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663"/>
    <a:srgbClr val="2B6F5D"/>
    <a:srgbClr val="205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0F7B9-D36D-488F-A3C5-F14D168357DD}" v="85" dt="2024-09-06T12:46:15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4" autoAdjust="0"/>
    <p:restoredTop sz="94671" autoAdjust="0"/>
  </p:normalViewPr>
  <p:slideViewPr>
    <p:cSldViewPr snapToGrid="0">
      <p:cViewPr varScale="1">
        <p:scale>
          <a:sx n="71" d="100"/>
          <a:sy n="71" d="100"/>
        </p:scale>
        <p:origin x="3282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A438-EB57-4D70-82BD-641DFBABF74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02CDC-39C2-4FA7-9C8A-9B368729A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9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3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3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6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7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4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9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1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E4A5D-6526-4211-A291-EF7149D906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4D8A-CDB5-4041-B3F7-AC6A0A3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1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fense Contract Management Agency Logo">
            <a:extLst>
              <a:ext uri="{FF2B5EF4-FFF2-40B4-BE49-F238E27FC236}">
                <a16:creationId xmlns:a16="http://schemas.microsoft.com/office/drawing/2014/main" id="{66EDB164-4D60-626B-0C24-C70F3511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92"/>
          <a:stretch>
            <a:fillRect/>
          </a:stretch>
        </p:blipFill>
        <p:spPr bwMode="auto">
          <a:xfrm>
            <a:off x="494876" y="465414"/>
            <a:ext cx="2088471" cy="79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34A4EB2F-A410-6779-93FB-3EEAAD5F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236" y="495300"/>
            <a:ext cx="5062850" cy="33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175" tIns="30175" rIns="30175" bIns="30175" numCol="1" anchor="t" anchorCtr="0" compatLnSpc="1">
            <a:prstTxWarp prst="textNoShape">
              <a:avLst/>
            </a:prstTxWarp>
          </a:bodyPr>
          <a:lstStyle/>
          <a:p>
            <a:pPr algn="r" defTabSz="7543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EARLY ACQUISITION ENGAGEMENT (EAE)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CA78C3F0-DE45-C082-975E-2046B1A2B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9" t="7533" r="24847" b="89026"/>
          <a:stretch>
            <a:fillRect/>
          </a:stretch>
        </p:blipFill>
        <p:spPr bwMode="auto">
          <a:xfrm>
            <a:off x="2514600" y="857248"/>
            <a:ext cx="4830546" cy="27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6E3A32-9F71-6113-637A-32A2C4C65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5826" y="465414"/>
            <a:ext cx="6871360" cy="0"/>
          </a:xfrm>
          <a:prstGeom prst="line">
            <a:avLst/>
          </a:prstGeom>
          <a:ln w="25400">
            <a:solidFill>
              <a:srgbClr val="2E7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EFD3B3-D563-0D67-D7C5-12C813868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6725" y="465414"/>
            <a:ext cx="9101" cy="9135786"/>
          </a:xfrm>
          <a:prstGeom prst="line">
            <a:avLst/>
          </a:prstGeom>
          <a:ln w="25400">
            <a:solidFill>
              <a:srgbClr val="2E7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26E04A-6CE2-C11A-F549-E28627274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53823" y="457199"/>
            <a:ext cx="9101" cy="9135786"/>
          </a:xfrm>
          <a:prstGeom prst="line">
            <a:avLst/>
          </a:prstGeom>
          <a:ln w="25400">
            <a:solidFill>
              <a:srgbClr val="2E7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2">
            <a:extLst>
              <a:ext uri="{FF2B5EF4-FFF2-40B4-BE49-F238E27FC236}">
                <a16:creationId xmlns:a16="http://schemas.microsoft.com/office/drawing/2014/main" id="{48C79DA7-042B-2AF1-0E08-AFD444BE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" y="1246960"/>
            <a:ext cx="60944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DCMA’s mission is to provide full lifecycle acquisition support that leverages our innovative</a:t>
            </a:r>
            <a:b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capabilities to bring solutions to our customers in the pre- and post-award contracting phases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0FC574-A1A7-51C9-EEA0-3900A5D1C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6725" y="1770339"/>
            <a:ext cx="6871360" cy="0"/>
          </a:xfrm>
          <a:prstGeom prst="line">
            <a:avLst/>
          </a:prstGeom>
          <a:ln w="25400">
            <a:solidFill>
              <a:srgbClr val="2E7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3">
            <a:extLst>
              <a:ext uri="{FF2B5EF4-FFF2-40B4-BE49-F238E27FC236}">
                <a16:creationId xmlns:a16="http://schemas.microsoft.com/office/drawing/2014/main" id="{4614D5CE-96CB-D537-3569-D028D7BE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64" y="1794368"/>
            <a:ext cx="6615112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the Primary Goal of EAE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F1D590B1-493E-2E52-AAB6-B48D57A4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" y="2092880"/>
            <a:ext cx="633412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sharing DCMA acquisition insight with our buying command partners early in the acquisition planning phase, DCMA contributes to a successful contract, delivering quality products and services on time to meet the needs of today’s warfighter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BB33A-5786-0142-B940-35CC348B1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5826" y="2837139"/>
            <a:ext cx="6871360" cy="0"/>
          </a:xfrm>
          <a:prstGeom prst="line">
            <a:avLst/>
          </a:prstGeom>
          <a:ln w="25400">
            <a:solidFill>
              <a:srgbClr val="2E7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4DA70A1-83AE-7148-2F8F-FA0B2C4D86DA}"/>
              </a:ext>
            </a:extLst>
          </p:cNvPr>
          <p:cNvSpPr txBox="1"/>
          <p:nvPr/>
        </p:nvSpPr>
        <p:spPr>
          <a:xfrm>
            <a:off x="520563" y="2882269"/>
            <a:ext cx="955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Preaward</a:t>
            </a:r>
          </a:p>
        </p:txBody>
      </p:sp>
      <p:sp>
        <p:nvSpPr>
          <p:cNvPr id="30" name="Rectangle: Rounded Corners 29" descr="First phase of the Acquisition Lifecycle where DCMA contributes: Acquisition Planning.  It is during acquisition planning that DCMA supports ou buying command partners with Early Acquisition Engagment or EAE.">
            <a:extLst>
              <a:ext uri="{FF2B5EF4-FFF2-40B4-BE49-F238E27FC236}">
                <a16:creationId xmlns:a16="http://schemas.microsoft.com/office/drawing/2014/main" id="{86ABDCB1-6BD6-CA23-E1E5-64AC46AB5721}"/>
              </a:ext>
            </a:extLst>
          </p:cNvPr>
          <p:cNvSpPr/>
          <p:nvPr/>
        </p:nvSpPr>
        <p:spPr>
          <a:xfrm>
            <a:off x="593783" y="3136145"/>
            <a:ext cx="6620470" cy="639089"/>
          </a:xfrm>
          <a:prstGeom prst="roundRect">
            <a:avLst/>
          </a:prstGeom>
          <a:solidFill>
            <a:srgbClr val="F0F0F0"/>
          </a:solidFill>
          <a:ln w="25908">
            <a:noFill/>
          </a:ln>
        </p:spPr>
        <p:txBody>
          <a:bodyPr wrap="square" lIns="0" tIns="0" rIns="0" bIns="0" rtlCol="0"/>
          <a:lstStyle/>
          <a:p>
            <a:endParaRPr lang="en-US" sz="835" dirty="0"/>
          </a:p>
        </p:txBody>
      </p:sp>
      <p:pic>
        <p:nvPicPr>
          <p:cNvPr id="31" name="Picture 30" descr="EAE Logo">
            <a:extLst>
              <a:ext uri="{FF2B5EF4-FFF2-40B4-BE49-F238E27FC236}">
                <a16:creationId xmlns:a16="http://schemas.microsoft.com/office/drawing/2014/main" id="{1BBD9A51-9AC9-347F-9422-A796BAA4FA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6616" r="13814" b="67557"/>
          <a:stretch/>
        </p:blipFill>
        <p:spPr>
          <a:xfrm>
            <a:off x="770566" y="3157839"/>
            <a:ext cx="1049090" cy="163290"/>
          </a:xfrm>
          <a:prstGeom prst="rect">
            <a:avLst/>
          </a:prstGeom>
        </p:spPr>
      </p:pic>
      <p:sp>
        <p:nvSpPr>
          <p:cNvPr id="32" name="object 10">
            <a:extLst>
              <a:ext uri="{FF2B5EF4-FFF2-40B4-BE49-F238E27FC236}">
                <a16:creationId xmlns:a16="http://schemas.microsoft.com/office/drawing/2014/main" id="{D2DDE41D-BDBA-A35F-BC3E-07C9E2447A6E}"/>
              </a:ext>
            </a:extLst>
          </p:cNvPr>
          <p:cNvSpPr/>
          <p:nvPr/>
        </p:nvSpPr>
        <p:spPr>
          <a:xfrm>
            <a:off x="646773" y="3355740"/>
            <a:ext cx="1190582" cy="390798"/>
          </a:xfrm>
          <a:custGeom>
            <a:avLst/>
            <a:gdLst/>
            <a:ahLst/>
            <a:cxnLst/>
            <a:rect l="l" t="t" r="r" b="b"/>
            <a:pathLst>
              <a:path w="1897380" h="990600">
                <a:moveTo>
                  <a:pt x="0" y="165138"/>
                </a:moveTo>
                <a:lnTo>
                  <a:pt x="5656" y="122127"/>
                </a:lnTo>
                <a:lnTo>
                  <a:pt x="21643" y="83349"/>
                </a:lnTo>
                <a:lnTo>
                  <a:pt x="46483" y="50281"/>
                </a:lnTo>
                <a:lnTo>
                  <a:pt x="78702" y="24399"/>
                </a:lnTo>
                <a:lnTo>
                  <a:pt x="116824" y="7179"/>
                </a:lnTo>
                <a:lnTo>
                  <a:pt x="159373" y="98"/>
                </a:lnTo>
                <a:lnTo>
                  <a:pt x="1732241" y="0"/>
                </a:lnTo>
                <a:lnTo>
                  <a:pt x="1746959" y="646"/>
                </a:lnTo>
                <a:lnTo>
                  <a:pt x="1788726" y="9912"/>
                </a:lnTo>
                <a:lnTo>
                  <a:pt x="1825765" y="29015"/>
                </a:lnTo>
                <a:lnTo>
                  <a:pt x="1856601" y="56481"/>
                </a:lnTo>
                <a:lnTo>
                  <a:pt x="1879758" y="90832"/>
                </a:lnTo>
                <a:lnTo>
                  <a:pt x="1893760" y="130591"/>
                </a:lnTo>
                <a:lnTo>
                  <a:pt x="1897380" y="825474"/>
                </a:lnTo>
                <a:lnTo>
                  <a:pt x="1896733" y="840191"/>
                </a:lnTo>
                <a:lnTo>
                  <a:pt x="1887468" y="881954"/>
                </a:lnTo>
                <a:lnTo>
                  <a:pt x="1868365" y="918991"/>
                </a:lnTo>
                <a:lnTo>
                  <a:pt x="1840899" y="949826"/>
                </a:lnTo>
                <a:lnTo>
                  <a:pt x="1806547" y="972982"/>
                </a:lnTo>
                <a:lnTo>
                  <a:pt x="1766783" y="986982"/>
                </a:lnTo>
                <a:lnTo>
                  <a:pt x="165138" y="990599"/>
                </a:lnTo>
                <a:lnTo>
                  <a:pt x="150419" y="989953"/>
                </a:lnTo>
                <a:lnTo>
                  <a:pt x="108651" y="980688"/>
                </a:lnTo>
                <a:lnTo>
                  <a:pt x="71611" y="961586"/>
                </a:lnTo>
                <a:lnTo>
                  <a:pt x="40774" y="934121"/>
                </a:lnTo>
                <a:lnTo>
                  <a:pt x="17618" y="899771"/>
                </a:lnTo>
                <a:lnTo>
                  <a:pt x="3617" y="860011"/>
                </a:lnTo>
                <a:lnTo>
                  <a:pt x="0" y="16513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908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Acquisition Planning</a:t>
            </a:r>
            <a:endParaRPr sz="1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FC2E54D3-003B-BF66-CE2F-9B5E77A6BC4A}"/>
              </a:ext>
            </a:extLst>
          </p:cNvPr>
          <p:cNvSpPr txBox="1"/>
          <p:nvPr/>
        </p:nvSpPr>
        <p:spPr>
          <a:xfrm>
            <a:off x="1876439" y="3336690"/>
            <a:ext cx="1972509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40293" indent="-127597">
              <a:buFont typeface="Calibri"/>
              <a:buChar char="•"/>
              <a:tabLst>
                <a:tab pos="140928" algn="l"/>
              </a:tabLst>
              <a:defRPr sz="1600" b="1">
                <a:solidFill>
                  <a:schemeClr val="tx2">
                    <a:lumMod val="75000"/>
                  </a:schemeClr>
                </a:solidFill>
                <a:cs typeface="Calibri"/>
              </a:defRPr>
            </a:lvl1pPr>
          </a:lstStyle>
          <a:p>
            <a:pPr marL="57150" indent="-44450">
              <a:tabLst>
                <a:tab pos="65401" algn="l"/>
              </a:tabLst>
            </a:pPr>
            <a:r>
              <a:rPr lang="en-US" sz="900" dirty="0"/>
              <a:t>Lessons learned/acquisition insights</a:t>
            </a:r>
            <a:endParaRPr sz="900" dirty="0"/>
          </a:p>
          <a:p>
            <a:pPr marL="57150" indent="-44450">
              <a:tabLst>
                <a:tab pos="65401" algn="l"/>
              </a:tabLst>
            </a:pPr>
            <a:r>
              <a:rPr lang="en-US" sz="900" dirty="0"/>
              <a:t>History of discrepancies/quality issues</a:t>
            </a:r>
          </a:p>
          <a:p>
            <a:pPr marL="57150" indent="-44450">
              <a:tabLst>
                <a:tab pos="65401" algn="l"/>
              </a:tabLst>
            </a:pPr>
            <a:r>
              <a:rPr lang="en-US" sz="900" dirty="0"/>
              <a:t>Solicitation/contract clause </a:t>
            </a:r>
            <a:r>
              <a:rPr lang="en-US" sz="900" dirty="0">
                <a:solidFill>
                  <a:schemeClr val="tx1"/>
                </a:solidFill>
              </a:rPr>
              <a:t>revie</a:t>
            </a:r>
            <a:r>
              <a:rPr lang="en-US" sz="900" dirty="0"/>
              <a:t>w</a:t>
            </a: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1473BE41-97A6-0795-62F5-3E05E3BF3DE3}"/>
              </a:ext>
            </a:extLst>
          </p:cNvPr>
          <p:cNvSpPr txBox="1"/>
          <p:nvPr/>
        </p:nvSpPr>
        <p:spPr>
          <a:xfrm>
            <a:off x="3895565" y="3336169"/>
            <a:ext cx="1498019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Commerciality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determination</a:t>
            </a:r>
          </a:p>
          <a:p>
            <a:pPr marL="64831" indent="-64831">
              <a:buFont typeface="Calibri"/>
              <a:buChar char="•"/>
              <a:tabLst>
                <a:tab pos="65401" algn="l"/>
              </a:tabLst>
            </a:pPr>
            <a:r>
              <a:rPr lang="en-US" sz="900" b="1" spc="2" dirty="0">
                <a:solidFill>
                  <a:schemeClr val="tx2">
                    <a:lumMod val="75000"/>
                  </a:schemeClr>
                </a:solidFill>
                <a:cs typeface="Calibri"/>
              </a:rPr>
              <a:t>B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usiness</a:t>
            </a:r>
            <a:r>
              <a:rPr lang="en-US" sz="900" b="1" spc="-19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900" b="1" spc="-12" dirty="0">
                <a:solidFill>
                  <a:schemeClr val="tx2">
                    <a:lumMod val="75000"/>
                  </a:schemeClr>
                </a:solidFill>
                <a:cs typeface="Calibri"/>
              </a:rPr>
              <a:t>s</a:t>
            </a:r>
            <a:r>
              <a:rPr lang="en-US" sz="900" b="1" spc="-9" dirty="0">
                <a:solidFill>
                  <a:schemeClr val="tx2">
                    <a:lumMod val="75000"/>
                  </a:schemeClr>
                </a:solidFill>
                <a:cs typeface="Calibri"/>
              </a:rPr>
              <a:t>y</a:t>
            </a: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cs typeface="Calibri"/>
              </a:rPr>
              <a:t>st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em</a:t>
            </a:r>
            <a:r>
              <a:rPr lang="en-US" sz="900" b="1" spc="-9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insight</a:t>
            </a:r>
          </a:p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Financial</a:t>
            </a:r>
            <a:r>
              <a:rPr lang="en-US" sz="900" b="1" spc="-19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900" b="1" spc="-2" dirty="0">
                <a:solidFill>
                  <a:schemeClr val="tx2">
                    <a:lumMod val="75000"/>
                  </a:schemeClr>
                </a:solidFill>
                <a:cs typeface="Calibri"/>
              </a:rPr>
              <a:t>s</a:t>
            </a: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cs typeface="Calibri"/>
              </a:rPr>
              <a:t>t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abili</a:t>
            </a:r>
            <a:r>
              <a:rPr lang="en-US" sz="900" b="1" spc="2" dirty="0">
                <a:solidFill>
                  <a:schemeClr val="tx2">
                    <a:lumMod val="75000"/>
                  </a:schemeClr>
                </a:solidFill>
                <a:cs typeface="Calibri"/>
              </a:rPr>
              <a:t>t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y</a:t>
            </a:r>
            <a:endParaRPr lang="en-US" sz="9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5" name="object 12">
            <a:extLst>
              <a:ext uri="{FF2B5EF4-FFF2-40B4-BE49-F238E27FC236}">
                <a16:creationId xmlns:a16="http://schemas.microsoft.com/office/drawing/2014/main" id="{CF5AE1A7-F0BC-F440-4FA3-2F119E29BA0D}"/>
              </a:ext>
            </a:extLst>
          </p:cNvPr>
          <p:cNvSpPr txBox="1"/>
          <p:nvPr/>
        </p:nvSpPr>
        <p:spPr>
          <a:xfrm>
            <a:off x="5450734" y="3338748"/>
            <a:ext cx="180408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20" indent="-53029">
              <a:buFont typeface="Calibri"/>
              <a:buChar char="•"/>
              <a:tabLst>
                <a:tab pos="58920" algn="l"/>
              </a:tabLst>
            </a:pPr>
            <a:r>
              <a:rPr lang="en-US" sz="900" b="1" spc="-2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Cost &amp; pricing considerations</a:t>
            </a:r>
          </a:p>
          <a:p>
            <a:pPr marL="58920" indent="-53029">
              <a:buFont typeface="Calibri"/>
              <a:buChar char="•"/>
              <a:tabLst>
                <a:tab pos="58920" algn="l"/>
              </a:tabLst>
            </a:pPr>
            <a:r>
              <a:rPr sz="900" b="1" spc="-2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</a:t>
            </a:r>
            <a:r>
              <a:rPr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oduc</a:t>
            </a:r>
            <a:r>
              <a:rPr sz="900" b="1" spc="2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ion</a:t>
            </a:r>
            <a:r>
              <a:rPr sz="900" b="1" spc="-7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c</a:t>
            </a:r>
            <a:r>
              <a:rPr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apac</a:t>
            </a:r>
            <a:r>
              <a:rPr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900" b="1" spc="2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endParaRPr lang="en-US" sz="9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58920" indent="-53029">
              <a:buFont typeface="Calibri"/>
              <a:buChar char="•"/>
              <a:tabLst>
                <a:tab pos="58920" algn="l"/>
              </a:tabLst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Market research/technology shifts</a:t>
            </a:r>
            <a:endParaRPr sz="9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7" name="object 7" descr="Next phase where DCMA contributes: Proposal Evaluation.">
            <a:extLst>
              <a:ext uri="{FF2B5EF4-FFF2-40B4-BE49-F238E27FC236}">
                <a16:creationId xmlns:a16="http://schemas.microsoft.com/office/drawing/2014/main" id="{76E24463-1F96-CD9D-44A2-23ECA95BFE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63190" y="3788830"/>
            <a:ext cx="382072" cy="387328"/>
          </a:xfrm>
          <a:custGeom>
            <a:avLst/>
            <a:gdLst/>
            <a:ahLst/>
            <a:cxnLst/>
            <a:rect l="l" t="t" r="r" b="b"/>
            <a:pathLst>
              <a:path w="855344" h="904239">
                <a:moveTo>
                  <a:pt x="280771" y="0"/>
                </a:moveTo>
                <a:lnTo>
                  <a:pt x="0" y="0"/>
                </a:lnTo>
                <a:lnTo>
                  <a:pt x="0" y="830376"/>
                </a:lnTo>
                <a:lnTo>
                  <a:pt x="549059" y="830376"/>
                </a:lnTo>
                <a:lnTo>
                  <a:pt x="549059" y="903732"/>
                </a:lnTo>
                <a:lnTo>
                  <a:pt x="854964" y="689991"/>
                </a:lnTo>
                <a:lnTo>
                  <a:pt x="654044" y="549605"/>
                </a:lnTo>
                <a:lnTo>
                  <a:pt x="280771" y="549605"/>
                </a:lnTo>
                <a:lnTo>
                  <a:pt x="280771" y="0"/>
                </a:lnTo>
                <a:close/>
              </a:path>
              <a:path w="855344" h="904239">
                <a:moveTo>
                  <a:pt x="549059" y="476250"/>
                </a:moveTo>
                <a:lnTo>
                  <a:pt x="549059" y="549605"/>
                </a:lnTo>
                <a:lnTo>
                  <a:pt x="654044" y="549605"/>
                </a:lnTo>
                <a:lnTo>
                  <a:pt x="549059" y="47625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 sz="835" dirty="0"/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92A66D54-BDFC-C403-7DAF-28EB5DD44257}"/>
              </a:ext>
            </a:extLst>
          </p:cNvPr>
          <p:cNvSpPr/>
          <p:nvPr/>
        </p:nvSpPr>
        <p:spPr>
          <a:xfrm>
            <a:off x="1343605" y="3827765"/>
            <a:ext cx="1227175" cy="515523"/>
          </a:xfrm>
          <a:custGeom>
            <a:avLst/>
            <a:gdLst/>
            <a:ahLst/>
            <a:cxnLst/>
            <a:rect l="l" t="t" r="r" b="b"/>
            <a:pathLst>
              <a:path w="1426845" h="1106804">
                <a:moveTo>
                  <a:pt x="0" y="184442"/>
                </a:moveTo>
                <a:lnTo>
                  <a:pt x="5360" y="140117"/>
                </a:lnTo>
                <a:lnTo>
                  <a:pt x="20586" y="99679"/>
                </a:lnTo>
                <a:lnTo>
                  <a:pt x="44397" y="64408"/>
                </a:lnTo>
                <a:lnTo>
                  <a:pt x="75512" y="35586"/>
                </a:lnTo>
                <a:lnTo>
                  <a:pt x="112648" y="14494"/>
                </a:lnTo>
                <a:lnTo>
                  <a:pt x="154524" y="2413"/>
                </a:lnTo>
                <a:lnTo>
                  <a:pt x="184442" y="0"/>
                </a:lnTo>
                <a:lnTo>
                  <a:pt x="1242021" y="0"/>
                </a:lnTo>
                <a:lnTo>
                  <a:pt x="1286346" y="5360"/>
                </a:lnTo>
                <a:lnTo>
                  <a:pt x="1326784" y="20586"/>
                </a:lnTo>
                <a:lnTo>
                  <a:pt x="1362055" y="44397"/>
                </a:lnTo>
                <a:lnTo>
                  <a:pt x="1390877" y="75512"/>
                </a:lnTo>
                <a:lnTo>
                  <a:pt x="1411969" y="112648"/>
                </a:lnTo>
                <a:lnTo>
                  <a:pt x="1424050" y="154524"/>
                </a:lnTo>
                <a:lnTo>
                  <a:pt x="1426464" y="184442"/>
                </a:lnTo>
                <a:lnTo>
                  <a:pt x="1426464" y="921981"/>
                </a:lnTo>
                <a:lnTo>
                  <a:pt x="1421103" y="966306"/>
                </a:lnTo>
                <a:lnTo>
                  <a:pt x="1405877" y="1006744"/>
                </a:lnTo>
                <a:lnTo>
                  <a:pt x="1382066" y="1042015"/>
                </a:lnTo>
                <a:lnTo>
                  <a:pt x="1350951" y="1070837"/>
                </a:lnTo>
                <a:lnTo>
                  <a:pt x="1313815" y="1091929"/>
                </a:lnTo>
                <a:lnTo>
                  <a:pt x="1271939" y="1104010"/>
                </a:lnTo>
                <a:lnTo>
                  <a:pt x="1242021" y="1106424"/>
                </a:lnTo>
                <a:lnTo>
                  <a:pt x="184442" y="1106424"/>
                </a:lnTo>
                <a:lnTo>
                  <a:pt x="140117" y="1101063"/>
                </a:lnTo>
                <a:lnTo>
                  <a:pt x="99679" y="1085837"/>
                </a:lnTo>
                <a:lnTo>
                  <a:pt x="64408" y="1062026"/>
                </a:lnTo>
                <a:lnTo>
                  <a:pt x="35586" y="1030911"/>
                </a:lnTo>
                <a:lnTo>
                  <a:pt x="14494" y="993775"/>
                </a:lnTo>
                <a:lnTo>
                  <a:pt x="2413" y="951899"/>
                </a:lnTo>
                <a:lnTo>
                  <a:pt x="0" y="921981"/>
                </a:lnTo>
                <a:lnTo>
                  <a:pt x="0" y="18444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Proposal Evaluation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AECEBE3C-7EBE-D4B0-7027-97706F8765C4}"/>
              </a:ext>
            </a:extLst>
          </p:cNvPr>
          <p:cNvSpPr txBox="1"/>
          <p:nvPr/>
        </p:nvSpPr>
        <p:spPr>
          <a:xfrm>
            <a:off x="2615099" y="3888984"/>
            <a:ext cx="1766401" cy="51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40293" indent="-127597">
              <a:buFont typeface="Calibri"/>
              <a:buChar char="•"/>
              <a:tabLst>
                <a:tab pos="140928" algn="l"/>
              </a:tabLst>
              <a:defRPr sz="1400" b="1">
                <a:solidFill>
                  <a:schemeClr val="tx2">
                    <a:lumMod val="75000"/>
                  </a:schemeClr>
                </a:solidFill>
                <a:cs typeface="Calibri"/>
              </a:defRPr>
            </a:lvl1pPr>
          </a:lstStyle>
          <a:p>
            <a:pPr marL="57150" indent="-57150">
              <a:tabLst>
                <a:tab pos="57150" algn="l"/>
              </a:tabLst>
            </a:pPr>
            <a:r>
              <a:rPr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 analyses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-57150">
              <a:tabLst>
                <a:tab pos="57150" algn="l"/>
              </a:tabLs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 Pricing Rate Agreements</a:t>
            </a:r>
          </a:p>
          <a:p>
            <a:pPr marL="57150" indent="-57150">
              <a:tabLst>
                <a:tab pos="57150" algn="l"/>
              </a:tabLs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Preaward surveys</a:t>
            </a:r>
          </a:p>
          <a:p>
            <a:endParaRPr sz="650" dirty="0"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D147BE5C-83E2-D2DD-2EC6-444C942BFC2B}"/>
              </a:ext>
            </a:extLst>
          </p:cNvPr>
          <p:cNvSpPr txBox="1"/>
          <p:nvPr/>
        </p:nvSpPr>
        <p:spPr>
          <a:xfrm>
            <a:off x="4434374" y="3884670"/>
            <a:ext cx="155255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&amp; price/technical analysis</a:t>
            </a:r>
          </a:p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</a:t>
            </a:r>
            <a:r>
              <a:rPr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ince</a:t>
            </a:r>
            <a:r>
              <a:rPr sz="900" b="1" spc="-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900" b="1" spc="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900" b="1" spc="-9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900" b="1" spc="-14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900" b="1" spc="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uctu</a:t>
            </a:r>
            <a:r>
              <a:rPr sz="900" b="1" spc="-9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900" b="1" spc="-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9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spc="-1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eali</a:t>
            </a:r>
            <a:r>
              <a:rPr lang="en-US" sz="900" b="1" spc="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900" b="1" spc="-1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900" b="1" spc="-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oduc</a:t>
            </a:r>
            <a:r>
              <a:rPr lang="en-US" sz="900" b="1" spc="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900" b="1" spc="-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900" b="1" spc="-19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900" b="1" spc="-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677114-B9D2-9ADC-E92F-89027F76F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6725" y="4383404"/>
            <a:ext cx="6871360" cy="0"/>
          </a:xfrm>
          <a:prstGeom prst="line">
            <a:avLst/>
          </a:prstGeom>
          <a:ln w="25400">
            <a:solidFill>
              <a:srgbClr val="2E7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B34EFB7-5C2A-8296-4DD9-D4F62A321F28}"/>
              </a:ext>
            </a:extLst>
          </p:cNvPr>
          <p:cNvSpPr txBox="1"/>
          <p:nvPr/>
        </p:nvSpPr>
        <p:spPr>
          <a:xfrm>
            <a:off x="491563" y="4459604"/>
            <a:ext cx="109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Post Award</a:t>
            </a:r>
          </a:p>
        </p:txBody>
      </p:sp>
      <p:sp>
        <p:nvSpPr>
          <p:cNvPr id="40" name="object 7" descr="Next phase where DCMA contributes, Contract Performance.">
            <a:extLst>
              <a:ext uri="{FF2B5EF4-FFF2-40B4-BE49-F238E27FC236}">
                <a16:creationId xmlns:a16="http://schemas.microsoft.com/office/drawing/2014/main" id="{9CEFBD71-C47F-280A-AFA1-8B6FA8CBAF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955" y="4403830"/>
            <a:ext cx="328493" cy="414200"/>
          </a:xfrm>
          <a:custGeom>
            <a:avLst/>
            <a:gdLst/>
            <a:ahLst/>
            <a:cxnLst/>
            <a:rect l="l" t="t" r="r" b="b"/>
            <a:pathLst>
              <a:path w="855344" h="904239">
                <a:moveTo>
                  <a:pt x="280771" y="0"/>
                </a:moveTo>
                <a:lnTo>
                  <a:pt x="0" y="0"/>
                </a:lnTo>
                <a:lnTo>
                  <a:pt x="0" y="830376"/>
                </a:lnTo>
                <a:lnTo>
                  <a:pt x="549059" y="830376"/>
                </a:lnTo>
                <a:lnTo>
                  <a:pt x="549059" y="903732"/>
                </a:lnTo>
                <a:lnTo>
                  <a:pt x="854964" y="689991"/>
                </a:lnTo>
                <a:lnTo>
                  <a:pt x="654044" y="549605"/>
                </a:lnTo>
                <a:lnTo>
                  <a:pt x="280771" y="549605"/>
                </a:lnTo>
                <a:lnTo>
                  <a:pt x="280771" y="0"/>
                </a:lnTo>
                <a:close/>
              </a:path>
              <a:path w="855344" h="904239">
                <a:moveTo>
                  <a:pt x="549059" y="476250"/>
                </a:moveTo>
                <a:lnTo>
                  <a:pt x="549059" y="549605"/>
                </a:lnTo>
                <a:lnTo>
                  <a:pt x="654044" y="549605"/>
                </a:lnTo>
                <a:lnTo>
                  <a:pt x="549059" y="47625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 sz="835" dirty="0"/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2E3C69A8-3A19-9192-F568-F329C671EF8C}"/>
              </a:ext>
            </a:extLst>
          </p:cNvPr>
          <p:cNvSpPr/>
          <p:nvPr/>
        </p:nvSpPr>
        <p:spPr>
          <a:xfrm>
            <a:off x="2221185" y="4416505"/>
            <a:ext cx="1284487" cy="648376"/>
          </a:xfrm>
          <a:custGeom>
            <a:avLst/>
            <a:gdLst/>
            <a:ahLst/>
            <a:cxnLst/>
            <a:rect l="l" t="t" r="r" b="b"/>
            <a:pathLst>
              <a:path w="1617345" h="1259204">
                <a:moveTo>
                  <a:pt x="0" y="209842"/>
                </a:moveTo>
                <a:lnTo>
                  <a:pt x="6098" y="159412"/>
                </a:lnTo>
                <a:lnTo>
                  <a:pt x="23423" y="113404"/>
                </a:lnTo>
                <a:lnTo>
                  <a:pt x="50514" y="73276"/>
                </a:lnTo>
                <a:lnTo>
                  <a:pt x="85914" y="40485"/>
                </a:lnTo>
                <a:lnTo>
                  <a:pt x="128164" y="16489"/>
                </a:lnTo>
                <a:lnTo>
                  <a:pt x="175805" y="2746"/>
                </a:lnTo>
                <a:lnTo>
                  <a:pt x="209842" y="0"/>
                </a:lnTo>
                <a:lnTo>
                  <a:pt x="1407121" y="0"/>
                </a:lnTo>
                <a:lnTo>
                  <a:pt x="1457547" y="6098"/>
                </a:lnTo>
                <a:lnTo>
                  <a:pt x="1503554" y="23420"/>
                </a:lnTo>
                <a:lnTo>
                  <a:pt x="1543682" y="50510"/>
                </a:lnTo>
                <a:lnTo>
                  <a:pt x="1576475" y="85908"/>
                </a:lnTo>
                <a:lnTo>
                  <a:pt x="1600472" y="128158"/>
                </a:lnTo>
                <a:lnTo>
                  <a:pt x="1614217" y="175802"/>
                </a:lnTo>
                <a:lnTo>
                  <a:pt x="1616964" y="209842"/>
                </a:lnTo>
                <a:lnTo>
                  <a:pt x="1616964" y="1048969"/>
                </a:lnTo>
                <a:lnTo>
                  <a:pt x="1610865" y="1099399"/>
                </a:lnTo>
                <a:lnTo>
                  <a:pt x="1593540" y="1145409"/>
                </a:lnTo>
                <a:lnTo>
                  <a:pt x="1566449" y="1185540"/>
                </a:lnTo>
                <a:lnTo>
                  <a:pt x="1531049" y="1218334"/>
                </a:lnTo>
                <a:lnTo>
                  <a:pt x="1488799" y="1242332"/>
                </a:lnTo>
                <a:lnTo>
                  <a:pt x="1441158" y="1256077"/>
                </a:lnTo>
                <a:lnTo>
                  <a:pt x="1407121" y="1258823"/>
                </a:lnTo>
                <a:lnTo>
                  <a:pt x="209842" y="1258823"/>
                </a:lnTo>
                <a:lnTo>
                  <a:pt x="159416" y="1252725"/>
                </a:lnTo>
                <a:lnTo>
                  <a:pt x="113409" y="1235400"/>
                </a:lnTo>
                <a:lnTo>
                  <a:pt x="73281" y="1208308"/>
                </a:lnTo>
                <a:lnTo>
                  <a:pt x="40488" y="1172906"/>
                </a:lnTo>
                <a:lnTo>
                  <a:pt x="16491" y="1130654"/>
                </a:lnTo>
                <a:lnTo>
                  <a:pt x="2746" y="1083008"/>
                </a:lnTo>
                <a:lnTo>
                  <a:pt x="0" y="1048969"/>
                </a:lnTo>
                <a:lnTo>
                  <a:pt x="0" y="20984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002"/>
              </a:lnSpc>
            </a:pPr>
            <a:r>
              <a:rPr lang="en-US" sz="1000" b="1" dirty="0">
                <a:solidFill>
                  <a:schemeClr val="bg1"/>
                </a:solidFill>
              </a:rPr>
              <a:t>Contract Performance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42" name="object 28">
            <a:extLst>
              <a:ext uri="{FF2B5EF4-FFF2-40B4-BE49-F238E27FC236}">
                <a16:creationId xmlns:a16="http://schemas.microsoft.com/office/drawing/2014/main" id="{FE3CA898-5FDB-852D-6B2A-8122F8B857F9}"/>
              </a:ext>
            </a:extLst>
          </p:cNvPr>
          <p:cNvSpPr txBox="1"/>
          <p:nvPr/>
        </p:nvSpPr>
        <p:spPr>
          <a:xfrm>
            <a:off x="3550350" y="4464130"/>
            <a:ext cx="1766401" cy="579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 indent="-44450">
              <a:buFont typeface="Calibri"/>
              <a:buChar char="•"/>
              <a:tabLst>
                <a:tab pos="57150" algn="l"/>
              </a:tabLst>
            </a:pPr>
            <a:r>
              <a:rPr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Program Assessment Reports</a:t>
            </a: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(PAR)</a:t>
            </a:r>
            <a:endParaRPr sz="900" b="1" spc="-5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57150" indent="-44450">
              <a:spcBef>
                <a:spcPts val="49"/>
              </a:spcBef>
              <a:buFont typeface="Calibri"/>
              <a:buChar char="•"/>
              <a:tabLst>
                <a:tab pos="57150" algn="l"/>
              </a:tabLst>
            </a:pPr>
            <a:r>
              <a:rPr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Contractor P</a:t>
            </a: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AR</a:t>
            </a:r>
            <a:r>
              <a:rPr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input</a:t>
            </a:r>
          </a:p>
          <a:p>
            <a:pPr marL="57150" indent="-44450">
              <a:spcBef>
                <a:spcPts val="56"/>
              </a:spcBef>
              <a:buFont typeface="Calibri"/>
              <a:buChar char="•"/>
              <a:tabLst>
                <a:tab pos="57150" algn="l"/>
              </a:tabLst>
            </a:pPr>
            <a:r>
              <a:rPr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Payment authorizations/withholds</a:t>
            </a:r>
            <a:endParaRPr lang="en-US" sz="900" b="1" spc="-5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57150" indent="-44450">
              <a:buFont typeface="Calibri"/>
              <a:buChar char="•"/>
              <a:tabLst>
                <a:tab pos="57150" algn="l"/>
              </a:tabLst>
            </a:pP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70+ contract admin services</a:t>
            </a:r>
            <a:endParaRPr sz="900" b="1" spc="-5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3" name="object 30">
            <a:extLst>
              <a:ext uri="{FF2B5EF4-FFF2-40B4-BE49-F238E27FC236}">
                <a16:creationId xmlns:a16="http://schemas.microsoft.com/office/drawing/2014/main" id="{8E779761-385A-6E19-A30C-2E0777F54DBC}"/>
              </a:ext>
            </a:extLst>
          </p:cNvPr>
          <p:cNvSpPr txBox="1"/>
          <p:nvPr/>
        </p:nvSpPr>
        <p:spPr>
          <a:xfrm>
            <a:off x="5605229" y="4483259"/>
            <a:ext cx="149509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40293" indent="-127597">
              <a:buFont typeface="Calibri"/>
              <a:buChar char="•"/>
              <a:tabLst>
                <a:tab pos="140928" algn="l"/>
              </a:tabLst>
              <a:defRPr sz="1400" b="1" spc="-5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marL="57150" indent="-44450">
              <a:tabLst>
                <a:tab pos="57150" algn="l"/>
              </a:tabLst>
            </a:pPr>
            <a:r>
              <a:rPr sz="900" dirty="0"/>
              <a:t>Production</a:t>
            </a:r>
            <a:r>
              <a:rPr lang="en-US" sz="900" dirty="0"/>
              <a:t>/delivery </a:t>
            </a:r>
            <a:r>
              <a:rPr sz="900" dirty="0"/>
              <a:t>status</a:t>
            </a:r>
          </a:p>
          <a:p>
            <a:pPr marL="57150" indent="-44450">
              <a:tabLst>
                <a:tab pos="57150" algn="l"/>
              </a:tabLst>
            </a:pPr>
            <a:r>
              <a:rPr sz="900" dirty="0"/>
              <a:t>Fraud investigations   </a:t>
            </a:r>
            <a:endParaRPr lang="en-US" sz="900" dirty="0"/>
          </a:p>
          <a:p>
            <a:pPr marL="57150" indent="-44450">
              <a:tabLst>
                <a:tab pos="57150" algn="l"/>
              </a:tabLst>
            </a:pPr>
            <a:r>
              <a:rPr sz="900" dirty="0"/>
              <a:t>Small business compliance</a:t>
            </a:r>
            <a:endParaRPr lang="en-US" sz="900" dirty="0"/>
          </a:p>
          <a:p>
            <a:pPr marL="57150" indent="-44450">
              <a:tabLst>
                <a:tab pos="57150" algn="l"/>
              </a:tabLst>
            </a:pPr>
            <a:r>
              <a:rPr lang="en-US" sz="900" dirty="0"/>
              <a:t>Subcontract insight</a:t>
            </a:r>
          </a:p>
        </p:txBody>
      </p:sp>
      <p:sp>
        <p:nvSpPr>
          <p:cNvPr id="45" name="object 7" descr="The last phase of the Acquisition Lifecycle where DCMA contributes: Contract Closeout.">
            <a:extLst>
              <a:ext uri="{FF2B5EF4-FFF2-40B4-BE49-F238E27FC236}">
                <a16:creationId xmlns:a16="http://schemas.microsoft.com/office/drawing/2014/main" id="{E56AD111-DD37-7612-7DC6-08AC831269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13060" y="5062826"/>
            <a:ext cx="358105" cy="433406"/>
          </a:xfrm>
          <a:custGeom>
            <a:avLst/>
            <a:gdLst/>
            <a:ahLst/>
            <a:cxnLst/>
            <a:rect l="l" t="t" r="r" b="b"/>
            <a:pathLst>
              <a:path w="855344" h="904239">
                <a:moveTo>
                  <a:pt x="280771" y="0"/>
                </a:moveTo>
                <a:lnTo>
                  <a:pt x="0" y="0"/>
                </a:lnTo>
                <a:lnTo>
                  <a:pt x="0" y="830376"/>
                </a:lnTo>
                <a:lnTo>
                  <a:pt x="549059" y="830376"/>
                </a:lnTo>
                <a:lnTo>
                  <a:pt x="549059" y="903732"/>
                </a:lnTo>
                <a:lnTo>
                  <a:pt x="854964" y="689991"/>
                </a:lnTo>
                <a:lnTo>
                  <a:pt x="654044" y="549605"/>
                </a:lnTo>
                <a:lnTo>
                  <a:pt x="280771" y="549605"/>
                </a:lnTo>
                <a:lnTo>
                  <a:pt x="280771" y="0"/>
                </a:lnTo>
                <a:close/>
              </a:path>
              <a:path w="855344" h="904239">
                <a:moveTo>
                  <a:pt x="549059" y="476250"/>
                </a:moveTo>
                <a:lnTo>
                  <a:pt x="549059" y="549605"/>
                </a:lnTo>
                <a:lnTo>
                  <a:pt x="654044" y="549605"/>
                </a:lnTo>
                <a:lnTo>
                  <a:pt x="549059" y="47625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 sz="835" dirty="0"/>
          </a:p>
        </p:txBody>
      </p:sp>
      <p:sp>
        <p:nvSpPr>
          <p:cNvPr id="44" name="object 31">
            <a:extLst>
              <a:ext uri="{FF2B5EF4-FFF2-40B4-BE49-F238E27FC236}">
                <a16:creationId xmlns:a16="http://schemas.microsoft.com/office/drawing/2014/main" id="{4AA1597F-3140-6126-2904-17AD93B9B23A}"/>
              </a:ext>
            </a:extLst>
          </p:cNvPr>
          <p:cNvSpPr/>
          <p:nvPr/>
        </p:nvSpPr>
        <p:spPr>
          <a:xfrm>
            <a:off x="2986903" y="5147229"/>
            <a:ext cx="1327971" cy="469267"/>
          </a:xfrm>
          <a:custGeom>
            <a:avLst/>
            <a:gdLst/>
            <a:ahLst/>
            <a:cxnLst/>
            <a:rect l="l" t="t" r="r" b="b"/>
            <a:pathLst>
              <a:path w="1257300" h="1035050">
                <a:moveTo>
                  <a:pt x="1084768" y="0"/>
                </a:moveTo>
                <a:lnTo>
                  <a:pt x="169369" y="27"/>
                </a:lnTo>
                <a:lnTo>
                  <a:pt x="126511" y="6190"/>
                </a:lnTo>
                <a:lnTo>
                  <a:pt x="87741" y="22209"/>
                </a:lnTo>
                <a:lnTo>
                  <a:pt x="54411" y="46729"/>
                </a:lnTo>
                <a:lnTo>
                  <a:pt x="27875" y="78400"/>
                </a:lnTo>
                <a:lnTo>
                  <a:pt x="9484" y="115867"/>
                </a:lnTo>
                <a:lnTo>
                  <a:pt x="592" y="157779"/>
                </a:lnTo>
                <a:lnTo>
                  <a:pt x="0" y="865401"/>
                </a:lnTo>
                <a:lnTo>
                  <a:pt x="875" y="880056"/>
                </a:lnTo>
                <a:lnTo>
                  <a:pt x="10472" y="921700"/>
                </a:lnTo>
                <a:lnTo>
                  <a:pt x="29474" y="958806"/>
                </a:lnTo>
                <a:lnTo>
                  <a:pt x="56528" y="990022"/>
                </a:lnTo>
                <a:lnTo>
                  <a:pt x="90282" y="1013994"/>
                </a:lnTo>
                <a:lnTo>
                  <a:pt x="129382" y="1029370"/>
                </a:lnTo>
                <a:lnTo>
                  <a:pt x="172476" y="1034796"/>
                </a:lnTo>
                <a:lnTo>
                  <a:pt x="1087865" y="1034768"/>
                </a:lnTo>
                <a:lnTo>
                  <a:pt x="1130726" y="1028607"/>
                </a:lnTo>
                <a:lnTo>
                  <a:pt x="1169498" y="1012590"/>
                </a:lnTo>
                <a:lnTo>
                  <a:pt x="1202830" y="988071"/>
                </a:lnTo>
                <a:lnTo>
                  <a:pt x="1229368" y="956402"/>
                </a:lnTo>
                <a:lnTo>
                  <a:pt x="1247760" y="918936"/>
                </a:lnTo>
                <a:lnTo>
                  <a:pt x="1256653" y="877027"/>
                </a:lnTo>
                <a:lnTo>
                  <a:pt x="1257272" y="862304"/>
                </a:lnTo>
                <a:lnTo>
                  <a:pt x="1257245" y="169396"/>
                </a:lnTo>
                <a:lnTo>
                  <a:pt x="1251081" y="126538"/>
                </a:lnTo>
                <a:lnTo>
                  <a:pt x="1235063" y="87768"/>
                </a:lnTo>
                <a:lnTo>
                  <a:pt x="1210542" y="54438"/>
                </a:lnTo>
                <a:lnTo>
                  <a:pt x="1178872" y="27902"/>
                </a:lnTo>
                <a:lnTo>
                  <a:pt x="1141405" y="9511"/>
                </a:lnTo>
                <a:lnTo>
                  <a:pt x="1099493" y="619"/>
                </a:lnTo>
                <a:lnTo>
                  <a:pt x="1084768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</a:t>
            </a:r>
            <a:b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Closeout</a:t>
            </a:r>
            <a:endParaRPr sz="1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44721352-3346-7B36-81DC-6A4F71BFF19C}"/>
              </a:ext>
            </a:extLst>
          </p:cNvPr>
          <p:cNvSpPr txBox="1"/>
          <p:nvPr/>
        </p:nvSpPr>
        <p:spPr>
          <a:xfrm>
            <a:off x="4512269" y="5178497"/>
            <a:ext cx="1224639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spc="-2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lang="en-US" sz="900" b="1" spc="-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g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oti</a:t>
            </a: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at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lang="en-US" sz="900" b="1" spc="-1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final</a:t>
            </a:r>
            <a:r>
              <a:rPr lang="en-US" sz="900" b="1" spc="-7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900" b="1" spc="-17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at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es</a:t>
            </a:r>
            <a:endParaRPr lang="en-US" sz="9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spc="-12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lang="en-US" sz="900" b="1" spc="-7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oncile</a:t>
            </a:r>
            <a:r>
              <a:rPr lang="en-US" sz="900" b="1" spc="-7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deli</a:t>
            </a:r>
            <a:r>
              <a:rPr lang="en-US" sz="900" b="1" spc="-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v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lang="en-US" sz="900" b="1" spc="-17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ables</a:t>
            </a:r>
            <a:endParaRPr lang="en-US" sz="9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spc="-2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</a:t>
            </a: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ope</a:t>
            </a:r>
            <a:r>
              <a:rPr lang="en-US" sz="900" b="1" spc="2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ty</a:t>
            </a:r>
            <a:r>
              <a:rPr lang="en-US" sz="900" b="1" spc="-17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disposi</a:t>
            </a:r>
            <a:r>
              <a:rPr lang="en-US" sz="900" b="1" spc="2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ion</a:t>
            </a:r>
          </a:p>
        </p:txBody>
      </p:sp>
      <p:sp>
        <p:nvSpPr>
          <p:cNvPr id="47" name="object 22">
            <a:extLst>
              <a:ext uri="{FF2B5EF4-FFF2-40B4-BE49-F238E27FC236}">
                <a16:creationId xmlns:a16="http://schemas.microsoft.com/office/drawing/2014/main" id="{E303C33C-7CE1-E5F4-28D1-01C57F3267E1}"/>
              </a:ext>
            </a:extLst>
          </p:cNvPr>
          <p:cNvSpPr txBox="1"/>
          <p:nvPr/>
        </p:nvSpPr>
        <p:spPr>
          <a:xfrm>
            <a:off x="5850553" y="5178497"/>
            <a:ext cx="1252929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Co</a:t>
            </a:r>
            <a:r>
              <a:rPr lang="en-US" sz="900" b="1" spc="-5" dirty="0">
                <a:solidFill>
                  <a:schemeClr val="tx2">
                    <a:lumMod val="75000"/>
                  </a:schemeClr>
                </a:solidFill>
                <a:cs typeface="Calibri"/>
              </a:rPr>
              <a:t>n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t</a:t>
            </a:r>
            <a:r>
              <a:rPr lang="en-US" sz="900" b="1" spc="-17" dirty="0">
                <a:solidFill>
                  <a:schemeClr val="tx2">
                    <a:lumMod val="75000"/>
                  </a:schemeClr>
                </a:solidFill>
                <a:cs typeface="Calibri"/>
              </a:rPr>
              <a:t>r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act</a:t>
            </a:r>
            <a:r>
              <a:rPr lang="en-US" sz="900" b="1" spc="-19" dirty="0">
                <a:solidFill>
                  <a:schemeClr val="tx2">
                    <a:lumMod val="75000"/>
                  </a:schemeClr>
                </a:solidFill>
                <a:cs typeface="Calibri"/>
              </a:rPr>
              <a:t> c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loseou</a:t>
            </a:r>
            <a:r>
              <a:rPr lang="en-US" sz="900" b="1" spc="2" dirty="0">
                <a:solidFill>
                  <a:schemeClr val="tx2">
                    <a:lumMod val="75000"/>
                  </a:schemeClr>
                </a:solidFill>
                <a:cs typeface="Calibri"/>
              </a:rPr>
              <a:t>t</a:t>
            </a:r>
            <a:endParaRPr lang="en-US" sz="900" b="1" spc="-2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Funds</a:t>
            </a:r>
            <a:r>
              <a:rPr lang="en-US" sz="900" b="1" spc="-12" dirty="0">
                <a:solidFill>
                  <a:schemeClr val="tx2">
                    <a:lumMod val="75000"/>
                  </a:schemeClr>
                </a:solidFill>
                <a:cs typeface="Calibri"/>
              </a:rPr>
              <a:t> r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elease</a:t>
            </a:r>
          </a:p>
          <a:p>
            <a:pPr marL="65107" indent="-59214">
              <a:buFont typeface="Calibri"/>
              <a:buChar char="•"/>
              <a:tabLst>
                <a:tab pos="65401" algn="l"/>
              </a:tabLst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Canceling funds</a:t>
            </a:r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7E757EB0-B1EB-200B-5398-AEFD47E46E3B}"/>
              </a:ext>
            </a:extLst>
          </p:cNvPr>
          <p:cNvSpPr/>
          <p:nvPr/>
        </p:nvSpPr>
        <p:spPr>
          <a:xfrm rot="5400000">
            <a:off x="3655438" y="2405828"/>
            <a:ext cx="525735" cy="6851979"/>
          </a:xfrm>
          <a:prstGeom prst="upArrow">
            <a:avLst/>
          </a:prstGeom>
          <a:gradFill flip="none" rotWithShape="1">
            <a:gsLst>
              <a:gs pos="35000">
                <a:srgbClr val="FF0000"/>
              </a:gs>
              <a:gs pos="46000">
                <a:srgbClr val="FFFF00"/>
              </a:gs>
              <a:gs pos="94000">
                <a:srgbClr val="00B050"/>
              </a:gs>
            </a:gsLst>
            <a:lin ang="5400000" scaled="1"/>
            <a:tileRect/>
          </a:gra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Engage early………………………………………………………………………….Avoid problems later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FAE030-441D-D1CB-CE52-DBC89C9F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463" y="6151839"/>
            <a:ext cx="6871360" cy="0"/>
          </a:xfrm>
          <a:prstGeom prst="line">
            <a:avLst/>
          </a:prstGeom>
          <a:ln w="25400">
            <a:solidFill>
              <a:srgbClr val="2E7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>
            <a:extLst>
              <a:ext uri="{FF2B5EF4-FFF2-40B4-BE49-F238E27FC236}">
                <a16:creationId xmlns:a16="http://schemas.microsoft.com/office/drawing/2014/main" id="{F6BE712F-A5F8-F884-8B98-2F0C6F385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2" y="6183438"/>
            <a:ext cx="6832601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0" name="Text Box 16">
            <a:extLst>
              <a:ext uri="{FF2B5EF4-FFF2-40B4-BE49-F238E27FC236}">
                <a16:creationId xmlns:a16="http://schemas.microsoft.com/office/drawing/2014/main" id="{798DF113-6F2A-B7F2-157C-5EB4C969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042" y="7110848"/>
            <a:ext cx="4902200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DCMA is dedicated to create positive customer interactions that enable collaboration, and foster information sharing so everyone remains informed through all phases of the acquisition lifecycle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 Box 17">
            <a:extLst>
              <a:ext uri="{FF2B5EF4-FFF2-40B4-BE49-F238E27FC236}">
                <a16:creationId xmlns:a16="http://schemas.microsoft.com/office/drawing/2014/main" id="{3776ECF5-0A92-A6C4-F05D-E1F243D50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140" y="8335804"/>
            <a:ext cx="3781425" cy="301625"/>
          </a:xfrm>
          <a:prstGeom prst="rect">
            <a:avLst/>
          </a:prstGeom>
          <a:solidFill>
            <a:srgbClr val="FFFFFF"/>
          </a:solidFill>
          <a:ln w="317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EAE Opportunities — Have Questions?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3" name="Picture 19">
            <a:extLst>
              <a:ext uri="{FF2B5EF4-FFF2-40B4-BE49-F238E27FC236}">
                <a16:creationId xmlns:a16="http://schemas.microsoft.com/office/drawing/2014/main" id="{FC28C0F6-8D24-27FE-92D1-E7E0E8105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2" y="8292067"/>
            <a:ext cx="1155913" cy="11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4" name="Text Box 20">
            <a:extLst>
              <a:ext uri="{FF2B5EF4-FFF2-40B4-BE49-F238E27FC236}">
                <a16:creationId xmlns:a16="http://schemas.microsoft.com/office/drawing/2014/main" id="{C2CC2D4E-6E2A-6D43-FDA3-C5FF71831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415" y="8848725"/>
            <a:ext cx="4859338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marR="68263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Buying Commands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alibri" panose="020F0502020204030204" pitchFamily="34" charset="0"/>
              </a:rPr>
              <a:t>www.dcma.mil/Customers/Customer-Liaisons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68263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Suppliers/Contractors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your Procuring Contracting Officer (PCO)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52B2587-E82B-15FB-34FE-131F6874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1988" y="9590364"/>
            <a:ext cx="6871360" cy="0"/>
          </a:xfrm>
          <a:prstGeom prst="line">
            <a:avLst/>
          </a:prstGeom>
          <a:ln w="25400">
            <a:solidFill>
              <a:srgbClr val="2E7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1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</TotalTime>
  <Words>253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Ryan, Victoria A CIV DCMA HQ (USA)</dc:creator>
  <cp:lastModifiedBy>Ryan, Victoria A CIV DCMA HQ (USA)</cp:lastModifiedBy>
  <cp:revision>3</cp:revision>
  <dcterms:created xsi:type="dcterms:W3CDTF">2024-09-05T17:23:12Z</dcterms:created>
  <dcterms:modified xsi:type="dcterms:W3CDTF">2024-11-12T18:13:33Z</dcterms:modified>
</cp:coreProperties>
</file>