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0"/>
  </p:notesMasterIdLst>
  <p:sldIdLst>
    <p:sldId id="316" r:id="rId6"/>
    <p:sldId id="317" r:id="rId7"/>
    <p:sldId id="320" r:id="rId8"/>
    <p:sldId id="306" r:id="rId9"/>
    <p:sldId id="307" r:id="rId10"/>
    <p:sldId id="271" r:id="rId11"/>
    <p:sldId id="302" r:id="rId12"/>
    <p:sldId id="310" r:id="rId13"/>
    <p:sldId id="311" r:id="rId14"/>
    <p:sldId id="260" r:id="rId15"/>
    <p:sldId id="298" r:id="rId16"/>
    <p:sldId id="270" r:id="rId17"/>
    <p:sldId id="299" r:id="rId18"/>
    <p:sldId id="312" r:id="rId19"/>
    <p:sldId id="268" r:id="rId20"/>
    <p:sldId id="267" r:id="rId21"/>
    <p:sldId id="266" r:id="rId22"/>
    <p:sldId id="265" r:id="rId23"/>
    <p:sldId id="319" r:id="rId24"/>
    <p:sldId id="318" r:id="rId25"/>
    <p:sldId id="264" r:id="rId26"/>
    <p:sldId id="276" r:id="rId27"/>
    <p:sldId id="275" r:id="rId28"/>
    <p:sldId id="282" r:id="rId29"/>
    <p:sldId id="274" r:id="rId30"/>
    <p:sldId id="300" r:id="rId31"/>
    <p:sldId id="262" r:id="rId32"/>
    <p:sldId id="305" r:id="rId33"/>
    <p:sldId id="261" r:id="rId34"/>
    <p:sldId id="280" r:id="rId35"/>
    <p:sldId id="315" r:id="rId36"/>
    <p:sldId id="272" r:id="rId37"/>
    <p:sldId id="277" r:id="rId38"/>
    <p:sldId id="313" r:id="rId39"/>
    <p:sldId id="278" r:id="rId40"/>
    <p:sldId id="314" r:id="rId41"/>
    <p:sldId id="279" r:id="rId42"/>
    <p:sldId id="281" r:id="rId43"/>
    <p:sldId id="283" r:id="rId44"/>
    <p:sldId id="284" r:id="rId45"/>
    <p:sldId id="285" r:id="rId46"/>
    <p:sldId id="286" r:id="rId47"/>
    <p:sldId id="304" r:id="rId48"/>
    <p:sldId id="287" r:id="rId49"/>
    <p:sldId id="288" r:id="rId50"/>
    <p:sldId id="289" r:id="rId51"/>
    <p:sldId id="301" r:id="rId52"/>
    <p:sldId id="290" r:id="rId53"/>
    <p:sldId id="291" r:id="rId54"/>
    <p:sldId id="292" r:id="rId55"/>
    <p:sldId id="293" r:id="rId56"/>
    <p:sldId id="294" r:id="rId57"/>
    <p:sldId id="295" r:id="rId58"/>
    <p:sldId id="297"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56">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66"/>
    <a:srgbClr val="FFCC00"/>
    <a:srgbClr val="A50021"/>
    <a:srgbClr val="072C55"/>
    <a:srgbClr val="CCD4DB"/>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85149" autoAdjust="0"/>
  </p:normalViewPr>
  <p:slideViewPr>
    <p:cSldViewPr snapToGrid="0" showGuides="1">
      <p:cViewPr varScale="1">
        <p:scale>
          <a:sx n="57" d="100"/>
          <a:sy n="57" d="100"/>
        </p:scale>
        <p:origin x="1460" y="-28"/>
      </p:cViewPr>
      <p:guideLst>
        <p:guide orient="horz" pos="2156"/>
        <p:guide pos="2880"/>
      </p:guideLst>
    </p:cSldViewPr>
  </p:slideViewPr>
  <p:notesTextViewPr>
    <p:cViewPr>
      <p:scale>
        <a:sx n="3" d="2"/>
        <a:sy n="3" d="2"/>
      </p:scale>
      <p:origin x="0" y="0"/>
    </p:cViewPr>
  </p:notesTextViewPr>
  <p:sorterViewPr>
    <p:cViewPr>
      <p:scale>
        <a:sx n="66" d="100"/>
        <a:sy n="66" d="100"/>
      </p:scale>
      <p:origin x="0" y="-1984"/>
    </p:cViewPr>
  </p:sorterViewPr>
  <p:notesViewPr>
    <p:cSldViewPr snapToGrid="0">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447F32-B93A-469A-9F47-8A51A792AFEA}" type="datetimeFigureOut">
              <a:rPr lang="en-US" smtClean="0"/>
              <a:t>5/16/2022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A05682-3D9A-4A46-A7B8-D8D4FAE4E952}" type="slidenum">
              <a:rPr lang="en-US" smtClean="0"/>
              <a:t>‹#›</a:t>
            </a:fld>
            <a:endParaRPr lang="en-US" dirty="0"/>
          </a:p>
        </p:txBody>
      </p:sp>
    </p:spTree>
    <p:extLst>
      <p:ext uri="{BB962C8B-B14F-4D97-AF65-F5344CB8AC3E}">
        <p14:creationId xmlns:p14="http://schemas.microsoft.com/office/powerpoint/2010/main" val="312116077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itchFamily="34" charset="0"/>
      <a:buChar char="‒"/>
      <a:defRPr sz="1200" kern="1200">
        <a:solidFill>
          <a:schemeClr val="tx1"/>
        </a:solidFill>
        <a:latin typeface="+mn-lt"/>
        <a:ea typeface="+mn-ea"/>
        <a:cs typeface="+mn-cs"/>
      </a:defRPr>
    </a:lvl1pPr>
    <a:lvl2pPr marL="292100" indent="-171450" algn="l" defTabSz="914400" rtl="0" eaLnBrk="1" latinLnBrk="0" hangingPunct="1">
      <a:buFont typeface="Arial" pitchFamily="34" charset="0"/>
      <a:buChar char="‒"/>
      <a:tabLst/>
      <a:defRPr sz="1200" kern="1200">
        <a:solidFill>
          <a:schemeClr val="tx1"/>
        </a:solidFill>
        <a:latin typeface="+mn-lt"/>
        <a:ea typeface="+mn-ea"/>
        <a:cs typeface="+mn-cs"/>
      </a:defRPr>
    </a:lvl2pPr>
    <a:lvl3pPr marL="403225"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523875"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63500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2056" y="2872596"/>
            <a:ext cx="8410947" cy="1819591"/>
          </a:xfrm>
        </p:spPr>
        <p:txBody>
          <a:bodyPr anchor="b">
            <a:normAutofit/>
          </a:bodyPr>
          <a:lstStyle>
            <a:lvl1pPr algn="l">
              <a:lnSpc>
                <a:spcPct val="100000"/>
              </a:lnSpc>
              <a:defRPr sz="4000" baseline="0">
                <a:solidFill>
                  <a:srgbClr val="000066"/>
                </a:solidFill>
                <a:latin typeface="+mn-lt"/>
              </a:defRPr>
            </a:lvl1pPr>
          </a:lstStyle>
          <a:p>
            <a:r>
              <a:rPr lang="en-US" dirty="0"/>
              <a:t>Title of the Presentation</a:t>
            </a:r>
          </a:p>
        </p:txBody>
      </p:sp>
      <p:sp>
        <p:nvSpPr>
          <p:cNvPr id="3" name="Subtitle 2"/>
          <p:cNvSpPr>
            <a:spLocks noGrp="1"/>
          </p:cNvSpPr>
          <p:nvPr>
            <p:ph type="subTitle" idx="1" hasCustomPrompt="1"/>
          </p:nvPr>
        </p:nvSpPr>
        <p:spPr>
          <a:xfrm>
            <a:off x="900585" y="5253691"/>
            <a:ext cx="7799289" cy="806823"/>
          </a:xfrm>
        </p:spPr>
        <p:txBody>
          <a:bodyPr anchor="ctr"/>
          <a:lstStyle>
            <a:lvl1pPr marL="0" indent="0" algn="r">
              <a:lnSpc>
                <a:spcPct val="100000"/>
              </a:lnSpc>
              <a:spcBef>
                <a:spcPts val="0"/>
              </a:spcBef>
              <a:buNone/>
              <a:defRPr>
                <a:solidFill>
                  <a:srgbClr val="000066"/>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Name</a:t>
            </a:r>
          </a:p>
        </p:txBody>
      </p:sp>
      <p:sp>
        <p:nvSpPr>
          <p:cNvPr id="4" name="Date Placeholder 3"/>
          <p:cNvSpPr>
            <a:spLocks noGrp="1"/>
          </p:cNvSpPr>
          <p:nvPr>
            <p:ph type="dt" sz="half" idx="10"/>
          </p:nvPr>
        </p:nvSpPr>
        <p:spPr/>
        <p:txBody>
          <a:bodyPr/>
          <a:lstStyle>
            <a:lvl1pPr>
              <a:defRPr b="0" smtClean="0"/>
            </a:lvl1pPr>
          </a:lstStyle>
          <a:p>
            <a:pPr>
              <a:defRPr/>
            </a:pPr>
            <a:fld id="{8837C55D-A913-443F-B139-005133A876BA}" type="slidenum">
              <a:rPr lang="en-US"/>
              <a:pPr>
                <a:defRPr/>
              </a:pPr>
              <a:t>‹#›</a:t>
            </a:fld>
            <a:endParaRPr lang="en-US" dirty="0"/>
          </a:p>
          <a:p>
            <a:pPr>
              <a:defRPr/>
            </a:pPr>
            <a:endParaRPr lang="en-US" dirty="0"/>
          </a:p>
        </p:txBody>
      </p:sp>
      <p:sp>
        <p:nvSpPr>
          <p:cNvPr id="5" name="Rectangle 36"/>
          <p:cNvSpPr>
            <a:spLocks noChangeArrowheads="1"/>
          </p:cNvSpPr>
          <p:nvPr userDrawn="1"/>
        </p:nvSpPr>
        <p:spPr bwMode="auto">
          <a:xfrm>
            <a:off x="0" y="-1588"/>
            <a:ext cx="9144000" cy="2767013"/>
          </a:xfrm>
          <a:prstGeom prst="rect">
            <a:avLst/>
          </a:prstGeom>
          <a:solidFill>
            <a:srgbClr val="072C5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6" name="Picture 41" descr="frontpage_likeweb"/>
          <p:cNvPicPr>
            <a:picLocks noChangeAspect="1" noChangeArrowheads="1"/>
          </p:cNvPicPr>
          <p:nvPr userDrawn="1"/>
        </p:nvPicPr>
        <p:blipFill>
          <a:blip r:embed="rId2">
            <a:extLst>
              <a:ext uri="{28A0092B-C50C-407E-A947-70E740481C1C}">
                <a14:useLocalDpi xmlns:a14="http://schemas.microsoft.com/office/drawing/2010/main" val="0"/>
              </a:ext>
            </a:extLst>
          </a:blip>
          <a:srcRect r="18240"/>
          <a:stretch>
            <a:fillRect/>
          </a:stretch>
        </p:blipFill>
        <p:spPr bwMode="auto">
          <a:xfrm>
            <a:off x="-4763" y="623888"/>
            <a:ext cx="9150351"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42"/>
          <p:cNvSpPr>
            <a:spLocks noChangeShapeType="1"/>
          </p:cNvSpPr>
          <p:nvPr userDrawn="1"/>
        </p:nvSpPr>
        <p:spPr bwMode="auto">
          <a:xfrm>
            <a:off x="-1588" y="2319338"/>
            <a:ext cx="9140826" cy="0"/>
          </a:xfrm>
          <a:prstGeom prst="line">
            <a:avLst/>
          </a:prstGeom>
          <a:noFill/>
          <a:ln w="12700">
            <a:solidFill>
              <a:srgbClr val="CCD4DB"/>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8" name="Picture 43" descr="dcma_white_eur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6150" y="349250"/>
            <a:ext cx="421481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44"/>
          <p:cNvSpPr>
            <a:spLocks noChangeShapeType="1"/>
          </p:cNvSpPr>
          <p:nvPr userDrawn="1"/>
        </p:nvSpPr>
        <p:spPr bwMode="auto">
          <a:xfrm>
            <a:off x="-1588" y="619125"/>
            <a:ext cx="9140826" cy="0"/>
          </a:xfrm>
          <a:prstGeom prst="line">
            <a:avLst/>
          </a:prstGeom>
          <a:noFill/>
          <a:ln w="12700">
            <a:solidFill>
              <a:srgbClr val="CCD4DB"/>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pic>
        <p:nvPicPr>
          <p:cNvPr id="10" name="Picture 45" descr="seal"/>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810500" y="100013"/>
            <a:ext cx="111125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6" descr="slogan_yellowglob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83188" y="2424113"/>
            <a:ext cx="375761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38"/>
          <p:cNvSpPr>
            <a:spLocks noChangeShapeType="1"/>
          </p:cNvSpPr>
          <p:nvPr userDrawn="1"/>
        </p:nvSpPr>
        <p:spPr bwMode="auto">
          <a:xfrm>
            <a:off x="382879" y="4739069"/>
            <a:ext cx="8369300"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 name="Rectangle 40"/>
          <p:cNvSpPr>
            <a:spLocks noChangeArrowheads="1"/>
          </p:cNvSpPr>
          <p:nvPr userDrawn="1"/>
        </p:nvSpPr>
        <p:spPr bwMode="auto">
          <a:xfrm>
            <a:off x="6938682" y="4872038"/>
            <a:ext cx="175923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p>
            <a:pPr algn="r" eaLnBrk="0" hangingPunct="0">
              <a:spcBef>
                <a:spcPct val="75000"/>
              </a:spcBef>
            </a:pPr>
            <a:r>
              <a:rPr lang="en-US" b="1" dirty="0">
                <a:solidFill>
                  <a:srgbClr val="000066"/>
                </a:solidFill>
              </a:rPr>
              <a:t>Presented By:</a:t>
            </a:r>
          </a:p>
        </p:txBody>
      </p:sp>
      <p:sp>
        <p:nvSpPr>
          <p:cNvPr id="24" name="Content Placeholder 23"/>
          <p:cNvSpPr>
            <a:spLocks noGrp="1"/>
          </p:cNvSpPr>
          <p:nvPr>
            <p:ph sz="quarter" idx="13" hasCustomPrompt="1"/>
          </p:nvPr>
        </p:nvSpPr>
        <p:spPr>
          <a:xfrm>
            <a:off x="256802" y="6320118"/>
            <a:ext cx="1840940" cy="295835"/>
          </a:xfrm>
        </p:spPr>
        <p:txBody>
          <a:bodyPr anchor="b"/>
          <a:lstStyle>
            <a:lvl1pPr marL="0" indent="0">
              <a:buNone/>
              <a:defRPr sz="900" baseline="0">
                <a:solidFill>
                  <a:srgbClr val="000066"/>
                </a:solidFill>
              </a:defRPr>
            </a:lvl1pPr>
            <a:lvl2pPr marL="233362" indent="0">
              <a:buNone/>
              <a:defRPr/>
            </a:lvl2pPr>
            <a:lvl3pPr marL="457200" indent="0">
              <a:buNone/>
              <a:defRPr/>
            </a:lvl3pPr>
            <a:lvl4pPr marL="688975" indent="0">
              <a:buNone/>
              <a:defRPr/>
            </a:lvl4pPr>
            <a:lvl5pPr marL="922338" indent="0">
              <a:buNone/>
              <a:defRPr/>
            </a:lvl5pPr>
          </a:lstStyle>
          <a:p>
            <a:pPr lvl="0"/>
            <a:r>
              <a:rPr lang="en-US" dirty="0"/>
              <a:t>Revision #, Date (of revision)</a:t>
            </a:r>
          </a:p>
        </p:txBody>
      </p:sp>
      <p:sp>
        <p:nvSpPr>
          <p:cNvPr id="26" name="Content Placeholder 25"/>
          <p:cNvSpPr>
            <a:spLocks noGrp="1"/>
          </p:cNvSpPr>
          <p:nvPr>
            <p:ph sz="quarter" idx="14" hasCustomPrompt="1"/>
          </p:nvPr>
        </p:nvSpPr>
        <p:spPr>
          <a:xfrm>
            <a:off x="6036980" y="6082273"/>
            <a:ext cx="2655889" cy="366767"/>
          </a:xfrm>
        </p:spPr>
        <p:txBody>
          <a:bodyPr/>
          <a:lstStyle>
            <a:lvl1pPr marL="0" indent="0" algn="r">
              <a:buNone/>
              <a:defRPr sz="1800">
                <a:solidFill>
                  <a:srgbClr val="000066"/>
                </a:solidFill>
              </a:defRPr>
            </a:lvl1pPr>
          </a:lstStyle>
          <a:p>
            <a:pPr lvl="0"/>
            <a:r>
              <a:rPr lang="en-US" dirty="0"/>
              <a:t>Date (of presentation)</a:t>
            </a:r>
          </a:p>
        </p:txBody>
      </p:sp>
    </p:spTree>
    <p:extLst>
      <p:ext uri="{BB962C8B-B14F-4D97-AF65-F5344CB8AC3E}">
        <p14:creationId xmlns:p14="http://schemas.microsoft.com/office/powerpoint/2010/main" val="249442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25"/>
          <p:cNvSpPr>
            <a:spLocks noChangeArrowheads="1"/>
          </p:cNvSpPr>
          <p:nvPr userDrawn="1"/>
        </p:nvSpPr>
        <p:spPr bwMode="ltGray">
          <a:xfrm>
            <a:off x="-4763" y="6586538"/>
            <a:ext cx="9148763" cy="74612"/>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9" name="Rectangle 26"/>
          <p:cNvSpPr>
            <a:spLocks noChangeArrowheads="1"/>
          </p:cNvSpPr>
          <p:nvPr userDrawn="1"/>
        </p:nvSpPr>
        <p:spPr bwMode="auto">
          <a:xfrm>
            <a:off x="-4763" y="6662738"/>
            <a:ext cx="9144001" cy="201612"/>
          </a:xfrm>
          <a:prstGeom prst="rect">
            <a:avLst/>
          </a:prstGeom>
          <a:solidFill>
            <a:srgbClr val="072C55"/>
          </a:solidFill>
          <a:ln w="9525">
            <a:solidFill>
              <a:srgbClr val="000066"/>
            </a:solidFill>
            <a:miter lim="800000"/>
            <a:headEnd/>
            <a:tailEnd/>
          </a:ln>
          <a:effectLst/>
        </p:spPr>
        <p:txBody>
          <a:bodyPr wrap="none" anchor="ctr"/>
          <a:lstStyle/>
          <a:p>
            <a:pPr algn="ctr">
              <a:defRPr/>
            </a:pPr>
            <a:endParaRPr lang="en-US" dirty="0"/>
          </a:p>
        </p:txBody>
      </p:sp>
      <p:pic>
        <p:nvPicPr>
          <p:cNvPr id="10" name="Picture 70" descr="sloga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2963" y="6699250"/>
            <a:ext cx="2351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221877" y="1943007"/>
            <a:ext cx="8700247" cy="2971987"/>
          </a:xfrm>
        </p:spPr>
        <p:txBody>
          <a:bodyPr anchor="ctr">
            <a:noAutofit/>
          </a:bodyPr>
          <a:lstStyle>
            <a:lvl1pPr algn="ctr">
              <a:defRPr sz="4800" b="1" cap="none">
                <a:latin typeface="+mn-lt"/>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b="0" smtClean="0"/>
            </a:lvl1pPr>
          </a:lstStyle>
          <a:p>
            <a:pPr>
              <a:defRPr/>
            </a:pPr>
            <a:fld id="{354EDD00-A21F-4CA3-B6B4-D623F4A1F1A4}"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385246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25"/>
          <p:cNvSpPr>
            <a:spLocks noChangeArrowheads="1"/>
          </p:cNvSpPr>
          <p:nvPr userDrawn="1"/>
        </p:nvSpPr>
        <p:spPr bwMode="ltGray">
          <a:xfrm>
            <a:off x="-4763" y="6586538"/>
            <a:ext cx="9148763" cy="74612"/>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10" name="Rectangle 26"/>
          <p:cNvSpPr>
            <a:spLocks noChangeArrowheads="1"/>
          </p:cNvSpPr>
          <p:nvPr userDrawn="1"/>
        </p:nvSpPr>
        <p:spPr bwMode="auto">
          <a:xfrm>
            <a:off x="-4763" y="6662738"/>
            <a:ext cx="9144001" cy="201612"/>
          </a:xfrm>
          <a:prstGeom prst="rect">
            <a:avLst/>
          </a:prstGeom>
          <a:solidFill>
            <a:srgbClr val="072C55"/>
          </a:solidFill>
          <a:ln w="9525">
            <a:solidFill>
              <a:srgbClr val="000066"/>
            </a:solidFill>
            <a:miter lim="800000"/>
            <a:headEnd/>
            <a:tailEnd/>
          </a:ln>
          <a:effectLst/>
        </p:spPr>
        <p:txBody>
          <a:bodyPr wrap="none" anchor="ctr"/>
          <a:lstStyle/>
          <a:p>
            <a:pPr algn="ctr">
              <a:defRPr/>
            </a:pPr>
            <a:endParaRPr lang="en-US" dirty="0"/>
          </a:p>
        </p:txBody>
      </p:sp>
      <p:pic>
        <p:nvPicPr>
          <p:cNvPr id="11" name="Picture 70" descr="sloga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2963" y="6699250"/>
            <a:ext cx="2351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0" descr="se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7416" y="61864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61326" y="1225551"/>
            <a:ext cx="8821348" cy="4960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b="0" smtClean="0"/>
            </a:lvl1pPr>
          </a:lstStyle>
          <a:p>
            <a:pPr>
              <a:defRPr/>
            </a:pPr>
            <a:fld id="{DDFD6F57-DBDB-4379-8782-7DFD81E8CE40}"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212828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Rectangle 25"/>
          <p:cNvSpPr>
            <a:spLocks noChangeArrowheads="1"/>
          </p:cNvSpPr>
          <p:nvPr userDrawn="1"/>
        </p:nvSpPr>
        <p:spPr bwMode="ltGray">
          <a:xfrm>
            <a:off x="-4763" y="6586538"/>
            <a:ext cx="9148763" cy="74612"/>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8" name="Rectangle 26"/>
          <p:cNvSpPr>
            <a:spLocks noChangeArrowheads="1"/>
          </p:cNvSpPr>
          <p:nvPr userDrawn="1"/>
        </p:nvSpPr>
        <p:spPr bwMode="auto">
          <a:xfrm>
            <a:off x="-4763" y="6662738"/>
            <a:ext cx="9144001" cy="201612"/>
          </a:xfrm>
          <a:prstGeom prst="rect">
            <a:avLst/>
          </a:prstGeom>
          <a:solidFill>
            <a:srgbClr val="072C55"/>
          </a:solidFill>
          <a:ln w="9525">
            <a:solidFill>
              <a:srgbClr val="000066"/>
            </a:solidFill>
            <a:miter lim="800000"/>
            <a:headEnd/>
            <a:tailEnd/>
          </a:ln>
          <a:effectLst/>
        </p:spPr>
        <p:txBody>
          <a:bodyPr wrap="none" anchor="ctr"/>
          <a:lstStyle/>
          <a:p>
            <a:pPr algn="ctr">
              <a:defRPr/>
            </a:pPr>
            <a:endParaRPr lang="en-US" dirty="0"/>
          </a:p>
        </p:txBody>
      </p:sp>
      <p:pic>
        <p:nvPicPr>
          <p:cNvPr id="9" name="Picture 70" descr="sloga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2963" y="6699250"/>
            <a:ext cx="2351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descr="se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7416" y="61864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71450" y="1225551"/>
            <a:ext cx="4322763" cy="4960938"/>
          </a:xfrm>
        </p:spPr>
        <p:txBody>
          <a:bodyPr/>
          <a:lstStyle>
            <a:lvl1pPr>
              <a:lnSpc>
                <a:spcPct val="100000"/>
              </a:lnSpc>
              <a:spcBef>
                <a:spcPts val="600"/>
              </a:spcBef>
              <a:defRPr sz="2400"/>
            </a:lvl1pPr>
            <a:lvl2pPr>
              <a:lnSpc>
                <a:spcPct val="100000"/>
              </a:lnSpc>
              <a:spcBef>
                <a:spcPts val="600"/>
              </a:spcBef>
              <a:defRPr sz="2200"/>
            </a:lvl2pPr>
            <a:lvl3pPr>
              <a:lnSpc>
                <a:spcPct val="100000"/>
              </a:lnSpc>
              <a:spcBef>
                <a:spcPts val="600"/>
              </a:spcBef>
              <a:defRPr sz="2000"/>
            </a:lvl3pPr>
            <a:lvl4pPr>
              <a:lnSpc>
                <a:spcPct val="100000"/>
              </a:lnSpc>
              <a:spcBef>
                <a:spcPts val="600"/>
              </a:spcBef>
              <a:defRPr sz="1800"/>
            </a:lvl4pPr>
            <a:lvl5pPr>
              <a:lnSpc>
                <a:spcPct val="100000"/>
              </a:lnSpc>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6613" y="1225551"/>
            <a:ext cx="4322762" cy="4960938"/>
          </a:xfrm>
        </p:spPr>
        <p:txBody>
          <a:bodyPr/>
          <a:lstStyle>
            <a:lvl1pPr>
              <a:lnSpc>
                <a:spcPct val="100000"/>
              </a:lnSpc>
              <a:spcBef>
                <a:spcPts val="600"/>
              </a:spcBef>
              <a:defRPr sz="2400"/>
            </a:lvl1pPr>
            <a:lvl2pPr>
              <a:lnSpc>
                <a:spcPct val="100000"/>
              </a:lnSpc>
              <a:spcBef>
                <a:spcPts val="600"/>
              </a:spcBef>
              <a:defRPr sz="2200"/>
            </a:lvl2pPr>
            <a:lvl3pPr>
              <a:lnSpc>
                <a:spcPct val="100000"/>
              </a:lnSpc>
              <a:spcBef>
                <a:spcPts val="600"/>
              </a:spcBef>
              <a:defRPr sz="2000"/>
            </a:lvl3pPr>
            <a:lvl4pPr>
              <a:lnSpc>
                <a:spcPct val="100000"/>
              </a:lnSpc>
              <a:spcBef>
                <a:spcPts val="600"/>
              </a:spcBef>
              <a:defRPr sz="1800"/>
            </a:lvl4pPr>
            <a:lvl5pPr>
              <a:lnSpc>
                <a:spcPct val="100000"/>
              </a:lnSpc>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0" smtClean="0"/>
            </a:lvl1pPr>
          </a:lstStyle>
          <a:p>
            <a:pPr>
              <a:defRPr/>
            </a:pPr>
            <a:fld id="{D1F29824-ECDB-44EB-A7BF-4835C4851305}"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336806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25"/>
          <p:cNvSpPr>
            <a:spLocks noChangeArrowheads="1"/>
          </p:cNvSpPr>
          <p:nvPr userDrawn="1"/>
        </p:nvSpPr>
        <p:spPr bwMode="ltGray">
          <a:xfrm>
            <a:off x="-4763" y="6586538"/>
            <a:ext cx="9148763" cy="74612"/>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10" name="Rectangle 26"/>
          <p:cNvSpPr>
            <a:spLocks noChangeArrowheads="1"/>
          </p:cNvSpPr>
          <p:nvPr userDrawn="1"/>
        </p:nvSpPr>
        <p:spPr bwMode="auto">
          <a:xfrm>
            <a:off x="-4763" y="6662738"/>
            <a:ext cx="9144001" cy="201612"/>
          </a:xfrm>
          <a:prstGeom prst="rect">
            <a:avLst/>
          </a:prstGeom>
          <a:solidFill>
            <a:srgbClr val="072C55"/>
          </a:solidFill>
          <a:ln w="9525">
            <a:solidFill>
              <a:srgbClr val="000066"/>
            </a:solidFill>
            <a:miter lim="800000"/>
            <a:headEnd/>
            <a:tailEnd/>
          </a:ln>
          <a:effectLst/>
        </p:spPr>
        <p:txBody>
          <a:bodyPr wrap="none" anchor="ctr"/>
          <a:lstStyle/>
          <a:p>
            <a:pPr algn="ctr">
              <a:defRPr/>
            </a:pPr>
            <a:endParaRPr lang="en-US" dirty="0"/>
          </a:p>
        </p:txBody>
      </p:sp>
      <p:pic>
        <p:nvPicPr>
          <p:cNvPr id="11" name="Picture 70" descr="sloga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2963" y="6699250"/>
            <a:ext cx="2351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 descr="se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7416" y="61864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20824" y="36576"/>
            <a:ext cx="7095744" cy="768096"/>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4471" y="1210235"/>
            <a:ext cx="4362917" cy="964640"/>
          </a:xfrm>
        </p:spPr>
        <p:txBody>
          <a:bodyPr anchor="ctr">
            <a:normAutofit/>
          </a:bodyPr>
          <a:lstStyle>
            <a:lvl1pPr marL="0" indent="0" algn="l">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71" y="2174875"/>
            <a:ext cx="4362917" cy="4011613"/>
          </a:xfrm>
        </p:spPr>
        <p:txBody>
          <a:bodyPr/>
          <a:lstStyle>
            <a:lvl1pPr>
              <a:lnSpc>
                <a:spcPct val="100000"/>
              </a:lnSpc>
              <a:spcBef>
                <a:spcPts val="600"/>
              </a:spcBef>
              <a:defRPr sz="2400"/>
            </a:lvl1pPr>
            <a:lvl2pPr>
              <a:lnSpc>
                <a:spcPct val="100000"/>
              </a:lnSpc>
              <a:spcBef>
                <a:spcPts val="600"/>
              </a:spcBef>
              <a:defRPr sz="2200"/>
            </a:lvl2pPr>
            <a:lvl3pPr>
              <a:lnSpc>
                <a:spcPct val="100000"/>
              </a:lnSpc>
              <a:spcBef>
                <a:spcPts val="600"/>
              </a:spcBef>
              <a:defRPr sz="2000"/>
            </a:lvl3pPr>
            <a:lvl4pPr>
              <a:lnSpc>
                <a:spcPct val="100000"/>
              </a:lnSpc>
              <a:spcBef>
                <a:spcPts val="600"/>
              </a:spcBef>
              <a:defRPr sz="1800"/>
            </a:lvl4pPr>
            <a:lvl5pPr>
              <a:lnSpc>
                <a:spcPct val="100000"/>
              </a:lnSpc>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210235"/>
            <a:ext cx="4337610" cy="964640"/>
          </a:xfrm>
        </p:spPr>
        <p:txBody>
          <a:bodyPr anchor="ctr">
            <a:normAutofit/>
          </a:bodyPr>
          <a:lstStyle>
            <a:lvl1pPr marL="0" indent="0" algn="l">
              <a:lnSpc>
                <a:spcPct val="100000"/>
              </a:lnSpc>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337610" cy="4011613"/>
          </a:xfrm>
        </p:spPr>
        <p:txBody>
          <a:bodyPr/>
          <a:lstStyle>
            <a:lvl1pPr>
              <a:lnSpc>
                <a:spcPct val="100000"/>
              </a:lnSpc>
              <a:spcBef>
                <a:spcPts val="600"/>
              </a:spcBef>
              <a:defRPr sz="2400"/>
            </a:lvl1pPr>
            <a:lvl2pPr>
              <a:lnSpc>
                <a:spcPct val="100000"/>
              </a:lnSpc>
              <a:spcBef>
                <a:spcPts val="600"/>
              </a:spcBef>
              <a:defRPr sz="2200"/>
            </a:lvl2pPr>
            <a:lvl3pPr>
              <a:lnSpc>
                <a:spcPct val="100000"/>
              </a:lnSpc>
              <a:spcBef>
                <a:spcPts val="600"/>
              </a:spcBef>
              <a:defRPr sz="2000"/>
            </a:lvl3pPr>
            <a:lvl4pPr>
              <a:lnSpc>
                <a:spcPct val="100000"/>
              </a:lnSpc>
              <a:spcBef>
                <a:spcPts val="600"/>
              </a:spcBef>
              <a:defRPr sz="1800"/>
            </a:lvl4pPr>
            <a:lvl5pPr>
              <a:lnSpc>
                <a:spcPct val="100000"/>
              </a:lnSpc>
              <a:spcBef>
                <a:spcPts val="600"/>
              </a:spcBef>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0" smtClean="0"/>
            </a:lvl1pPr>
          </a:lstStyle>
          <a:p>
            <a:pPr>
              <a:defRPr/>
            </a:pPr>
            <a:fld id="{64C0ADC1-894A-40A5-A646-41C28695A4A2}"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282944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Rectangle 25"/>
          <p:cNvSpPr>
            <a:spLocks noChangeArrowheads="1"/>
          </p:cNvSpPr>
          <p:nvPr userDrawn="1"/>
        </p:nvSpPr>
        <p:spPr bwMode="ltGray">
          <a:xfrm>
            <a:off x="-4763" y="6586538"/>
            <a:ext cx="9148763" cy="74612"/>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6" name="Rectangle 26"/>
          <p:cNvSpPr>
            <a:spLocks noChangeArrowheads="1"/>
          </p:cNvSpPr>
          <p:nvPr userDrawn="1"/>
        </p:nvSpPr>
        <p:spPr bwMode="auto">
          <a:xfrm>
            <a:off x="-4763" y="6662738"/>
            <a:ext cx="9144001" cy="201612"/>
          </a:xfrm>
          <a:prstGeom prst="rect">
            <a:avLst/>
          </a:prstGeom>
          <a:solidFill>
            <a:srgbClr val="072C55"/>
          </a:solidFill>
          <a:ln w="9525">
            <a:solidFill>
              <a:srgbClr val="000066"/>
            </a:solidFill>
            <a:miter lim="800000"/>
            <a:headEnd/>
            <a:tailEnd/>
          </a:ln>
          <a:effectLst/>
        </p:spPr>
        <p:txBody>
          <a:bodyPr wrap="none" anchor="ctr"/>
          <a:lstStyle/>
          <a:p>
            <a:pPr algn="ctr">
              <a:defRPr/>
            </a:pPr>
            <a:endParaRPr lang="en-US" dirty="0"/>
          </a:p>
        </p:txBody>
      </p:sp>
      <p:pic>
        <p:nvPicPr>
          <p:cNvPr id="7" name="Picture 70" descr="sloga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2963" y="6699250"/>
            <a:ext cx="2351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0" descr="se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7416" y="61864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b="0" smtClean="0"/>
            </a:lvl1pPr>
          </a:lstStyle>
          <a:p>
            <a:pPr>
              <a:defRPr/>
            </a:pPr>
            <a:fld id="{89993C8A-C155-4C7D-842B-E1651DC261AA}"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1339132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25"/>
          <p:cNvSpPr>
            <a:spLocks noChangeArrowheads="1"/>
          </p:cNvSpPr>
          <p:nvPr userDrawn="1"/>
        </p:nvSpPr>
        <p:spPr bwMode="ltGray">
          <a:xfrm>
            <a:off x="-4763" y="6586538"/>
            <a:ext cx="9148763" cy="74612"/>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5" name="Rectangle 26"/>
          <p:cNvSpPr>
            <a:spLocks noChangeArrowheads="1"/>
          </p:cNvSpPr>
          <p:nvPr userDrawn="1"/>
        </p:nvSpPr>
        <p:spPr bwMode="auto">
          <a:xfrm>
            <a:off x="-4763" y="6662738"/>
            <a:ext cx="9144001" cy="201612"/>
          </a:xfrm>
          <a:prstGeom prst="rect">
            <a:avLst/>
          </a:prstGeom>
          <a:solidFill>
            <a:srgbClr val="072C55"/>
          </a:solidFill>
          <a:ln w="9525">
            <a:solidFill>
              <a:srgbClr val="000066"/>
            </a:solidFill>
            <a:miter lim="800000"/>
            <a:headEnd/>
            <a:tailEnd/>
          </a:ln>
          <a:effectLst/>
        </p:spPr>
        <p:txBody>
          <a:bodyPr wrap="none" anchor="ctr"/>
          <a:lstStyle/>
          <a:p>
            <a:pPr algn="ctr">
              <a:defRPr/>
            </a:pPr>
            <a:endParaRPr lang="en-US" dirty="0"/>
          </a:p>
        </p:txBody>
      </p:sp>
      <p:pic>
        <p:nvPicPr>
          <p:cNvPr id="6" name="Picture 70" descr="sloga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2963" y="6699250"/>
            <a:ext cx="23510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0" descr="seal"/>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47416" y="6186488"/>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lvl1pPr>
              <a:defRPr b="0" smtClean="0"/>
            </a:lvl1pPr>
          </a:lstStyle>
          <a:p>
            <a:pPr>
              <a:defRPr/>
            </a:pPr>
            <a:fld id="{5D152C2F-D88E-44DB-8603-C5D38B2E141F}" type="slidenum">
              <a:rPr lang="en-US"/>
              <a:pPr>
                <a:defRPr/>
              </a:pPr>
              <a:t>‹#›</a:t>
            </a:fld>
            <a:endParaRPr lang="en-US" dirty="0"/>
          </a:p>
          <a:p>
            <a:pPr>
              <a:defRPr/>
            </a:pPr>
            <a:endParaRPr lang="en-US" dirty="0"/>
          </a:p>
        </p:txBody>
      </p:sp>
    </p:spTree>
    <p:extLst>
      <p:ext uri="{BB962C8B-B14F-4D97-AF65-F5344CB8AC3E}">
        <p14:creationId xmlns:p14="http://schemas.microsoft.com/office/powerpoint/2010/main" val="177071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72" y="0"/>
            <a:ext cx="9144000" cy="6858000"/>
          </a:xfrm>
          <a:prstGeom prst="rect">
            <a:avLst/>
          </a:prstGeom>
        </p:spPr>
      </p:pic>
      <p:sp>
        <p:nvSpPr>
          <p:cNvPr id="4" name="Date Placeholder" hidden="1"/>
          <p:cNvSpPr>
            <a:spLocks noGrp="1"/>
          </p:cNvSpPr>
          <p:nvPr>
            <p:ph type="dt" sz="half" idx="10"/>
          </p:nvPr>
        </p:nvSpPr>
        <p:spPr>
          <a:xfrm>
            <a:off x="8451257" y="795528"/>
            <a:ext cx="685979" cy="274320"/>
          </a:xfrm>
          <a:prstGeom prst="rect">
            <a:avLst/>
          </a:prstGeom>
        </p:spPr>
        <p:txBody>
          <a:bodyPr vert="horz" lIns="91440" tIns="45720" rIns="91440" bIns="45720" rtlCol="0" anchor="b" anchorCtr="0"/>
          <a:lstStyle>
            <a:lvl1pPr algn="r">
              <a:defRPr lang="en-US" smtClean="0"/>
            </a:lvl1pPr>
          </a:lstStyle>
          <a:p>
            <a:fld id="{423C11BD-78E6-430F-A9BF-CD25D702F18A}" type="datetime1">
              <a:rPr lang="en-US" smtClean="0"/>
              <a:t>5/16/2022</a:t>
            </a:fld>
            <a:endParaRPr lang="en-US" dirty="0"/>
          </a:p>
        </p:txBody>
      </p:sp>
      <p:sp>
        <p:nvSpPr>
          <p:cNvPr id="2" name="Presentation Slide"/>
          <p:cNvSpPr>
            <a:spLocks noGrp="1"/>
          </p:cNvSpPr>
          <p:nvPr>
            <p:ph type="ctrTitle" hasCustomPrompt="1"/>
          </p:nvPr>
        </p:nvSpPr>
        <p:spPr>
          <a:xfrm>
            <a:off x="398963" y="3048000"/>
            <a:ext cx="8353216" cy="1676400"/>
          </a:xfrm>
          <a:prstGeom prst="rect">
            <a:avLst/>
          </a:prstGeom>
        </p:spPr>
        <p:txBody>
          <a:bodyPr anchor="ctr"/>
          <a:lstStyle>
            <a:lvl1pPr algn="ctr">
              <a:defRPr>
                <a:solidFill>
                  <a:srgbClr val="101129"/>
                </a:solidFill>
              </a:defRPr>
            </a:lvl1pPr>
          </a:lstStyle>
          <a:p>
            <a:r>
              <a:rPr lang="en-US" dirty="0" smtClean="0"/>
              <a:t>Click to edit presentation title</a:t>
            </a:r>
            <a:endParaRPr lang="en-US" dirty="0"/>
          </a:p>
        </p:txBody>
      </p:sp>
      <p:sp>
        <p:nvSpPr>
          <p:cNvPr id="17" name="Yellow divider"/>
          <p:cNvSpPr>
            <a:spLocks noChangeShapeType="1"/>
          </p:cNvSpPr>
          <p:nvPr userDrawn="1"/>
        </p:nvSpPr>
        <p:spPr bwMode="auto">
          <a:xfrm>
            <a:off x="382879" y="4739069"/>
            <a:ext cx="8369300"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8" name="Presented By:"/>
          <p:cNvSpPr txBox="1"/>
          <p:nvPr userDrawn="1"/>
        </p:nvSpPr>
        <p:spPr>
          <a:xfrm>
            <a:off x="7217191" y="4724400"/>
            <a:ext cx="1642175" cy="548640"/>
          </a:xfrm>
          <a:prstGeom prst="rect">
            <a:avLst/>
          </a:prstGeom>
          <a:noFill/>
        </p:spPr>
        <p:txBody>
          <a:bodyPr wrap="none" rtlCol="0">
            <a:noAutofit/>
          </a:bodyPr>
          <a:lstStyle/>
          <a:p>
            <a:pPr algn="r"/>
            <a:r>
              <a:rPr lang="en-US" sz="1800" dirty="0" smtClean="0">
                <a:solidFill>
                  <a:srgbClr val="101129"/>
                </a:solidFill>
              </a:rPr>
              <a:t>Presented By:</a:t>
            </a:r>
            <a:endParaRPr lang="en-US" sz="1800" dirty="0">
              <a:solidFill>
                <a:srgbClr val="101129"/>
              </a:solidFill>
            </a:endParaRPr>
          </a:p>
        </p:txBody>
      </p:sp>
      <p:sp>
        <p:nvSpPr>
          <p:cNvPr id="3" name="Presenter Name"/>
          <p:cNvSpPr>
            <a:spLocks noGrp="1"/>
          </p:cNvSpPr>
          <p:nvPr>
            <p:ph type="subTitle" idx="1" hasCustomPrompt="1"/>
          </p:nvPr>
        </p:nvSpPr>
        <p:spPr>
          <a:xfrm>
            <a:off x="2458566" y="5105400"/>
            <a:ext cx="6400800" cy="437506"/>
          </a:xfrm>
        </p:spPr>
        <p:txBody>
          <a:bodyPr/>
          <a:lstStyle>
            <a:lvl1pPr marL="0" indent="0" algn="r">
              <a:buNone/>
              <a:defRPr b="1">
                <a:solidFill>
                  <a:srgbClr val="101129"/>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smtClean="0"/>
              <a:t>Presenter name(s)</a:t>
            </a:r>
            <a:endParaRPr lang="en-US" dirty="0"/>
          </a:p>
        </p:txBody>
      </p:sp>
      <p:sp>
        <p:nvSpPr>
          <p:cNvPr id="22" name="Text Placeholder 21"/>
          <p:cNvSpPr>
            <a:spLocks noGrp="1"/>
          </p:cNvSpPr>
          <p:nvPr>
            <p:ph type="body" sz="quarter" idx="13" hasCustomPrompt="1"/>
          </p:nvPr>
        </p:nvSpPr>
        <p:spPr>
          <a:xfrm>
            <a:off x="2458566" y="5582294"/>
            <a:ext cx="6402467" cy="304800"/>
          </a:xfrm>
        </p:spPr>
        <p:txBody>
          <a:bodyPr anchor="ctr">
            <a:normAutofit/>
          </a:bodyPr>
          <a:lstStyle>
            <a:lvl1pPr marL="0" indent="0" algn="r">
              <a:buNone/>
              <a:defRPr sz="1800">
                <a:solidFill>
                  <a:srgbClr val="101129"/>
                </a:solidFill>
              </a:defRPr>
            </a:lvl1pPr>
          </a:lstStyle>
          <a:p>
            <a:pPr lvl="0"/>
            <a:r>
              <a:rPr lang="en-US" dirty="0" smtClean="0"/>
              <a:t>DCMA Directorate</a:t>
            </a:r>
            <a:endParaRPr lang="en-US" dirty="0"/>
          </a:p>
        </p:txBody>
      </p:sp>
      <p:sp>
        <p:nvSpPr>
          <p:cNvPr id="30" name="Footer Placeholder 3"/>
          <p:cNvSpPr txBox="1">
            <a:spLocks/>
          </p:cNvSpPr>
          <p:nvPr userDrawn="1"/>
        </p:nvSpPr>
        <p:spPr>
          <a:xfrm>
            <a:off x="3272571" y="6614730"/>
            <a:ext cx="2589915" cy="147376"/>
          </a:xfrm>
          <a:prstGeom prst="rect">
            <a:avLst/>
          </a:prstGeom>
        </p:spPr>
        <p:txBody>
          <a:bodyPr vert="horz" lIns="0" tIns="0" rIns="0" bIns="0" rtlCol="0" anchor="ctr">
            <a:noAutofit/>
          </a:bodyPr>
          <a:lstStyle>
            <a:defPPr>
              <a:defRPr lang="en-US"/>
            </a:defPPr>
            <a:lvl1pPr marL="0" algn="ctr" defTabSz="914400" rtl="0" eaLnBrk="1" latinLnBrk="0" hangingPunct="1">
              <a:defRPr sz="900" i="1" kern="1200">
                <a:solidFill>
                  <a:schemeClr val="bg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75" b="1" dirty="0" smtClean="0">
                <a:solidFill>
                  <a:srgbClr val="101129"/>
                </a:solidFill>
              </a:rPr>
              <a:t>One team, one voice delivering global acquisition insight.</a:t>
            </a:r>
          </a:p>
        </p:txBody>
      </p:sp>
      <p:sp>
        <p:nvSpPr>
          <p:cNvPr id="15" name="Slide Number Placeholder"/>
          <p:cNvSpPr>
            <a:spLocks noGrp="1"/>
          </p:cNvSpPr>
          <p:nvPr>
            <p:ph type="sldNum" sz="quarter" idx="4"/>
          </p:nvPr>
        </p:nvSpPr>
        <p:spPr>
          <a:xfrm>
            <a:off x="6905797" y="6451861"/>
            <a:ext cx="2133600" cy="365125"/>
          </a:xfrm>
          <a:prstGeom prst="rect">
            <a:avLst/>
          </a:prstGeom>
        </p:spPr>
        <p:txBody>
          <a:bodyPr vert="horz" lIns="91440" tIns="45720" rIns="91440" bIns="45720" rtlCol="0" anchor="b" anchorCtr="0"/>
          <a:lstStyle>
            <a:lvl1pPr algn="r">
              <a:defRPr sz="900">
                <a:solidFill>
                  <a:srgbClr val="101129"/>
                </a:solidFill>
              </a:defRPr>
            </a:lvl1pPr>
          </a:lstStyle>
          <a:p>
            <a:fld id="{3141E348-0F19-4CF8-94C3-9E72E53A2DBF}" type="slidenum">
              <a:rPr lang="en-US" smtClean="0"/>
              <a:pPr/>
              <a:t>‹#›</a:t>
            </a:fld>
            <a:endParaRPr lang="en-US" dirty="0"/>
          </a:p>
        </p:txBody>
      </p:sp>
      <p:sp>
        <p:nvSpPr>
          <p:cNvPr id="6" name="Text Placeholder 5"/>
          <p:cNvSpPr>
            <a:spLocks noGrp="1"/>
          </p:cNvSpPr>
          <p:nvPr>
            <p:ph type="body" sz="quarter" idx="14" hasCustomPrompt="1"/>
          </p:nvPr>
        </p:nvSpPr>
        <p:spPr>
          <a:xfrm>
            <a:off x="2714625" y="6400800"/>
            <a:ext cx="3714750" cy="194236"/>
          </a:xfrm>
        </p:spPr>
        <p:txBody>
          <a:bodyPr anchor="ctr">
            <a:noAutofit/>
          </a:bodyPr>
          <a:lstStyle>
            <a:lvl1pPr marL="0" indent="0" algn="ctr">
              <a:buFontTx/>
              <a:buNone/>
              <a:defRPr sz="900">
                <a:solidFill>
                  <a:srgbClr val="4C5F1B"/>
                </a:solidFill>
              </a:defRPr>
            </a:lvl1pPr>
            <a:lvl2pPr marL="298927" indent="0" algn="ctr">
              <a:buFontTx/>
              <a:buNone/>
              <a:defRPr sz="900">
                <a:solidFill>
                  <a:schemeClr val="accent6">
                    <a:lumMod val="50000"/>
                  </a:schemeClr>
                </a:solidFill>
              </a:defRPr>
            </a:lvl2pPr>
            <a:lvl3pPr marL="515678" indent="0" algn="ctr">
              <a:buFontTx/>
              <a:buNone/>
              <a:defRPr sz="900">
                <a:solidFill>
                  <a:schemeClr val="accent6">
                    <a:lumMod val="50000"/>
                  </a:schemeClr>
                </a:solidFill>
              </a:defRPr>
            </a:lvl3pPr>
            <a:lvl4pPr marL="727666" indent="0" algn="ctr">
              <a:buFontTx/>
              <a:buNone/>
              <a:defRPr sz="900">
                <a:solidFill>
                  <a:schemeClr val="accent6">
                    <a:lumMod val="50000"/>
                  </a:schemeClr>
                </a:solidFill>
              </a:defRPr>
            </a:lvl4pPr>
            <a:lvl5pPr marL="899162" indent="0" algn="ctr">
              <a:buFontTx/>
              <a:buNone/>
              <a:defRPr sz="900">
                <a:solidFill>
                  <a:schemeClr val="accent6">
                    <a:lumMod val="50000"/>
                  </a:schemeClr>
                </a:solidFill>
              </a:defRPr>
            </a:lvl5pPr>
          </a:lstStyle>
          <a:p>
            <a:pPr lvl="0"/>
            <a:r>
              <a:rPr lang="en-US" dirty="0" smtClean="0"/>
              <a:t>Place classification marking here</a:t>
            </a:r>
            <a:endParaRPr lang="en-US" dirty="0"/>
          </a:p>
        </p:txBody>
      </p:sp>
      <p:sp>
        <p:nvSpPr>
          <p:cNvPr id="8" name="Text Placeholder 7"/>
          <p:cNvSpPr>
            <a:spLocks noGrp="1"/>
          </p:cNvSpPr>
          <p:nvPr>
            <p:ph type="body" sz="quarter" idx="15" hasCustomPrompt="1"/>
          </p:nvPr>
        </p:nvSpPr>
        <p:spPr>
          <a:xfrm>
            <a:off x="5257800" y="6019800"/>
            <a:ext cx="3602038" cy="314325"/>
          </a:xfrm>
        </p:spPr>
        <p:txBody>
          <a:bodyPr anchor="ctr">
            <a:noAutofit/>
          </a:bodyPr>
          <a:lstStyle>
            <a:lvl1pPr marL="0" indent="0" algn="r">
              <a:buFontTx/>
              <a:buNone/>
              <a:defRPr sz="1800">
                <a:solidFill>
                  <a:srgbClr val="101129"/>
                </a:solidFill>
              </a:defRPr>
            </a:lvl1pPr>
            <a:lvl2pPr marL="298927" indent="0" algn="r">
              <a:buFontTx/>
              <a:buNone/>
              <a:defRPr sz="1600">
                <a:solidFill>
                  <a:srgbClr val="101129"/>
                </a:solidFill>
              </a:defRPr>
            </a:lvl2pPr>
            <a:lvl3pPr marL="515678" indent="0" algn="r">
              <a:buFontTx/>
              <a:buNone/>
              <a:defRPr sz="1600">
                <a:solidFill>
                  <a:srgbClr val="101129"/>
                </a:solidFill>
              </a:defRPr>
            </a:lvl3pPr>
            <a:lvl4pPr marL="727666" indent="0" algn="r">
              <a:buFontTx/>
              <a:buNone/>
              <a:defRPr sz="1600">
                <a:solidFill>
                  <a:srgbClr val="101129"/>
                </a:solidFill>
              </a:defRPr>
            </a:lvl4pPr>
            <a:lvl5pPr marL="899162" indent="0" algn="r">
              <a:buFontTx/>
              <a:buNone/>
              <a:defRPr sz="1600">
                <a:solidFill>
                  <a:srgbClr val="101129"/>
                </a:solidFill>
              </a:defRPr>
            </a:lvl5pPr>
          </a:lstStyle>
          <a:p>
            <a:pPr lvl="0"/>
            <a:r>
              <a:rPr lang="en-US" dirty="0" smtClean="0"/>
              <a:t>Date</a:t>
            </a:r>
            <a:endParaRPr lang="en-US" dirty="0"/>
          </a:p>
        </p:txBody>
      </p:sp>
    </p:spTree>
    <p:extLst>
      <p:ext uri="{BB962C8B-B14F-4D97-AF65-F5344CB8AC3E}">
        <p14:creationId xmlns:p14="http://schemas.microsoft.com/office/powerpoint/2010/main" val="3633250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7" name="Rectangle 73"/>
          <p:cNvSpPr>
            <a:spLocks noChangeArrowheads="1"/>
          </p:cNvSpPr>
          <p:nvPr/>
        </p:nvSpPr>
        <p:spPr bwMode="ltGray">
          <a:xfrm>
            <a:off x="-4763" y="1035050"/>
            <a:ext cx="9148763" cy="90488"/>
          </a:xfrm>
          <a:prstGeom prst="rect">
            <a:avLst/>
          </a:prstGeom>
          <a:solidFill>
            <a:srgbClr val="CCD4DB"/>
          </a:solidFill>
          <a:ln w="9525">
            <a:noFill/>
            <a:miter lim="800000"/>
            <a:headEnd/>
            <a:tailEnd/>
          </a:ln>
          <a:effectLst/>
        </p:spPr>
        <p:txBody>
          <a:bodyPr wrap="none" anchor="ctr"/>
          <a:lstStyle/>
          <a:p>
            <a:pPr>
              <a:defRPr/>
            </a:pPr>
            <a:endParaRPr lang="en-US" dirty="0"/>
          </a:p>
        </p:txBody>
      </p:sp>
      <p:sp>
        <p:nvSpPr>
          <p:cNvPr id="1095" name="Rectangle 71"/>
          <p:cNvSpPr>
            <a:spLocks noChangeArrowheads="1"/>
          </p:cNvSpPr>
          <p:nvPr/>
        </p:nvSpPr>
        <p:spPr bwMode="auto">
          <a:xfrm>
            <a:off x="-4763" y="846138"/>
            <a:ext cx="9148763" cy="201612"/>
          </a:xfrm>
          <a:prstGeom prst="rect">
            <a:avLst/>
          </a:prstGeom>
          <a:solidFill>
            <a:srgbClr val="072C55"/>
          </a:solidFill>
          <a:ln w="9525">
            <a:noFill/>
            <a:miter lim="800000"/>
            <a:headEnd/>
            <a:tailEnd/>
          </a:ln>
          <a:effectLst/>
        </p:spPr>
        <p:txBody>
          <a:bodyPr wrap="none" anchor="ctr"/>
          <a:lstStyle/>
          <a:p>
            <a:pPr algn="ctr">
              <a:defRPr/>
            </a:pPr>
            <a:endParaRPr lang="en-US" dirty="0"/>
          </a:p>
        </p:txBody>
      </p:sp>
      <p:pic>
        <p:nvPicPr>
          <p:cNvPr id="1028" name="Picture 27" descr="logo"/>
          <p:cNvPicPr>
            <a:picLocks noChangeAspect="1" noChangeArrowheads="1"/>
          </p:cNvPicPr>
          <p:nvPr/>
        </p:nvPicPr>
        <p:blipFill>
          <a:blip r:embed="rId10">
            <a:extLst>
              <a:ext uri="{28A0092B-C50C-407E-A947-70E740481C1C}">
                <a14:useLocalDpi xmlns:a14="http://schemas.microsoft.com/office/drawing/2010/main" val="0"/>
              </a:ext>
            </a:extLst>
          </a:blip>
          <a:srcRect b="8812"/>
          <a:stretch>
            <a:fillRect/>
          </a:stretch>
        </p:blipFill>
        <p:spPr bwMode="auto">
          <a:xfrm>
            <a:off x="87313" y="19050"/>
            <a:ext cx="19351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4" descr="dcma_white_eur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8425" y="901700"/>
            <a:ext cx="26146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Grp="1" noChangeArrowheads="1"/>
          </p:cNvSpPr>
          <p:nvPr>
            <p:ph type="dt" sz="half" idx="2"/>
          </p:nvPr>
        </p:nvSpPr>
        <p:spPr bwMode="auto">
          <a:xfrm>
            <a:off x="8670925" y="6623844"/>
            <a:ext cx="455470" cy="2194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000" b="1" smtClean="0">
                <a:solidFill>
                  <a:schemeClr val="bg1"/>
                </a:solidFill>
              </a:defRPr>
            </a:lvl1pPr>
          </a:lstStyle>
          <a:p>
            <a:pPr>
              <a:defRPr/>
            </a:pPr>
            <a:fld id="{0392D7B7-F66F-44B7-A081-B1553D33855F}" type="slidenum">
              <a:rPr lang="en-US"/>
              <a:pPr>
                <a:defRPr/>
              </a:pPr>
              <a:t>‹#›</a:t>
            </a:fld>
            <a:endParaRPr lang="en-US" dirty="0"/>
          </a:p>
          <a:p>
            <a:pPr>
              <a:defRPr/>
            </a:pPr>
            <a:endParaRPr lang="en-US" dirty="0"/>
          </a:p>
        </p:txBody>
      </p:sp>
      <p:sp>
        <p:nvSpPr>
          <p:cNvPr id="1034" name="Rectangle 2"/>
          <p:cNvSpPr>
            <a:spLocks noGrp="1" noChangeArrowheads="1"/>
          </p:cNvSpPr>
          <p:nvPr>
            <p:ph type="title"/>
          </p:nvPr>
        </p:nvSpPr>
        <p:spPr bwMode="auto">
          <a:xfrm>
            <a:off x="2022476" y="32498"/>
            <a:ext cx="7093604" cy="769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t>Click to edit Master title style</a:t>
            </a:r>
            <a:endParaRPr lang="en-US" dirty="0"/>
          </a:p>
        </p:txBody>
      </p:sp>
      <p:sp>
        <p:nvSpPr>
          <p:cNvPr id="1035" name="Rectangle 3"/>
          <p:cNvSpPr>
            <a:spLocks noGrp="1" noChangeArrowheads="1"/>
          </p:cNvSpPr>
          <p:nvPr>
            <p:ph type="body" idx="1"/>
          </p:nvPr>
        </p:nvSpPr>
        <p:spPr bwMode="auto">
          <a:xfrm>
            <a:off x="161326" y="1225550"/>
            <a:ext cx="8821348" cy="496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3" r:id="rId2"/>
    <p:sldLayoutId id="2147483672" r:id="rId3"/>
    <p:sldLayoutId id="2147483674" r:id="rId4"/>
    <p:sldLayoutId id="2147483675" r:id="rId5"/>
    <p:sldLayoutId id="2147483676" r:id="rId6"/>
    <p:sldLayoutId id="2147483677" r:id="rId7"/>
    <p:sldLayoutId id="2147483678" r:id="rId8"/>
  </p:sldLayoutIdLst>
  <p:hf sldNum="0" hdr="0" ftr="0"/>
  <p:txStyles>
    <p:titleStyle>
      <a:lvl1pPr algn="r" rtl="0" eaLnBrk="1" fontAlgn="base" hangingPunct="1">
        <a:lnSpc>
          <a:spcPct val="90000"/>
        </a:lnSpc>
        <a:spcBef>
          <a:spcPct val="0"/>
        </a:spcBef>
        <a:spcAft>
          <a:spcPct val="0"/>
        </a:spcAft>
        <a:defRPr sz="3000" b="1">
          <a:solidFill>
            <a:schemeClr val="tx1"/>
          </a:solidFill>
          <a:latin typeface="+mj-lt"/>
          <a:ea typeface="+mj-ea"/>
          <a:cs typeface="+mj-cs"/>
        </a:defRPr>
      </a:lvl1pPr>
      <a:lvl2pPr algn="r" rtl="0" eaLnBrk="1" fontAlgn="base" hangingPunct="1">
        <a:lnSpc>
          <a:spcPct val="90000"/>
        </a:lnSpc>
        <a:spcBef>
          <a:spcPct val="0"/>
        </a:spcBef>
        <a:spcAft>
          <a:spcPct val="0"/>
        </a:spcAft>
        <a:defRPr sz="3000" b="1">
          <a:solidFill>
            <a:schemeClr val="tx2"/>
          </a:solidFill>
          <a:latin typeface="Arial" charset="0"/>
        </a:defRPr>
      </a:lvl2pPr>
      <a:lvl3pPr algn="r" rtl="0" eaLnBrk="1" fontAlgn="base" hangingPunct="1">
        <a:lnSpc>
          <a:spcPct val="90000"/>
        </a:lnSpc>
        <a:spcBef>
          <a:spcPct val="0"/>
        </a:spcBef>
        <a:spcAft>
          <a:spcPct val="0"/>
        </a:spcAft>
        <a:defRPr sz="3000" b="1">
          <a:solidFill>
            <a:schemeClr val="tx2"/>
          </a:solidFill>
          <a:latin typeface="Arial" charset="0"/>
        </a:defRPr>
      </a:lvl3pPr>
      <a:lvl4pPr algn="r" rtl="0" eaLnBrk="1" fontAlgn="base" hangingPunct="1">
        <a:lnSpc>
          <a:spcPct val="90000"/>
        </a:lnSpc>
        <a:spcBef>
          <a:spcPct val="0"/>
        </a:spcBef>
        <a:spcAft>
          <a:spcPct val="0"/>
        </a:spcAft>
        <a:defRPr sz="3000" b="1">
          <a:solidFill>
            <a:schemeClr val="tx2"/>
          </a:solidFill>
          <a:latin typeface="Arial" charset="0"/>
        </a:defRPr>
      </a:lvl4pPr>
      <a:lvl5pPr algn="r" rtl="0" eaLnBrk="1" fontAlgn="base" hangingPunct="1">
        <a:lnSpc>
          <a:spcPct val="90000"/>
        </a:lnSpc>
        <a:spcBef>
          <a:spcPct val="0"/>
        </a:spcBef>
        <a:spcAft>
          <a:spcPct val="0"/>
        </a:spcAft>
        <a:defRPr sz="3000" b="1">
          <a:solidFill>
            <a:schemeClr val="tx2"/>
          </a:solidFill>
          <a:latin typeface="Arial" charset="0"/>
        </a:defRPr>
      </a:lvl5pPr>
      <a:lvl6pPr marL="457200" algn="r" rtl="0" eaLnBrk="1" fontAlgn="base" hangingPunct="1">
        <a:lnSpc>
          <a:spcPct val="90000"/>
        </a:lnSpc>
        <a:spcBef>
          <a:spcPct val="0"/>
        </a:spcBef>
        <a:spcAft>
          <a:spcPct val="0"/>
        </a:spcAft>
        <a:defRPr sz="3000" b="1">
          <a:solidFill>
            <a:schemeClr val="tx2"/>
          </a:solidFill>
          <a:latin typeface="Arial" charset="0"/>
        </a:defRPr>
      </a:lvl6pPr>
      <a:lvl7pPr marL="914400" algn="r" rtl="0" eaLnBrk="1" fontAlgn="base" hangingPunct="1">
        <a:lnSpc>
          <a:spcPct val="90000"/>
        </a:lnSpc>
        <a:spcBef>
          <a:spcPct val="0"/>
        </a:spcBef>
        <a:spcAft>
          <a:spcPct val="0"/>
        </a:spcAft>
        <a:defRPr sz="3000" b="1">
          <a:solidFill>
            <a:schemeClr val="tx2"/>
          </a:solidFill>
          <a:latin typeface="Arial" charset="0"/>
        </a:defRPr>
      </a:lvl7pPr>
      <a:lvl8pPr marL="1371600" algn="r" rtl="0" eaLnBrk="1" fontAlgn="base" hangingPunct="1">
        <a:lnSpc>
          <a:spcPct val="90000"/>
        </a:lnSpc>
        <a:spcBef>
          <a:spcPct val="0"/>
        </a:spcBef>
        <a:spcAft>
          <a:spcPct val="0"/>
        </a:spcAft>
        <a:defRPr sz="3000" b="1">
          <a:solidFill>
            <a:schemeClr val="tx2"/>
          </a:solidFill>
          <a:latin typeface="Arial" charset="0"/>
        </a:defRPr>
      </a:lvl8pPr>
      <a:lvl9pPr marL="1828800" algn="r" rtl="0" eaLnBrk="1" fontAlgn="base" hangingPunct="1">
        <a:lnSpc>
          <a:spcPct val="90000"/>
        </a:lnSpc>
        <a:spcBef>
          <a:spcPct val="0"/>
        </a:spcBef>
        <a:spcAft>
          <a:spcPct val="0"/>
        </a:spcAft>
        <a:defRPr sz="3000" b="1">
          <a:solidFill>
            <a:schemeClr val="tx2"/>
          </a:solidFill>
          <a:latin typeface="Arial" charset="0"/>
        </a:defRPr>
      </a:lvl9pPr>
    </p:titleStyle>
    <p:bodyStyle>
      <a:lvl1pPr marL="233363" indent="-233363" algn="l" rtl="0" eaLnBrk="1" fontAlgn="base" hangingPunct="1">
        <a:lnSpc>
          <a:spcPct val="120000"/>
        </a:lnSpc>
        <a:spcBef>
          <a:spcPct val="20000"/>
        </a:spcBef>
        <a:spcAft>
          <a:spcPct val="0"/>
        </a:spcAft>
        <a:buChar char="•"/>
        <a:defRPr sz="2400" b="1">
          <a:solidFill>
            <a:srgbClr val="000000"/>
          </a:solidFill>
          <a:latin typeface="+mn-lt"/>
          <a:ea typeface="+mn-ea"/>
          <a:cs typeface="+mn-cs"/>
        </a:defRPr>
      </a:lvl1pPr>
      <a:lvl2pPr marL="457200" indent="-223838" algn="l" rtl="0" eaLnBrk="1" fontAlgn="base" hangingPunct="1">
        <a:lnSpc>
          <a:spcPct val="120000"/>
        </a:lnSpc>
        <a:spcBef>
          <a:spcPct val="20000"/>
        </a:spcBef>
        <a:spcAft>
          <a:spcPct val="0"/>
        </a:spcAft>
        <a:buChar char="•"/>
        <a:defRPr sz="2200" b="1">
          <a:solidFill>
            <a:srgbClr val="000000"/>
          </a:solidFill>
          <a:latin typeface="+mn-lt"/>
        </a:defRPr>
      </a:lvl2pPr>
      <a:lvl3pPr marL="693738" indent="-236538" algn="l" rtl="0" eaLnBrk="1" fontAlgn="base" hangingPunct="1">
        <a:lnSpc>
          <a:spcPct val="120000"/>
        </a:lnSpc>
        <a:spcBef>
          <a:spcPct val="20000"/>
        </a:spcBef>
        <a:spcAft>
          <a:spcPct val="0"/>
        </a:spcAft>
        <a:buChar char="•"/>
        <a:defRPr sz="2000" b="1">
          <a:solidFill>
            <a:srgbClr val="000000"/>
          </a:solidFill>
          <a:latin typeface="+mn-lt"/>
        </a:defRPr>
      </a:lvl3pPr>
      <a:lvl4pPr marL="917575" indent="-228600" algn="l" rtl="0" eaLnBrk="1" fontAlgn="base" hangingPunct="1">
        <a:lnSpc>
          <a:spcPct val="120000"/>
        </a:lnSpc>
        <a:spcBef>
          <a:spcPct val="20000"/>
        </a:spcBef>
        <a:spcAft>
          <a:spcPct val="0"/>
        </a:spcAft>
        <a:buChar char="•"/>
        <a:defRPr sz="1800">
          <a:solidFill>
            <a:srgbClr val="000000"/>
          </a:solidFill>
          <a:latin typeface="+mn-lt"/>
        </a:defRPr>
      </a:lvl4pPr>
      <a:lvl5pPr marL="1150938" indent="-228600" algn="l" rtl="0" eaLnBrk="1" fontAlgn="base" hangingPunct="1">
        <a:lnSpc>
          <a:spcPct val="120000"/>
        </a:lnSpc>
        <a:spcBef>
          <a:spcPct val="20000"/>
        </a:spcBef>
        <a:spcAft>
          <a:spcPct val="0"/>
        </a:spcAft>
        <a:buChar char="•"/>
        <a:defRPr sz="1800">
          <a:solidFill>
            <a:srgbClr val="000000"/>
          </a:solidFill>
          <a:latin typeface="+mn-lt"/>
        </a:defRPr>
      </a:lvl5pPr>
      <a:lvl6pPr marL="2514600" indent="-228600" algn="l" rtl="0" eaLnBrk="1" fontAlgn="base" hangingPunct="1">
        <a:lnSpc>
          <a:spcPct val="120000"/>
        </a:lnSpc>
        <a:spcBef>
          <a:spcPct val="20000"/>
        </a:spcBef>
        <a:spcAft>
          <a:spcPct val="0"/>
        </a:spcAft>
        <a:buChar char="•"/>
        <a:defRPr sz="1400">
          <a:solidFill>
            <a:srgbClr val="000000"/>
          </a:solidFill>
          <a:latin typeface="+mn-lt"/>
        </a:defRPr>
      </a:lvl6pPr>
      <a:lvl7pPr marL="2971800" indent="-228600" algn="l" rtl="0" eaLnBrk="1" fontAlgn="base" hangingPunct="1">
        <a:lnSpc>
          <a:spcPct val="120000"/>
        </a:lnSpc>
        <a:spcBef>
          <a:spcPct val="20000"/>
        </a:spcBef>
        <a:spcAft>
          <a:spcPct val="0"/>
        </a:spcAft>
        <a:buChar char="•"/>
        <a:defRPr sz="1400">
          <a:solidFill>
            <a:srgbClr val="000000"/>
          </a:solidFill>
          <a:latin typeface="+mn-lt"/>
        </a:defRPr>
      </a:lvl7pPr>
      <a:lvl8pPr marL="3429000" indent="-228600" algn="l" rtl="0" eaLnBrk="1" fontAlgn="base" hangingPunct="1">
        <a:lnSpc>
          <a:spcPct val="120000"/>
        </a:lnSpc>
        <a:spcBef>
          <a:spcPct val="20000"/>
        </a:spcBef>
        <a:spcAft>
          <a:spcPct val="0"/>
        </a:spcAft>
        <a:buChar char="•"/>
        <a:defRPr sz="1400">
          <a:solidFill>
            <a:srgbClr val="000000"/>
          </a:solidFill>
          <a:latin typeface="+mn-lt"/>
        </a:defRPr>
      </a:lvl8pPr>
      <a:lvl9pPr marL="3886200" indent="-228600" algn="l" rtl="0" eaLnBrk="1" fontAlgn="base" hangingPunct="1">
        <a:lnSpc>
          <a:spcPct val="120000"/>
        </a:lnSpc>
        <a:spcBef>
          <a:spcPct val="20000"/>
        </a:spcBef>
        <a:spcAft>
          <a:spcPct val="0"/>
        </a:spcAft>
        <a:buChar char="•"/>
        <a:defRPr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bis.doc.gov/index.php/other-areas/strategic-industries-and-economic-security-sies/defense-priorities-a-allocations-system-program-dpas" TargetMode="External"/><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ecfr.gov/"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DPAS</a:t>
            </a:r>
            <a:br>
              <a:rPr lang="en-US" dirty="0" smtClean="0"/>
            </a:br>
            <a:r>
              <a:rPr lang="en-US" dirty="0" smtClean="0"/>
              <a:t>Defense Priorities &amp; Allocations </a:t>
            </a:r>
            <a:br>
              <a:rPr lang="en-US" dirty="0" smtClean="0"/>
            </a:br>
            <a:r>
              <a:rPr lang="en-US" dirty="0" smtClean="0"/>
              <a:t>System for the Contractor</a:t>
            </a:r>
            <a:endParaRPr lang="en-US" dirty="0"/>
          </a:p>
        </p:txBody>
      </p:sp>
      <p:sp>
        <p:nvSpPr>
          <p:cNvPr id="3" name="Subtitle 2"/>
          <p:cNvSpPr>
            <a:spLocks noGrp="1"/>
          </p:cNvSpPr>
          <p:nvPr>
            <p:ph type="subTitle" idx="1"/>
          </p:nvPr>
        </p:nvSpPr>
        <p:spPr/>
        <p:txBody>
          <a:bodyPr>
            <a:normAutofit fontScale="92500" lnSpcReduction="20000"/>
          </a:bodyPr>
          <a:lstStyle/>
          <a:p>
            <a:endParaRPr lang="en-US" dirty="0"/>
          </a:p>
        </p:txBody>
      </p:sp>
      <p:sp>
        <p:nvSpPr>
          <p:cNvPr id="4" name="Text Placeholder 3"/>
          <p:cNvSpPr>
            <a:spLocks noGrp="1"/>
          </p:cNvSpPr>
          <p:nvPr>
            <p:ph type="body" sz="quarter" idx="13"/>
          </p:nvPr>
        </p:nvSpPr>
        <p:spPr/>
        <p:txBody>
          <a:bodyPr>
            <a:noAutofit/>
          </a:bodyPr>
          <a:lstStyle/>
          <a:p>
            <a:r>
              <a:rPr lang="en-US" dirty="0" smtClean="0"/>
              <a:t>DCMA Technical Directorate</a:t>
            </a:r>
            <a:endParaRPr lang="en-US" dirty="0"/>
          </a:p>
        </p:txBody>
      </p:sp>
      <p:sp>
        <p:nvSpPr>
          <p:cNvPr id="6" name="Text Placeholder 5"/>
          <p:cNvSpPr>
            <a:spLocks noGrp="1"/>
          </p:cNvSpPr>
          <p:nvPr>
            <p:ph type="body" sz="quarter" idx="15"/>
          </p:nvPr>
        </p:nvSpPr>
        <p:spPr/>
        <p:txBody>
          <a:bodyPr/>
          <a:lstStyle/>
          <a:p>
            <a:endParaRPr lang="en-US" dirty="0"/>
          </a:p>
        </p:txBody>
      </p:sp>
      <p:sp>
        <p:nvSpPr>
          <p:cNvPr id="7" name="Text Placeholder 6"/>
          <p:cNvSpPr>
            <a:spLocks noGrp="1"/>
          </p:cNvSpPr>
          <p:nvPr>
            <p:ph type="body" sz="quarter" idx="14"/>
          </p:nvPr>
        </p:nvSpPr>
        <p:spPr/>
        <p:txBody>
          <a:bodyPr/>
          <a:lstStyle/>
          <a:p>
            <a:r>
              <a:rPr lang="en-US" dirty="0" smtClean="0"/>
              <a:t>Controlled Unclassified Information</a:t>
            </a:r>
            <a:endParaRPr lang="en-US" dirty="0"/>
          </a:p>
        </p:txBody>
      </p:sp>
    </p:spTree>
    <p:extLst>
      <p:ext uri="{BB962C8B-B14F-4D97-AF65-F5344CB8AC3E}">
        <p14:creationId xmlns:p14="http://schemas.microsoft.com/office/powerpoint/2010/main" val="53305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marL="0" indent="0">
              <a:buNone/>
            </a:pPr>
            <a:r>
              <a:rPr lang="en-US" dirty="0"/>
              <a:t>Defense Production Act of 1950</a:t>
            </a:r>
          </a:p>
          <a:p>
            <a:r>
              <a:rPr lang="en-US" b="0" dirty="0"/>
              <a:t>President’s primary authority to mobilize resources and expedite critical industrial items for national defense</a:t>
            </a:r>
          </a:p>
          <a:p>
            <a:r>
              <a:rPr lang="en-US" b="0" dirty="0"/>
              <a:t>Does not require an emergency declaration</a:t>
            </a:r>
          </a:p>
          <a:p>
            <a:r>
              <a:rPr lang="en-US" b="0" dirty="0"/>
              <a:t>Require priority in acceptance</a:t>
            </a:r>
          </a:p>
          <a:p>
            <a:r>
              <a:rPr lang="en-US" b="0" dirty="0"/>
              <a:t>Require priority in scheduling</a:t>
            </a:r>
          </a:p>
          <a:p>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10</a:t>
            </a:fld>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59" y="4367118"/>
            <a:ext cx="2096290" cy="12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4378" y="4367118"/>
            <a:ext cx="2060373" cy="12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480" y="4367118"/>
            <a:ext cx="1815922" cy="12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131" y="4367118"/>
            <a:ext cx="2444511" cy="12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562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marL="0" indent="0">
              <a:buNone/>
            </a:pPr>
            <a:r>
              <a:rPr lang="en-US" dirty="0"/>
              <a:t>Defense Priorities and Allocations System (DPAS)</a:t>
            </a:r>
          </a:p>
          <a:p>
            <a:pPr>
              <a:lnSpc>
                <a:spcPct val="110000"/>
              </a:lnSpc>
            </a:pPr>
            <a:r>
              <a:rPr lang="en-US" sz="1800" b="0" dirty="0"/>
              <a:t>A regulation administered by the Department of Commerce (DoC) that implements the priorities and allocations authority contained in Title 1 of the Defense Production Act (DPA) of 1950 with respect to industrial resources. The purpose of DPAS is to ensure the timely availability of industrial resources to meet national defense and emergency preparedness requirements. Certain national defense, energy, and homeland security programs are approved for priorities and allocations support. The DoC has delegated authority to DoD to place priority ratings on its contracts in accordance with DPAS and DoD issues approximately 300,000 rated orders annually. DoD uses two priority ratings: DX and DO. DX rated programs and their orders are of the highest national defense urgency and are approved by the Secretary of Defense (SECDEF) or Deputy Secretary of Defense (DEPSECDEF). DO rated orders are of lower priority than DX-rated orders but take precedence over unrated orders. DPAS cannot be used to prioritize food, energy, health, water, or civil transportation resources.</a:t>
            </a:r>
          </a:p>
        </p:txBody>
      </p:sp>
      <p:sp>
        <p:nvSpPr>
          <p:cNvPr id="4" name="Date Placeholder 3"/>
          <p:cNvSpPr>
            <a:spLocks noGrp="1"/>
          </p:cNvSpPr>
          <p:nvPr>
            <p:ph type="dt" sz="half" idx="10"/>
          </p:nvPr>
        </p:nvSpPr>
        <p:spPr/>
        <p:txBody>
          <a:bodyPr/>
          <a:lstStyle/>
          <a:p>
            <a:fld id="{DDFD6F57-DBDB-4379-8782-7DFD81E8CE40}" type="slidenum">
              <a:rPr lang="en-US" smtClean="0"/>
              <a:pPr/>
              <a:t>11</a:t>
            </a:fld>
            <a:endParaRPr lang="en-US" dirty="0"/>
          </a:p>
          <a:p>
            <a:endParaRPr lang="en-US" dirty="0"/>
          </a:p>
        </p:txBody>
      </p:sp>
    </p:spTree>
    <p:extLst>
      <p:ext uri="{BB962C8B-B14F-4D97-AF65-F5344CB8AC3E}">
        <p14:creationId xmlns:p14="http://schemas.microsoft.com/office/powerpoint/2010/main" val="2406309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marL="0" indent="0">
              <a:buNone/>
            </a:pPr>
            <a:r>
              <a:rPr lang="en-US" dirty="0"/>
              <a:t>Title 1 of the DPA: Priorities and Allocation</a:t>
            </a:r>
          </a:p>
          <a:p>
            <a:r>
              <a:rPr lang="en-US" b="0" dirty="0"/>
              <a:t>Allows the President to require persons (including businesses and corporations) to prioritize and accept contracts for materials and services as necessary to promote the national defense.</a:t>
            </a:r>
          </a:p>
        </p:txBody>
      </p:sp>
      <p:sp>
        <p:nvSpPr>
          <p:cNvPr id="4" name="Date Placeholder 3"/>
          <p:cNvSpPr>
            <a:spLocks noGrp="1"/>
          </p:cNvSpPr>
          <p:nvPr>
            <p:ph type="dt" sz="half" idx="10"/>
          </p:nvPr>
        </p:nvSpPr>
        <p:spPr/>
        <p:txBody>
          <a:bodyPr/>
          <a:lstStyle/>
          <a:p>
            <a:fld id="{DDFD6F57-DBDB-4379-8782-7DFD81E8CE40}" type="slidenum">
              <a:rPr lang="en-US" smtClean="0"/>
              <a:pPr/>
              <a:t>12</a:t>
            </a:fld>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3638757"/>
            <a:ext cx="2286000" cy="2286000"/>
          </a:xfrm>
          <a:prstGeom prst="rect">
            <a:avLst/>
          </a:prstGeom>
        </p:spPr>
      </p:pic>
      <p:sp>
        <p:nvSpPr>
          <p:cNvPr id="11" name="TextBox 10"/>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0639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a:lnSpc>
                <a:spcPct val="110000"/>
              </a:lnSpc>
            </a:pPr>
            <a:r>
              <a:rPr lang="en-US" sz="2300" b="0" dirty="0"/>
              <a:t>Title 1 of the Defense Production Act (DPA) of 1950 is the statutory basis for the Defense Priorities and Allocations System (DPAS). Title 1 is also one of the non-permanent provisions of the DPA that needs to be periodically reauthorized, which Congress has done in the past for periods of 1 to 5 years. The DPA provides the President with the authority to require acceptance and priority performance on contracts and orders, and to allocate materials, services, and facilities to support national defense and emergency preparedness requirements. The President has delegated </a:t>
            </a:r>
            <a:r>
              <a:rPr lang="en-US" sz="2300" b="0" dirty="0" smtClean="0"/>
              <a:t>priority </a:t>
            </a:r>
            <a:r>
              <a:rPr lang="en-US" sz="2300" b="0" dirty="0"/>
              <a:t>and allocation authority to the Department of Defense, the Department of Homeland Security, and the Department of Energy according to resource required.</a:t>
            </a:r>
          </a:p>
          <a:p>
            <a:pPr>
              <a:lnSpc>
                <a:spcPct val="110000"/>
              </a:lnSpc>
            </a:pPr>
            <a:endParaRPr lang="en-US" sz="2300" b="0" dirty="0"/>
          </a:p>
        </p:txBody>
      </p:sp>
      <p:sp>
        <p:nvSpPr>
          <p:cNvPr id="4" name="Date Placeholder 3"/>
          <p:cNvSpPr>
            <a:spLocks noGrp="1"/>
          </p:cNvSpPr>
          <p:nvPr>
            <p:ph type="dt" sz="half" idx="10"/>
          </p:nvPr>
        </p:nvSpPr>
        <p:spPr/>
        <p:txBody>
          <a:bodyPr/>
          <a:lstStyle/>
          <a:p>
            <a:fld id="{DDFD6F57-DBDB-4379-8782-7DFD81E8CE40}" type="slidenum">
              <a:rPr lang="en-US" smtClean="0"/>
              <a:pPr/>
              <a:t>13</a:t>
            </a:fld>
            <a:endParaRPr lang="en-US" dirty="0"/>
          </a:p>
          <a:p>
            <a:endParaRPr lang="en-US" dirty="0"/>
          </a:p>
        </p:txBody>
      </p:sp>
    </p:spTree>
    <p:extLst>
      <p:ext uri="{BB962C8B-B14F-4D97-AF65-F5344CB8AC3E}">
        <p14:creationId xmlns:p14="http://schemas.microsoft.com/office/powerpoint/2010/main" val="2673014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Date Placeholder 2"/>
          <p:cNvSpPr>
            <a:spLocks noGrp="1"/>
          </p:cNvSpPr>
          <p:nvPr>
            <p:ph type="dt" sz="half" idx="10"/>
          </p:nvPr>
        </p:nvSpPr>
        <p:spPr/>
        <p:txBody>
          <a:bodyPr/>
          <a:lstStyle/>
          <a:p>
            <a:pPr>
              <a:defRPr/>
            </a:pPr>
            <a:fld id="{89993C8A-C155-4C7D-842B-E1651DC261AA}" type="slidenum">
              <a:rPr lang="en-US" smtClean="0"/>
              <a:pPr>
                <a:defRPr/>
              </a:pPr>
              <a:t>14</a:t>
            </a:fld>
            <a:endParaRPr lang="en-US" dirty="0"/>
          </a:p>
          <a:p>
            <a:pPr>
              <a:defRPr/>
            </a:pPr>
            <a:endParaRPr lang="en-US" dirty="0"/>
          </a:p>
        </p:txBody>
      </p:sp>
      <p:sp>
        <p:nvSpPr>
          <p:cNvPr id="4" name="TextBox 3"/>
          <p:cNvSpPr txBox="1"/>
          <p:nvPr/>
        </p:nvSpPr>
        <p:spPr>
          <a:xfrm>
            <a:off x="3034880" y="1187349"/>
            <a:ext cx="3074240" cy="523220"/>
          </a:xfrm>
          <a:prstGeom prst="rect">
            <a:avLst/>
          </a:prstGeom>
          <a:noFill/>
        </p:spPr>
        <p:txBody>
          <a:bodyPr wrap="none" rtlCol="0">
            <a:spAutoFit/>
          </a:bodyPr>
          <a:lstStyle/>
          <a:p>
            <a:r>
              <a:rPr lang="en-US" sz="2800" dirty="0"/>
              <a:t>How Title 1 Works</a:t>
            </a:r>
          </a:p>
        </p:txBody>
      </p:sp>
      <p:sp>
        <p:nvSpPr>
          <p:cNvPr id="5" name="TextBox 4"/>
          <p:cNvSpPr txBox="1"/>
          <p:nvPr/>
        </p:nvSpPr>
        <p:spPr>
          <a:xfrm>
            <a:off x="745361" y="1959392"/>
            <a:ext cx="1172116" cy="369332"/>
          </a:xfrm>
          <a:prstGeom prst="rect">
            <a:avLst/>
          </a:prstGeom>
          <a:noFill/>
        </p:spPr>
        <p:txBody>
          <a:bodyPr wrap="none" rtlCol="0" anchor="ctr">
            <a:spAutoFit/>
          </a:bodyPr>
          <a:lstStyle/>
          <a:p>
            <a:pPr algn="r"/>
            <a:r>
              <a:rPr lang="en-US" dirty="0"/>
              <a:t>Congress</a:t>
            </a:r>
          </a:p>
        </p:txBody>
      </p:sp>
      <p:sp>
        <p:nvSpPr>
          <p:cNvPr id="9" name="Rounded Rectangle 8"/>
          <p:cNvSpPr/>
          <p:nvPr/>
        </p:nvSpPr>
        <p:spPr>
          <a:xfrm>
            <a:off x="2069542" y="1869738"/>
            <a:ext cx="365760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Defense Production Act of 1950 Title 1</a:t>
            </a:r>
          </a:p>
        </p:txBody>
      </p:sp>
      <p:cxnSp>
        <p:nvCxnSpPr>
          <p:cNvPr id="18" name="Straight Connector 17"/>
          <p:cNvCxnSpPr>
            <a:stCxn id="9" idx="2"/>
            <a:endCxn id="10" idx="0"/>
          </p:cNvCxnSpPr>
          <p:nvPr/>
        </p:nvCxnSpPr>
        <p:spPr>
          <a:xfrm>
            <a:off x="3898342" y="2418378"/>
            <a:ext cx="0" cy="356313"/>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a:stCxn id="10" idx="2"/>
            <a:endCxn id="11" idx="0"/>
          </p:cNvCxnSpPr>
          <p:nvPr/>
        </p:nvCxnSpPr>
        <p:spPr>
          <a:xfrm>
            <a:off x="3898342" y="3323331"/>
            <a:ext cx="0" cy="405158"/>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a:stCxn id="11" idx="2"/>
            <a:endCxn id="12" idx="0"/>
          </p:cNvCxnSpPr>
          <p:nvPr/>
        </p:nvCxnSpPr>
        <p:spPr>
          <a:xfrm>
            <a:off x="3898342" y="4277129"/>
            <a:ext cx="0" cy="454004"/>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6" name="TextBox 5"/>
          <p:cNvSpPr txBox="1"/>
          <p:nvPr/>
        </p:nvSpPr>
        <p:spPr>
          <a:xfrm>
            <a:off x="758185" y="2864345"/>
            <a:ext cx="1159292" cy="369332"/>
          </a:xfrm>
          <a:prstGeom prst="rect">
            <a:avLst/>
          </a:prstGeom>
          <a:noFill/>
        </p:spPr>
        <p:txBody>
          <a:bodyPr wrap="none" rtlCol="0" anchor="ctr">
            <a:spAutoFit/>
          </a:bodyPr>
          <a:lstStyle/>
          <a:p>
            <a:pPr algn="r"/>
            <a:r>
              <a:rPr lang="en-US" dirty="0"/>
              <a:t>President</a:t>
            </a:r>
          </a:p>
        </p:txBody>
      </p:sp>
      <p:sp>
        <p:nvSpPr>
          <p:cNvPr id="10" name="Rounded Rectangle 9"/>
          <p:cNvSpPr/>
          <p:nvPr/>
        </p:nvSpPr>
        <p:spPr>
          <a:xfrm>
            <a:off x="2206702" y="2774691"/>
            <a:ext cx="338328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Executive Order 13603</a:t>
            </a:r>
          </a:p>
        </p:txBody>
      </p:sp>
      <p:sp>
        <p:nvSpPr>
          <p:cNvPr id="23" name="Rounded Rectangle 22"/>
          <p:cNvSpPr/>
          <p:nvPr/>
        </p:nvSpPr>
        <p:spPr>
          <a:xfrm>
            <a:off x="6472082" y="3247131"/>
            <a:ext cx="219456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Federal Acquisition Regulation 11.604</a:t>
            </a:r>
          </a:p>
        </p:txBody>
      </p:sp>
      <p:sp>
        <p:nvSpPr>
          <p:cNvPr id="7" name="TextBox 6"/>
          <p:cNvSpPr txBox="1"/>
          <p:nvPr/>
        </p:nvSpPr>
        <p:spPr>
          <a:xfrm>
            <a:off x="265302" y="3679644"/>
            <a:ext cx="1652175" cy="646331"/>
          </a:xfrm>
          <a:prstGeom prst="rect">
            <a:avLst/>
          </a:prstGeom>
          <a:noFill/>
        </p:spPr>
        <p:txBody>
          <a:bodyPr wrap="square" rtlCol="0" anchor="ctr">
            <a:spAutoFit/>
          </a:bodyPr>
          <a:lstStyle/>
          <a:p>
            <a:pPr algn="r"/>
            <a:r>
              <a:rPr lang="en-US" dirty="0"/>
              <a:t>Department of Commerce</a:t>
            </a:r>
          </a:p>
        </p:txBody>
      </p:sp>
      <p:sp>
        <p:nvSpPr>
          <p:cNvPr id="11" name="Rounded Rectangle 10"/>
          <p:cNvSpPr/>
          <p:nvPr/>
        </p:nvSpPr>
        <p:spPr>
          <a:xfrm>
            <a:off x="2206702" y="3728489"/>
            <a:ext cx="338328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DPAS Regulation 15 CFR 700 &amp; Delegation 1</a:t>
            </a:r>
          </a:p>
        </p:txBody>
      </p:sp>
      <p:sp>
        <p:nvSpPr>
          <p:cNvPr id="27" name="Rounded Rectangle 26"/>
          <p:cNvSpPr/>
          <p:nvPr/>
        </p:nvSpPr>
        <p:spPr>
          <a:xfrm>
            <a:off x="6472082" y="4200929"/>
            <a:ext cx="219456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Contract Clauses 52.211 14&amp;15</a:t>
            </a:r>
          </a:p>
        </p:txBody>
      </p:sp>
      <p:sp>
        <p:nvSpPr>
          <p:cNvPr id="8" name="TextBox 7"/>
          <p:cNvSpPr txBox="1"/>
          <p:nvPr/>
        </p:nvSpPr>
        <p:spPr>
          <a:xfrm>
            <a:off x="265302" y="4682288"/>
            <a:ext cx="1652175" cy="646331"/>
          </a:xfrm>
          <a:prstGeom prst="rect">
            <a:avLst/>
          </a:prstGeom>
          <a:noFill/>
        </p:spPr>
        <p:txBody>
          <a:bodyPr wrap="square" rtlCol="0" anchor="ctr">
            <a:spAutoFit/>
          </a:bodyPr>
          <a:lstStyle/>
          <a:p>
            <a:pPr algn="r"/>
            <a:r>
              <a:rPr lang="en-US" dirty="0"/>
              <a:t>Department of Defense</a:t>
            </a:r>
          </a:p>
        </p:txBody>
      </p:sp>
      <p:sp>
        <p:nvSpPr>
          <p:cNvPr id="12" name="Rounded Rectangle 11"/>
          <p:cNvSpPr/>
          <p:nvPr/>
        </p:nvSpPr>
        <p:spPr>
          <a:xfrm>
            <a:off x="2206702" y="4731133"/>
            <a:ext cx="338328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Priority &amp; Allocation Manual 4400.1-M</a:t>
            </a:r>
          </a:p>
        </p:txBody>
      </p:sp>
      <p:sp>
        <p:nvSpPr>
          <p:cNvPr id="28" name="Rounded Rectangle 27"/>
          <p:cNvSpPr/>
          <p:nvPr/>
        </p:nvSpPr>
        <p:spPr>
          <a:xfrm>
            <a:off x="6472082" y="5295013"/>
            <a:ext cx="219456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Contracts and Purchase Orders</a:t>
            </a:r>
          </a:p>
        </p:txBody>
      </p:sp>
      <p:sp>
        <p:nvSpPr>
          <p:cNvPr id="29" name="TextBox 28"/>
          <p:cNvSpPr txBox="1"/>
          <p:nvPr/>
        </p:nvSpPr>
        <p:spPr>
          <a:xfrm>
            <a:off x="6469041" y="2342178"/>
            <a:ext cx="2185214" cy="646331"/>
          </a:xfrm>
          <a:prstGeom prst="rect">
            <a:avLst/>
          </a:prstGeom>
          <a:noFill/>
        </p:spPr>
        <p:txBody>
          <a:bodyPr wrap="none" rtlCol="0">
            <a:spAutoFit/>
          </a:bodyPr>
          <a:lstStyle/>
          <a:p>
            <a:pPr algn="ctr"/>
            <a:r>
              <a:rPr lang="en-US" u="sng" dirty="0"/>
              <a:t>Office of Federal</a:t>
            </a:r>
            <a:br>
              <a:rPr lang="en-US" u="sng" dirty="0"/>
            </a:br>
            <a:r>
              <a:rPr lang="en-US" u="sng" dirty="0"/>
              <a:t>Procurement Policy</a:t>
            </a:r>
          </a:p>
        </p:txBody>
      </p:sp>
      <p:cxnSp>
        <p:nvCxnSpPr>
          <p:cNvPr id="30" name="Straight Connector 29"/>
          <p:cNvCxnSpPr>
            <a:stCxn id="23" idx="2"/>
            <a:endCxn id="27" idx="0"/>
          </p:cNvCxnSpPr>
          <p:nvPr/>
        </p:nvCxnSpPr>
        <p:spPr>
          <a:xfrm>
            <a:off x="7569362" y="3795771"/>
            <a:ext cx="0" cy="405158"/>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a:stCxn id="27" idx="2"/>
            <a:endCxn id="28" idx="0"/>
          </p:cNvCxnSpPr>
          <p:nvPr/>
        </p:nvCxnSpPr>
        <p:spPr>
          <a:xfrm>
            <a:off x="7569362" y="4749569"/>
            <a:ext cx="0" cy="545444"/>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0" name="Straight Connector 39"/>
          <p:cNvCxnSpPr/>
          <p:nvPr/>
        </p:nvCxnSpPr>
        <p:spPr>
          <a:xfrm flipV="1">
            <a:off x="3898342" y="3525910"/>
            <a:ext cx="2573740" cy="1"/>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43" name="Straight Connector 42"/>
          <p:cNvCxnSpPr/>
          <p:nvPr/>
        </p:nvCxnSpPr>
        <p:spPr>
          <a:xfrm flipV="1">
            <a:off x="5597602" y="5027052"/>
            <a:ext cx="1971760" cy="1"/>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
        <p:nvSpPr>
          <p:cNvPr id="45" name="TextBox 4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1196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marL="0" indent="0">
              <a:buNone/>
            </a:pPr>
            <a:r>
              <a:rPr lang="en-US" altLang="en-US" dirty="0"/>
              <a:t>Section 201 of Executive Order 13603 delegates the authority granted the President in Section 101 of the DPA</a:t>
            </a:r>
          </a:p>
          <a:p>
            <a:pPr marL="0" indent="0">
              <a:buNone/>
            </a:pPr>
            <a:endParaRPr lang="en-US" dirty="0"/>
          </a:p>
        </p:txBody>
      </p:sp>
      <p:sp>
        <p:nvSpPr>
          <p:cNvPr id="4" name="Date Placeholder 3"/>
          <p:cNvSpPr>
            <a:spLocks noGrp="1"/>
          </p:cNvSpPr>
          <p:nvPr>
            <p:ph type="dt" sz="half" idx="10"/>
          </p:nvPr>
        </p:nvSpPr>
        <p:spPr/>
        <p:txBody>
          <a:bodyPr/>
          <a:lstStyle/>
          <a:p>
            <a:fld id="{DDFD6F57-DBDB-4379-8782-7DFD81E8CE40}" type="slidenum">
              <a:rPr lang="en-US" smtClean="0"/>
              <a:pPr/>
              <a:t>15</a:t>
            </a:fld>
            <a:endParaRPr lang="en-US" dirty="0"/>
          </a:p>
          <a:p>
            <a:endParaRPr lang="en-US" dirty="0"/>
          </a:p>
        </p:txBody>
      </p:sp>
      <p:sp>
        <p:nvSpPr>
          <p:cNvPr id="10" name="TextBox 9"/>
          <p:cNvSpPr txBox="1"/>
          <p:nvPr/>
        </p:nvSpPr>
        <p:spPr>
          <a:xfrm>
            <a:off x="3851107" y="5942391"/>
            <a:ext cx="848759" cy="369332"/>
          </a:xfrm>
          <a:prstGeom prst="rect">
            <a:avLst/>
          </a:prstGeom>
          <a:noFill/>
        </p:spPr>
        <p:txBody>
          <a:bodyPr wrap="square" rtlCol="0">
            <a:spAutoFit/>
          </a:bodyPr>
          <a:lstStyle/>
          <a:p>
            <a:r>
              <a:rPr lang="en-US" b="1" dirty="0"/>
              <a:t>DPAS</a:t>
            </a:r>
          </a:p>
        </p:txBody>
      </p:sp>
      <p:sp>
        <p:nvSpPr>
          <p:cNvPr id="11" name="Right Arrow 10"/>
          <p:cNvSpPr/>
          <p:nvPr/>
        </p:nvSpPr>
        <p:spPr>
          <a:xfrm rot="20274681">
            <a:off x="4613109" y="5841362"/>
            <a:ext cx="450170" cy="1846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67216" y="2289174"/>
            <a:ext cx="3017520" cy="892552"/>
          </a:xfrm>
          <a:prstGeom prst="rect">
            <a:avLst/>
          </a:prstGeom>
        </p:spPr>
        <p:txBody>
          <a:bodyPr>
            <a:spAutoFit/>
          </a:bodyPr>
          <a:lstStyle/>
          <a:p>
            <a:r>
              <a:rPr lang="en-US" altLang="en-US" sz="1600" b="1" dirty="0"/>
              <a:t>Agriculture Defense</a:t>
            </a:r>
          </a:p>
          <a:p>
            <a:r>
              <a:rPr lang="en-US" altLang="en-US" sz="1200" i="1" dirty="0"/>
              <a:t>Food Resources and Related Facilitates, Domestic Distribution of Farm Equipment and Commercial Fertilizer</a:t>
            </a:r>
            <a:endParaRPr lang="en-US" altLang="en-US" sz="1200" dirty="0"/>
          </a:p>
        </p:txBody>
      </p:sp>
      <p:sp>
        <p:nvSpPr>
          <p:cNvPr id="6" name="Rectangle 5"/>
          <p:cNvSpPr/>
          <p:nvPr/>
        </p:nvSpPr>
        <p:spPr>
          <a:xfrm>
            <a:off x="6275696" y="2289174"/>
            <a:ext cx="2743200" cy="523220"/>
          </a:xfrm>
          <a:prstGeom prst="rect">
            <a:avLst/>
          </a:prstGeom>
        </p:spPr>
        <p:txBody>
          <a:bodyPr wrap="square">
            <a:spAutoFit/>
          </a:bodyPr>
          <a:lstStyle/>
          <a:p>
            <a:r>
              <a:rPr lang="en-US" altLang="en-US" sz="1600" b="1" dirty="0"/>
              <a:t>Defense</a:t>
            </a:r>
          </a:p>
          <a:p>
            <a:r>
              <a:rPr lang="en-US" altLang="en-US" sz="1200" i="1" dirty="0"/>
              <a:t>Water Resources</a:t>
            </a:r>
            <a:endParaRPr lang="en-US" altLang="en-US" sz="1200"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50" y="2289174"/>
            <a:ext cx="1097280" cy="109728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1624" y="2289174"/>
            <a:ext cx="1099482" cy="1097280"/>
          </a:xfrm>
          <a:prstGeom prst="rect">
            <a:avLst/>
          </a:prstGeom>
        </p:spPr>
      </p:pic>
      <p:sp>
        <p:nvSpPr>
          <p:cNvPr id="7" name="Rectangle 6"/>
          <p:cNvSpPr/>
          <p:nvPr/>
        </p:nvSpPr>
        <p:spPr>
          <a:xfrm>
            <a:off x="1567216" y="3673338"/>
            <a:ext cx="3017520" cy="523220"/>
          </a:xfrm>
          <a:prstGeom prst="rect">
            <a:avLst/>
          </a:prstGeom>
        </p:spPr>
        <p:txBody>
          <a:bodyPr>
            <a:spAutoFit/>
          </a:bodyPr>
          <a:lstStyle/>
          <a:p>
            <a:r>
              <a:rPr lang="en-US" altLang="en-US" sz="1600" b="1" dirty="0"/>
              <a:t>Energy</a:t>
            </a:r>
          </a:p>
          <a:p>
            <a:r>
              <a:rPr lang="en-US" altLang="en-US" sz="1200" i="1" dirty="0"/>
              <a:t>All Forms of Energy</a:t>
            </a:r>
            <a:endParaRPr lang="en-US" altLang="en-US" sz="1200" dirty="0"/>
          </a:p>
        </p:txBody>
      </p:sp>
      <p:sp>
        <p:nvSpPr>
          <p:cNvPr id="8" name="TextBox 7"/>
          <p:cNvSpPr txBox="1"/>
          <p:nvPr/>
        </p:nvSpPr>
        <p:spPr>
          <a:xfrm>
            <a:off x="6275696" y="3673338"/>
            <a:ext cx="2743200" cy="707886"/>
          </a:xfrm>
          <a:prstGeom prst="rect">
            <a:avLst/>
          </a:prstGeom>
          <a:noFill/>
        </p:spPr>
        <p:txBody>
          <a:bodyPr wrap="square" rtlCol="0">
            <a:spAutoFit/>
          </a:bodyPr>
          <a:lstStyle/>
          <a:p>
            <a:r>
              <a:rPr lang="en-US" altLang="en-US" sz="1600" b="1" dirty="0"/>
              <a:t>Transportation</a:t>
            </a:r>
          </a:p>
          <a:p>
            <a:r>
              <a:rPr lang="en-US" altLang="en-US" sz="1200" i="1" dirty="0"/>
              <a:t>All Forms of Energy Civil Transportation</a:t>
            </a:r>
            <a:endParaRPr lang="en-US" altLang="en-US" sz="1200"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50" y="3673338"/>
            <a:ext cx="1097280" cy="1097280"/>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3826" y="3673338"/>
            <a:ext cx="1097280" cy="1097280"/>
          </a:xfrm>
          <a:prstGeom prst="rect">
            <a:avLst/>
          </a:prstGeom>
        </p:spPr>
      </p:pic>
      <p:sp>
        <p:nvSpPr>
          <p:cNvPr id="9" name="TextBox 8"/>
          <p:cNvSpPr txBox="1"/>
          <p:nvPr/>
        </p:nvSpPr>
        <p:spPr>
          <a:xfrm>
            <a:off x="1567216" y="5057503"/>
            <a:ext cx="3017520" cy="523220"/>
          </a:xfrm>
          <a:prstGeom prst="rect">
            <a:avLst/>
          </a:prstGeom>
          <a:noFill/>
        </p:spPr>
        <p:txBody>
          <a:bodyPr wrap="square" rtlCol="0">
            <a:spAutoFit/>
          </a:bodyPr>
          <a:lstStyle/>
          <a:p>
            <a:r>
              <a:rPr lang="en-US" sz="1600" b="1" dirty="0"/>
              <a:t>Health and Human Services</a:t>
            </a:r>
          </a:p>
          <a:p>
            <a:r>
              <a:rPr lang="en-US" sz="1200" i="1" dirty="0"/>
              <a:t>Health Resources</a:t>
            </a:r>
          </a:p>
        </p:txBody>
      </p:sp>
      <p:sp>
        <p:nvSpPr>
          <p:cNvPr id="13" name="TextBox 12"/>
          <p:cNvSpPr txBox="1"/>
          <p:nvPr/>
        </p:nvSpPr>
        <p:spPr>
          <a:xfrm>
            <a:off x="6275696" y="5057503"/>
            <a:ext cx="2743200" cy="1107996"/>
          </a:xfrm>
          <a:prstGeom prst="rect">
            <a:avLst/>
          </a:prstGeom>
          <a:noFill/>
        </p:spPr>
        <p:txBody>
          <a:bodyPr wrap="square" rtlCol="0">
            <a:spAutoFit/>
          </a:bodyPr>
          <a:lstStyle/>
          <a:p>
            <a:r>
              <a:rPr lang="en-US" b="1" dirty="0"/>
              <a:t>Commerce</a:t>
            </a:r>
            <a:r>
              <a:rPr lang="en-US" altLang="en-US" sz="1200" i="1" dirty="0"/>
              <a:t/>
            </a:r>
            <a:br>
              <a:rPr lang="en-US" altLang="en-US" sz="1200" i="1" dirty="0"/>
            </a:br>
            <a:r>
              <a:rPr lang="en-US" altLang="en-US" sz="1200" i="1" dirty="0"/>
              <a:t>All other materials, Services &amp; Facilities (Including Construction Materials).  Generally called “industrial resources”</a:t>
            </a:r>
            <a:endParaRPr lang="en-US" altLang="en-US" sz="1200" dirty="0"/>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250" y="5057503"/>
            <a:ext cx="1097280" cy="1097280"/>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33826" y="5057503"/>
            <a:ext cx="1097280" cy="1097280"/>
          </a:xfrm>
          <a:prstGeom prst="rect">
            <a:avLst/>
          </a:prstGeom>
        </p:spPr>
      </p:pic>
      <p:sp>
        <p:nvSpPr>
          <p:cNvPr id="35" name="TextBox 3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24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marL="0" indent="0">
              <a:lnSpc>
                <a:spcPct val="110000"/>
              </a:lnSpc>
              <a:buNone/>
            </a:pPr>
            <a:r>
              <a:rPr lang="en-US" dirty="0"/>
              <a:t>Executive Order 13603</a:t>
            </a:r>
          </a:p>
          <a:p>
            <a:pPr>
              <a:lnSpc>
                <a:spcPct val="110000"/>
              </a:lnSpc>
            </a:pPr>
            <a:r>
              <a:rPr lang="en-US" b="0" dirty="0"/>
              <a:t>Part II-Priorities and Allocations, Section 201-Delegation of Priorities and Allocations, authorizes the </a:t>
            </a:r>
            <a:r>
              <a:rPr lang="en-US" b="0" dirty="0">
                <a:solidFill>
                  <a:srgbClr val="FF0000"/>
                </a:solidFill>
              </a:rPr>
              <a:t>Secretary of Commerce</a:t>
            </a:r>
            <a:r>
              <a:rPr lang="en-US" b="0" dirty="0"/>
              <a:t> to re-delegate to the </a:t>
            </a:r>
            <a:r>
              <a:rPr lang="en-US" b="0" dirty="0">
                <a:solidFill>
                  <a:schemeClr val="accent1"/>
                </a:solidFill>
              </a:rPr>
              <a:t>Secretary of Defense</a:t>
            </a:r>
            <a:r>
              <a:rPr lang="en-US" b="0" dirty="0"/>
              <a:t>, and the heads of other departments and agencies as appropriate, authority for the priority rating of contracts and orders for all materials, services, and facilities needed in support of programs approved under Section 202 of Executive Order 13603.</a:t>
            </a:r>
          </a:p>
        </p:txBody>
      </p:sp>
      <p:sp>
        <p:nvSpPr>
          <p:cNvPr id="4" name="Date Placeholder 3"/>
          <p:cNvSpPr>
            <a:spLocks noGrp="1"/>
          </p:cNvSpPr>
          <p:nvPr>
            <p:ph type="dt" sz="half" idx="10"/>
          </p:nvPr>
        </p:nvSpPr>
        <p:spPr/>
        <p:txBody>
          <a:bodyPr/>
          <a:lstStyle/>
          <a:p>
            <a:fld id="{DDFD6F57-DBDB-4379-8782-7DFD81E8CE40}" type="slidenum">
              <a:rPr lang="en-US" smtClean="0"/>
              <a:pPr/>
              <a:t>16</a:t>
            </a:fld>
            <a:endParaRPr lang="en-US"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6289" y="4592493"/>
            <a:ext cx="2011680" cy="201168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1995" y="4592493"/>
            <a:ext cx="2015717" cy="2011680"/>
          </a:xfrm>
          <a:prstGeom prst="rect">
            <a:avLst/>
          </a:prstGeom>
        </p:spPr>
      </p:pic>
      <p:cxnSp>
        <p:nvCxnSpPr>
          <p:cNvPr id="10" name="Straight Arrow Connector 9"/>
          <p:cNvCxnSpPr/>
          <p:nvPr/>
        </p:nvCxnSpPr>
        <p:spPr>
          <a:xfrm>
            <a:off x="3953428" y="5598333"/>
            <a:ext cx="1233108"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1" name="TextBox 20"/>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563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Authority</a:t>
            </a:r>
          </a:p>
        </p:txBody>
      </p:sp>
      <p:sp>
        <p:nvSpPr>
          <p:cNvPr id="3" name="Content Placeholder 2"/>
          <p:cNvSpPr>
            <a:spLocks noGrp="1"/>
          </p:cNvSpPr>
          <p:nvPr>
            <p:ph idx="1"/>
          </p:nvPr>
        </p:nvSpPr>
        <p:spPr/>
        <p:txBody>
          <a:bodyPr/>
          <a:lstStyle/>
          <a:p>
            <a:pPr marL="0" indent="0">
              <a:buNone/>
            </a:pPr>
            <a:r>
              <a:rPr lang="en-US" dirty="0"/>
              <a:t>Priorities and Allocations (P&amp;A) Manual 4400.1-M</a:t>
            </a:r>
          </a:p>
          <a:p>
            <a:r>
              <a:rPr lang="en-US" b="0" dirty="0"/>
              <a:t>The DoC implements its P&amp;A authority by issuing, administering, and </a:t>
            </a:r>
            <a:r>
              <a:rPr lang="en-US" b="0" dirty="0">
                <a:solidFill>
                  <a:srgbClr val="FF0000"/>
                </a:solidFill>
              </a:rPr>
              <a:t>enforcing</a:t>
            </a:r>
            <a:r>
              <a:rPr lang="en-US" b="0" dirty="0"/>
              <a:t> the DPAS Regulation 15 CFR 700. The Secretary of Commerce has re-delegated authority under the DPAS to the Secretary of Defense to rate contracts and orders that support national defense programs.</a:t>
            </a:r>
          </a:p>
        </p:txBody>
      </p:sp>
      <p:sp>
        <p:nvSpPr>
          <p:cNvPr id="4" name="Date Placeholder 3"/>
          <p:cNvSpPr>
            <a:spLocks noGrp="1"/>
          </p:cNvSpPr>
          <p:nvPr>
            <p:ph type="dt" sz="half" idx="10"/>
          </p:nvPr>
        </p:nvSpPr>
        <p:spPr/>
        <p:txBody>
          <a:bodyPr/>
          <a:lstStyle/>
          <a:p>
            <a:fld id="{DDFD6F57-DBDB-4379-8782-7DFD81E8CE40}" type="slidenum">
              <a:rPr lang="en-US" smtClean="0"/>
              <a:pPr/>
              <a:t>17</a:t>
            </a:fld>
            <a:endParaRPr lang="en-US" dirty="0"/>
          </a:p>
          <a:p>
            <a:endParaRPr lang="en-US" dirty="0"/>
          </a:p>
        </p:txBody>
      </p:sp>
      <p:sp>
        <p:nvSpPr>
          <p:cNvPr id="21" name="Rounded Rectangle 20"/>
          <p:cNvSpPr/>
          <p:nvPr/>
        </p:nvSpPr>
        <p:spPr>
          <a:xfrm>
            <a:off x="6472082" y="4296465"/>
            <a:ext cx="219456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DPAS Priority</a:t>
            </a:r>
          </a:p>
        </p:txBody>
      </p:sp>
      <p:sp>
        <p:nvSpPr>
          <p:cNvPr id="22" name="TextBox 21"/>
          <p:cNvSpPr txBox="1"/>
          <p:nvPr/>
        </p:nvSpPr>
        <p:spPr>
          <a:xfrm>
            <a:off x="265302" y="4245552"/>
            <a:ext cx="1652175" cy="646331"/>
          </a:xfrm>
          <a:prstGeom prst="rect">
            <a:avLst/>
          </a:prstGeom>
          <a:noFill/>
        </p:spPr>
        <p:txBody>
          <a:bodyPr wrap="square" rtlCol="0" anchor="ctr">
            <a:spAutoFit/>
          </a:bodyPr>
          <a:lstStyle/>
          <a:p>
            <a:pPr algn="r"/>
            <a:r>
              <a:rPr lang="en-US" dirty="0"/>
              <a:t>Department of Defense</a:t>
            </a:r>
          </a:p>
        </p:txBody>
      </p:sp>
      <p:sp>
        <p:nvSpPr>
          <p:cNvPr id="23" name="Rounded Rectangle 22"/>
          <p:cNvSpPr/>
          <p:nvPr/>
        </p:nvSpPr>
        <p:spPr>
          <a:xfrm>
            <a:off x="2206702" y="4294397"/>
            <a:ext cx="338328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Priority &amp; Allocation Manual 4400.1-M</a:t>
            </a:r>
          </a:p>
        </p:txBody>
      </p:sp>
      <p:sp>
        <p:nvSpPr>
          <p:cNvPr id="24" name="Rounded Rectangle 23"/>
          <p:cNvSpPr/>
          <p:nvPr/>
        </p:nvSpPr>
        <p:spPr>
          <a:xfrm>
            <a:off x="6472082" y="5390549"/>
            <a:ext cx="2194560" cy="5486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Contracts and Purchase Orders</a:t>
            </a:r>
          </a:p>
        </p:txBody>
      </p:sp>
      <p:cxnSp>
        <p:nvCxnSpPr>
          <p:cNvPr id="25" name="Straight Connector 24"/>
          <p:cNvCxnSpPr>
            <a:stCxn id="21" idx="2"/>
            <a:endCxn id="24" idx="0"/>
          </p:cNvCxnSpPr>
          <p:nvPr/>
        </p:nvCxnSpPr>
        <p:spPr>
          <a:xfrm>
            <a:off x="7569362" y="4845105"/>
            <a:ext cx="0" cy="545444"/>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23" idx="3"/>
            <a:endCxn id="21" idx="1"/>
          </p:cNvCxnSpPr>
          <p:nvPr/>
        </p:nvCxnSpPr>
        <p:spPr>
          <a:xfrm>
            <a:off x="5589982" y="4568717"/>
            <a:ext cx="882100" cy="2068"/>
          </a:xfrm>
          <a:prstGeom prst="line">
            <a:avLst/>
          </a:prstGeom>
          <a:ln>
            <a:headEnd type="none" w="med" len="med"/>
            <a:tailEnd type="arrow" w="med" len="med"/>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67517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Purpose</a:t>
            </a:r>
          </a:p>
        </p:txBody>
      </p:sp>
      <p:sp>
        <p:nvSpPr>
          <p:cNvPr id="3" name="Content Placeholder 2"/>
          <p:cNvSpPr>
            <a:spLocks noGrp="1"/>
          </p:cNvSpPr>
          <p:nvPr>
            <p:ph idx="1"/>
          </p:nvPr>
        </p:nvSpPr>
        <p:spPr/>
        <p:txBody>
          <a:bodyPr/>
          <a:lstStyle/>
          <a:p>
            <a:pPr marL="0" indent="0">
              <a:buNone/>
            </a:pPr>
            <a:r>
              <a:rPr lang="en-US" b="0" dirty="0" smtClean="0"/>
              <a:t>700.1 (excerpt): Establishes procedures for the placement, acceptance, and performance of priority rated contracts and orders and for the allocation of materials, services and facilities.</a:t>
            </a:r>
            <a:endParaRPr lang="en-US" b="0" dirty="0"/>
          </a:p>
          <a:p>
            <a:endParaRPr lang="en-US" dirty="0"/>
          </a:p>
        </p:txBody>
      </p:sp>
      <p:sp>
        <p:nvSpPr>
          <p:cNvPr id="4" name="Date Placeholder 3"/>
          <p:cNvSpPr>
            <a:spLocks noGrp="1"/>
          </p:cNvSpPr>
          <p:nvPr>
            <p:ph type="dt" sz="half" idx="10"/>
          </p:nvPr>
        </p:nvSpPr>
        <p:spPr/>
        <p:txBody>
          <a:bodyPr/>
          <a:lstStyle/>
          <a:p>
            <a:fld id="{DDFD6F57-DBDB-4379-8782-7DFD81E8CE40}" type="slidenum">
              <a:rPr lang="en-US" smtClean="0"/>
              <a:pPr/>
              <a:t>18</a:t>
            </a:fld>
            <a:endParaRPr lang="en-US" dirty="0"/>
          </a:p>
          <a:p>
            <a:endParaRPr lang="en-US" dirty="0"/>
          </a:p>
        </p:txBody>
      </p:sp>
      <p:sp>
        <p:nvSpPr>
          <p:cNvPr id="11" name="TextBox 10"/>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3711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t>
            </a:r>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b="0" dirty="0" smtClean="0"/>
              <a:t>700.2 (excerpt):  Certain national defense and energy programs are approved for priorities and allocations support.  Approved programs are listed in Schedule 1 of 15 CFR 700.</a:t>
            </a:r>
            <a:endParaRPr lang="en-US" b="0" dirty="0"/>
          </a:p>
          <a:p>
            <a:endParaRPr lang="en-US" dirty="0"/>
          </a:p>
        </p:txBody>
      </p:sp>
      <p:sp>
        <p:nvSpPr>
          <p:cNvPr id="4" name="Date Placeholder 3"/>
          <p:cNvSpPr>
            <a:spLocks noGrp="1"/>
          </p:cNvSpPr>
          <p:nvPr>
            <p:ph type="dt" sz="half" idx="10"/>
          </p:nvPr>
        </p:nvSpPr>
        <p:spPr/>
        <p:txBody>
          <a:bodyPr/>
          <a:lstStyle/>
          <a:p>
            <a:fld id="{DDFD6F57-DBDB-4379-8782-7DFD81E8CE40}" type="slidenum">
              <a:rPr lang="en-US" smtClean="0"/>
              <a:pPr/>
              <a:t>19</a:t>
            </a:fld>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53" y="2855974"/>
            <a:ext cx="3634826"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398" y="2855974"/>
            <a:ext cx="334515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436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 of Presentation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This </a:t>
            </a:r>
            <a:r>
              <a:rPr lang="en-US" dirty="0"/>
              <a:t>presentation is </a:t>
            </a:r>
            <a:r>
              <a:rPr lang="en-US" dirty="0" smtClean="0"/>
              <a:t>intended to provide interpretation to </a:t>
            </a:r>
            <a:r>
              <a:rPr lang="en-US" dirty="0"/>
              <a:t>DCMA personnel </a:t>
            </a:r>
            <a:r>
              <a:rPr lang="en-US" dirty="0" smtClean="0"/>
              <a:t>on requirements established in 15 </a:t>
            </a:r>
            <a:r>
              <a:rPr lang="en-US" dirty="0"/>
              <a:t>CFR </a:t>
            </a:r>
            <a:r>
              <a:rPr lang="en-US" dirty="0" smtClean="0"/>
              <a:t>700 for </a:t>
            </a:r>
            <a:r>
              <a:rPr lang="en-US" dirty="0"/>
              <a:t>administration purposes </a:t>
            </a:r>
            <a:r>
              <a:rPr lang="en-US" dirty="0" smtClean="0"/>
              <a:t>on </a:t>
            </a:r>
            <a:r>
              <a:rPr lang="en-US" dirty="0"/>
              <a:t>DCMA administered contracts only</a:t>
            </a:r>
            <a:r>
              <a:rPr lang="en-US" dirty="0" smtClean="0"/>
              <a:t>.</a:t>
            </a:r>
          </a:p>
          <a:p>
            <a:pPr marL="0" indent="0">
              <a:buNone/>
            </a:pPr>
            <a:r>
              <a:rPr lang="en-US" dirty="0" smtClean="0"/>
              <a:t>Condensed versions of the Defense Priorities and Allocations System (DPAS) this presentation can be created by</a:t>
            </a:r>
            <a:r>
              <a:rPr lang="en-US" dirty="0"/>
              <a:t> Command Management Office (CMO</a:t>
            </a:r>
            <a:r>
              <a:rPr lang="en-US" dirty="0" smtClean="0"/>
              <a:t>) DPAS Officers to educate contractors on regulation requirements. </a:t>
            </a:r>
            <a:endParaRPr lang="en-US" dirty="0"/>
          </a:p>
          <a:p>
            <a:endParaRPr lang="en-US" dirty="0"/>
          </a:p>
        </p:txBody>
      </p:sp>
      <p:sp>
        <p:nvSpPr>
          <p:cNvPr id="4" name="Date Placeholder 3"/>
          <p:cNvSpPr>
            <a:spLocks noGrp="1"/>
          </p:cNvSpPr>
          <p:nvPr>
            <p:ph type="dt" sz="half" idx="10"/>
          </p:nvPr>
        </p:nvSpPr>
        <p:spPr/>
        <p:txBody>
          <a:bodyPr/>
          <a:lstStyle/>
          <a:p>
            <a:fld id="{DDFD6F57-DBDB-4379-8782-7DFD81E8CE40}" type="slidenum">
              <a:rPr lang="en-US" smtClean="0"/>
              <a:pPr/>
              <a:t>2</a:t>
            </a:fld>
            <a:endParaRPr lang="en-US" dirty="0"/>
          </a:p>
          <a:p>
            <a:endParaRPr lang="en-US" dirty="0"/>
          </a:p>
        </p:txBody>
      </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9253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t>
            </a:r>
            <a:r>
              <a:rPr lang="en-US" dirty="0" smtClean="0"/>
              <a:t>Introduction</a:t>
            </a:r>
            <a:endParaRPr lang="en-US" dirty="0"/>
          </a:p>
        </p:txBody>
      </p:sp>
      <p:sp>
        <p:nvSpPr>
          <p:cNvPr id="3" name="Content Placeholder 2"/>
          <p:cNvSpPr>
            <a:spLocks noGrp="1"/>
          </p:cNvSpPr>
          <p:nvPr>
            <p:ph idx="1"/>
          </p:nvPr>
        </p:nvSpPr>
        <p:spPr>
          <a:xfrm>
            <a:off x="170851" y="1165648"/>
            <a:ext cx="8821348" cy="4960938"/>
          </a:xfrm>
        </p:spPr>
        <p:txBody>
          <a:bodyPr/>
          <a:lstStyle/>
          <a:p>
            <a:pPr marL="0" indent="0">
              <a:buNone/>
            </a:pPr>
            <a:r>
              <a:rPr lang="en-US" b="0" dirty="0" smtClean="0"/>
              <a:t>700.2 (excerpt): Department of Commerce administers DPAS and may exercise priorities and allocations authority to ensure the timely delivery of industrial items to meet approved program requirements.</a:t>
            </a:r>
            <a:endParaRPr lang="en-US" b="0" dirty="0"/>
          </a:p>
          <a:p>
            <a:endParaRPr lang="en-US" dirty="0"/>
          </a:p>
        </p:txBody>
      </p:sp>
      <p:sp>
        <p:nvSpPr>
          <p:cNvPr id="4" name="Date Placeholder 3"/>
          <p:cNvSpPr>
            <a:spLocks noGrp="1"/>
          </p:cNvSpPr>
          <p:nvPr>
            <p:ph type="dt" sz="half" idx="10"/>
          </p:nvPr>
        </p:nvSpPr>
        <p:spPr/>
        <p:txBody>
          <a:bodyPr/>
          <a:lstStyle/>
          <a:p>
            <a:fld id="{DDFD6F57-DBDB-4379-8782-7DFD81E8CE40}" type="slidenum">
              <a:rPr lang="en-US" smtClean="0"/>
              <a:pPr/>
              <a:t>20</a:t>
            </a:fld>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53" y="3314700"/>
            <a:ext cx="363482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398" y="2855974"/>
            <a:ext cx="3345150" cy="210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7793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a:t>
            </a:r>
            <a:r>
              <a:rPr lang="en-US" dirty="0" smtClean="0"/>
              <a:t>Introduction</a:t>
            </a:r>
            <a:endParaRPr lang="en-US" dirty="0"/>
          </a:p>
        </p:txBody>
      </p:sp>
      <p:sp>
        <p:nvSpPr>
          <p:cNvPr id="3" name="Content Placeholder 2"/>
          <p:cNvSpPr>
            <a:spLocks noGrp="1"/>
          </p:cNvSpPr>
          <p:nvPr>
            <p:ph idx="1"/>
          </p:nvPr>
        </p:nvSpPr>
        <p:spPr/>
        <p:txBody>
          <a:bodyPr/>
          <a:lstStyle/>
          <a:p>
            <a:pPr marL="0" indent="0">
              <a:buNone/>
            </a:pPr>
            <a:r>
              <a:rPr lang="en-US" b="0" dirty="0" smtClean="0"/>
              <a:t>700.2 (excerpt):  Department of Commerce has delegated authority </a:t>
            </a:r>
            <a:r>
              <a:rPr lang="en-US" b="0" dirty="0"/>
              <a:t>to </a:t>
            </a:r>
            <a:r>
              <a:rPr lang="en-US" b="0" dirty="0" smtClean="0"/>
              <a:t>place  </a:t>
            </a:r>
            <a:r>
              <a:rPr lang="en-US" b="0" dirty="0"/>
              <a:t>priority </a:t>
            </a:r>
            <a:r>
              <a:rPr lang="en-US" b="0" dirty="0" smtClean="0"/>
              <a:t>ratings on contracts or orders necessary to promote  national defense to certain government agencies that issue such contracts or orders.  Delegation authorize includes authorizing recipients of rated orders to place ratings on contracts or orders to contractors, subcontractors and suppliers.</a:t>
            </a:r>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21</a:t>
            </a:fld>
            <a:endParaRPr lang="en-US" dirty="0"/>
          </a:p>
          <a:p>
            <a:endParaRPr lang="en-US" dirty="0"/>
          </a:p>
        </p:txBody>
      </p:sp>
    </p:spTree>
    <p:extLst>
      <p:ext uri="{BB962C8B-B14F-4D97-AF65-F5344CB8AC3E}">
        <p14:creationId xmlns:p14="http://schemas.microsoft.com/office/powerpoint/2010/main" val="1774481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Ratings</a:t>
            </a:r>
          </a:p>
        </p:txBody>
      </p:sp>
      <p:sp>
        <p:nvSpPr>
          <p:cNvPr id="3" name="Content Placeholder 2"/>
          <p:cNvSpPr>
            <a:spLocks noGrp="1"/>
          </p:cNvSpPr>
          <p:nvPr>
            <p:ph idx="1"/>
          </p:nvPr>
        </p:nvSpPr>
        <p:spPr/>
        <p:txBody>
          <a:bodyPr/>
          <a:lstStyle/>
          <a:p>
            <a:pPr marL="0" indent="0">
              <a:buNone/>
            </a:pPr>
            <a:r>
              <a:rPr lang="en-US" altLang="en-US" dirty="0"/>
              <a:t>DPAS rules are standard part of U.S. defense contracting process: (15 CFR 700.11 (a))</a:t>
            </a:r>
          </a:p>
          <a:p>
            <a:r>
              <a:rPr lang="en-US" b="0" dirty="0"/>
              <a:t>Two levels of priority ratings:</a:t>
            </a:r>
            <a:endParaRPr lang="en-US" altLang="en-US" b="0" dirty="0"/>
          </a:p>
          <a:p>
            <a:pPr lvl="1"/>
            <a:r>
              <a:rPr lang="en-US" altLang="en-US" b="0" dirty="0"/>
              <a:t>(DX) Highest national defense urgency </a:t>
            </a:r>
          </a:p>
          <a:p>
            <a:pPr lvl="2"/>
            <a:r>
              <a:rPr lang="en-US" altLang="en-US" b="0" dirty="0"/>
              <a:t>All DX rated orders have equal priority and take preference over DO and unrated orders (</a:t>
            </a:r>
            <a:r>
              <a:rPr lang="en-US" altLang="en-US" b="0" dirty="0">
                <a:solidFill>
                  <a:srgbClr val="C00000"/>
                </a:solidFill>
              </a:rPr>
              <a:t>based on ship schedule</a:t>
            </a:r>
            <a:r>
              <a:rPr lang="en-US" altLang="en-US" b="0" dirty="0"/>
              <a:t>)</a:t>
            </a:r>
          </a:p>
          <a:p>
            <a:pPr lvl="1"/>
            <a:r>
              <a:rPr lang="en-US" altLang="en-US" b="0" dirty="0"/>
              <a:t>(DO) Critical to national defense </a:t>
            </a:r>
          </a:p>
          <a:p>
            <a:pPr lvl="2"/>
            <a:r>
              <a:rPr lang="en-US" altLang="en-US" b="0" dirty="0"/>
              <a:t>All DO rated orders have equal priority and take preference over unrated orders (</a:t>
            </a:r>
            <a:r>
              <a:rPr lang="en-US" altLang="en-US" b="0" dirty="0">
                <a:solidFill>
                  <a:srgbClr val="C00000"/>
                </a:solidFill>
              </a:rPr>
              <a:t>based on ship schedule</a:t>
            </a:r>
            <a:r>
              <a:rPr lang="en-US" altLang="en-US" b="0" dirty="0"/>
              <a:t>)</a:t>
            </a:r>
          </a:p>
        </p:txBody>
      </p:sp>
      <p:sp>
        <p:nvSpPr>
          <p:cNvPr id="4" name="Date Placeholder 3"/>
          <p:cNvSpPr>
            <a:spLocks noGrp="1"/>
          </p:cNvSpPr>
          <p:nvPr>
            <p:ph type="dt" sz="half" idx="10"/>
          </p:nvPr>
        </p:nvSpPr>
        <p:spPr/>
        <p:txBody>
          <a:bodyPr/>
          <a:lstStyle/>
          <a:p>
            <a:fld id="{DDFD6F57-DBDB-4379-8782-7DFD81E8CE40}" type="slidenum">
              <a:rPr lang="en-US" smtClean="0"/>
              <a:pPr/>
              <a:t>22</a:t>
            </a:fld>
            <a:endParaRPr lang="en-US" dirty="0"/>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0650" y="1759089"/>
            <a:ext cx="24511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42567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Ratings for DoD</a:t>
            </a:r>
          </a:p>
        </p:txBody>
      </p:sp>
      <p:sp>
        <p:nvSpPr>
          <p:cNvPr id="3" name="Content Placeholder 2"/>
          <p:cNvSpPr>
            <a:spLocks noGrp="1"/>
          </p:cNvSpPr>
          <p:nvPr>
            <p:ph idx="1"/>
          </p:nvPr>
        </p:nvSpPr>
        <p:spPr>
          <a:xfrm>
            <a:off x="120382" y="2944969"/>
            <a:ext cx="8821348" cy="1034405"/>
          </a:xfrm>
        </p:spPr>
        <p:txBody>
          <a:bodyPr/>
          <a:lstStyle/>
          <a:p>
            <a:pPr marL="1487488" indent="-1487488">
              <a:buNone/>
            </a:pPr>
            <a:r>
              <a:rPr lang="en-US" dirty="0">
                <a:solidFill>
                  <a:srgbClr val="C00000"/>
                </a:solidFill>
              </a:rPr>
              <a:t>Question</a:t>
            </a:r>
            <a:r>
              <a:rPr lang="en-US" b="0" dirty="0"/>
              <a:t>: How do I know what a Program ID Symbol identifies?</a:t>
            </a:r>
          </a:p>
        </p:txBody>
      </p:sp>
      <p:sp>
        <p:nvSpPr>
          <p:cNvPr id="4" name="Date Placeholder 3"/>
          <p:cNvSpPr>
            <a:spLocks noGrp="1"/>
          </p:cNvSpPr>
          <p:nvPr>
            <p:ph type="dt" sz="half" idx="10"/>
          </p:nvPr>
        </p:nvSpPr>
        <p:spPr/>
        <p:txBody>
          <a:bodyPr/>
          <a:lstStyle/>
          <a:p>
            <a:fld id="{DDFD6F57-DBDB-4379-8782-7DFD81E8CE40}" type="slidenum">
              <a:rPr lang="en-US" smtClean="0"/>
              <a:pPr/>
              <a:t>23</a:t>
            </a:fld>
            <a:endParaRPr lang="en-US" dirty="0"/>
          </a:p>
          <a:p>
            <a:endParaRPr lang="en-US" dirty="0"/>
          </a:p>
        </p:txBody>
      </p:sp>
      <p:sp>
        <p:nvSpPr>
          <p:cNvPr id="5" name="Rounded Rectangle 4"/>
          <p:cNvSpPr/>
          <p:nvPr/>
        </p:nvSpPr>
        <p:spPr>
          <a:xfrm>
            <a:off x="351411" y="5218498"/>
            <a:ext cx="7191909" cy="102748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altLang="en-US" sz="2400" dirty="0">
                <a:solidFill>
                  <a:schemeClr val="tx1"/>
                </a:solidFill>
              </a:rPr>
              <a:t>(Program identification symbols, in themselves, do not connote any priority)</a:t>
            </a:r>
          </a:p>
        </p:txBody>
      </p:sp>
      <mc:AlternateContent xmlns:mc="http://schemas.openxmlformats.org/markup-compatibility/2006" xmlns:a14="http://schemas.microsoft.com/office/drawing/2010/main">
        <mc:Choice Requires="a14">
          <p:sp>
            <p:nvSpPr>
              <p:cNvPr id="11" name="TextBox 10"/>
              <p:cNvSpPr txBox="1"/>
              <p:nvPr/>
            </p:nvSpPr>
            <p:spPr>
              <a:xfrm>
                <a:off x="447602" y="1228267"/>
                <a:ext cx="8248797" cy="46166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2400" b="0" i="1" smtClean="0">
                          <a:latin typeface="Cambria Math"/>
                        </a:rPr>
                        <m:t>𝑃𝑟𝑖𝑜𝑟𝑖𝑡𝑦</m:t>
                      </m:r>
                      <m:r>
                        <a:rPr lang="en-US" sz="2400" b="0" i="1" smtClean="0">
                          <a:latin typeface="Cambria Math"/>
                        </a:rPr>
                        <m:t> </m:t>
                      </m:r>
                      <m:r>
                        <a:rPr lang="en-US" sz="2400" b="0" i="1" smtClean="0">
                          <a:latin typeface="Cambria Math"/>
                        </a:rPr>
                        <m:t>𝑅𝑎𝑡𝑖𝑛𝑔</m:t>
                      </m:r>
                      <m:r>
                        <a:rPr lang="en-US" sz="2400" b="0" i="1" smtClean="0">
                          <a:latin typeface="Cambria Math"/>
                        </a:rPr>
                        <m:t>=</m:t>
                      </m:r>
                      <m:d>
                        <m:dPr>
                          <m:ctrlPr>
                            <a:rPr lang="en-US" sz="2400" b="0" i="1" smtClean="0">
                              <a:latin typeface="Cambria Math" panose="02040503050406030204" pitchFamily="18" charset="0"/>
                            </a:rPr>
                          </m:ctrlPr>
                        </m:dPr>
                        <m:e>
                          <m:r>
                            <a:rPr lang="en-US" sz="2400" b="0" i="1" smtClean="0">
                              <a:latin typeface="Cambria Math"/>
                            </a:rPr>
                            <m:t>𝑅𝑎𝑡𝑖𝑛𝑔</m:t>
                          </m:r>
                          <m:r>
                            <a:rPr lang="en-US" sz="2400" b="0" i="1" smtClean="0">
                              <a:latin typeface="Cambria Math"/>
                            </a:rPr>
                            <m:t> </m:t>
                          </m:r>
                          <m:r>
                            <a:rPr lang="en-US" sz="2400" b="0" i="1" smtClean="0">
                              <a:latin typeface="Cambria Math"/>
                            </a:rPr>
                            <m:t>𝐿𝑒𝑣𝑒𝑙</m:t>
                          </m:r>
                        </m:e>
                      </m:d>
                      <m:r>
                        <a:rPr lang="en-US" sz="2400" b="0" i="1" smtClean="0">
                          <a:latin typeface="Cambria Math"/>
                        </a:rPr>
                        <m:t>+</m:t>
                      </m:r>
                      <m:d>
                        <m:dPr>
                          <m:ctrlPr>
                            <a:rPr lang="en-US" sz="2400" b="0" i="1" smtClean="0">
                              <a:latin typeface="Cambria Math" panose="02040503050406030204" pitchFamily="18" charset="0"/>
                            </a:rPr>
                          </m:ctrlPr>
                        </m:dPr>
                        <m:e>
                          <m:r>
                            <a:rPr lang="en-US" sz="2400" b="0" i="1" smtClean="0">
                              <a:latin typeface="Cambria Math"/>
                            </a:rPr>
                            <m:t>𝑃𝑟𝑜𝑔𝑟𝑎𝑚</m:t>
                          </m:r>
                          <m:r>
                            <a:rPr lang="en-US" sz="2400" b="0" i="1" smtClean="0">
                              <a:latin typeface="Cambria Math"/>
                            </a:rPr>
                            <m:t> </m:t>
                          </m:r>
                          <m:r>
                            <a:rPr lang="en-US" sz="2400" b="0" i="1" smtClean="0">
                              <a:latin typeface="Cambria Math"/>
                            </a:rPr>
                            <m:t>𝐼𝐷</m:t>
                          </m:r>
                          <m:r>
                            <a:rPr lang="en-US" sz="2400" b="0" i="1" smtClean="0">
                              <a:latin typeface="Cambria Math"/>
                            </a:rPr>
                            <m:t> </m:t>
                          </m:r>
                          <m:r>
                            <a:rPr lang="en-US" sz="2400" b="0" i="1" smtClean="0">
                              <a:latin typeface="Cambria Math"/>
                            </a:rPr>
                            <m:t>𝑆𝑦𝑚𝑏𝑜𝑙</m:t>
                          </m:r>
                        </m:e>
                      </m:d>
                    </m:oMath>
                  </m:oMathPara>
                </a14:m>
                <a:endParaRPr lang="en-US"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47602" y="1228267"/>
                <a:ext cx="8248797" cy="461665"/>
              </a:xfrm>
              <a:prstGeom prst="rect">
                <a:avLst/>
              </a:prstGeom>
              <a:blipFill rotWithShape="1">
                <a:blip r:embed="rId4"/>
                <a:stretch>
                  <a:fillRect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841970" y="1816779"/>
                <a:ext cx="3128421" cy="46166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2400" b="0" i="1" smtClean="0">
                          <a:solidFill>
                            <a:srgbClr val="C00000"/>
                          </a:solidFill>
                          <a:latin typeface="Cambria Math"/>
                        </a:rPr>
                        <m:t>𝐷𝑂𝐴</m:t>
                      </m:r>
                      <m:r>
                        <a:rPr lang="en-US" sz="2400" b="0" i="1" smtClean="0">
                          <a:solidFill>
                            <a:srgbClr val="C00000"/>
                          </a:solidFill>
                          <a:latin typeface="Cambria Math"/>
                        </a:rPr>
                        <m:t>1=</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a:rPr>
                            <m:t>𝐷𝑂</m:t>
                          </m:r>
                        </m:e>
                      </m:d>
                      <m:r>
                        <a:rPr lang="en-US" sz="2400" b="0" i="1" smtClean="0">
                          <a:solidFill>
                            <a:srgbClr val="C00000"/>
                          </a:solidFill>
                          <a:latin typeface="Cambria Math"/>
                        </a:rPr>
                        <m:t>+</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a:rPr>
                            <m:t>𝐴</m:t>
                          </m:r>
                          <m:r>
                            <a:rPr lang="en-US" sz="2400" b="0" i="1" smtClean="0">
                              <a:solidFill>
                                <a:srgbClr val="C00000"/>
                              </a:solidFill>
                              <a:latin typeface="Cambria Math"/>
                            </a:rPr>
                            <m:t>1</m:t>
                          </m:r>
                        </m:e>
                      </m:d>
                    </m:oMath>
                  </m:oMathPara>
                </a14:m>
                <a:endParaRPr lang="en-US" sz="2400" dirty="0">
                  <a:solidFill>
                    <a:srgbClr val="C0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41970" y="1816779"/>
                <a:ext cx="3128421" cy="461665"/>
              </a:xfrm>
              <a:prstGeom prst="rect">
                <a:avLst/>
              </a:prstGeom>
              <a:blipFill rotWithShape="1">
                <a:blip r:embed="rId5"/>
                <a:stretch>
                  <a:fillRect/>
                </a:stretch>
              </a:blipFill>
            </p:spPr>
            <p:txBody>
              <a:bodyPr/>
              <a:lstStyle/>
              <a:p>
                <a:r>
                  <a:rPr lang="en-US">
                    <a:noFill/>
                  </a:rPr>
                  <a:t> </a:t>
                </a:r>
              </a:p>
            </p:txBody>
          </p:sp>
        </mc:Fallback>
      </mc:AlternateContent>
      <p:sp>
        <p:nvSpPr>
          <p:cNvPr id="12" name="TextBox 11"/>
          <p:cNvSpPr txBox="1"/>
          <p:nvPr/>
        </p:nvSpPr>
        <p:spPr>
          <a:xfrm>
            <a:off x="4995731" y="1816779"/>
            <a:ext cx="1518364" cy="461665"/>
          </a:xfrm>
          <a:prstGeom prst="rect">
            <a:avLst/>
          </a:prstGeom>
          <a:noFill/>
        </p:spPr>
        <p:txBody>
          <a:bodyPr wrap="none" rtlCol="0">
            <a:spAutoFit/>
          </a:bodyPr>
          <a:lstStyle/>
          <a:p>
            <a:r>
              <a:rPr lang="en-US" sz="2400" dirty="0"/>
              <a:t>&lt;Aircraft&gt;</a:t>
            </a:r>
          </a:p>
        </p:txBody>
      </p:sp>
      <mc:AlternateContent xmlns:mc="http://schemas.openxmlformats.org/markup-compatibility/2006" xmlns:a14="http://schemas.microsoft.com/office/drawing/2010/main">
        <mc:Choice Requires="a14">
          <p:sp>
            <p:nvSpPr>
              <p:cNvPr id="14" name="TextBox 13"/>
              <p:cNvSpPr txBox="1"/>
              <p:nvPr/>
            </p:nvSpPr>
            <p:spPr>
              <a:xfrm>
                <a:off x="1912482" y="2405291"/>
                <a:ext cx="3109184" cy="461665"/>
              </a:xfrm>
              <a:prstGeom prst="rect">
                <a:avLst/>
              </a:prstGeom>
              <a:noFill/>
            </p:spPr>
            <p:txBody>
              <a:bodyPr wrap="none" rtlCol="0">
                <a:spAutoFit/>
              </a:bodyPr>
              <a:lstStyle/>
              <a:p>
                <a:pPr/>
                <a14:m>
                  <m:oMathPara xmlns:m="http://schemas.openxmlformats.org/officeDocument/2006/math">
                    <m:oMathParaPr>
                      <m:jc m:val="center"/>
                    </m:oMathParaPr>
                    <m:oMath xmlns:m="http://schemas.openxmlformats.org/officeDocument/2006/math">
                      <m:r>
                        <a:rPr lang="en-US" sz="2400" b="0" i="1" smtClean="0">
                          <a:solidFill>
                            <a:srgbClr val="C00000"/>
                          </a:solidFill>
                          <a:latin typeface="Cambria Math"/>
                        </a:rPr>
                        <m:t>𝐷𝑋𝐴</m:t>
                      </m:r>
                      <m:r>
                        <a:rPr lang="en-US" sz="2400" b="0" i="1" smtClean="0">
                          <a:solidFill>
                            <a:srgbClr val="C00000"/>
                          </a:solidFill>
                          <a:latin typeface="Cambria Math"/>
                        </a:rPr>
                        <m:t>4=</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a:rPr>
                            <m:t>𝐷𝑋</m:t>
                          </m:r>
                        </m:e>
                      </m:d>
                      <m:r>
                        <a:rPr lang="en-US" sz="2400" b="0" i="1" smtClean="0">
                          <a:solidFill>
                            <a:srgbClr val="C00000"/>
                          </a:solidFill>
                          <a:latin typeface="Cambria Math"/>
                        </a:rPr>
                        <m:t>+</m:t>
                      </m:r>
                      <m:d>
                        <m:dPr>
                          <m:ctrlPr>
                            <a:rPr lang="en-US" sz="2400" b="0" i="1" smtClean="0">
                              <a:solidFill>
                                <a:srgbClr val="C00000"/>
                              </a:solidFill>
                              <a:latin typeface="Cambria Math" panose="02040503050406030204" pitchFamily="18" charset="0"/>
                            </a:rPr>
                          </m:ctrlPr>
                        </m:dPr>
                        <m:e>
                          <m:r>
                            <a:rPr lang="en-US" sz="2400" b="0" i="1" smtClean="0">
                              <a:solidFill>
                                <a:srgbClr val="C00000"/>
                              </a:solidFill>
                              <a:latin typeface="Cambria Math"/>
                            </a:rPr>
                            <m:t>𝐴</m:t>
                          </m:r>
                          <m:r>
                            <a:rPr lang="en-US" sz="2400" b="0" i="1" smtClean="0">
                              <a:solidFill>
                                <a:srgbClr val="C00000"/>
                              </a:solidFill>
                              <a:latin typeface="Cambria Math"/>
                            </a:rPr>
                            <m:t>4</m:t>
                          </m:r>
                        </m:e>
                      </m:d>
                    </m:oMath>
                  </m:oMathPara>
                </a14:m>
                <a:endParaRPr lang="en-US" sz="2400" dirty="0">
                  <a:solidFill>
                    <a:srgbClr val="C0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912482" y="2405291"/>
                <a:ext cx="3109184" cy="461665"/>
              </a:xfrm>
              <a:prstGeom prst="rect">
                <a:avLst/>
              </a:prstGeom>
              <a:blipFill rotWithShape="1">
                <a:blip r:embed="rId6"/>
                <a:stretch>
                  <a:fillRect/>
                </a:stretch>
              </a:blipFill>
            </p:spPr>
            <p:txBody>
              <a:bodyPr/>
              <a:lstStyle/>
              <a:p>
                <a:r>
                  <a:rPr lang="en-US">
                    <a:noFill/>
                  </a:rPr>
                  <a:t> </a:t>
                </a:r>
              </a:p>
            </p:txBody>
          </p:sp>
        </mc:Fallback>
      </mc:AlternateContent>
      <p:sp>
        <p:nvSpPr>
          <p:cNvPr id="16" name="TextBox 15"/>
          <p:cNvSpPr txBox="1"/>
          <p:nvPr/>
        </p:nvSpPr>
        <p:spPr>
          <a:xfrm>
            <a:off x="4995731" y="2405291"/>
            <a:ext cx="2661178" cy="461665"/>
          </a:xfrm>
          <a:prstGeom prst="rect">
            <a:avLst/>
          </a:prstGeom>
          <a:noFill/>
        </p:spPr>
        <p:txBody>
          <a:bodyPr wrap="none" rtlCol="0">
            <a:spAutoFit/>
          </a:bodyPr>
          <a:lstStyle/>
          <a:p>
            <a:r>
              <a:rPr lang="en-US" sz="2400" dirty="0"/>
              <a:t>&lt;MRAP Vehicles&gt;</a:t>
            </a:r>
          </a:p>
        </p:txBody>
      </p:sp>
      <p:sp>
        <p:nvSpPr>
          <p:cNvPr id="19" name="Content Placeholder 2"/>
          <p:cNvSpPr txBox="1">
            <a:spLocks/>
          </p:cNvSpPr>
          <p:nvPr/>
        </p:nvSpPr>
        <p:spPr bwMode="auto">
          <a:xfrm>
            <a:off x="161326" y="3916498"/>
            <a:ext cx="8821348" cy="103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1" fontAlgn="base" hangingPunct="1">
              <a:lnSpc>
                <a:spcPct val="120000"/>
              </a:lnSpc>
              <a:spcBef>
                <a:spcPct val="20000"/>
              </a:spcBef>
              <a:spcAft>
                <a:spcPct val="0"/>
              </a:spcAft>
              <a:buChar char="•"/>
              <a:defRPr sz="2400" b="1">
                <a:solidFill>
                  <a:srgbClr val="000000"/>
                </a:solidFill>
                <a:latin typeface="+mn-lt"/>
                <a:ea typeface="+mn-ea"/>
                <a:cs typeface="+mn-cs"/>
              </a:defRPr>
            </a:lvl1pPr>
            <a:lvl2pPr marL="457200" indent="-223838" algn="l" rtl="0" eaLnBrk="1" fontAlgn="base" hangingPunct="1">
              <a:lnSpc>
                <a:spcPct val="120000"/>
              </a:lnSpc>
              <a:spcBef>
                <a:spcPct val="20000"/>
              </a:spcBef>
              <a:spcAft>
                <a:spcPct val="0"/>
              </a:spcAft>
              <a:buChar char="•"/>
              <a:defRPr sz="2200" b="1">
                <a:solidFill>
                  <a:srgbClr val="000000"/>
                </a:solidFill>
                <a:latin typeface="+mn-lt"/>
              </a:defRPr>
            </a:lvl2pPr>
            <a:lvl3pPr marL="693738" indent="-236538" algn="l" rtl="0" eaLnBrk="1" fontAlgn="base" hangingPunct="1">
              <a:lnSpc>
                <a:spcPct val="120000"/>
              </a:lnSpc>
              <a:spcBef>
                <a:spcPct val="20000"/>
              </a:spcBef>
              <a:spcAft>
                <a:spcPct val="0"/>
              </a:spcAft>
              <a:buChar char="•"/>
              <a:defRPr sz="2000" b="1">
                <a:solidFill>
                  <a:srgbClr val="000000"/>
                </a:solidFill>
                <a:latin typeface="+mn-lt"/>
              </a:defRPr>
            </a:lvl3pPr>
            <a:lvl4pPr marL="917575" indent="-228600" algn="l" rtl="0" eaLnBrk="1" fontAlgn="base" hangingPunct="1">
              <a:lnSpc>
                <a:spcPct val="120000"/>
              </a:lnSpc>
              <a:spcBef>
                <a:spcPct val="20000"/>
              </a:spcBef>
              <a:spcAft>
                <a:spcPct val="0"/>
              </a:spcAft>
              <a:buChar char="•"/>
              <a:defRPr sz="1800">
                <a:solidFill>
                  <a:srgbClr val="000000"/>
                </a:solidFill>
                <a:latin typeface="+mn-lt"/>
              </a:defRPr>
            </a:lvl4pPr>
            <a:lvl5pPr marL="1150938" indent="-228600" algn="l" rtl="0" eaLnBrk="1" fontAlgn="base" hangingPunct="1">
              <a:lnSpc>
                <a:spcPct val="120000"/>
              </a:lnSpc>
              <a:spcBef>
                <a:spcPct val="20000"/>
              </a:spcBef>
              <a:spcAft>
                <a:spcPct val="0"/>
              </a:spcAft>
              <a:buChar char="•"/>
              <a:defRPr sz="1800">
                <a:solidFill>
                  <a:srgbClr val="000000"/>
                </a:solidFill>
                <a:latin typeface="+mn-lt"/>
              </a:defRPr>
            </a:lvl5pPr>
            <a:lvl6pPr marL="2514600" indent="-228600" algn="l" rtl="0" eaLnBrk="1" fontAlgn="base" hangingPunct="1">
              <a:lnSpc>
                <a:spcPct val="120000"/>
              </a:lnSpc>
              <a:spcBef>
                <a:spcPct val="20000"/>
              </a:spcBef>
              <a:spcAft>
                <a:spcPct val="0"/>
              </a:spcAft>
              <a:buChar char="•"/>
              <a:defRPr sz="1400">
                <a:solidFill>
                  <a:srgbClr val="000000"/>
                </a:solidFill>
                <a:latin typeface="+mn-lt"/>
              </a:defRPr>
            </a:lvl6pPr>
            <a:lvl7pPr marL="2971800" indent="-228600" algn="l" rtl="0" eaLnBrk="1" fontAlgn="base" hangingPunct="1">
              <a:lnSpc>
                <a:spcPct val="120000"/>
              </a:lnSpc>
              <a:spcBef>
                <a:spcPct val="20000"/>
              </a:spcBef>
              <a:spcAft>
                <a:spcPct val="0"/>
              </a:spcAft>
              <a:buChar char="•"/>
              <a:defRPr sz="1400">
                <a:solidFill>
                  <a:srgbClr val="000000"/>
                </a:solidFill>
                <a:latin typeface="+mn-lt"/>
              </a:defRPr>
            </a:lvl7pPr>
            <a:lvl8pPr marL="3429000" indent="-228600" algn="l" rtl="0" eaLnBrk="1" fontAlgn="base" hangingPunct="1">
              <a:lnSpc>
                <a:spcPct val="120000"/>
              </a:lnSpc>
              <a:spcBef>
                <a:spcPct val="20000"/>
              </a:spcBef>
              <a:spcAft>
                <a:spcPct val="0"/>
              </a:spcAft>
              <a:buChar char="•"/>
              <a:defRPr sz="1400">
                <a:solidFill>
                  <a:srgbClr val="000000"/>
                </a:solidFill>
                <a:latin typeface="+mn-lt"/>
              </a:defRPr>
            </a:lvl8pPr>
            <a:lvl9pPr marL="3886200" indent="-228600" algn="l" rtl="0" eaLnBrk="1" fontAlgn="base" hangingPunct="1">
              <a:lnSpc>
                <a:spcPct val="120000"/>
              </a:lnSpc>
              <a:spcBef>
                <a:spcPct val="20000"/>
              </a:spcBef>
              <a:spcAft>
                <a:spcPct val="0"/>
              </a:spcAft>
              <a:buChar char="•"/>
              <a:defRPr sz="1400">
                <a:solidFill>
                  <a:srgbClr val="000000"/>
                </a:solidFill>
                <a:latin typeface="+mn-lt"/>
              </a:defRPr>
            </a:lvl9pPr>
          </a:lstStyle>
          <a:p>
            <a:pPr marL="1255713" indent="-1255713">
              <a:buFontTx/>
              <a:buNone/>
            </a:pPr>
            <a:r>
              <a:rPr lang="en-US" kern="0" dirty="0">
                <a:solidFill>
                  <a:srgbClr val="C00000"/>
                </a:solidFill>
              </a:rPr>
              <a:t>Answer</a:t>
            </a:r>
            <a:r>
              <a:rPr lang="en-US" b="0" kern="0" dirty="0"/>
              <a:t>: Schedule I to 15 CFR Part 700—Approved Programs   and Delegate Agencies</a:t>
            </a:r>
          </a:p>
        </p:txBody>
      </p:sp>
      <p:sp>
        <p:nvSpPr>
          <p:cNvPr id="18" name="TextBox 17"/>
          <p:cNvSpPr txBox="1"/>
          <p:nvPr/>
        </p:nvSpPr>
        <p:spPr>
          <a:xfrm>
            <a:off x="232012" y="2082110"/>
            <a:ext cx="1622560" cy="461665"/>
          </a:xfrm>
          <a:prstGeom prst="rect">
            <a:avLst/>
          </a:prstGeom>
          <a:noFill/>
        </p:spPr>
        <p:txBody>
          <a:bodyPr wrap="none" rtlCol="0">
            <a:spAutoFit/>
          </a:bodyPr>
          <a:lstStyle/>
          <a:p>
            <a:r>
              <a:rPr lang="en-US" sz="2400" dirty="0"/>
              <a:t>Examples:</a:t>
            </a:r>
          </a:p>
        </p:txBody>
      </p:sp>
      <p:cxnSp>
        <p:nvCxnSpPr>
          <p:cNvPr id="21" name="Straight Connector 20"/>
          <p:cNvCxnSpPr/>
          <p:nvPr/>
        </p:nvCxnSpPr>
        <p:spPr>
          <a:xfrm>
            <a:off x="1827276" y="1750257"/>
            <a:ext cx="0" cy="1177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8007927" y="5888182"/>
            <a:ext cx="974747" cy="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94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50"/>
                                        <p:tgtEl>
                                          <p:spTgt spid="21"/>
                                        </p:tgtEl>
                                      </p:cBhvr>
                                    </p:animEffect>
                                  </p:childTnLst>
                                </p:cTn>
                              </p:par>
                              <p:par>
                                <p:cTn id="8" presetID="45"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ppt_w</p:attrName>
                                        </p:attrNameLst>
                                      </p:cBhvr>
                                      <p:tavLst>
                                        <p:tav tm="0" fmla="#ppt_w*sin(2.5*pi*$)">
                                          <p:val>
                                            <p:fltVal val="0"/>
                                          </p:val>
                                        </p:tav>
                                        <p:tav tm="100000">
                                          <p:val>
                                            <p:fltVal val="1"/>
                                          </p:val>
                                        </p:tav>
                                      </p:tavLst>
                                    </p:anim>
                                    <p:anim calcmode="lin" valueType="num">
                                      <p:cBhvr>
                                        <p:cTn id="1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Symbols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 y="1496250"/>
            <a:ext cx="8820150" cy="4419538"/>
          </a:xfrm>
        </p:spPr>
      </p:pic>
      <p:sp>
        <p:nvSpPr>
          <p:cNvPr id="4" name="Date Placeholder 3"/>
          <p:cNvSpPr>
            <a:spLocks noGrp="1"/>
          </p:cNvSpPr>
          <p:nvPr>
            <p:ph type="dt" sz="half" idx="10"/>
          </p:nvPr>
        </p:nvSpPr>
        <p:spPr/>
        <p:txBody>
          <a:bodyPr/>
          <a:lstStyle/>
          <a:p>
            <a:fld id="{DDFD6F57-DBDB-4379-8782-7DFD81E8CE40}" type="slidenum">
              <a:rPr lang="en-US" smtClean="0"/>
              <a:pPr/>
              <a:t>24</a:t>
            </a:fld>
            <a:endParaRPr lang="en-US" dirty="0"/>
          </a:p>
          <a:p>
            <a:endParaRPr lang="en-US" dirty="0"/>
          </a:p>
        </p:txBody>
      </p:sp>
    </p:spTree>
    <p:extLst>
      <p:ext uri="{BB962C8B-B14F-4D97-AF65-F5344CB8AC3E}">
        <p14:creationId xmlns:p14="http://schemas.microsoft.com/office/powerpoint/2010/main" val="2470016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Ratings for DoD</a:t>
            </a:r>
          </a:p>
        </p:txBody>
      </p:sp>
      <p:sp>
        <p:nvSpPr>
          <p:cNvPr id="3" name="Content Placeholder 2"/>
          <p:cNvSpPr>
            <a:spLocks noGrp="1"/>
          </p:cNvSpPr>
          <p:nvPr>
            <p:ph idx="1"/>
          </p:nvPr>
        </p:nvSpPr>
        <p:spPr>
          <a:xfrm>
            <a:off x="161326" y="1225552"/>
            <a:ext cx="8821348" cy="957632"/>
          </a:xfrm>
        </p:spPr>
        <p:txBody>
          <a:bodyPr/>
          <a:lstStyle/>
          <a:p>
            <a:r>
              <a:rPr lang="en-US" dirty="0">
                <a:solidFill>
                  <a:srgbClr val="C00000"/>
                </a:solidFill>
              </a:rPr>
              <a:t>Question</a:t>
            </a:r>
            <a:r>
              <a:rPr lang="en-US" b="0" dirty="0"/>
              <a:t>: How do I know </a:t>
            </a:r>
            <a:r>
              <a:rPr lang="en-US" b="0" dirty="0" smtClean="0"/>
              <a:t>which </a:t>
            </a:r>
            <a:r>
              <a:rPr lang="en-US" b="0" dirty="0"/>
              <a:t>programs are approved for DX rating?</a:t>
            </a:r>
          </a:p>
        </p:txBody>
      </p:sp>
      <p:sp>
        <p:nvSpPr>
          <p:cNvPr id="4" name="Date Placeholder 3"/>
          <p:cNvSpPr>
            <a:spLocks noGrp="1"/>
          </p:cNvSpPr>
          <p:nvPr>
            <p:ph type="dt" sz="half" idx="10"/>
          </p:nvPr>
        </p:nvSpPr>
        <p:spPr/>
        <p:txBody>
          <a:bodyPr/>
          <a:lstStyle/>
          <a:p>
            <a:fld id="{DDFD6F57-DBDB-4379-8782-7DFD81E8CE40}" type="slidenum">
              <a:rPr lang="en-US" smtClean="0"/>
              <a:pPr/>
              <a:t>25</a:t>
            </a:fld>
            <a:endParaRPr lang="en-US" dirty="0"/>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98" y="4761383"/>
            <a:ext cx="7376327" cy="99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bwMode="auto">
          <a:xfrm>
            <a:off x="163598" y="2183184"/>
            <a:ext cx="8821348" cy="2234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3363" indent="-233363" algn="l" rtl="0" eaLnBrk="1" fontAlgn="base" hangingPunct="1">
              <a:lnSpc>
                <a:spcPct val="120000"/>
              </a:lnSpc>
              <a:spcBef>
                <a:spcPct val="20000"/>
              </a:spcBef>
              <a:spcAft>
                <a:spcPct val="0"/>
              </a:spcAft>
              <a:buChar char="•"/>
              <a:defRPr sz="2400" b="1">
                <a:solidFill>
                  <a:srgbClr val="000000"/>
                </a:solidFill>
                <a:latin typeface="+mn-lt"/>
                <a:ea typeface="+mn-ea"/>
                <a:cs typeface="+mn-cs"/>
              </a:defRPr>
            </a:lvl1pPr>
            <a:lvl2pPr marL="457200" indent="-223838" algn="l" rtl="0" eaLnBrk="1" fontAlgn="base" hangingPunct="1">
              <a:lnSpc>
                <a:spcPct val="120000"/>
              </a:lnSpc>
              <a:spcBef>
                <a:spcPct val="20000"/>
              </a:spcBef>
              <a:spcAft>
                <a:spcPct val="0"/>
              </a:spcAft>
              <a:buChar char="•"/>
              <a:defRPr sz="2200" b="1">
                <a:solidFill>
                  <a:srgbClr val="000000"/>
                </a:solidFill>
                <a:latin typeface="+mn-lt"/>
              </a:defRPr>
            </a:lvl2pPr>
            <a:lvl3pPr marL="693738" indent="-236538" algn="l" rtl="0" eaLnBrk="1" fontAlgn="base" hangingPunct="1">
              <a:lnSpc>
                <a:spcPct val="120000"/>
              </a:lnSpc>
              <a:spcBef>
                <a:spcPct val="20000"/>
              </a:spcBef>
              <a:spcAft>
                <a:spcPct val="0"/>
              </a:spcAft>
              <a:buChar char="•"/>
              <a:defRPr sz="2000" b="1">
                <a:solidFill>
                  <a:srgbClr val="000000"/>
                </a:solidFill>
                <a:latin typeface="+mn-lt"/>
              </a:defRPr>
            </a:lvl3pPr>
            <a:lvl4pPr marL="917575" indent="-228600" algn="l" rtl="0" eaLnBrk="1" fontAlgn="base" hangingPunct="1">
              <a:lnSpc>
                <a:spcPct val="120000"/>
              </a:lnSpc>
              <a:spcBef>
                <a:spcPct val="20000"/>
              </a:spcBef>
              <a:spcAft>
                <a:spcPct val="0"/>
              </a:spcAft>
              <a:buChar char="•"/>
              <a:defRPr sz="1800">
                <a:solidFill>
                  <a:srgbClr val="000000"/>
                </a:solidFill>
                <a:latin typeface="+mn-lt"/>
              </a:defRPr>
            </a:lvl4pPr>
            <a:lvl5pPr marL="1150938" indent="-228600" algn="l" rtl="0" eaLnBrk="1" fontAlgn="base" hangingPunct="1">
              <a:lnSpc>
                <a:spcPct val="120000"/>
              </a:lnSpc>
              <a:spcBef>
                <a:spcPct val="20000"/>
              </a:spcBef>
              <a:spcAft>
                <a:spcPct val="0"/>
              </a:spcAft>
              <a:buChar char="•"/>
              <a:defRPr sz="1800">
                <a:solidFill>
                  <a:srgbClr val="000000"/>
                </a:solidFill>
                <a:latin typeface="+mn-lt"/>
              </a:defRPr>
            </a:lvl5pPr>
            <a:lvl6pPr marL="2514600" indent="-228600" algn="l" rtl="0" eaLnBrk="1" fontAlgn="base" hangingPunct="1">
              <a:lnSpc>
                <a:spcPct val="120000"/>
              </a:lnSpc>
              <a:spcBef>
                <a:spcPct val="20000"/>
              </a:spcBef>
              <a:spcAft>
                <a:spcPct val="0"/>
              </a:spcAft>
              <a:buChar char="•"/>
              <a:defRPr sz="1400">
                <a:solidFill>
                  <a:srgbClr val="000000"/>
                </a:solidFill>
                <a:latin typeface="+mn-lt"/>
              </a:defRPr>
            </a:lvl6pPr>
            <a:lvl7pPr marL="2971800" indent="-228600" algn="l" rtl="0" eaLnBrk="1" fontAlgn="base" hangingPunct="1">
              <a:lnSpc>
                <a:spcPct val="120000"/>
              </a:lnSpc>
              <a:spcBef>
                <a:spcPct val="20000"/>
              </a:spcBef>
              <a:spcAft>
                <a:spcPct val="0"/>
              </a:spcAft>
              <a:buChar char="•"/>
              <a:defRPr sz="1400">
                <a:solidFill>
                  <a:srgbClr val="000000"/>
                </a:solidFill>
                <a:latin typeface="+mn-lt"/>
              </a:defRPr>
            </a:lvl7pPr>
            <a:lvl8pPr marL="3429000" indent="-228600" algn="l" rtl="0" eaLnBrk="1" fontAlgn="base" hangingPunct="1">
              <a:lnSpc>
                <a:spcPct val="120000"/>
              </a:lnSpc>
              <a:spcBef>
                <a:spcPct val="20000"/>
              </a:spcBef>
              <a:spcAft>
                <a:spcPct val="0"/>
              </a:spcAft>
              <a:buChar char="•"/>
              <a:defRPr sz="1400">
                <a:solidFill>
                  <a:srgbClr val="000000"/>
                </a:solidFill>
                <a:latin typeface="+mn-lt"/>
              </a:defRPr>
            </a:lvl8pPr>
            <a:lvl9pPr marL="3886200" indent="-228600" algn="l" rtl="0" eaLnBrk="1" fontAlgn="base" hangingPunct="1">
              <a:lnSpc>
                <a:spcPct val="120000"/>
              </a:lnSpc>
              <a:spcBef>
                <a:spcPct val="20000"/>
              </a:spcBef>
              <a:spcAft>
                <a:spcPct val="0"/>
              </a:spcAft>
              <a:buChar char="•"/>
              <a:defRPr sz="1400">
                <a:solidFill>
                  <a:srgbClr val="000000"/>
                </a:solidFill>
                <a:latin typeface="+mn-lt"/>
              </a:defRPr>
            </a:lvl9pPr>
          </a:lstStyle>
          <a:p>
            <a:r>
              <a:rPr lang="en-US" kern="0" dirty="0">
                <a:solidFill>
                  <a:srgbClr val="C00000"/>
                </a:solidFill>
              </a:rPr>
              <a:t>Answer</a:t>
            </a:r>
            <a:r>
              <a:rPr lang="en-US" b="0" kern="0" dirty="0"/>
              <a:t>: You can retrieve an updated copy of programs that have been approved by the Secretary of Defense for the use of DX ratings on contracts, subcontracts, and purchase orders by going to </a:t>
            </a:r>
            <a:r>
              <a:rPr lang="en-US" b="0" kern="0" dirty="0">
                <a:hlinkClick r:id="rId3"/>
              </a:rPr>
              <a:t>US DoC Bureau of Industry and Security</a:t>
            </a:r>
            <a:r>
              <a:rPr lang="en-US" b="0" kern="0" dirty="0"/>
              <a:t> and viewing the list of DPAS Program Resources.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5121" y="5260651"/>
            <a:ext cx="1139825"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552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DX PROGRAMS</a:t>
            </a:r>
          </a:p>
        </p:txBody>
      </p:sp>
      <p:sp>
        <p:nvSpPr>
          <p:cNvPr id="6" name="Content Placeholder 5"/>
          <p:cNvSpPr>
            <a:spLocks noGrp="1"/>
          </p:cNvSpPr>
          <p:nvPr>
            <p:ph sz="half" idx="1"/>
          </p:nvPr>
        </p:nvSpPr>
        <p:spPr>
          <a:xfrm>
            <a:off x="323850" y="1232297"/>
            <a:ext cx="4322763" cy="4960938"/>
          </a:xfrm>
        </p:spPr>
        <p:txBody>
          <a:bodyPr/>
          <a:lstStyle/>
          <a:p>
            <a:pPr marL="233045" indent="-233045"/>
            <a:r>
              <a:rPr lang="en-US" sz="1600" i="1" dirty="0"/>
              <a:t>Updated: Nov</a:t>
            </a:r>
            <a:r>
              <a:rPr lang="en-US" sz="1600" i="1" dirty="0">
                <a:cs typeface="Arial"/>
              </a:rPr>
              <a:t> 2018</a:t>
            </a:r>
            <a:endParaRPr lang="en-US" dirty="0"/>
          </a:p>
          <a:p>
            <a:pPr marL="66675" marR="175260" indent="0">
              <a:lnSpc>
                <a:spcPct val="104000"/>
              </a:lnSpc>
              <a:spcBef>
                <a:spcPts val="0"/>
              </a:spcBef>
              <a:spcAft>
                <a:spcPts val="0"/>
              </a:spcAft>
            </a:pPr>
            <a:endPar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endParaRPr>
          </a:p>
          <a:p>
            <a:pPr marL="66675" marR="175260" indent="0">
              <a:lnSpc>
                <a:spcPct val="104000"/>
              </a:lnSpc>
              <a:spcBef>
                <a:spcPts val="0"/>
              </a:spcBef>
              <a:spcAft>
                <a:spcPts val="0"/>
              </a:spcAft>
            </a:pP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400" spc="-9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Department</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1400" spc="-8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Defense</a:t>
            </a:r>
            <a:r>
              <a:rPr lang="en-US" sz="1400" spc="-3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has</a:t>
            </a:r>
            <a:r>
              <a:rPr lang="en-US" sz="1400" spc="-5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authority</a:t>
            </a:r>
            <a:r>
              <a:rPr lang="en-US" sz="1400" spc="-4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under</a:t>
            </a:r>
            <a:r>
              <a:rPr lang="en-US" sz="1400" spc="-6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400" spc="-4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Defense</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Priorities</a:t>
            </a:r>
            <a:r>
              <a:rPr lang="en-US" sz="1400" spc="-4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400" spc="-7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Allocations</a:t>
            </a:r>
            <a:r>
              <a:rPr lang="en-US" sz="1400" spc="2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System (15</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CFR 700)</a:t>
            </a:r>
            <a:r>
              <a:rPr lang="en-US" sz="1400" spc="-5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place</a:t>
            </a:r>
            <a:r>
              <a:rPr lang="en-US" sz="1400" spc="-1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industrial</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priority</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ratings</a:t>
            </a:r>
            <a:r>
              <a:rPr lang="en-US" sz="1400" spc="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on</a:t>
            </a:r>
            <a:r>
              <a:rPr lang="en-US" sz="1400" spc="-3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its</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contracts.</a:t>
            </a:r>
            <a:r>
              <a:rPr lang="en-US" sz="1400" spc="26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DoD</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uses</a:t>
            </a:r>
            <a:r>
              <a:rPr lang="en-US" sz="1400" spc="-1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two</a:t>
            </a:r>
            <a:r>
              <a:rPr lang="en-US" sz="1400" spc="-3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ratings:</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20" dirty="0">
                <a:solidFill>
                  <a:srgbClr val="646464"/>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646464"/>
                </a:solidFill>
                <a:latin typeface="Times New Roman" panose="02020603050405020304" pitchFamily="18" charset="0"/>
                <a:ea typeface="Times New Roman" panose="02020603050405020304" pitchFamily="18" charset="0"/>
                <a:cs typeface="Times New Roman" panose="02020603050405020304" pitchFamily="18" charset="0"/>
              </a:rPr>
              <a:t>DO"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DX."</a:t>
            </a:r>
            <a:r>
              <a:rPr lang="en-US" sz="1400" spc="2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Arial" panose="020B0604020202020204" pitchFamily="34" charset="0"/>
                <a:ea typeface="Times New Roman" panose="02020603050405020304" pitchFamily="18" charset="0"/>
                <a:cs typeface="Times New Roman" panose="02020603050405020304" pitchFamily="18" charset="0"/>
              </a:rPr>
              <a:t>I</a:t>
            </a:r>
            <a:r>
              <a:rPr lang="en-US" sz="1400" spc="60" dirty="0">
                <a:solidFill>
                  <a:srgbClr val="4B4B4B"/>
                </a:solidFill>
                <a:latin typeface="Arial" panose="020B0604020202020204" pitchFamily="34" charset="0"/>
                <a:ea typeface="Times New Roman" panose="02020603050405020304" pitchFamily="18" charset="0"/>
                <a:cs typeface="Times New Roman" panose="02020603050405020304" pitchFamily="18" charset="0"/>
              </a:rPr>
              <a:t>f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necessary</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to</a:t>
            </a:r>
            <a:r>
              <a:rPr lang="en-US" sz="1400" spc="-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meet</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required</a:t>
            </a:r>
            <a:r>
              <a:rPr lang="en-US" sz="1400" spc="7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delivery</a:t>
            </a:r>
            <a:r>
              <a:rPr lang="en-US" sz="1400" spc="4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dates at</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any</a:t>
            </a:r>
            <a:r>
              <a:rPr lang="en-US" sz="1400" spc="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level</a:t>
            </a:r>
            <a:r>
              <a:rPr lang="en-US" sz="1400" spc="5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400" spc="-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supply</a:t>
            </a:r>
            <a:r>
              <a:rPr lang="en-US" sz="1400" spc="2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chain,</a:t>
            </a:r>
            <a:r>
              <a:rPr lang="en-US" sz="1400" spc="-2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DO­ rated</a:t>
            </a:r>
            <a:r>
              <a:rPr lang="en-US" sz="1400" spc="-1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orders</a:t>
            </a:r>
            <a:r>
              <a:rPr lang="en-US" sz="1400" spc="-6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must</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1400" spc="-4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given</a:t>
            </a:r>
            <a:r>
              <a:rPr lang="en-US" sz="1400" spc="-7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production</a:t>
            </a:r>
            <a:r>
              <a:rPr lang="en-US" sz="1400" spc="1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preference</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over</a:t>
            </a:r>
            <a:r>
              <a:rPr lang="en-US" sz="1400" spc="-9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unrated</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(commercial)</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orders,</a:t>
            </a:r>
            <a:r>
              <a:rPr lang="en-US" sz="1400" spc="-7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400" spc="-7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DX­ rated</a:t>
            </a:r>
            <a:r>
              <a:rPr lang="en-US" sz="1400" spc="-3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orders</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must</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given</a:t>
            </a:r>
            <a:r>
              <a:rPr lang="en-US" sz="1400" spc="-8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preference</a:t>
            </a:r>
            <a:r>
              <a:rPr lang="en-US" sz="1400" spc="-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over</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DO-rated orders</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unrated orders.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5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73025" marR="175260" indent="0">
              <a:lnSpc>
                <a:spcPct val="104000"/>
              </a:lnSpc>
              <a:spcBef>
                <a:spcPts val="0"/>
              </a:spcBef>
              <a:spcAft>
                <a:spcPts val="0"/>
              </a:spcAft>
            </a:pP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1400" spc="-5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accordance with</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DoD</a:t>
            </a:r>
            <a:r>
              <a:rPr lang="en-US" sz="1400" spc="-5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4400.1-M, </a:t>
            </a:r>
            <a:r>
              <a:rPr lang="en-US" sz="1400" spc="-1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Department</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1400" spc="-8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Defense</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Priorities</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and</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Allocations</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Manual," DO</a:t>
            </a:r>
            <a:r>
              <a:rPr lang="en-US" sz="1400" spc="-7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ratings</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z="1400" spc="-8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placed</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on</a:t>
            </a:r>
            <a:r>
              <a:rPr lang="en-US" sz="1400" spc="-6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vast</a:t>
            </a:r>
            <a:r>
              <a:rPr lang="en-US" sz="1400" spc="-1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majority</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DoD</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contracts.</a:t>
            </a:r>
            <a:r>
              <a:rPr lang="en-US" sz="1400" spc="2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DX</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ratings</a:t>
            </a:r>
            <a:r>
              <a:rPr lang="en-US" sz="1400" spc="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can</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only</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be</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approved by</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400" spc="-2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Secretary</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1400" spc="-6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Defense.</a:t>
            </a:r>
            <a:r>
              <a:rPr lang="en-US" sz="1400" spc="15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DoD</a:t>
            </a:r>
            <a:r>
              <a:rPr lang="en-US" sz="1400" spc="-3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components</a:t>
            </a:r>
            <a:r>
              <a:rPr lang="en-US" sz="1400" spc="-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are</a:t>
            </a:r>
            <a:r>
              <a:rPr lang="en-US" sz="1400" spc="-5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currently</a:t>
            </a:r>
            <a:r>
              <a:rPr lang="en-US" sz="1400" spc="-1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authorized to</a:t>
            </a:r>
            <a:r>
              <a:rPr lang="en-US" sz="1400" spc="-8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use</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DX</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industrial</a:t>
            </a:r>
            <a:r>
              <a:rPr lang="en-US" sz="1400" spc="1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priority</a:t>
            </a:r>
            <a:r>
              <a:rPr lang="en-US" sz="1400" spc="-3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ratings</a:t>
            </a:r>
            <a:r>
              <a:rPr lang="en-US" sz="1400" spc="-4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1400" spc="-6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support</a:t>
            </a:r>
            <a:r>
              <a:rPr lang="en-US" sz="1400" spc="-2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of</a:t>
            </a:r>
            <a:r>
              <a:rPr lang="en-US" sz="1400" spc="-11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the</a:t>
            </a:r>
            <a:r>
              <a:rPr lang="en-US" sz="1400" spc="-3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following</a:t>
            </a:r>
            <a:r>
              <a:rPr lang="en-US" sz="1400" spc="-45"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solidFill>
                  <a:srgbClr val="4B4B4B"/>
                </a:solidFill>
                <a:latin typeface="Times New Roman" panose="02020603050405020304" pitchFamily="18" charset="0"/>
                <a:ea typeface="Times New Roman" panose="02020603050405020304" pitchFamily="18" charset="0"/>
                <a:cs typeface="Times New Roman" panose="02020603050405020304" pitchFamily="18" charset="0"/>
              </a:rPr>
              <a:t>programs:</a:t>
            </a: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b="0" dirty="0"/>
          </a:p>
        </p:txBody>
      </p:sp>
      <p:sp>
        <p:nvSpPr>
          <p:cNvPr id="7" name="Content Placeholder 6"/>
          <p:cNvSpPr>
            <a:spLocks noGrp="1"/>
          </p:cNvSpPr>
          <p:nvPr>
            <p:ph sz="half" idx="2"/>
          </p:nvPr>
        </p:nvSpPr>
        <p:spPr/>
        <p:txBody>
          <a:bodyPr/>
          <a:lstStyle/>
          <a:p>
            <a:endParaRPr lang="en-US" dirty="0"/>
          </a:p>
          <a:p>
            <a:pPr marL="233045" indent="-233045"/>
            <a:r>
              <a:rPr lang="en-US" sz="1000" b="0" dirty="0">
                <a:cs typeface="Arial"/>
              </a:rPr>
              <a:t>Department of Defense</a:t>
            </a:r>
            <a:endParaRPr lang="en-US" sz="1000" dirty="0">
              <a:cs typeface="Arial"/>
            </a:endParaRPr>
          </a:p>
          <a:p>
            <a:pPr marL="233045" indent="-233045"/>
            <a:r>
              <a:rPr lang="en-US" sz="1000" b="0" dirty="0">
                <a:cs typeface="Arial"/>
              </a:rPr>
              <a:t>•     Program 390</a:t>
            </a:r>
            <a:endParaRPr lang="en-US" sz="1000" dirty="0">
              <a:cs typeface="Arial"/>
            </a:endParaRPr>
          </a:p>
          <a:p>
            <a:pPr marL="233045" indent="-233045"/>
            <a:r>
              <a:rPr lang="en-US" sz="1000" b="0" dirty="0">
                <a:cs typeface="Arial"/>
              </a:rPr>
              <a:t>•     Integrated Ballistic Missile Defense System</a:t>
            </a:r>
            <a:endParaRPr lang="en-US" sz="1000" dirty="0">
              <a:cs typeface="Arial"/>
            </a:endParaRPr>
          </a:p>
          <a:p>
            <a:pPr marL="233045" indent="-233045"/>
            <a:r>
              <a:rPr lang="en-US" sz="1000" b="0" dirty="0">
                <a:cs typeface="Arial"/>
              </a:rPr>
              <a:t>Department of the Navy</a:t>
            </a:r>
            <a:endParaRPr lang="en-US" sz="1000" dirty="0">
              <a:cs typeface="Arial"/>
            </a:endParaRPr>
          </a:p>
          <a:p>
            <a:pPr marL="233045" indent="-233045"/>
            <a:r>
              <a:rPr lang="en-US" sz="1000" b="0" dirty="0">
                <a:cs typeface="Arial"/>
              </a:rPr>
              <a:t>•    Presidential Helicopter VH-92</a:t>
            </a:r>
            <a:endParaRPr lang="en-US" sz="1000" dirty="0">
              <a:cs typeface="Arial"/>
            </a:endParaRPr>
          </a:p>
          <a:p>
            <a:pPr marL="233045" indent="-233045"/>
            <a:r>
              <a:rPr lang="en-US" sz="1000" b="0" dirty="0">
                <a:cs typeface="Arial"/>
              </a:rPr>
              <a:t>•    Presidential Helicopter VH-3D</a:t>
            </a:r>
            <a:endParaRPr lang="en-US" sz="1000" dirty="0">
              <a:cs typeface="Arial"/>
            </a:endParaRPr>
          </a:p>
          <a:p>
            <a:pPr marL="233045" indent="-233045"/>
            <a:r>
              <a:rPr lang="en-US" sz="1000" b="0" dirty="0">
                <a:cs typeface="Arial"/>
              </a:rPr>
              <a:t>•    Presidential Helicopter VH-60N</a:t>
            </a:r>
            <a:endParaRPr lang="en-US" sz="1000" dirty="0">
              <a:cs typeface="Arial"/>
            </a:endParaRPr>
          </a:p>
          <a:p>
            <a:pPr marL="233045" indent="-233045"/>
            <a:r>
              <a:rPr lang="en-US" sz="1000" b="0" dirty="0">
                <a:cs typeface="Arial"/>
              </a:rPr>
              <a:t>•    Fleet Ballistic Missile Weapons System, Trident System1</a:t>
            </a:r>
            <a:endParaRPr lang="en-US" sz="1000" dirty="0">
              <a:cs typeface="Arial"/>
            </a:endParaRPr>
          </a:p>
          <a:p>
            <a:pPr marL="233045" indent="-233045"/>
            <a:r>
              <a:rPr lang="en-US" sz="1000" b="0" dirty="0">
                <a:cs typeface="Arial"/>
              </a:rPr>
              <a:t>•     Program 341</a:t>
            </a:r>
            <a:endParaRPr lang="en-US" sz="1000" dirty="0">
              <a:cs typeface="Arial"/>
            </a:endParaRPr>
          </a:p>
          <a:p>
            <a:pPr marL="233045" indent="-233045"/>
            <a:r>
              <a:rPr lang="en-US" sz="1000" b="0" dirty="0">
                <a:cs typeface="Arial"/>
              </a:rPr>
              <a:t>•    E-6B - Airborne Strategic Command, Control and Communications System</a:t>
            </a:r>
            <a:endParaRPr lang="en-US" sz="1000" dirty="0">
              <a:cs typeface="Arial"/>
            </a:endParaRPr>
          </a:p>
          <a:p>
            <a:pPr marL="233045" indent="-233045"/>
            <a:r>
              <a:rPr lang="en-US" sz="1000" b="0" dirty="0">
                <a:cs typeface="Arial"/>
              </a:rPr>
              <a:t>Department of the Air Force</a:t>
            </a:r>
            <a:endParaRPr lang="en-US" sz="1000" dirty="0">
              <a:cs typeface="Arial"/>
            </a:endParaRPr>
          </a:p>
          <a:p>
            <a:pPr marL="233045" indent="-233045"/>
            <a:r>
              <a:rPr lang="en-US" sz="1000" b="0" dirty="0">
                <a:cs typeface="Arial"/>
              </a:rPr>
              <a:t>•    Space-Based Infrared System (SBIRS) High</a:t>
            </a:r>
            <a:endParaRPr lang="en-US" sz="1000" dirty="0">
              <a:cs typeface="Arial"/>
            </a:endParaRPr>
          </a:p>
          <a:p>
            <a:pPr marL="233045" indent="-233045"/>
            <a:r>
              <a:rPr lang="en-US" sz="1000" b="0" dirty="0">
                <a:cs typeface="Arial"/>
              </a:rPr>
              <a:t>•    Intercontinental Ballistic Missile, Minuteman III</a:t>
            </a:r>
            <a:endParaRPr lang="en-US" sz="1000" dirty="0">
              <a:cs typeface="Arial"/>
            </a:endParaRPr>
          </a:p>
          <a:p>
            <a:pPr marL="233045" indent="-233045"/>
            <a:r>
              <a:rPr lang="en-US" sz="1000" b="0" dirty="0">
                <a:cs typeface="Arial"/>
              </a:rPr>
              <a:t>•    B-2 Stealth Bomber</a:t>
            </a:r>
            <a:endParaRPr lang="en-US" sz="1000" dirty="0">
              <a:cs typeface="Arial"/>
            </a:endParaRPr>
          </a:p>
          <a:p>
            <a:pPr marL="233045" indent="-233045"/>
            <a:r>
              <a:rPr lang="en-US" sz="1000" b="0" dirty="0">
                <a:cs typeface="Arial"/>
              </a:rPr>
              <a:t>•    VC-25A Presidential Aircraft</a:t>
            </a:r>
            <a:endParaRPr lang="en-US" sz="1000" dirty="0">
              <a:cs typeface="Arial"/>
            </a:endParaRPr>
          </a:p>
          <a:p>
            <a:pPr marL="233045" indent="-233045"/>
            <a:r>
              <a:rPr lang="en-US" sz="1000" b="0" dirty="0">
                <a:cs typeface="Arial"/>
              </a:rPr>
              <a:t>•     VC-25B (Presidential Aircraft Recapitalization)</a:t>
            </a:r>
            <a:endParaRPr lang="en-US" sz="1000" dirty="0">
              <a:cs typeface="Arial"/>
            </a:endParaRPr>
          </a:p>
          <a:p>
            <a:pPr marL="233045" indent="-233045"/>
            <a:endParaRPr lang="en-US" sz="1000" dirty="0">
              <a:cs typeface="Arial"/>
            </a:endParaRPr>
          </a:p>
          <a:p>
            <a:pPr marL="233045" indent="-233045"/>
            <a:endParaRPr lang="en-US" dirty="0">
              <a:cs typeface="Arial"/>
            </a:endParaRPr>
          </a:p>
        </p:txBody>
      </p:sp>
      <p:sp>
        <p:nvSpPr>
          <p:cNvPr id="4" name="Date Placeholder 3"/>
          <p:cNvSpPr>
            <a:spLocks noGrp="1"/>
          </p:cNvSpPr>
          <p:nvPr>
            <p:ph type="dt" sz="half" idx="10"/>
          </p:nvPr>
        </p:nvSpPr>
        <p:spPr/>
        <p:txBody>
          <a:bodyPr/>
          <a:lstStyle/>
          <a:p>
            <a:pPr>
              <a:defRPr/>
            </a:pPr>
            <a:fld id="{DDFD6F57-DBDB-4379-8782-7DFD81E8CE40}" type="slidenum">
              <a:rPr lang="en-US" smtClean="0"/>
              <a:pPr>
                <a:defRPr/>
              </a:pPr>
              <a:t>26</a:t>
            </a:fld>
            <a:endParaRPr lang="en-US" dirty="0"/>
          </a:p>
          <a:p>
            <a:pPr>
              <a:defRPr/>
            </a:pPr>
            <a:endParaRPr lang="en-US" dirty="0"/>
          </a:p>
        </p:txBody>
      </p:sp>
    </p:spTree>
    <p:extLst>
      <p:ext uri="{BB962C8B-B14F-4D97-AF65-F5344CB8AC3E}">
        <p14:creationId xmlns:p14="http://schemas.microsoft.com/office/powerpoint/2010/main" val="4276163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36478" y="2497540"/>
            <a:ext cx="8700292" cy="3500734"/>
          </a:xfrm>
          <a:prstGeom prst="roundRect">
            <a:avLst>
              <a:gd name="adj" fmla="val 497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What Is A Rated Order</a:t>
            </a:r>
          </a:p>
        </p:txBody>
      </p:sp>
      <p:sp>
        <p:nvSpPr>
          <p:cNvPr id="3" name="Content Placeholder 2"/>
          <p:cNvSpPr>
            <a:spLocks noGrp="1"/>
          </p:cNvSpPr>
          <p:nvPr>
            <p:ph idx="1"/>
          </p:nvPr>
        </p:nvSpPr>
        <p:spPr/>
        <p:txBody>
          <a:bodyPr/>
          <a:lstStyle/>
          <a:p>
            <a:pPr marL="0" indent="0">
              <a:lnSpc>
                <a:spcPct val="110000"/>
              </a:lnSpc>
              <a:buNone/>
            </a:pPr>
            <a:r>
              <a:rPr lang="en-US" altLang="en-US" b="0" dirty="0"/>
              <a:t>A rated order is a prime contract, a subcontract or a purchase order in support of an approved program issued in accordance with the provisions of 15 CFR 700.</a:t>
            </a:r>
          </a:p>
          <a:p>
            <a:pPr marL="0" indent="0">
              <a:lnSpc>
                <a:spcPct val="110000"/>
              </a:lnSpc>
              <a:buNone/>
            </a:pPr>
            <a:r>
              <a:rPr lang="en-US" b="0" dirty="0"/>
              <a:t>Supported by four key elements:</a:t>
            </a:r>
          </a:p>
          <a:p>
            <a:pPr>
              <a:lnSpc>
                <a:spcPct val="110000"/>
              </a:lnSpc>
            </a:pPr>
            <a:r>
              <a:rPr lang="en-US" b="0" dirty="0"/>
              <a:t>Priority Rating (DOA1)</a:t>
            </a:r>
          </a:p>
          <a:p>
            <a:pPr>
              <a:lnSpc>
                <a:spcPct val="110000"/>
              </a:lnSpc>
            </a:pPr>
            <a:r>
              <a:rPr lang="en-US" b="0" dirty="0"/>
              <a:t>A required delivery date (on or about or asap will not do)</a:t>
            </a:r>
          </a:p>
          <a:p>
            <a:pPr>
              <a:lnSpc>
                <a:spcPct val="110000"/>
              </a:lnSpc>
            </a:pPr>
            <a:r>
              <a:rPr lang="en-US" b="0" dirty="0"/>
              <a:t>Manual or electronic signature</a:t>
            </a:r>
          </a:p>
          <a:p>
            <a:pPr>
              <a:lnSpc>
                <a:spcPct val="110000"/>
              </a:lnSpc>
            </a:pPr>
            <a:r>
              <a:rPr lang="en-US" b="0" dirty="0"/>
              <a:t>A statement that reads in substance:</a:t>
            </a:r>
            <a:br>
              <a:rPr lang="en-US" b="0" dirty="0"/>
            </a:br>
            <a:r>
              <a:rPr lang="en-US" sz="2300" b="0" dirty="0"/>
              <a:t>"</a:t>
            </a:r>
            <a:r>
              <a:rPr lang="en-US" sz="2300" b="0" i="1" dirty="0"/>
              <a:t>This is a rated order certified for national defense use, and you are required to follow all provisions of the Defense Priorities and Allocations System regulation (15 CFR 700).“ (FAR 52.211-15)</a:t>
            </a:r>
            <a:r>
              <a:rPr lang="en-US" sz="2300" b="0" dirty="0"/>
              <a:t>”</a:t>
            </a:r>
            <a:endParaRPr lang="en-US" altLang="en-US" sz="2300" b="0" dirty="0"/>
          </a:p>
        </p:txBody>
      </p:sp>
      <p:sp>
        <p:nvSpPr>
          <p:cNvPr id="4" name="Date Placeholder 3"/>
          <p:cNvSpPr>
            <a:spLocks noGrp="1"/>
          </p:cNvSpPr>
          <p:nvPr>
            <p:ph type="dt" sz="half" idx="10"/>
          </p:nvPr>
        </p:nvSpPr>
        <p:spPr/>
        <p:txBody>
          <a:bodyPr/>
          <a:lstStyle/>
          <a:p>
            <a:fld id="{DDFD6F57-DBDB-4379-8782-7DFD81E8CE40}" type="slidenum">
              <a:rPr lang="en-US" smtClean="0"/>
              <a:pPr/>
              <a:t>27</a:t>
            </a:fld>
            <a:endParaRPr lang="en-US" dirty="0"/>
          </a:p>
          <a:p>
            <a:endParaRPr lang="en-US" dirty="0"/>
          </a:p>
        </p:txBody>
      </p:sp>
      <p:sp>
        <p:nvSpPr>
          <p:cNvPr id="6" name="TextBox 5"/>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212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Rated Orders</a:t>
            </a:r>
            <a:endParaRPr lang="en-US" dirty="0"/>
          </a:p>
        </p:txBody>
      </p:sp>
      <p:sp>
        <p:nvSpPr>
          <p:cNvPr id="3" name="Content Placeholder 2"/>
          <p:cNvSpPr>
            <a:spLocks noGrp="1"/>
          </p:cNvSpPr>
          <p:nvPr>
            <p:ph idx="1"/>
          </p:nvPr>
        </p:nvSpPr>
        <p:spPr/>
        <p:txBody>
          <a:bodyPr/>
          <a:lstStyle/>
          <a:p>
            <a:r>
              <a:rPr lang="en-US" b="0" dirty="0"/>
              <a:t>The four elements of a properly rated order on the previous slide must appear on every contract, purchase order, or delivery order.</a:t>
            </a:r>
          </a:p>
          <a:p>
            <a:r>
              <a:rPr lang="en-US" b="0" dirty="0"/>
              <a:t>A person receiving a rated order must ensure during the receipt and review process determining acceptance or rejection of the order, that all four elements are present.</a:t>
            </a:r>
          </a:p>
        </p:txBody>
      </p:sp>
      <p:sp>
        <p:nvSpPr>
          <p:cNvPr id="4" name="Date Placeholder 3"/>
          <p:cNvSpPr>
            <a:spLocks noGrp="1"/>
          </p:cNvSpPr>
          <p:nvPr>
            <p:ph type="dt" sz="half" idx="10"/>
          </p:nvPr>
        </p:nvSpPr>
        <p:spPr/>
        <p:txBody>
          <a:bodyPr/>
          <a:lstStyle/>
          <a:p>
            <a:fld id="{DDFD6F57-DBDB-4379-8782-7DFD81E8CE40}" type="slidenum">
              <a:rPr lang="en-US" smtClean="0"/>
              <a:pPr/>
              <a:t>28</a:t>
            </a:fld>
            <a:endParaRPr lang="en-US" dirty="0"/>
          </a:p>
          <a:p>
            <a:endParaRPr lang="en-US" dirty="0"/>
          </a:p>
        </p:txBody>
      </p:sp>
      <p:sp>
        <p:nvSpPr>
          <p:cNvPr id="8" name="Rounded Rectangle 7"/>
          <p:cNvSpPr/>
          <p:nvPr/>
        </p:nvSpPr>
        <p:spPr>
          <a:xfrm>
            <a:off x="750627" y="4353640"/>
            <a:ext cx="7642746" cy="914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The elements of a rated order are discussed in section 700.12 (</a:t>
            </a:r>
            <a:r>
              <a:rPr lang="en-US" sz="2400" dirty="0" smtClean="0"/>
              <a:t>a) &amp; (b)</a:t>
            </a:r>
            <a:endParaRPr lang="en-US" sz="2400" dirty="0"/>
          </a:p>
        </p:txBody>
      </p:sp>
    </p:spTree>
    <p:extLst>
      <p:ext uri="{BB962C8B-B14F-4D97-AF65-F5344CB8AC3E}">
        <p14:creationId xmlns:p14="http://schemas.microsoft.com/office/powerpoint/2010/main" val="215591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4" name="Date Placeholder 3"/>
          <p:cNvSpPr>
            <a:spLocks noGrp="1"/>
          </p:cNvSpPr>
          <p:nvPr>
            <p:ph type="dt" sz="half" idx="10"/>
          </p:nvPr>
        </p:nvSpPr>
        <p:spPr/>
        <p:txBody>
          <a:bodyPr/>
          <a:lstStyle/>
          <a:p>
            <a:pPr>
              <a:defRPr/>
            </a:pPr>
            <a:fld id="{DDFD6F57-DBDB-4379-8782-7DFD81E8CE40}" type="slidenum">
              <a:rPr lang="en-US" smtClean="0"/>
              <a:pPr>
                <a:defRPr/>
              </a:pPr>
              <a:t>29</a:t>
            </a:fld>
            <a:endParaRPr lang="en-US" dirty="0"/>
          </a:p>
          <a:p>
            <a:pPr>
              <a:defRPr/>
            </a:pPr>
            <a:endParaRPr lang="en-US" dirty="0"/>
          </a:p>
        </p:txBody>
      </p:sp>
      <p:grpSp>
        <p:nvGrpSpPr>
          <p:cNvPr id="20" name="Group 19"/>
          <p:cNvGrpSpPr/>
          <p:nvPr/>
        </p:nvGrpSpPr>
        <p:grpSpPr>
          <a:xfrm>
            <a:off x="228600" y="1246625"/>
            <a:ext cx="8686800" cy="1371600"/>
            <a:chOff x="228600" y="1246625"/>
            <a:chExt cx="8686800" cy="1371600"/>
          </a:xfrm>
        </p:grpSpPr>
        <p:sp>
          <p:nvSpPr>
            <p:cNvPr id="7" name="Rounded Rectangle 6"/>
            <p:cNvSpPr/>
            <p:nvPr/>
          </p:nvSpPr>
          <p:spPr>
            <a:xfrm>
              <a:off x="228600" y="1246625"/>
              <a:ext cx="8686800" cy="1371600"/>
            </a:xfrm>
            <a:prstGeom prst="roundRect">
              <a:avLst>
                <a:gd name="adj" fmla="val 7887"/>
              </a:avLst>
            </a:prstGeom>
          </p:spPr>
          <p:style>
            <a:lnRef idx="1">
              <a:schemeClr val="accent4"/>
            </a:lnRef>
            <a:fillRef idx="2">
              <a:schemeClr val="accent4"/>
            </a:fillRef>
            <a:effectRef idx="1">
              <a:schemeClr val="accent4"/>
            </a:effectRef>
            <a:fontRef idx="minor">
              <a:schemeClr val="dk1"/>
            </a:fontRef>
          </p:style>
          <p:txBody>
            <a:bodyPr rtlCol="0" anchor="ctr"/>
            <a:lstStyle/>
            <a:p>
              <a:pPr marL="1938338"/>
              <a:r>
                <a:rPr lang="en-US" sz="3200" dirty="0" smtClean="0"/>
                <a:t>Acceptance and </a:t>
              </a:r>
              <a:r>
                <a:rPr lang="en-US" sz="3200" dirty="0"/>
                <a:t>Rejection of Rated </a:t>
              </a:r>
              <a:r>
                <a:rPr lang="en-US" sz="3200" dirty="0" smtClean="0"/>
                <a:t>Orders. </a:t>
              </a:r>
              <a:r>
                <a:rPr lang="en-US" sz="3200" dirty="0"/>
                <a:t>(Section 700.13)</a:t>
              </a: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36" y="1307744"/>
              <a:ext cx="17986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Group 20"/>
          <p:cNvGrpSpPr/>
          <p:nvPr/>
        </p:nvGrpSpPr>
        <p:grpSpPr>
          <a:xfrm>
            <a:off x="228600" y="2835450"/>
            <a:ext cx="8686800" cy="1371600"/>
            <a:chOff x="228600" y="2835450"/>
            <a:chExt cx="8686800" cy="1371600"/>
          </a:xfrm>
        </p:grpSpPr>
        <p:sp>
          <p:nvSpPr>
            <p:cNvPr id="15" name="Rounded Rectangle 14"/>
            <p:cNvSpPr/>
            <p:nvPr/>
          </p:nvSpPr>
          <p:spPr>
            <a:xfrm>
              <a:off x="228600" y="2835450"/>
              <a:ext cx="8686800" cy="1371600"/>
            </a:xfrm>
            <a:prstGeom prst="roundRect">
              <a:avLst>
                <a:gd name="adj" fmla="val 7887"/>
              </a:avLst>
            </a:prstGeom>
          </p:spPr>
          <p:style>
            <a:lnRef idx="1">
              <a:schemeClr val="accent1"/>
            </a:lnRef>
            <a:fillRef idx="2">
              <a:schemeClr val="accent1"/>
            </a:fillRef>
            <a:effectRef idx="1">
              <a:schemeClr val="accent1"/>
            </a:effectRef>
            <a:fontRef idx="minor">
              <a:schemeClr val="dk1"/>
            </a:fontRef>
          </p:style>
          <p:txBody>
            <a:bodyPr rtlCol="0" anchor="ctr"/>
            <a:lstStyle/>
            <a:p>
              <a:pPr marL="1938338"/>
              <a:r>
                <a:rPr lang="en-US" sz="3200" dirty="0"/>
                <a:t>Preferential Scheduling</a:t>
              </a:r>
              <a:br>
                <a:rPr lang="en-US" sz="3200" dirty="0"/>
              </a:br>
              <a:r>
                <a:rPr lang="en-US" sz="3200" dirty="0"/>
                <a:t>(Section 700.14)</a:t>
              </a:r>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132" y="2896569"/>
              <a:ext cx="17986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228600" y="4424276"/>
            <a:ext cx="8686800" cy="1371600"/>
            <a:chOff x="228600" y="4424276"/>
            <a:chExt cx="8686800" cy="1371600"/>
          </a:xfrm>
        </p:grpSpPr>
        <p:sp>
          <p:nvSpPr>
            <p:cNvPr id="16" name="Rounded Rectangle 15"/>
            <p:cNvSpPr/>
            <p:nvPr/>
          </p:nvSpPr>
          <p:spPr>
            <a:xfrm>
              <a:off x="228600" y="4424276"/>
              <a:ext cx="8686800" cy="1371600"/>
            </a:xfrm>
            <a:prstGeom prst="roundRect">
              <a:avLst>
                <a:gd name="adj" fmla="val 7887"/>
              </a:avLst>
            </a:prstGeom>
          </p:spPr>
          <p:style>
            <a:lnRef idx="1">
              <a:schemeClr val="accent6"/>
            </a:lnRef>
            <a:fillRef idx="2">
              <a:schemeClr val="accent6"/>
            </a:fillRef>
            <a:effectRef idx="1">
              <a:schemeClr val="accent6"/>
            </a:effectRef>
            <a:fontRef idx="minor">
              <a:schemeClr val="dk1"/>
            </a:fontRef>
          </p:style>
          <p:txBody>
            <a:bodyPr rtlCol="0" anchor="ctr"/>
            <a:lstStyle/>
            <a:p>
              <a:pPr marL="1938338"/>
              <a:r>
                <a:rPr lang="en-US" sz="3200" dirty="0"/>
                <a:t>Extension of Priority Ratings</a:t>
              </a:r>
              <a:br>
                <a:rPr lang="en-US" sz="3200" dirty="0"/>
              </a:br>
              <a:r>
                <a:rPr lang="en-US" sz="3200" dirty="0"/>
                <a:t>(Section 700.15)</a:t>
              </a:r>
            </a:p>
          </p:txBody>
        </p:sp>
        <p:pic>
          <p:nvPicPr>
            <p:cNvPr id="122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32" y="4485395"/>
              <a:ext cx="17986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8329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t>It is important to inform contractors that they are not allowed to request DPAS ratings on contracts.  DPAS ratings are incorporated by the buying activity representatives.  There are instances when coordination may be required with the Office of the Undersecretary of Defense (OUSD) to the Department of Commerce (DOC).</a:t>
            </a:r>
            <a:endParaRPr lang="en-US" dirty="0"/>
          </a:p>
          <a:p>
            <a:pPr marL="0" indent="0">
              <a:buNone/>
            </a:pPr>
            <a:endParaRPr lang="en-US" dirty="0"/>
          </a:p>
        </p:txBody>
      </p:sp>
      <p:sp>
        <p:nvSpPr>
          <p:cNvPr id="4" name="Date Placeholder 3"/>
          <p:cNvSpPr>
            <a:spLocks noGrp="1"/>
          </p:cNvSpPr>
          <p:nvPr>
            <p:ph type="dt" sz="half" idx="10"/>
          </p:nvPr>
        </p:nvSpPr>
        <p:spPr/>
        <p:txBody>
          <a:bodyPr/>
          <a:lstStyle/>
          <a:p>
            <a:fld id="{DDFD6F57-DBDB-4379-8782-7DFD81E8CE40}" type="slidenum">
              <a:rPr lang="en-US" smtClean="0"/>
              <a:pPr/>
              <a:t>3</a:t>
            </a:fld>
            <a:endParaRPr lang="en-US" dirty="0"/>
          </a:p>
          <a:p>
            <a:endParaRPr lang="en-US" dirty="0"/>
          </a:p>
        </p:txBody>
      </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677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xfrm>
            <a:off x="161326" y="2618225"/>
            <a:ext cx="8821348" cy="3568264"/>
          </a:xfrm>
        </p:spPr>
        <p:txBody>
          <a:bodyPr/>
          <a:lstStyle/>
          <a:p>
            <a:pPr>
              <a:lnSpc>
                <a:spcPct val="100000"/>
              </a:lnSpc>
            </a:pPr>
            <a:r>
              <a:rPr lang="en-US" b="0" dirty="0"/>
              <a:t>A person shall accept every rated order received and must fill such orders regardless of any other rated or unrated orders</a:t>
            </a:r>
          </a:p>
          <a:p>
            <a:pPr>
              <a:lnSpc>
                <a:spcPct val="100000"/>
              </a:lnSpc>
            </a:pPr>
            <a:r>
              <a:rPr lang="en-US" b="0" dirty="0"/>
              <a:t>A person shall not discriminate against rated orders</a:t>
            </a:r>
          </a:p>
          <a:p>
            <a:pPr>
              <a:lnSpc>
                <a:spcPct val="100000"/>
              </a:lnSpc>
            </a:pPr>
            <a:r>
              <a:rPr lang="en-US" b="0" dirty="0"/>
              <a:t>A person shall not accept a rated order for delivery on a specific date if unable to fill the order by that date. However, the person must inform the customer of the earliest date on which delivery can be </a:t>
            </a:r>
            <a:r>
              <a:rPr lang="en-US" b="0" dirty="0" smtClean="0"/>
              <a:t>made.  Additional criteria can be found in 700.13 (b)</a:t>
            </a:r>
            <a:endParaRPr lang="en-US" b="0" dirty="0"/>
          </a:p>
          <a:p>
            <a:pPr>
              <a:lnSpc>
                <a:spcPct val="100000"/>
              </a:lnSpc>
            </a:pPr>
            <a:r>
              <a:rPr lang="en-US" b="0" dirty="0" smtClean="0"/>
              <a:t>Optional rejection criteria is cited in 700.13 </a:t>
            </a:r>
            <a:r>
              <a:rPr lang="en-US" b="0" dirty="0"/>
              <a:t>(c) </a:t>
            </a:r>
          </a:p>
        </p:txBody>
      </p:sp>
      <p:sp>
        <p:nvSpPr>
          <p:cNvPr id="4" name="Date Placeholder 3"/>
          <p:cNvSpPr>
            <a:spLocks noGrp="1"/>
          </p:cNvSpPr>
          <p:nvPr>
            <p:ph type="dt" sz="half" idx="10"/>
          </p:nvPr>
        </p:nvSpPr>
        <p:spPr/>
        <p:txBody>
          <a:bodyPr/>
          <a:lstStyle/>
          <a:p>
            <a:fld id="{DDFD6F57-DBDB-4379-8782-7DFD81E8CE40}" type="slidenum">
              <a:rPr lang="en-US" smtClean="0"/>
              <a:pPr/>
              <a:t>30</a:t>
            </a:fld>
            <a:endParaRPr lang="en-US" dirty="0"/>
          </a:p>
          <a:p>
            <a:endParaRPr lang="en-US" dirty="0"/>
          </a:p>
        </p:txBody>
      </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grpSp>
        <p:nvGrpSpPr>
          <p:cNvPr id="16" name="Group 15"/>
          <p:cNvGrpSpPr/>
          <p:nvPr/>
        </p:nvGrpSpPr>
        <p:grpSpPr>
          <a:xfrm>
            <a:off x="228600" y="1246625"/>
            <a:ext cx="8686800" cy="1371600"/>
            <a:chOff x="228600" y="1246625"/>
            <a:chExt cx="8686800" cy="1371600"/>
          </a:xfrm>
        </p:grpSpPr>
        <p:sp>
          <p:nvSpPr>
            <p:cNvPr id="17" name="Rounded Rectangle 16"/>
            <p:cNvSpPr/>
            <p:nvPr/>
          </p:nvSpPr>
          <p:spPr>
            <a:xfrm>
              <a:off x="228600" y="1246625"/>
              <a:ext cx="8686800" cy="1371600"/>
            </a:xfrm>
            <a:prstGeom prst="roundRect">
              <a:avLst>
                <a:gd name="adj" fmla="val 7887"/>
              </a:avLst>
            </a:prstGeom>
          </p:spPr>
          <p:style>
            <a:lnRef idx="1">
              <a:schemeClr val="accent4"/>
            </a:lnRef>
            <a:fillRef idx="2">
              <a:schemeClr val="accent4"/>
            </a:fillRef>
            <a:effectRef idx="1">
              <a:schemeClr val="accent4"/>
            </a:effectRef>
            <a:fontRef idx="minor">
              <a:schemeClr val="dk1"/>
            </a:fontRef>
          </p:style>
          <p:txBody>
            <a:bodyPr rtlCol="0" anchor="ctr"/>
            <a:lstStyle/>
            <a:p>
              <a:pPr marL="1938338"/>
              <a:r>
                <a:rPr lang="en-US" sz="3200" dirty="0"/>
                <a:t>Mandatory Acceptance or Rejection of Rated Orders (Section 700.13)</a:t>
              </a:r>
            </a:p>
          </p:txBody>
        </p:sp>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36" y="1307744"/>
              <a:ext cx="17986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619976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solidFill>
            <a:schemeClr val="accent4">
              <a:lumMod val="40000"/>
              <a:lumOff val="60000"/>
              <a:alpha val="75000"/>
            </a:schemeClr>
          </a:solidFill>
        </p:spPr>
        <p:txBody>
          <a:bodyPr/>
          <a:lstStyle/>
          <a:p>
            <a:pPr marL="0" indent="0">
              <a:lnSpc>
                <a:spcPct val="110000"/>
              </a:lnSpc>
              <a:buNone/>
            </a:pPr>
            <a:r>
              <a:rPr lang="en-US" b="0" i="1" dirty="0"/>
              <a:t>Customer notification requirements: </a:t>
            </a:r>
          </a:p>
          <a:p>
            <a:pPr marL="223837" lvl="1" indent="0">
              <a:lnSpc>
                <a:spcPct val="110000"/>
              </a:lnSpc>
              <a:buNone/>
            </a:pPr>
            <a:r>
              <a:rPr lang="en-US" sz="2000" b="0" dirty="0"/>
              <a:t>A person must accept or reject a rated order and transmit the acceptance or rejection in writing (hard copy), or in electronic format, within fifteen (15) working days after receipt of a DO rated order and within ten (10) working days after receipt of a DX rated order. If the order is rejected, the person must also provide the reasons for the rejection, pursuant to paragraphs (b) and (c) of this section, in writing (hard copy) or electronic format.</a:t>
            </a:r>
          </a:p>
          <a:p>
            <a:pPr marL="223837" lvl="1" indent="0">
              <a:lnSpc>
                <a:spcPct val="110000"/>
              </a:lnSpc>
              <a:buNone/>
            </a:pPr>
            <a:endParaRPr lang="en-US" sz="2000" b="0" dirty="0"/>
          </a:p>
          <a:p>
            <a:pPr marL="223837" lvl="1" indent="0">
              <a:lnSpc>
                <a:spcPct val="110000"/>
              </a:lnSpc>
              <a:buNone/>
            </a:pPr>
            <a:r>
              <a:rPr lang="en-US" sz="2000" b="0" dirty="0"/>
              <a:t>If a rated order is placed for the purpose of emergency preparedness requirements and expedited action is necessary or appropriate to meet these requirements and the order includes the statement set forth in §700.12(b), a person must accept or reject the rated order and transmit the acceptance or rejection in writing or in an electronic format within the time specified in the rated order. </a:t>
            </a:r>
          </a:p>
        </p:txBody>
      </p:sp>
      <p:sp>
        <p:nvSpPr>
          <p:cNvPr id="4" name="Date Placeholder 3"/>
          <p:cNvSpPr>
            <a:spLocks noGrp="1"/>
          </p:cNvSpPr>
          <p:nvPr>
            <p:ph type="dt" sz="half" idx="10"/>
          </p:nvPr>
        </p:nvSpPr>
        <p:spPr/>
        <p:txBody>
          <a:bodyPr/>
          <a:lstStyle/>
          <a:p>
            <a:fld id="{DDFD6F57-DBDB-4379-8782-7DFD81E8CE40}" type="slidenum">
              <a:rPr lang="en-US" smtClean="0"/>
              <a:pPr/>
              <a:t>31</a:t>
            </a:fld>
            <a:endParaRPr lang="en-US" dirty="0"/>
          </a:p>
          <a:p>
            <a:endParaRPr lang="en-US" dirty="0"/>
          </a:p>
        </p:txBody>
      </p:sp>
      <p:cxnSp>
        <p:nvCxnSpPr>
          <p:cNvPr id="6" name="Straight Arrow Connector 5"/>
          <p:cNvCxnSpPr/>
          <p:nvPr/>
        </p:nvCxnSpPr>
        <p:spPr>
          <a:xfrm>
            <a:off x="6908800" y="6426200"/>
            <a:ext cx="889000" cy="127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68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solidFill>
            <a:schemeClr val="accent4">
              <a:lumMod val="40000"/>
              <a:lumOff val="60000"/>
              <a:alpha val="75000"/>
            </a:schemeClr>
          </a:solidFill>
        </p:spPr>
        <p:txBody>
          <a:bodyPr/>
          <a:lstStyle/>
          <a:p>
            <a:pPr marL="0" indent="0">
              <a:lnSpc>
                <a:spcPct val="110000"/>
              </a:lnSpc>
              <a:buNone/>
            </a:pPr>
            <a:r>
              <a:rPr lang="en-US" b="0" i="1" dirty="0"/>
              <a:t>Customer notification requirements: (Continued)</a:t>
            </a:r>
          </a:p>
          <a:p>
            <a:pPr marL="460375" lvl="2" indent="0">
              <a:lnSpc>
                <a:spcPct val="110000"/>
              </a:lnSpc>
              <a:buNone/>
            </a:pPr>
            <a:r>
              <a:rPr lang="en-US" b="0" dirty="0"/>
              <a:t>The minimum times for acceptance or rejection that such orders may specify are six (6) hours after receipt of the order if the order is issued by an authorized person in response to a hazard that has occurred, or twelve (12) hours after receipt if the order is issued by an authorized person to prepare for an imminent hazard. </a:t>
            </a:r>
          </a:p>
          <a:p>
            <a:pPr marL="460375" lvl="2" indent="0">
              <a:lnSpc>
                <a:spcPct val="110000"/>
              </a:lnSpc>
              <a:buNone/>
            </a:pPr>
            <a:endParaRPr lang="en-US" sz="2000" b="0" dirty="0"/>
          </a:p>
          <a:p>
            <a:pPr marL="460375" lvl="2" indent="0">
              <a:lnSpc>
                <a:spcPct val="110000"/>
              </a:lnSpc>
              <a:buNone/>
            </a:pPr>
            <a:r>
              <a:rPr lang="en-US" sz="2000" b="0" dirty="0"/>
              <a:t>If a person has accepted a rated order and subsequently finds that    shipment or performance will be delayed, the person must notify the customer immediately, give the reasons for the delay, and advise of a new shipment or performance date. If notification is given verbally, written (hard copy) or electronic confirmation must be provided within one working day of the verbal notice.</a:t>
            </a:r>
          </a:p>
          <a:p>
            <a:pPr marL="0" indent="0">
              <a:lnSpc>
                <a:spcPct val="110000"/>
              </a:lnSpc>
              <a:buNone/>
            </a:pPr>
            <a:endParaRPr lang="en-US" sz="2000" b="0" dirty="0"/>
          </a:p>
          <a:p>
            <a:pPr marL="460375" lvl="2" indent="0">
              <a:lnSpc>
                <a:spcPct val="110000"/>
              </a:lnSpc>
              <a:buNone/>
            </a:pPr>
            <a:endParaRPr lang="en-US" b="0" i="1" dirty="0"/>
          </a:p>
        </p:txBody>
      </p:sp>
      <p:sp>
        <p:nvSpPr>
          <p:cNvPr id="4" name="Date Placeholder 3"/>
          <p:cNvSpPr>
            <a:spLocks noGrp="1"/>
          </p:cNvSpPr>
          <p:nvPr>
            <p:ph type="dt" sz="half" idx="10"/>
          </p:nvPr>
        </p:nvSpPr>
        <p:spPr/>
        <p:txBody>
          <a:bodyPr/>
          <a:lstStyle/>
          <a:p>
            <a:fld id="{DDFD6F57-DBDB-4379-8782-7DFD81E8CE40}" type="slidenum">
              <a:rPr lang="en-US" smtClean="0"/>
              <a:pPr/>
              <a:t>32</a:t>
            </a:fld>
            <a:endParaRPr lang="en-US" dirty="0"/>
          </a:p>
          <a:p>
            <a:endParaRPr lang="en-US" dirty="0"/>
          </a:p>
        </p:txBody>
      </p:sp>
    </p:spTree>
    <p:extLst>
      <p:ext uri="{BB962C8B-B14F-4D97-AF65-F5344CB8AC3E}">
        <p14:creationId xmlns:p14="http://schemas.microsoft.com/office/powerpoint/2010/main" val="415252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xfrm>
            <a:off x="161326" y="2615183"/>
            <a:ext cx="8821348" cy="3571305"/>
          </a:xfrm>
        </p:spPr>
        <p:txBody>
          <a:bodyPr/>
          <a:lstStyle/>
          <a:p>
            <a:r>
              <a:rPr lang="en-US" b="0" dirty="0"/>
              <a:t>A person must schedule operations, including the acquisition of all needed production items, in a timely manner to satisfy the delivery requirements of each rated order. Modifying production or delivery schedules is necessary only when required delivery dates for rated orders cannot otherwise be met.</a:t>
            </a:r>
          </a:p>
        </p:txBody>
      </p:sp>
      <p:sp>
        <p:nvSpPr>
          <p:cNvPr id="4" name="Date Placeholder 3"/>
          <p:cNvSpPr>
            <a:spLocks noGrp="1"/>
          </p:cNvSpPr>
          <p:nvPr>
            <p:ph type="dt" sz="half" idx="10"/>
          </p:nvPr>
        </p:nvSpPr>
        <p:spPr/>
        <p:txBody>
          <a:bodyPr/>
          <a:lstStyle/>
          <a:p>
            <a:fld id="{DDFD6F57-DBDB-4379-8782-7DFD81E8CE40}" type="slidenum">
              <a:rPr lang="en-US" smtClean="0"/>
              <a:pPr/>
              <a:t>33</a:t>
            </a:fld>
            <a:endParaRPr lang="en-US" dirty="0"/>
          </a:p>
          <a:p>
            <a:endParaRPr lang="en-US" dirty="0"/>
          </a:p>
        </p:txBody>
      </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grpSp>
        <p:nvGrpSpPr>
          <p:cNvPr id="12" name="Group 11"/>
          <p:cNvGrpSpPr/>
          <p:nvPr/>
        </p:nvGrpSpPr>
        <p:grpSpPr>
          <a:xfrm>
            <a:off x="228600" y="1243584"/>
            <a:ext cx="8686800" cy="1371600"/>
            <a:chOff x="228600" y="2835450"/>
            <a:chExt cx="8686800" cy="1371600"/>
          </a:xfrm>
        </p:grpSpPr>
        <p:sp>
          <p:nvSpPr>
            <p:cNvPr id="13" name="Rounded Rectangle 12"/>
            <p:cNvSpPr/>
            <p:nvPr/>
          </p:nvSpPr>
          <p:spPr>
            <a:xfrm>
              <a:off x="228600" y="2835450"/>
              <a:ext cx="8686800" cy="1371600"/>
            </a:xfrm>
            <a:prstGeom prst="roundRect">
              <a:avLst>
                <a:gd name="adj" fmla="val 7887"/>
              </a:avLst>
            </a:prstGeom>
          </p:spPr>
          <p:style>
            <a:lnRef idx="1">
              <a:schemeClr val="accent1"/>
            </a:lnRef>
            <a:fillRef idx="2">
              <a:schemeClr val="accent1"/>
            </a:fillRef>
            <a:effectRef idx="1">
              <a:schemeClr val="accent1"/>
            </a:effectRef>
            <a:fontRef idx="minor">
              <a:schemeClr val="dk1"/>
            </a:fontRef>
          </p:style>
          <p:txBody>
            <a:bodyPr rtlCol="0" anchor="ctr"/>
            <a:lstStyle/>
            <a:p>
              <a:pPr marL="1938338"/>
              <a:r>
                <a:rPr lang="en-US" sz="3200" dirty="0"/>
                <a:t>Preferential Scheduling</a:t>
              </a:r>
              <a:br>
                <a:rPr lang="en-US" sz="3200" dirty="0"/>
              </a:br>
              <a:r>
                <a:rPr lang="en-US" sz="3200" dirty="0"/>
                <a:t>(Section 700.14)</a:t>
              </a:r>
            </a:p>
          </p:txBody>
        </p:sp>
        <p:pic>
          <p:nvPicPr>
            <p:cNvPr id="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32" y="2896569"/>
              <a:ext cx="17986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643075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xfrm>
            <a:off x="161326" y="1336431"/>
            <a:ext cx="8821348" cy="4850057"/>
          </a:xfrm>
          <a:gradFill>
            <a:gsLst>
              <a:gs pos="100000">
                <a:schemeClr val="accent1">
                  <a:tint val="66000"/>
                  <a:satMod val="160000"/>
                </a:schemeClr>
              </a:gs>
              <a:gs pos="71000">
                <a:schemeClr val="accent1">
                  <a:tint val="23500"/>
                  <a:satMod val="160000"/>
                </a:schemeClr>
              </a:gs>
            </a:gsLst>
            <a:lin ang="5400000" scaled="0"/>
          </a:gradFill>
        </p:spPr>
        <p:txBody>
          <a:bodyPr/>
          <a:lstStyle/>
          <a:p>
            <a:pPr>
              <a:lnSpc>
                <a:spcPct val="110000"/>
              </a:lnSpc>
            </a:pPr>
            <a:r>
              <a:rPr lang="en-US" b="0" dirty="0"/>
              <a:t>Examples: If a person receives a DO rated order with a delivery date of June 3 and if meeting that date would mean delaying production or delivery of an item for an unrated order, the unrated order must be delayed. If a DX rated order is received requiring delivery on July 15 and a person has a DO rated order requiring delivery on June 2 and operations can be scheduled to meet both deliveries, there is no need to alter production schedules to give any additional preference to the DX rated order.</a:t>
            </a:r>
          </a:p>
        </p:txBody>
      </p:sp>
      <p:sp>
        <p:nvSpPr>
          <p:cNvPr id="4" name="Date Placeholder 3"/>
          <p:cNvSpPr>
            <a:spLocks noGrp="1"/>
          </p:cNvSpPr>
          <p:nvPr>
            <p:ph type="dt" sz="half" idx="10"/>
          </p:nvPr>
        </p:nvSpPr>
        <p:spPr/>
        <p:txBody>
          <a:bodyPr/>
          <a:lstStyle/>
          <a:p>
            <a:fld id="{DDFD6F57-DBDB-4379-8782-7DFD81E8CE40}" type="slidenum">
              <a:rPr lang="en-US" smtClean="0"/>
              <a:pPr/>
              <a:t>34</a:t>
            </a:fld>
            <a:endParaRPr lang="en-US" dirty="0"/>
          </a:p>
          <a:p>
            <a:endParaRPr lang="en-US" dirty="0"/>
          </a:p>
        </p:txBody>
      </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08575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BASIC PROVISIONS</a:t>
            </a:r>
          </a:p>
        </p:txBody>
      </p:sp>
      <p:sp>
        <p:nvSpPr>
          <p:cNvPr id="3" name="Content Placeholder 2"/>
          <p:cNvSpPr>
            <a:spLocks noGrp="1"/>
          </p:cNvSpPr>
          <p:nvPr>
            <p:ph idx="1"/>
          </p:nvPr>
        </p:nvSpPr>
        <p:spPr>
          <a:gradFill>
            <a:gsLst>
              <a:gs pos="89000">
                <a:schemeClr val="accent1">
                  <a:tint val="66000"/>
                  <a:satMod val="160000"/>
                </a:schemeClr>
              </a:gs>
              <a:gs pos="71000">
                <a:schemeClr val="accent1">
                  <a:tint val="23500"/>
                  <a:satMod val="160000"/>
                </a:schemeClr>
              </a:gs>
            </a:gsLst>
            <a:lin ang="5400000" scaled="0"/>
          </a:gradFill>
        </p:spPr>
        <p:txBody>
          <a:bodyPr/>
          <a:lstStyle/>
          <a:p>
            <a:pPr marL="0" indent="0">
              <a:lnSpc>
                <a:spcPct val="110000"/>
              </a:lnSpc>
              <a:buNone/>
            </a:pPr>
            <a:r>
              <a:rPr lang="en-US" sz="1850" b="0" i="1" dirty="0"/>
              <a:t>Conflicting rated orders:</a:t>
            </a:r>
            <a:endParaRPr lang="en-US" sz="1850" b="0" dirty="0"/>
          </a:p>
          <a:p>
            <a:pPr marL="342900" indent="-342900">
              <a:lnSpc>
                <a:spcPct val="110000"/>
              </a:lnSpc>
              <a:buFont typeface="+mj-lt"/>
              <a:buAutoNum type="arabicPeriod"/>
            </a:pPr>
            <a:r>
              <a:rPr lang="en-US" sz="1850" b="0" dirty="0"/>
              <a:t>If a person finds that delivery or performance against any accepted rated orders conflicts with the delivery or performance against other accepted rated orders of equal priority status, the person shall give preference to the conflicting orders in the sequence in which they are to be delivered or performed (not to the receipt dates). If the conflicting rated orders are scheduled to be delivered or performed on the same day, the person shall give preference to those orders which have the earliest receipt dates.</a:t>
            </a:r>
          </a:p>
          <a:p>
            <a:pPr marL="342900" indent="-342900">
              <a:lnSpc>
                <a:spcPct val="110000"/>
              </a:lnSpc>
              <a:buFont typeface="+mj-lt"/>
              <a:buAutoNum type="arabicPeriod"/>
            </a:pPr>
            <a:r>
              <a:rPr lang="en-US" sz="1850" b="0" dirty="0"/>
              <a:t>If a person is unable to resolve rated order delivery or performance conflicts under this section, the person should promptly seek special priorities assistance as provided in §§700.50 through 700.54. If the person's customer objects to the rescheduling of delivery or performance of a rated order, the customer should promptly seek special priorities assistance as provided in §§700.50 through 700.54. For any rated order against which delivery or performance will be delayed, the person must notify the customer as provided in §700.13(d)(3).</a:t>
            </a:r>
          </a:p>
        </p:txBody>
      </p:sp>
      <p:sp>
        <p:nvSpPr>
          <p:cNvPr id="4" name="Date Placeholder 3"/>
          <p:cNvSpPr>
            <a:spLocks noGrp="1"/>
          </p:cNvSpPr>
          <p:nvPr>
            <p:ph type="dt" sz="half" idx="10"/>
          </p:nvPr>
        </p:nvSpPr>
        <p:spPr/>
        <p:txBody>
          <a:bodyPr/>
          <a:lstStyle/>
          <a:p>
            <a:pPr>
              <a:defRPr/>
            </a:pPr>
            <a:fld id="{DDFD6F57-DBDB-4379-8782-7DFD81E8CE40}" type="slidenum">
              <a:rPr lang="en-US" smtClean="0"/>
              <a:pPr>
                <a:defRPr/>
              </a:pPr>
              <a:t>35</a:t>
            </a:fld>
            <a:endParaRPr lang="en-US" dirty="0"/>
          </a:p>
          <a:p>
            <a:pPr>
              <a:defRPr/>
            </a:pPr>
            <a:endParaRPr lang="en-US" dirty="0"/>
          </a:p>
        </p:txBody>
      </p:sp>
    </p:spTree>
    <p:extLst>
      <p:ext uri="{BB962C8B-B14F-4D97-AF65-F5344CB8AC3E}">
        <p14:creationId xmlns:p14="http://schemas.microsoft.com/office/powerpoint/2010/main" val="330859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xfrm>
            <a:off x="161326" y="2615183"/>
            <a:ext cx="8821348" cy="3571305"/>
          </a:xfrm>
        </p:spPr>
        <p:txBody>
          <a:bodyPr/>
          <a:lstStyle/>
          <a:p>
            <a:r>
              <a:rPr lang="en-US" b="0" dirty="0"/>
              <a:t>A person must use rated orders with suppliers to obtain items needed to fill a rated order. The person must use the priority rating indicated on the customer's rated order, except as otherwise provided in 15 CFR 700 or as directed by the Department of Commerce.</a:t>
            </a:r>
          </a:p>
        </p:txBody>
      </p:sp>
      <p:sp>
        <p:nvSpPr>
          <p:cNvPr id="4" name="Date Placeholder 3"/>
          <p:cNvSpPr>
            <a:spLocks noGrp="1"/>
          </p:cNvSpPr>
          <p:nvPr>
            <p:ph type="dt" sz="half" idx="10"/>
          </p:nvPr>
        </p:nvSpPr>
        <p:spPr/>
        <p:txBody>
          <a:bodyPr/>
          <a:lstStyle/>
          <a:p>
            <a:fld id="{DDFD6F57-DBDB-4379-8782-7DFD81E8CE40}" type="slidenum">
              <a:rPr lang="en-US" smtClean="0"/>
              <a:pPr/>
              <a:t>36</a:t>
            </a:fld>
            <a:endParaRPr lang="en-US" dirty="0"/>
          </a:p>
          <a:p>
            <a:endParaRPr lang="en-US" dirty="0"/>
          </a:p>
        </p:txBody>
      </p:sp>
      <p:grpSp>
        <p:nvGrpSpPr>
          <p:cNvPr id="11" name="Group 10"/>
          <p:cNvGrpSpPr/>
          <p:nvPr/>
        </p:nvGrpSpPr>
        <p:grpSpPr>
          <a:xfrm>
            <a:off x="228600" y="1243584"/>
            <a:ext cx="8686800" cy="1371600"/>
            <a:chOff x="228600" y="4424276"/>
            <a:chExt cx="8686800" cy="1371600"/>
          </a:xfrm>
        </p:grpSpPr>
        <p:sp>
          <p:nvSpPr>
            <p:cNvPr id="12" name="Rounded Rectangle 11"/>
            <p:cNvSpPr/>
            <p:nvPr/>
          </p:nvSpPr>
          <p:spPr>
            <a:xfrm>
              <a:off x="228600" y="4424276"/>
              <a:ext cx="8686800" cy="1371600"/>
            </a:xfrm>
            <a:prstGeom prst="roundRect">
              <a:avLst>
                <a:gd name="adj" fmla="val 7887"/>
              </a:avLst>
            </a:prstGeom>
          </p:spPr>
          <p:style>
            <a:lnRef idx="1">
              <a:schemeClr val="accent6"/>
            </a:lnRef>
            <a:fillRef idx="2">
              <a:schemeClr val="accent6"/>
            </a:fillRef>
            <a:effectRef idx="1">
              <a:schemeClr val="accent6"/>
            </a:effectRef>
            <a:fontRef idx="minor">
              <a:schemeClr val="dk1"/>
            </a:fontRef>
          </p:style>
          <p:txBody>
            <a:bodyPr rtlCol="0" anchor="ctr"/>
            <a:lstStyle/>
            <a:p>
              <a:pPr marL="1938338"/>
              <a:r>
                <a:rPr lang="en-US" sz="3200" dirty="0"/>
                <a:t>Extension of Priority Ratings</a:t>
              </a:r>
              <a:br>
                <a:rPr lang="en-US" sz="3200" dirty="0"/>
              </a:br>
              <a:r>
                <a:rPr lang="en-US" sz="3200" dirty="0"/>
                <a:t>(Section 700.15)</a:t>
              </a:r>
            </a:p>
          </p:txBody>
        </p:sp>
        <p:pic>
          <p:nvPicPr>
            <p:cNvPr id="1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32" y="4485395"/>
              <a:ext cx="1798637"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8753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Provisions</a:t>
            </a:r>
          </a:p>
        </p:txBody>
      </p:sp>
      <p:sp>
        <p:nvSpPr>
          <p:cNvPr id="3" name="Content Placeholder 2"/>
          <p:cNvSpPr>
            <a:spLocks noGrp="1"/>
          </p:cNvSpPr>
          <p:nvPr>
            <p:ph idx="1"/>
          </p:nvPr>
        </p:nvSpPr>
        <p:spPr>
          <a:xfrm>
            <a:off x="161326" y="1406769"/>
            <a:ext cx="8821348" cy="4779719"/>
          </a:xfrm>
          <a:solidFill>
            <a:schemeClr val="accent6">
              <a:lumMod val="40000"/>
              <a:lumOff val="60000"/>
            </a:schemeClr>
          </a:solidFill>
        </p:spPr>
        <p:txBody>
          <a:bodyPr/>
          <a:lstStyle/>
          <a:p>
            <a:r>
              <a:rPr lang="en-US" b="0" dirty="0"/>
              <a:t>For example, if a person is in receipt of a DO-A3 rated order for a navigation system and needs to purchase semiconductors for its manufacture, that person must use a DO-A3 rated order to obtain the needed semiconductors.</a:t>
            </a:r>
          </a:p>
          <a:p>
            <a:r>
              <a:rPr lang="en-US" b="0" dirty="0"/>
              <a:t>The priority rating must be included on each successive order placed to obtain items needed to fill a customer's rated order. This continues from contractor to subcontractor to supplier throughout the entire procurement chain.</a:t>
            </a:r>
          </a:p>
          <a:p>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37</a:t>
            </a:fld>
            <a:endParaRPr lang="en-US" dirty="0"/>
          </a:p>
          <a:p>
            <a:endParaRPr lang="en-US" dirty="0"/>
          </a:p>
        </p:txBody>
      </p:sp>
    </p:spTree>
    <p:extLst>
      <p:ext uri="{BB962C8B-B14F-4D97-AF65-F5344CB8AC3E}">
        <p14:creationId xmlns:p14="http://schemas.microsoft.com/office/powerpoint/2010/main" val="1633514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Priorities Assistance</a:t>
            </a:r>
          </a:p>
        </p:txBody>
      </p:sp>
      <p:sp>
        <p:nvSpPr>
          <p:cNvPr id="3" name="Content Placeholder 2"/>
          <p:cNvSpPr>
            <a:spLocks noGrp="1"/>
          </p:cNvSpPr>
          <p:nvPr>
            <p:ph idx="1"/>
          </p:nvPr>
        </p:nvSpPr>
        <p:spPr/>
        <p:txBody>
          <a:bodyPr/>
          <a:lstStyle/>
          <a:p>
            <a:pPr marL="0" indent="0">
              <a:buNone/>
            </a:pPr>
            <a:r>
              <a:rPr lang="en-US" dirty="0"/>
              <a:t>§700.50   General provisions.</a:t>
            </a:r>
          </a:p>
          <a:p>
            <a:pPr lvl="1"/>
            <a:r>
              <a:rPr lang="en-US" b="0" dirty="0" smtClean="0"/>
              <a:t>Once a priority rating has been authorized pursuant to this part, further action by the Department of Commerce generally is not needed. </a:t>
            </a:r>
          </a:p>
          <a:p>
            <a:pPr marL="233362" lvl="1" indent="0">
              <a:buNone/>
            </a:pPr>
            <a:r>
              <a:rPr lang="en-US" b="0" dirty="0"/>
              <a:t> </a:t>
            </a:r>
            <a:r>
              <a:rPr lang="en-US" b="0" dirty="0" smtClean="0"/>
              <a:t> DCMA interpretation:  The </a:t>
            </a:r>
            <a:r>
              <a:rPr lang="en-US" b="0" dirty="0"/>
              <a:t>DPAS is designed to be largely self-executing.</a:t>
            </a:r>
          </a:p>
          <a:p>
            <a:pPr lvl="1"/>
            <a:r>
              <a:rPr lang="en-US" b="0" dirty="0"/>
              <a:t>Special Priorities Assistance (SPA) is a service provided to alleviate problems that do arise.</a:t>
            </a:r>
          </a:p>
          <a:p>
            <a:pPr lvl="1"/>
            <a:r>
              <a:rPr lang="en-US" b="0" dirty="0"/>
              <a:t>SPA should be sought from the Delegate Agency through the </a:t>
            </a:r>
            <a:r>
              <a:rPr lang="en-US" b="0" dirty="0">
                <a:solidFill>
                  <a:srgbClr val="FF0000"/>
                </a:solidFill>
              </a:rPr>
              <a:t>contract administration office</a:t>
            </a:r>
            <a:r>
              <a:rPr lang="en-US" b="0" dirty="0"/>
              <a:t>.</a:t>
            </a:r>
          </a:p>
          <a:p>
            <a:pPr marL="233362" lvl="1" indent="0">
              <a:buNone/>
            </a:pPr>
            <a:r>
              <a:rPr lang="en-US" b="0" dirty="0" smtClean="0"/>
              <a:t> </a:t>
            </a:r>
            <a:endParaRPr lang="en-US" b="0" dirty="0"/>
          </a:p>
          <a:p>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38</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0272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Priorities Assistance</a:t>
            </a:r>
          </a:p>
        </p:txBody>
      </p:sp>
      <p:sp>
        <p:nvSpPr>
          <p:cNvPr id="3" name="Content Placeholder 2"/>
          <p:cNvSpPr>
            <a:spLocks noGrp="1"/>
          </p:cNvSpPr>
          <p:nvPr>
            <p:ph idx="1"/>
          </p:nvPr>
        </p:nvSpPr>
        <p:spPr/>
        <p:txBody>
          <a:bodyPr/>
          <a:lstStyle/>
          <a:p>
            <a:pPr marL="0" indent="0">
              <a:buNone/>
            </a:pPr>
            <a:r>
              <a:rPr lang="en-US" dirty="0"/>
              <a:t>§700.51   Requests for priority rating authority</a:t>
            </a:r>
          </a:p>
          <a:p>
            <a:r>
              <a:rPr lang="en-US" b="0" dirty="0"/>
              <a:t>If a rated order is likely to be delayed because a person is unable to obtain items not normally rated under </a:t>
            </a:r>
            <a:r>
              <a:rPr lang="en-US" b="0" dirty="0" smtClean="0"/>
              <a:t>this part, </a:t>
            </a:r>
            <a:r>
              <a:rPr lang="en-US" b="0" dirty="0"/>
              <a:t>the person may request the authority to use a priority rating in ordering the needed items.</a:t>
            </a:r>
          </a:p>
          <a:p>
            <a:r>
              <a:rPr lang="en-US" b="0" dirty="0"/>
              <a:t>Rating authority for production or construction equipment. (Department of Defense Form DD 691.)</a:t>
            </a:r>
          </a:p>
          <a:p>
            <a:r>
              <a:rPr lang="en-US" b="0" dirty="0"/>
              <a:t>Rating authority in advance of a rated prime contract. Must follow guidance of 700.51 (c) (1-5)</a:t>
            </a:r>
          </a:p>
        </p:txBody>
      </p:sp>
      <p:sp>
        <p:nvSpPr>
          <p:cNvPr id="4" name="Date Placeholder 3"/>
          <p:cNvSpPr>
            <a:spLocks noGrp="1"/>
          </p:cNvSpPr>
          <p:nvPr>
            <p:ph type="dt" sz="half" idx="10"/>
          </p:nvPr>
        </p:nvSpPr>
        <p:spPr/>
        <p:txBody>
          <a:bodyPr/>
          <a:lstStyle/>
          <a:p>
            <a:fld id="{DDFD6F57-DBDB-4379-8782-7DFD81E8CE40}" type="slidenum">
              <a:rPr lang="en-US" smtClean="0"/>
              <a:pPr/>
              <a:t>39</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1292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DPAS for the CONTRACTOR</a:t>
            </a:r>
          </a:p>
        </p:txBody>
      </p:sp>
      <p:sp>
        <p:nvSpPr>
          <p:cNvPr id="4" name="Date Placeholder 3"/>
          <p:cNvSpPr>
            <a:spLocks noGrp="1"/>
          </p:cNvSpPr>
          <p:nvPr>
            <p:ph type="dt" sz="half" idx="10"/>
          </p:nvPr>
        </p:nvSpPr>
        <p:spPr/>
        <p:txBody>
          <a:bodyPr/>
          <a:lstStyle/>
          <a:p>
            <a:fld id="{DDFD6F57-DBDB-4379-8782-7DFD81E8CE40}" type="slidenum">
              <a:rPr lang="en-US" smtClean="0"/>
              <a:pPr/>
              <a:t>4</a:t>
            </a:fld>
            <a:endParaRPr lang="en-US" dirty="0"/>
          </a:p>
          <a:p>
            <a:endParaRPr lang="en-US" dirty="0"/>
          </a:p>
        </p:txBody>
      </p:sp>
      <p:sp>
        <p:nvSpPr>
          <p:cNvPr id="7" name="Horizontal Scroll 6"/>
          <p:cNvSpPr/>
          <p:nvPr/>
        </p:nvSpPr>
        <p:spPr>
          <a:xfrm>
            <a:off x="396240" y="1097280"/>
            <a:ext cx="8336280" cy="539496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66800" y="1901934"/>
            <a:ext cx="7665720" cy="3831818"/>
          </a:xfrm>
          <a:prstGeom prst="rect">
            <a:avLst/>
          </a:prstGeom>
          <a:noFill/>
        </p:spPr>
        <p:txBody>
          <a:bodyPr wrap="square" rtlCol="0">
            <a:spAutoFit/>
          </a:bodyPr>
          <a:lstStyle/>
          <a:p>
            <a:pPr algn="ctr"/>
            <a:r>
              <a:rPr lang="en-US" sz="2700" dirty="0"/>
              <a:t>Any person who places or receives a rated order should be thoroughly familiar with, and must comply with, the provisions of 15 CFR 700 </a:t>
            </a:r>
            <a:r>
              <a:rPr lang="en-US" sz="2700" dirty="0">
                <a:hlinkClick r:id="rId2"/>
              </a:rPr>
              <a:t>http://www.ecfr.gov</a:t>
            </a:r>
            <a:endParaRPr lang="en-US" sz="2700" dirty="0"/>
          </a:p>
          <a:p>
            <a:pPr algn="ctr"/>
            <a:endParaRPr lang="en-US" sz="2700" dirty="0"/>
          </a:p>
          <a:p>
            <a:pPr algn="ctr"/>
            <a:r>
              <a:rPr lang="en-US" sz="2700" dirty="0"/>
              <a:t>This training is a representation of the basic requirements that a person must adhere to when accepting DPAS rated orders from activities or services of the Department of Defense</a:t>
            </a:r>
          </a:p>
        </p:txBody>
      </p:sp>
    </p:spTree>
    <p:extLst>
      <p:ext uri="{BB962C8B-B14F-4D97-AF65-F5344CB8AC3E}">
        <p14:creationId xmlns:p14="http://schemas.microsoft.com/office/powerpoint/2010/main" val="104637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 fill="hold"/>
                                        <p:tgtEl>
                                          <p:spTgt spid="7"/>
                                        </p:tgtEl>
                                        <p:attrNameLst>
                                          <p:attrName>ppt_w</p:attrName>
                                        </p:attrNameLst>
                                      </p:cBhvr>
                                      <p:tavLst>
                                        <p:tav tm="0">
                                          <p:val>
                                            <p:fltVal val="0"/>
                                          </p:val>
                                        </p:tav>
                                        <p:tav tm="100000">
                                          <p:val>
                                            <p:strVal val="#ppt_w"/>
                                          </p:val>
                                        </p:tav>
                                      </p:tavLst>
                                    </p:anim>
                                    <p:anim calcmode="lin" valueType="num">
                                      <p:cBhvr>
                                        <p:cTn id="8" dur="10" fill="hold"/>
                                        <p:tgtEl>
                                          <p:spTgt spid="7"/>
                                        </p:tgtEl>
                                        <p:attrNameLst>
                                          <p:attrName>ppt_h</p:attrName>
                                        </p:attrNameLst>
                                      </p:cBhvr>
                                      <p:tavLst>
                                        <p:tav tm="0">
                                          <p:val>
                                            <p:fltVal val="0"/>
                                          </p:val>
                                        </p:tav>
                                        <p:tav tm="100000">
                                          <p:val>
                                            <p:strVal val="#ppt_h"/>
                                          </p:val>
                                        </p:tav>
                                      </p:tavLst>
                                    </p:anim>
                                    <p:animEffect transition="in" filter="fade">
                                      <p:cBhvr>
                                        <p:cTn id="9" dur="10"/>
                                        <p:tgtEl>
                                          <p:spTgt spid="7"/>
                                        </p:tgtEl>
                                      </p:cBhvr>
                                    </p:animEffect>
                                  </p:childTnLst>
                                </p:cTn>
                              </p:par>
                            </p:childTnLst>
                          </p:cTn>
                        </p:par>
                        <p:par>
                          <p:cTn id="10" fill="hold">
                            <p:stCondLst>
                              <p:cond delay="1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 fill="hold"/>
                                        <p:tgtEl>
                                          <p:spTgt spid="8"/>
                                        </p:tgtEl>
                                        <p:attrNameLst>
                                          <p:attrName>ppt_w</p:attrName>
                                        </p:attrNameLst>
                                      </p:cBhvr>
                                      <p:tavLst>
                                        <p:tav tm="0">
                                          <p:val>
                                            <p:fltVal val="0"/>
                                          </p:val>
                                        </p:tav>
                                        <p:tav tm="100000">
                                          <p:val>
                                            <p:strVal val="#ppt_w"/>
                                          </p:val>
                                        </p:tav>
                                      </p:tavLst>
                                    </p:anim>
                                    <p:anim calcmode="lin" valueType="num">
                                      <p:cBhvr>
                                        <p:cTn id="14" dur="10" fill="hold"/>
                                        <p:tgtEl>
                                          <p:spTgt spid="8"/>
                                        </p:tgtEl>
                                        <p:attrNameLst>
                                          <p:attrName>ppt_h</p:attrName>
                                        </p:attrNameLst>
                                      </p:cBhvr>
                                      <p:tavLst>
                                        <p:tav tm="0">
                                          <p:val>
                                            <p:fltVal val="0"/>
                                          </p:val>
                                        </p:tav>
                                        <p:tav tm="100000">
                                          <p:val>
                                            <p:strVal val="#ppt_h"/>
                                          </p:val>
                                        </p:tav>
                                      </p:tavLst>
                                    </p:anim>
                                    <p:animEffect transition="in" filter="fade">
                                      <p:cBhvr>
                                        <p:cTn id="15"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Priorities Assistance</a:t>
            </a:r>
          </a:p>
        </p:txBody>
      </p:sp>
      <p:sp>
        <p:nvSpPr>
          <p:cNvPr id="3" name="Content Placeholder 2"/>
          <p:cNvSpPr>
            <a:spLocks noGrp="1"/>
          </p:cNvSpPr>
          <p:nvPr>
            <p:ph idx="1"/>
          </p:nvPr>
        </p:nvSpPr>
        <p:spPr/>
        <p:txBody>
          <a:bodyPr/>
          <a:lstStyle/>
          <a:p>
            <a:pPr marL="0" indent="0">
              <a:buNone/>
            </a:pPr>
            <a:r>
              <a:rPr lang="en-US" dirty="0"/>
              <a:t>§700.52   Examples of assistance</a:t>
            </a:r>
          </a:p>
          <a:p>
            <a:pPr marL="0" indent="0">
              <a:buNone/>
            </a:pPr>
            <a:r>
              <a:rPr lang="en-US" b="0" dirty="0"/>
              <a:t>While special priorities assistance may be provided for any reason in support of </a:t>
            </a:r>
            <a:r>
              <a:rPr lang="en-US" b="0" dirty="0" smtClean="0"/>
              <a:t>this regulation, </a:t>
            </a:r>
            <a:r>
              <a:rPr lang="en-US" b="0" dirty="0"/>
              <a:t>it is usually provided in situations where:</a:t>
            </a:r>
          </a:p>
          <a:p>
            <a:pPr lvl="1"/>
            <a:r>
              <a:rPr lang="en-US" b="0" dirty="0" smtClean="0"/>
              <a:t>A person is experiencing difficulty </a:t>
            </a:r>
            <a:r>
              <a:rPr lang="en-US" b="0" dirty="0"/>
              <a:t>in obtaining delivery against a rated order by the required delivery date.</a:t>
            </a:r>
          </a:p>
          <a:p>
            <a:pPr lvl="1"/>
            <a:r>
              <a:rPr lang="en-US" b="0" dirty="0" smtClean="0"/>
              <a:t>A person cannot </a:t>
            </a:r>
            <a:r>
              <a:rPr lang="en-US" b="0" dirty="0"/>
              <a:t>locate a supplier for an item needed to fill a rated order</a:t>
            </a:r>
            <a:r>
              <a:rPr lang="en-US" b="0" dirty="0" smtClean="0"/>
              <a:t>.</a:t>
            </a:r>
          </a:p>
          <a:p>
            <a:pPr lvl="1"/>
            <a:r>
              <a:rPr lang="en-US" b="0" dirty="0" smtClean="0"/>
              <a:t>Other examples of other potential special priorities assistance is also addressed in this section of 15 CFR 700.</a:t>
            </a:r>
            <a:endParaRPr lang="en-US" b="0" dirty="0"/>
          </a:p>
          <a:p>
            <a:pPr lvl="1"/>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40</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754742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Priorities Assistance</a:t>
            </a:r>
          </a:p>
        </p:txBody>
      </p:sp>
      <p:sp>
        <p:nvSpPr>
          <p:cNvPr id="3" name="Content Placeholder 2"/>
          <p:cNvSpPr>
            <a:spLocks noGrp="1"/>
          </p:cNvSpPr>
          <p:nvPr>
            <p:ph idx="1"/>
          </p:nvPr>
        </p:nvSpPr>
        <p:spPr/>
        <p:txBody>
          <a:bodyPr/>
          <a:lstStyle/>
          <a:p>
            <a:pPr marL="0" indent="0">
              <a:buNone/>
            </a:pPr>
            <a:r>
              <a:rPr lang="en-US" dirty="0"/>
              <a:t>§700.53   Criteria for assistance</a:t>
            </a:r>
          </a:p>
          <a:p>
            <a:r>
              <a:rPr lang="en-US" b="0" dirty="0"/>
              <a:t>Requests for special priorities assistance should be timely, i.e., the request has been submitted promptly and enough time exists for the Delegate Agency or Commerce to effect a meaningful resolution to the problem, and must establish that:</a:t>
            </a:r>
          </a:p>
          <a:p>
            <a:pPr lvl="1"/>
            <a:r>
              <a:rPr lang="en-US" b="0" dirty="0"/>
              <a:t>There is an urgent need for the item</a:t>
            </a:r>
          </a:p>
          <a:p>
            <a:pPr lvl="1"/>
            <a:r>
              <a:rPr lang="en-US" b="0" dirty="0"/>
              <a:t>The applicant has made a reasonable effort to resolve the problem</a:t>
            </a:r>
          </a:p>
        </p:txBody>
      </p:sp>
      <p:sp>
        <p:nvSpPr>
          <p:cNvPr id="4" name="Date Placeholder 3"/>
          <p:cNvSpPr>
            <a:spLocks noGrp="1"/>
          </p:cNvSpPr>
          <p:nvPr>
            <p:ph type="dt" sz="half" idx="10"/>
          </p:nvPr>
        </p:nvSpPr>
        <p:spPr/>
        <p:txBody>
          <a:bodyPr/>
          <a:lstStyle/>
          <a:p>
            <a:fld id="{DDFD6F57-DBDB-4379-8782-7DFD81E8CE40}" type="slidenum">
              <a:rPr lang="en-US" smtClean="0"/>
              <a:pPr/>
              <a:t>41</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1397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Priorities Assistance</a:t>
            </a:r>
          </a:p>
        </p:txBody>
      </p:sp>
      <p:sp>
        <p:nvSpPr>
          <p:cNvPr id="3" name="Content Placeholder 2"/>
          <p:cNvSpPr>
            <a:spLocks noGrp="1"/>
          </p:cNvSpPr>
          <p:nvPr>
            <p:ph idx="1"/>
          </p:nvPr>
        </p:nvSpPr>
        <p:spPr/>
        <p:txBody>
          <a:bodyPr/>
          <a:lstStyle/>
          <a:p>
            <a:pPr marL="0" indent="0">
              <a:buNone/>
            </a:pPr>
            <a:r>
              <a:rPr lang="en-US" sz="2000" dirty="0"/>
              <a:t>§700.54   Instances where assistance will </a:t>
            </a:r>
            <a:r>
              <a:rPr lang="en-US" sz="2000" dirty="0">
                <a:solidFill>
                  <a:srgbClr val="FF0000"/>
                </a:solidFill>
              </a:rPr>
              <a:t>not</a:t>
            </a:r>
            <a:r>
              <a:rPr lang="en-US" sz="2000" dirty="0"/>
              <a:t> be provided</a:t>
            </a:r>
          </a:p>
          <a:p>
            <a:pPr marL="0" indent="0">
              <a:buNone/>
            </a:pPr>
            <a:r>
              <a:rPr lang="en-US" sz="2000" b="0" dirty="0" smtClean="0"/>
              <a:t>Special priorities assistance is provided at the discretion of the Delegate Agencies and the Department of Commerce…not in situations when a person is attempting to:</a:t>
            </a:r>
            <a:endParaRPr lang="en-US" sz="2000" b="0" dirty="0"/>
          </a:p>
          <a:p>
            <a:r>
              <a:rPr lang="en-US" sz="2000" b="0" dirty="0" smtClean="0"/>
              <a:t>Secure a price advantage</a:t>
            </a:r>
          </a:p>
          <a:p>
            <a:r>
              <a:rPr lang="en-US" sz="2000" b="0" dirty="0" smtClean="0"/>
              <a:t>Obtain </a:t>
            </a:r>
            <a:r>
              <a:rPr lang="en-US" sz="2000" b="0" dirty="0"/>
              <a:t>delivery prior to the time required</a:t>
            </a:r>
            <a:br>
              <a:rPr lang="en-US" sz="2000" b="0" dirty="0"/>
            </a:br>
            <a:r>
              <a:rPr lang="en-US" sz="2000" b="0" dirty="0"/>
              <a:t>to fill a rated order</a:t>
            </a:r>
          </a:p>
          <a:p>
            <a:r>
              <a:rPr lang="en-US" sz="2000" b="0" dirty="0"/>
              <a:t>Gain competitive </a:t>
            </a:r>
            <a:r>
              <a:rPr lang="en-US" sz="2000" b="0" dirty="0" smtClean="0"/>
              <a:t>advantage</a:t>
            </a:r>
          </a:p>
          <a:p>
            <a:r>
              <a:rPr lang="en-US" sz="2000" b="0" dirty="0" smtClean="0"/>
              <a:t>Disrupt an industry apportionment…designed to provide…unwarranted share of scarce items</a:t>
            </a:r>
            <a:endParaRPr lang="en-US" sz="2000" b="0" dirty="0"/>
          </a:p>
          <a:p>
            <a:r>
              <a:rPr lang="en-US" sz="2000" b="0" dirty="0"/>
              <a:t>Overcome a supplier's regularly established terms of sale</a:t>
            </a:r>
            <a:r>
              <a:rPr lang="en-US" b="0" dirty="0"/>
              <a:t> </a:t>
            </a:r>
            <a:r>
              <a:rPr lang="en-US" sz="2000" b="0" dirty="0"/>
              <a:t>or conditions of doing business</a:t>
            </a:r>
          </a:p>
        </p:txBody>
      </p:sp>
      <p:sp>
        <p:nvSpPr>
          <p:cNvPr id="4" name="Date Placeholder 3"/>
          <p:cNvSpPr>
            <a:spLocks noGrp="1"/>
          </p:cNvSpPr>
          <p:nvPr>
            <p:ph type="dt" sz="half" idx="10"/>
          </p:nvPr>
        </p:nvSpPr>
        <p:spPr/>
        <p:txBody>
          <a:bodyPr/>
          <a:lstStyle/>
          <a:p>
            <a:fld id="{DDFD6F57-DBDB-4379-8782-7DFD81E8CE40}" type="slidenum">
              <a:rPr lang="en-US" smtClean="0"/>
              <a:pPr/>
              <a:t>42</a:t>
            </a:fld>
            <a:endParaRPr lang="en-US" dirty="0"/>
          </a:p>
          <a:p>
            <a:endParaRPr lang="en-US" dirty="0"/>
          </a:p>
        </p:txBody>
      </p:sp>
      <p:sp>
        <p:nvSpPr>
          <p:cNvPr id="6" name="TextBox 5"/>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0278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35" y="1212635"/>
            <a:ext cx="3468617" cy="457200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521" y="1212635"/>
            <a:ext cx="3500344" cy="4572000"/>
          </a:xfrm>
          <a:prstGeom prst="rect">
            <a:avLst/>
          </a:prstGeom>
          <a:ln>
            <a:noFill/>
          </a:ln>
          <a:effectLst>
            <a:outerShdw blurRad="292100" dist="139700" dir="2700000" algn="tl" rotWithShape="0">
              <a:srgbClr val="333333">
                <a:alpha val="65000"/>
              </a:srgbClr>
            </a:outerShdw>
          </a:effectLst>
        </p:spPr>
      </p:pic>
      <p:sp>
        <p:nvSpPr>
          <p:cNvPr id="51202" name="Title 1"/>
          <p:cNvSpPr>
            <a:spLocks noGrp="1"/>
          </p:cNvSpPr>
          <p:nvPr>
            <p:ph type="title"/>
          </p:nvPr>
        </p:nvSpPr>
        <p:spPr/>
        <p:txBody>
          <a:bodyPr/>
          <a:lstStyle/>
          <a:p>
            <a:r>
              <a:rPr lang="en-US" dirty="0"/>
              <a:t>Special Priorities Assistance</a:t>
            </a:r>
            <a:endParaRPr lang="en-US" altLang="en-US" dirty="0"/>
          </a:p>
        </p:txBody>
      </p:sp>
      <p:grpSp>
        <p:nvGrpSpPr>
          <p:cNvPr id="9" name="Group 8"/>
          <p:cNvGrpSpPr/>
          <p:nvPr/>
        </p:nvGrpSpPr>
        <p:grpSpPr>
          <a:xfrm>
            <a:off x="1366157" y="2068286"/>
            <a:ext cx="6411686" cy="3083557"/>
            <a:chOff x="1485900" y="2068286"/>
            <a:chExt cx="6411686" cy="3083557"/>
          </a:xfrm>
        </p:grpSpPr>
        <p:sp>
          <p:nvSpPr>
            <p:cNvPr id="2" name="TextBox 1"/>
            <p:cNvSpPr txBox="1"/>
            <p:nvPr/>
          </p:nvSpPr>
          <p:spPr>
            <a:xfrm>
              <a:off x="1485900" y="2068286"/>
              <a:ext cx="6411686" cy="1107996"/>
            </a:xfrm>
            <a:prstGeom prst="rect">
              <a:avLst/>
            </a:prstGeom>
            <a:noFill/>
          </p:spPr>
          <p:txBody>
            <a:bodyPr wrap="square" rtlCol="0">
              <a:spAutoFit/>
            </a:bodyPr>
            <a:lstStyle/>
            <a:p>
              <a:r>
                <a:rPr lang="en-US" sz="6600" b="1" dirty="0">
                  <a:solidFill>
                    <a:srgbClr val="C00000"/>
                  </a:solidFill>
                  <a:effectLst>
                    <a:outerShdw blurRad="38100" dist="38100" dir="2700000" algn="tl">
                      <a:srgbClr val="000000">
                        <a:alpha val="43137"/>
                      </a:srgbClr>
                    </a:outerShdw>
                  </a:effectLst>
                </a:rPr>
                <a:t>FORM BIS 999</a:t>
              </a:r>
            </a:p>
          </p:txBody>
        </p:sp>
        <p:sp>
          <p:nvSpPr>
            <p:cNvPr id="3" name="TextBox 2"/>
            <p:cNvSpPr txBox="1"/>
            <p:nvPr/>
          </p:nvSpPr>
          <p:spPr>
            <a:xfrm>
              <a:off x="1707270" y="3951514"/>
              <a:ext cx="5968947" cy="1200329"/>
            </a:xfrm>
            <a:prstGeom prst="rect">
              <a:avLst/>
            </a:prstGeom>
            <a:noFill/>
          </p:spPr>
          <p:txBody>
            <a:bodyPr wrap="square" rtlCol="0">
              <a:spAutoFit/>
            </a:bodyPr>
            <a:lstStyle/>
            <a:p>
              <a:r>
                <a:rPr lang="en-US" sz="3600" b="1" dirty="0">
                  <a:solidFill>
                    <a:srgbClr val="0066CC"/>
                  </a:solidFill>
                  <a:effectLst>
                    <a:outerShdw blurRad="38100" dist="38100" dir="2700000" algn="tl">
                      <a:srgbClr val="000000">
                        <a:alpha val="43137"/>
                      </a:srgbClr>
                    </a:outerShdw>
                  </a:effectLst>
                </a:rPr>
                <a:t>This form can be found as Appendix I to 15 CFR 700</a:t>
              </a:r>
            </a:p>
          </p:txBody>
        </p:sp>
      </p:grpSp>
      <p:sp>
        <p:nvSpPr>
          <p:cNvPr id="4" name="TextBox 3"/>
          <p:cNvSpPr txBox="1"/>
          <p:nvPr/>
        </p:nvSpPr>
        <p:spPr>
          <a:xfrm>
            <a:off x="304798" y="6009405"/>
            <a:ext cx="7815943" cy="369332"/>
          </a:xfrm>
          <a:prstGeom prst="rect">
            <a:avLst/>
          </a:prstGeom>
          <a:noFill/>
        </p:spPr>
        <p:txBody>
          <a:bodyPr wrap="square" rtlCol="0">
            <a:spAutoFit/>
          </a:bodyPr>
          <a:lstStyle/>
          <a:p>
            <a:r>
              <a:rPr lang="en-US" b="1" dirty="0">
                <a:solidFill>
                  <a:srgbClr val="FF0000"/>
                </a:solidFill>
              </a:rPr>
              <a:t>Your local DCMA DPAS POC will </a:t>
            </a:r>
            <a:r>
              <a:rPr lang="en-US" b="1" dirty="0" smtClean="0">
                <a:solidFill>
                  <a:srgbClr val="FF0000"/>
                </a:solidFill>
              </a:rPr>
              <a:t>assure that the </a:t>
            </a:r>
            <a:r>
              <a:rPr lang="en-US" b="1" dirty="0">
                <a:solidFill>
                  <a:srgbClr val="FF0000"/>
                </a:solidFill>
              </a:rPr>
              <a:t>BIS </a:t>
            </a:r>
            <a:r>
              <a:rPr lang="en-US" b="1" dirty="0" smtClean="0">
                <a:solidFill>
                  <a:srgbClr val="FF0000"/>
                </a:solidFill>
              </a:rPr>
              <a:t>999 is complete.</a:t>
            </a:r>
            <a:endParaRPr lang="en-US" b="1" dirty="0">
              <a:solidFill>
                <a:srgbClr val="FF0000"/>
              </a:solidFill>
            </a:endParaRPr>
          </a:p>
        </p:txBody>
      </p:sp>
      <p:sp>
        <p:nvSpPr>
          <p:cNvPr id="18" name="Date Placeholder 3"/>
          <p:cNvSpPr>
            <a:spLocks noGrp="1"/>
          </p:cNvSpPr>
          <p:nvPr>
            <p:ph type="dt" sz="quarter" idx="10"/>
          </p:nvPr>
        </p:nvSpPr>
        <p:spPr>
          <a:xfrm>
            <a:off x="8670925" y="6623844"/>
            <a:ext cx="455470" cy="2194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20000"/>
              </a:lnSpc>
              <a:spcBef>
                <a:spcPct val="20000"/>
              </a:spcBef>
              <a:buChar char="•"/>
              <a:defRPr sz="2400" b="1">
                <a:solidFill>
                  <a:srgbClr val="000000"/>
                </a:solidFill>
                <a:latin typeface="Arial" charset="0"/>
              </a:defRPr>
            </a:lvl1pPr>
            <a:lvl2pPr marL="742950" indent="-285750" eaLnBrk="0" hangingPunct="0">
              <a:lnSpc>
                <a:spcPct val="120000"/>
              </a:lnSpc>
              <a:spcBef>
                <a:spcPct val="20000"/>
              </a:spcBef>
              <a:buChar char="•"/>
              <a:defRPr sz="2000" b="1">
                <a:solidFill>
                  <a:srgbClr val="000000"/>
                </a:solidFill>
                <a:latin typeface="Arial" charset="0"/>
              </a:defRPr>
            </a:lvl2pPr>
            <a:lvl3pPr marL="1143000" indent="-228600" eaLnBrk="0" hangingPunct="0">
              <a:lnSpc>
                <a:spcPct val="120000"/>
              </a:lnSpc>
              <a:spcBef>
                <a:spcPct val="20000"/>
              </a:spcBef>
              <a:buChar char="•"/>
              <a:defRPr sz="2400" b="1">
                <a:solidFill>
                  <a:srgbClr val="000000"/>
                </a:solidFill>
                <a:latin typeface="Arial" charset="0"/>
              </a:defRPr>
            </a:lvl3pPr>
            <a:lvl4pPr marL="1600200" indent="-228600" eaLnBrk="0" hangingPunct="0">
              <a:lnSpc>
                <a:spcPct val="120000"/>
              </a:lnSpc>
              <a:spcBef>
                <a:spcPct val="20000"/>
              </a:spcBef>
              <a:buChar char="•"/>
              <a:defRPr sz="1600">
                <a:solidFill>
                  <a:srgbClr val="000000"/>
                </a:solidFill>
                <a:latin typeface="Arial" charset="0"/>
              </a:defRPr>
            </a:lvl4pPr>
            <a:lvl5pPr marL="2057400" indent="-228600" eaLnBrk="0" hangingPunct="0">
              <a:lnSpc>
                <a:spcPct val="120000"/>
              </a:lnSpc>
              <a:spcBef>
                <a:spcPct val="20000"/>
              </a:spcBef>
              <a:buChar char="•"/>
              <a:defRPr sz="1400">
                <a:solidFill>
                  <a:srgbClr val="000000"/>
                </a:solidFill>
                <a:latin typeface="Arial" charset="0"/>
              </a:defRPr>
            </a:lvl5pPr>
            <a:lvl6pPr marL="2514600" indent="-228600" eaLnBrk="0" fontAlgn="base" hangingPunct="0">
              <a:lnSpc>
                <a:spcPct val="120000"/>
              </a:lnSpc>
              <a:spcBef>
                <a:spcPct val="20000"/>
              </a:spcBef>
              <a:spcAft>
                <a:spcPct val="0"/>
              </a:spcAft>
              <a:buChar char="•"/>
              <a:defRPr sz="1400">
                <a:solidFill>
                  <a:srgbClr val="000000"/>
                </a:solidFill>
                <a:latin typeface="Arial" charset="0"/>
              </a:defRPr>
            </a:lvl6pPr>
            <a:lvl7pPr marL="2971800" indent="-228600" eaLnBrk="0" fontAlgn="base" hangingPunct="0">
              <a:lnSpc>
                <a:spcPct val="120000"/>
              </a:lnSpc>
              <a:spcBef>
                <a:spcPct val="20000"/>
              </a:spcBef>
              <a:spcAft>
                <a:spcPct val="0"/>
              </a:spcAft>
              <a:buChar char="•"/>
              <a:defRPr sz="1400">
                <a:solidFill>
                  <a:srgbClr val="000000"/>
                </a:solidFill>
                <a:latin typeface="Arial" charset="0"/>
              </a:defRPr>
            </a:lvl7pPr>
            <a:lvl8pPr marL="3429000" indent="-228600" eaLnBrk="0" fontAlgn="base" hangingPunct="0">
              <a:lnSpc>
                <a:spcPct val="120000"/>
              </a:lnSpc>
              <a:spcBef>
                <a:spcPct val="20000"/>
              </a:spcBef>
              <a:spcAft>
                <a:spcPct val="0"/>
              </a:spcAft>
              <a:buChar char="•"/>
              <a:defRPr sz="1400">
                <a:solidFill>
                  <a:srgbClr val="000000"/>
                </a:solidFill>
                <a:latin typeface="Arial" charset="0"/>
              </a:defRPr>
            </a:lvl8pPr>
            <a:lvl9pPr marL="3886200" indent="-228600" eaLnBrk="0" fontAlgn="base" hangingPunct="0">
              <a:lnSpc>
                <a:spcPct val="120000"/>
              </a:lnSpc>
              <a:spcBef>
                <a:spcPct val="20000"/>
              </a:spcBef>
              <a:spcAft>
                <a:spcPct val="0"/>
              </a:spcAft>
              <a:buChar char="•"/>
              <a:defRPr sz="1400">
                <a:solidFill>
                  <a:srgbClr val="000000"/>
                </a:solidFill>
                <a:latin typeface="Arial" charset="0"/>
              </a:defRPr>
            </a:lvl9pPr>
          </a:lstStyle>
          <a:p>
            <a:pPr>
              <a:lnSpc>
                <a:spcPct val="100000"/>
              </a:lnSpc>
              <a:spcBef>
                <a:spcPct val="0"/>
              </a:spcBef>
              <a:buFontTx/>
              <a:buNone/>
            </a:pPr>
            <a:fld id="{C6F3FBF1-020E-4F6B-8E16-7874CF2E0724}" type="slidenum">
              <a:rPr lang="en-US" altLang="en-US" sz="1000" b="0" smtClean="0">
                <a:solidFill>
                  <a:schemeClr val="bg1"/>
                </a:solidFill>
              </a:rPr>
              <a:pPr>
                <a:lnSpc>
                  <a:spcPct val="100000"/>
                </a:lnSpc>
                <a:spcBef>
                  <a:spcPct val="0"/>
                </a:spcBef>
                <a:buFontTx/>
                <a:buNone/>
              </a:pPr>
              <a:t>43</a:t>
            </a:fld>
            <a:endParaRPr lang="en-US" altLang="en-US" sz="1000" b="0" dirty="0">
              <a:solidFill>
                <a:schemeClr val="bg1"/>
              </a:solidFill>
            </a:endParaRPr>
          </a:p>
          <a:p>
            <a:pPr>
              <a:lnSpc>
                <a:spcPct val="100000"/>
              </a:lnSpc>
              <a:spcBef>
                <a:spcPct val="0"/>
              </a:spcBef>
              <a:buFontTx/>
              <a:buNone/>
            </a:pPr>
            <a:endParaRPr lang="en-US" altLang="en-US" sz="1000" b="0" dirty="0">
              <a:solidFill>
                <a:schemeClr val="bg1"/>
              </a:solidFill>
            </a:endParaRPr>
          </a:p>
        </p:txBody>
      </p:sp>
    </p:spTree>
    <p:extLst>
      <p:ext uri="{BB962C8B-B14F-4D97-AF65-F5344CB8AC3E}">
        <p14:creationId xmlns:p14="http://schemas.microsoft.com/office/powerpoint/2010/main" val="3729910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lstStyle/>
          <a:p>
            <a:pPr marL="0" indent="0">
              <a:buNone/>
            </a:pPr>
            <a:r>
              <a:rPr lang="en-US" dirty="0"/>
              <a:t>§700.70   General provisions</a:t>
            </a:r>
          </a:p>
          <a:p>
            <a:r>
              <a:rPr lang="en-US" b="0" dirty="0" smtClean="0"/>
              <a:t>Compliance actions may be taken for any reason necessary or appropriate to the enforcement or the administration of the Defense Production Act, the Selective Service Act and related statutes, this part, or an official action.  Such actions include audits, investigations, or other inquiries.</a:t>
            </a:r>
            <a:endParaRPr lang="en-US" b="0" dirty="0"/>
          </a:p>
          <a:p>
            <a:r>
              <a:rPr lang="en-US" b="0" dirty="0"/>
              <a:t>Willful violation of any of the provisions of Title I or section 705 of the Defense Production </a:t>
            </a:r>
            <a:r>
              <a:rPr lang="en-US" b="0" dirty="0" smtClean="0"/>
              <a:t>Act or this part, </a:t>
            </a:r>
            <a:r>
              <a:rPr lang="en-US" b="0" dirty="0"/>
              <a:t>or an official action of the Department of Commerce, is a criminal act, punishable as provided in the Defense Production Act and as set forth in §700.74 of </a:t>
            </a:r>
            <a:r>
              <a:rPr lang="en-US" b="0" dirty="0" smtClean="0"/>
              <a:t>this part.</a:t>
            </a:r>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44</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5226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lstStyle/>
          <a:p>
            <a:pPr marL="0" indent="0">
              <a:buNone/>
            </a:pPr>
            <a:r>
              <a:rPr lang="en-US" dirty="0"/>
              <a:t>§700.71   Audits and investigations</a:t>
            </a:r>
            <a:endParaRPr lang="en-US" b="0" dirty="0"/>
          </a:p>
          <a:p>
            <a:pPr marL="0" indent="0">
              <a:buNone/>
            </a:pPr>
            <a:r>
              <a:rPr lang="en-US" b="0" dirty="0" smtClean="0"/>
              <a:t>(a) Audits </a:t>
            </a:r>
            <a:r>
              <a:rPr lang="en-US" b="0" dirty="0"/>
              <a:t>and investigations are official examinations of books, records, documents, other writings and information to ensure that the provisions of the Defense Production Act, the Selective Service Act and related statutes, </a:t>
            </a:r>
            <a:r>
              <a:rPr lang="en-US" b="0" dirty="0" smtClean="0"/>
              <a:t>and this part have </a:t>
            </a:r>
            <a:r>
              <a:rPr lang="en-US" b="0" dirty="0"/>
              <a:t>been properly followed. An audit or investigation may also include interviews and a systems evaluation to detect problems or failures in the implementation of </a:t>
            </a:r>
            <a:r>
              <a:rPr lang="en-US" b="0" dirty="0" smtClean="0"/>
              <a:t>this part.</a:t>
            </a:r>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45</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05327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lstStyle/>
          <a:p>
            <a:pPr marL="0" indent="0">
              <a:buNone/>
            </a:pPr>
            <a:r>
              <a:rPr lang="en-US" dirty="0"/>
              <a:t>§700.72   Compulsory process</a:t>
            </a:r>
            <a:endParaRPr lang="en-US" b="0" dirty="0"/>
          </a:p>
          <a:p>
            <a:r>
              <a:rPr lang="en-US" b="0" dirty="0"/>
              <a:t>If a person refuses to permit a duly authorized representative of Commerce to have access to any premises or source of information necessary to the administration or the enforcement of the Defense Production </a:t>
            </a:r>
            <a:r>
              <a:rPr lang="en-US" b="0" dirty="0" smtClean="0"/>
              <a:t>Act or this part, </a:t>
            </a:r>
            <a:r>
              <a:rPr lang="en-US" b="0" dirty="0"/>
              <a:t>the </a:t>
            </a:r>
            <a:r>
              <a:rPr lang="en-US" b="0" dirty="0" smtClean="0"/>
              <a:t>Department of Commerce </a:t>
            </a:r>
            <a:r>
              <a:rPr lang="en-US" b="0" dirty="0"/>
              <a:t>may seek compulsory process. Compulsory process means the institution of appropriate legal action, including ex parte application for an inspection warrant or its equivalent, in any forum of appropriate jurisdiction.</a:t>
            </a:r>
          </a:p>
        </p:txBody>
      </p:sp>
      <p:sp>
        <p:nvSpPr>
          <p:cNvPr id="4" name="Date Placeholder 3"/>
          <p:cNvSpPr>
            <a:spLocks noGrp="1"/>
          </p:cNvSpPr>
          <p:nvPr>
            <p:ph type="dt" sz="half" idx="10"/>
          </p:nvPr>
        </p:nvSpPr>
        <p:spPr/>
        <p:txBody>
          <a:bodyPr/>
          <a:lstStyle/>
          <a:p>
            <a:fld id="{DDFD6F57-DBDB-4379-8782-7DFD81E8CE40}" type="slidenum">
              <a:rPr lang="en-US" smtClean="0"/>
              <a:pPr/>
              <a:t>46</a:t>
            </a:fld>
            <a:endParaRPr lang="en-US" dirty="0"/>
          </a:p>
          <a:p>
            <a:endParaRPr lang="en-US" dirty="0"/>
          </a:p>
        </p:txBody>
      </p:sp>
      <p:sp>
        <p:nvSpPr>
          <p:cNvPr id="6" name="TextBox 5"/>
          <p:cNvSpPr txBox="1"/>
          <p:nvPr/>
        </p:nvSpPr>
        <p:spPr>
          <a:xfrm>
            <a:off x="8049490" y="5736664"/>
            <a:ext cx="787279"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249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a:xfrm>
            <a:off x="91583" y="1372785"/>
            <a:ext cx="8821348" cy="4960938"/>
          </a:xfrm>
        </p:spPr>
        <p:txBody>
          <a:bodyPr/>
          <a:lstStyle/>
          <a:p>
            <a:pPr marL="0" indent="0">
              <a:buNone/>
            </a:pPr>
            <a:r>
              <a:rPr lang="en-US" dirty="0"/>
              <a:t>§700.72   Compulsory process (Continued)</a:t>
            </a:r>
            <a:endParaRPr lang="en-US" b="0" dirty="0"/>
          </a:p>
          <a:p>
            <a:r>
              <a:rPr lang="en-US" b="0" dirty="0"/>
              <a:t>Compulsory process may be sought in advance of an audit, investigation, or other inquiry, if, in the judgment of the Director of the Office of Strategic Industries and Economic Security, U.S. Department of Commerce, in consultation with the Chief Counsel for Industry and Security, U.S. Department of Commerce, there is reason to believe that a person will refuse to permit an audit, investigation, or other inquiry, or that other circumstances exist which make such process desirable or necessary.</a:t>
            </a:r>
          </a:p>
        </p:txBody>
      </p:sp>
      <p:sp>
        <p:nvSpPr>
          <p:cNvPr id="4" name="Date Placeholder 3"/>
          <p:cNvSpPr>
            <a:spLocks noGrp="1"/>
          </p:cNvSpPr>
          <p:nvPr>
            <p:ph type="dt" sz="half" idx="10"/>
          </p:nvPr>
        </p:nvSpPr>
        <p:spPr/>
        <p:txBody>
          <a:bodyPr/>
          <a:lstStyle/>
          <a:p>
            <a:fld id="{DDFD6F57-DBDB-4379-8782-7DFD81E8CE40}" type="slidenum">
              <a:rPr lang="en-US" smtClean="0"/>
              <a:pPr/>
              <a:t>47</a:t>
            </a:fld>
            <a:endParaRPr lang="en-US" dirty="0"/>
          </a:p>
          <a:p>
            <a:endParaRPr lang="en-US" dirty="0"/>
          </a:p>
        </p:txBody>
      </p:sp>
    </p:spTree>
    <p:extLst>
      <p:ext uri="{BB962C8B-B14F-4D97-AF65-F5344CB8AC3E}">
        <p14:creationId xmlns:p14="http://schemas.microsoft.com/office/powerpoint/2010/main" val="26378721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lstStyle/>
          <a:p>
            <a:pPr marL="0" indent="0">
              <a:buNone/>
            </a:pPr>
            <a:r>
              <a:rPr lang="en-US" dirty="0"/>
              <a:t>§700.73   Notification of failure to comply</a:t>
            </a:r>
            <a:endParaRPr lang="en-US" b="0" dirty="0"/>
          </a:p>
          <a:p>
            <a:r>
              <a:rPr lang="en-US" b="0" dirty="0" smtClean="0"/>
              <a:t>…Commerce </a:t>
            </a:r>
            <a:r>
              <a:rPr lang="en-US" b="0" dirty="0"/>
              <a:t>may inform the person in writing where compliance with the requirements of the Defense Production Act, the Selective Service Act and related statutes, </a:t>
            </a:r>
            <a:r>
              <a:rPr lang="en-US" b="0" dirty="0" smtClean="0"/>
              <a:t>or this part, were </a:t>
            </a:r>
            <a:r>
              <a:rPr lang="en-US" b="0" dirty="0"/>
              <a:t>not met.</a:t>
            </a:r>
          </a:p>
          <a:p>
            <a:r>
              <a:rPr lang="en-US" b="0" dirty="0"/>
              <a:t>In cases where </a:t>
            </a:r>
            <a:r>
              <a:rPr lang="en-US" b="0" dirty="0" smtClean="0"/>
              <a:t>Department of Commerce </a:t>
            </a:r>
            <a:r>
              <a:rPr lang="en-US" b="0" dirty="0"/>
              <a:t>determines </a:t>
            </a:r>
            <a:r>
              <a:rPr lang="en-US" b="0" dirty="0" smtClean="0"/>
              <a:t>that failure to comply with provisions of the Defense Production Act, the Selective Service Act and related statutes, or this part, was inadvertent, the person may be informed in writing of the particulars involved and the corrective action to be taken. </a:t>
            </a:r>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48</a:t>
            </a:fld>
            <a:endParaRPr lang="en-US" dirty="0"/>
          </a:p>
          <a:p>
            <a:endParaRPr lang="en-US" dirty="0"/>
          </a:p>
        </p:txBody>
      </p:sp>
    </p:spTree>
    <p:extLst>
      <p:ext uri="{BB962C8B-B14F-4D97-AF65-F5344CB8AC3E}">
        <p14:creationId xmlns:p14="http://schemas.microsoft.com/office/powerpoint/2010/main" val="890383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lstStyle/>
          <a:p>
            <a:pPr marL="0" indent="0">
              <a:buNone/>
            </a:pPr>
            <a:r>
              <a:rPr lang="en-US" dirty="0"/>
              <a:t>§700.74   Violations, penalties, and remedies</a:t>
            </a:r>
            <a:endParaRPr lang="en-US" b="0" dirty="0"/>
          </a:p>
          <a:p>
            <a:r>
              <a:rPr lang="en-US" b="0" dirty="0"/>
              <a:t>Willful violation of the provisions of Title I or Sections 705 or 707 of the Defense Production Act, the priorities provisions of the Selective Service Act and related </a:t>
            </a:r>
            <a:r>
              <a:rPr lang="en-US" b="0" dirty="0" smtClean="0"/>
              <a:t>statutes or this part is </a:t>
            </a:r>
            <a:r>
              <a:rPr lang="en-US" b="0" dirty="0"/>
              <a:t>a crime and upon conviction, a person may be punished by fine or imprisonment, or both. The maximum penalty provided by the Defense Production Act is a $10,000 fine, or one year in prison, or both. The maximum penalty provided by the Selective Service Act </a:t>
            </a:r>
            <a:r>
              <a:rPr lang="en-US" b="0" dirty="0" smtClean="0"/>
              <a:t>is </a:t>
            </a:r>
            <a:r>
              <a:rPr lang="en-US" b="0" dirty="0"/>
              <a:t>a $50,000 fine, or three years in prison, or both.</a:t>
            </a:r>
          </a:p>
        </p:txBody>
      </p:sp>
      <p:sp>
        <p:nvSpPr>
          <p:cNvPr id="4" name="Date Placeholder 3"/>
          <p:cNvSpPr>
            <a:spLocks noGrp="1"/>
          </p:cNvSpPr>
          <p:nvPr>
            <p:ph type="dt" sz="half" idx="10"/>
          </p:nvPr>
        </p:nvSpPr>
        <p:spPr/>
        <p:txBody>
          <a:bodyPr/>
          <a:lstStyle/>
          <a:p>
            <a:fld id="{DDFD6F57-DBDB-4379-8782-7DFD81E8CE40}" type="slidenum">
              <a:rPr lang="en-US" smtClean="0"/>
              <a:pPr/>
              <a:t>49</a:t>
            </a:fld>
            <a:endParaRPr lang="en-US" dirty="0"/>
          </a:p>
          <a:p>
            <a:endParaRPr lang="en-US" dirty="0"/>
          </a:p>
        </p:txBody>
      </p:sp>
    </p:spTree>
    <p:extLst>
      <p:ext uri="{BB962C8B-B14F-4D97-AF65-F5344CB8AC3E}">
        <p14:creationId xmlns:p14="http://schemas.microsoft.com/office/powerpoint/2010/main" val="2798385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Horizontal Scroll 9"/>
          <p:cNvSpPr/>
          <p:nvPr/>
        </p:nvSpPr>
        <p:spPr>
          <a:xfrm>
            <a:off x="396240" y="1097280"/>
            <a:ext cx="8336280" cy="539496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DPAS for the CONTRACTOR</a:t>
            </a:r>
          </a:p>
        </p:txBody>
      </p:sp>
      <p:sp>
        <p:nvSpPr>
          <p:cNvPr id="4" name="Date Placeholder 3"/>
          <p:cNvSpPr>
            <a:spLocks noGrp="1"/>
          </p:cNvSpPr>
          <p:nvPr>
            <p:ph type="dt" sz="half" idx="10"/>
          </p:nvPr>
        </p:nvSpPr>
        <p:spPr/>
        <p:txBody>
          <a:bodyPr/>
          <a:lstStyle/>
          <a:p>
            <a:fld id="{DDFD6F57-DBDB-4379-8782-7DFD81E8CE40}" type="slidenum">
              <a:rPr lang="en-US" smtClean="0"/>
              <a:pPr/>
              <a:t>5</a:t>
            </a:fld>
            <a:endParaRPr lang="en-US" dirty="0"/>
          </a:p>
          <a:p>
            <a:endParaRPr lang="en-US" dirty="0"/>
          </a:p>
        </p:txBody>
      </p:sp>
      <p:sp>
        <p:nvSpPr>
          <p:cNvPr id="5" name="TextBox 4"/>
          <p:cNvSpPr txBox="1"/>
          <p:nvPr/>
        </p:nvSpPr>
        <p:spPr>
          <a:xfrm>
            <a:off x="1276350" y="2709848"/>
            <a:ext cx="7071360" cy="2169825"/>
          </a:xfrm>
          <a:prstGeom prst="rect">
            <a:avLst/>
          </a:prstGeom>
          <a:noFill/>
        </p:spPr>
        <p:txBody>
          <a:bodyPr wrap="square" rtlCol="0" anchor="ctr">
            <a:spAutoFit/>
          </a:bodyPr>
          <a:lstStyle/>
          <a:p>
            <a:pPr algn="ctr"/>
            <a:r>
              <a:rPr lang="en-US" sz="2700" dirty="0" smtClean="0"/>
              <a:t>Contractors </a:t>
            </a:r>
            <a:r>
              <a:rPr lang="en-US" sz="2700" dirty="0"/>
              <a:t>should ensure that DPAS is integrated into their Production Planning and Control System in order to </a:t>
            </a:r>
            <a:r>
              <a:rPr lang="en-US" sz="2700" dirty="0" smtClean="0"/>
              <a:t>demonstrate that rated orders are given consideration and priority in compliance with 15 CFR 700.</a:t>
            </a:r>
            <a:endParaRPr lang="en-US" sz="2700" dirty="0"/>
          </a:p>
        </p:txBody>
      </p:sp>
    </p:spTree>
    <p:extLst>
      <p:ext uri="{BB962C8B-B14F-4D97-AF65-F5344CB8AC3E}">
        <p14:creationId xmlns:p14="http://schemas.microsoft.com/office/powerpoint/2010/main" val="31654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 fill="hold"/>
                                        <p:tgtEl>
                                          <p:spTgt spid="10"/>
                                        </p:tgtEl>
                                        <p:attrNameLst>
                                          <p:attrName>ppt_w</p:attrName>
                                        </p:attrNameLst>
                                      </p:cBhvr>
                                      <p:tavLst>
                                        <p:tav tm="0">
                                          <p:val>
                                            <p:fltVal val="0"/>
                                          </p:val>
                                        </p:tav>
                                        <p:tav tm="100000">
                                          <p:val>
                                            <p:strVal val="#ppt_w"/>
                                          </p:val>
                                        </p:tav>
                                      </p:tavLst>
                                    </p:anim>
                                    <p:anim calcmode="lin" valueType="num">
                                      <p:cBhvr>
                                        <p:cTn id="8" dur="10" fill="hold"/>
                                        <p:tgtEl>
                                          <p:spTgt spid="10"/>
                                        </p:tgtEl>
                                        <p:attrNameLst>
                                          <p:attrName>ppt_h</p:attrName>
                                        </p:attrNameLst>
                                      </p:cBhvr>
                                      <p:tavLst>
                                        <p:tav tm="0">
                                          <p:val>
                                            <p:fltVal val="0"/>
                                          </p:val>
                                        </p:tav>
                                        <p:tav tm="100000">
                                          <p:val>
                                            <p:strVal val="#ppt_h"/>
                                          </p:val>
                                        </p:tav>
                                      </p:tavLst>
                                    </p:anim>
                                    <p:animEffect transition="in" filter="fade">
                                      <p:cBhvr>
                                        <p:cTn id="9" dur="1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COMPLIANCE</a:t>
            </a:r>
          </a:p>
        </p:txBody>
      </p:sp>
      <p:sp>
        <p:nvSpPr>
          <p:cNvPr id="3" name="Content Placeholder 2"/>
          <p:cNvSpPr>
            <a:spLocks noGrp="1"/>
          </p:cNvSpPr>
          <p:nvPr>
            <p:ph idx="1"/>
          </p:nvPr>
        </p:nvSpPr>
        <p:spPr/>
        <p:txBody>
          <a:bodyPr/>
          <a:lstStyle/>
          <a:p>
            <a:pPr marL="0" indent="0">
              <a:buNone/>
            </a:pPr>
            <a:r>
              <a:rPr lang="en-US" dirty="0"/>
              <a:t>§700.75   Compliance conflicts</a:t>
            </a:r>
            <a:endParaRPr lang="en-US" b="0" dirty="0"/>
          </a:p>
          <a:p>
            <a:r>
              <a:rPr lang="en-US" b="0" dirty="0"/>
              <a:t>If compliance with any provision of the Defense Production Act, the Selective Service Act and related statutes, </a:t>
            </a:r>
            <a:r>
              <a:rPr lang="en-US" b="0" dirty="0" smtClean="0"/>
              <a:t>this regulation, </a:t>
            </a:r>
            <a:r>
              <a:rPr lang="en-US" b="0" dirty="0"/>
              <a:t>or an official action would prevent a person from filling a rated order or from complying with another provision of the Defense Production Act, </a:t>
            </a:r>
            <a:r>
              <a:rPr lang="en-US" b="0" dirty="0" smtClean="0"/>
              <a:t>this regulation, </a:t>
            </a:r>
            <a:r>
              <a:rPr lang="en-US" b="0" dirty="0"/>
              <a:t>or an official action, the person must immediately notify the Department of Commerce for resolution of the conflict</a:t>
            </a:r>
            <a:r>
              <a:rPr lang="en-US" b="0" dirty="0" smtClean="0"/>
              <a:t>.</a:t>
            </a:r>
            <a:endParaRPr lang="en-US" b="0" dirty="0"/>
          </a:p>
        </p:txBody>
      </p:sp>
      <p:sp>
        <p:nvSpPr>
          <p:cNvPr id="4" name="Date Placeholder 3"/>
          <p:cNvSpPr>
            <a:spLocks noGrp="1"/>
          </p:cNvSpPr>
          <p:nvPr>
            <p:ph type="dt" sz="half" idx="10"/>
          </p:nvPr>
        </p:nvSpPr>
        <p:spPr/>
        <p:txBody>
          <a:bodyPr/>
          <a:lstStyle/>
          <a:p>
            <a:fld id="{DDFD6F57-DBDB-4379-8782-7DFD81E8CE40}" type="slidenum">
              <a:rPr lang="en-US" smtClean="0"/>
              <a:pPr/>
              <a:t>50</a:t>
            </a:fld>
            <a:endParaRPr lang="en-US" dirty="0"/>
          </a:p>
          <a:p>
            <a:endParaRPr lang="en-US" dirty="0"/>
          </a:p>
        </p:txBody>
      </p:sp>
    </p:spTree>
    <p:extLst>
      <p:ext uri="{BB962C8B-B14F-4D97-AF65-F5344CB8AC3E}">
        <p14:creationId xmlns:p14="http://schemas.microsoft.com/office/powerpoint/2010/main" val="3048050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Protection Against Claims</a:t>
            </a: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4977" y="1102718"/>
            <a:ext cx="8734046" cy="5066068"/>
          </a:xfrm>
        </p:spPr>
      </p:pic>
      <p:sp>
        <p:nvSpPr>
          <p:cNvPr id="4" name="Date Placeholder 3"/>
          <p:cNvSpPr>
            <a:spLocks noGrp="1"/>
          </p:cNvSpPr>
          <p:nvPr>
            <p:ph type="dt" sz="half" idx="10"/>
          </p:nvPr>
        </p:nvSpPr>
        <p:spPr/>
        <p:txBody>
          <a:bodyPr/>
          <a:lstStyle/>
          <a:p>
            <a:fld id="{DDFD6F57-DBDB-4379-8782-7DFD81E8CE40}" type="slidenum">
              <a:rPr lang="en-US" smtClean="0"/>
              <a:pPr/>
              <a:t>51</a:t>
            </a:fld>
            <a:endParaRPr lang="en-US" dirty="0"/>
          </a:p>
          <a:p>
            <a:endParaRPr lang="en-US" dirty="0"/>
          </a:p>
        </p:txBody>
      </p:sp>
      <p:sp>
        <p:nvSpPr>
          <p:cNvPr id="5" name="Rectangle 4"/>
          <p:cNvSpPr/>
          <p:nvPr/>
        </p:nvSpPr>
        <p:spPr>
          <a:xfrm>
            <a:off x="391886" y="2302134"/>
            <a:ext cx="8610600" cy="3539430"/>
          </a:xfrm>
          <a:prstGeom prst="rect">
            <a:avLst/>
          </a:prstGeom>
          <a:solidFill>
            <a:schemeClr val="bg1">
              <a:alpha val="50000"/>
            </a:schemeClr>
          </a:solidFill>
        </p:spPr>
        <p:txBody>
          <a:bodyPr wrap="square">
            <a:spAutoFit/>
          </a:bodyPr>
          <a:lstStyle/>
          <a:p>
            <a:r>
              <a:rPr lang="en-US" sz="3200" dirty="0"/>
              <a:t>A person shall not be held liable for damages or penalties for </a:t>
            </a:r>
            <a:r>
              <a:rPr lang="en-US" sz="3200" dirty="0">
                <a:solidFill>
                  <a:srgbClr val="FF0000"/>
                </a:solidFill>
              </a:rPr>
              <a:t>any act or failure to act </a:t>
            </a:r>
            <a:r>
              <a:rPr lang="en-US" sz="3200" dirty="0"/>
              <a:t>resulting directly or indirectly from compliance with the DPAS, or an official action, notwithstanding that such provision or action shall subsequently be declared invalid by judicial or other competent authority.</a:t>
            </a:r>
          </a:p>
        </p:txBody>
      </p:sp>
    </p:spTree>
    <p:extLst>
      <p:ext uri="{BB962C8B-B14F-4D97-AF65-F5344CB8AC3E}">
        <p14:creationId xmlns:p14="http://schemas.microsoft.com/office/powerpoint/2010/main" val="3705663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lstStyle/>
          <a:p>
            <a:pPr marL="0" indent="0">
              <a:buNone/>
            </a:pPr>
            <a:r>
              <a:rPr lang="en-US" dirty="0"/>
              <a:t>§700.92   Applicability of </a:t>
            </a:r>
            <a:r>
              <a:rPr lang="en-US" dirty="0" smtClean="0"/>
              <a:t>this part </a:t>
            </a:r>
            <a:r>
              <a:rPr lang="en-US" dirty="0"/>
              <a:t>and official actions</a:t>
            </a:r>
            <a:endParaRPr lang="en-US" b="0" dirty="0"/>
          </a:p>
          <a:p>
            <a:r>
              <a:rPr lang="en-US" b="0" dirty="0" smtClean="0"/>
              <a:t>This part </a:t>
            </a:r>
            <a:r>
              <a:rPr lang="en-US" b="0" dirty="0"/>
              <a:t>and all official actions, unless specifically stated otherwise, apply to transactions in any state, territory, or possession of the United States and the District of Columbia.</a:t>
            </a:r>
          </a:p>
          <a:p>
            <a:r>
              <a:rPr lang="en-US" b="0" dirty="0" smtClean="0"/>
              <a:t>This part </a:t>
            </a:r>
            <a:r>
              <a:rPr lang="en-US" b="0" dirty="0"/>
              <a:t>and all official actions apply not only to deliveries to other persons but also include deliveries to affiliates and subsidiaries.</a:t>
            </a:r>
          </a:p>
        </p:txBody>
      </p:sp>
      <p:sp>
        <p:nvSpPr>
          <p:cNvPr id="4" name="Date Placeholder 3"/>
          <p:cNvSpPr>
            <a:spLocks noGrp="1"/>
          </p:cNvSpPr>
          <p:nvPr>
            <p:ph type="dt" sz="half" idx="10"/>
          </p:nvPr>
        </p:nvSpPr>
        <p:spPr/>
        <p:txBody>
          <a:bodyPr/>
          <a:lstStyle/>
          <a:p>
            <a:fld id="{DDFD6F57-DBDB-4379-8782-7DFD81E8CE40}" type="slidenum">
              <a:rPr lang="en-US" smtClean="0"/>
              <a:pPr/>
              <a:t>52</a:t>
            </a:fld>
            <a:endParaRPr lang="en-US" dirty="0"/>
          </a:p>
          <a:p>
            <a:endParaRPr lang="en-US" dirty="0"/>
          </a:p>
        </p:txBody>
      </p:sp>
    </p:spTree>
    <p:extLst>
      <p:ext uri="{BB962C8B-B14F-4D97-AF65-F5344CB8AC3E}">
        <p14:creationId xmlns:p14="http://schemas.microsoft.com/office/powerpoint/2010/main" val="1648385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References</a:t>
            </a:r>
            <a:endParaRPr lang="en-US" dirty="0"/>
          </a:p>
        </p:txBody>
      </p:sp>
      <p:sp>
        <p:nvSpPr>
          <p:cNvPr id="3" name="Content Placeholder 2"/>
          <p:cNvSpPr>
            <a:spLocks noGrp="1"/>
          </p:cNvSpPr>
          <p:nvPr>
            <p:ph idx="1"/>
          </p:nvPr>
        </p:nvSpPr>
        <p:spPr/>
        <p:txBody>
          <a:bodyPr/>
          <a:lstStyle/>
          <a:p>
            <a:r>
              <a:rPr lang="en-US" altLang="en-US" b="0" dirty="0"/>
              <a:t>Department of Commerce Regulation </a:t>
            </a:r>
          </a:p>
          <a:p>
            <a:pPr lvl="1"/>
            <a:r>
              <a:rPr lang="en-US" altLang="en-US" b="0" dirty="0"/>
              <a:t>15 CFR 700</a:t>
            </a:r>
          </a:p>
          <a:p>
            <a:r>
              <a:rPr lang="en-US" altLang="en-US" b="0" dirty="0"/>
              <a:t>DOD Priorities and Allocation Manual </a:t>
            </a:r>
          </a:p>
          <a:p>
            <a:pPr lvl="1"/>
            <a:r>
              <a:rPr lang="en-US" altLang="en-US" b="0" dirty="0"/>
              <a:t>DoD 4400.1M</a:t>
            </a:r>
          </a:p>
        </p:txBody>
      </p:sp>
      <p:sp>
        <p:nvSpPr>
          <p:cNvPr id="4" name="Date Placeholder 3"/>
          <p:cNvSpPr>
            <a:spLocks noGrp="1"/>
          </p:cNvSpPr>
          <p:nvPr>
            <p:ph type="dt" sz="half" idx="10"/>
          </p:nvPr>
        </p:nvSpPr>
        <p:spPr/>
        <p:txBody>
          <a:bodyPr/>
          <a:lstStyle/>
          <a:p>
            <a:fld id="{DDFD6F57-DBDB-4379-8782-7DFD81E8CE40}" type="slidenum">
              <a:rPr lang="en-US" smtClean="0"/>
              <a:pPr/>
              <a:t>53</a:t>
            </a:fld>
            <a:endParaRPr lang="en-US" dirty="0"/>
          </a:p>
          <a:p>
            <a:endParaRPr lang="en-US" dirty="0"/>
          </a:p>
        </p:txBody>
      </p:sp>
    </p:spTree>
    <p:extLst>
      <p:ext uri="{BB962C8B-B14F-4D97-AF65-F5344CB8AC3E}">
        <p14:creationId xmlns:p14="http://schemas.microsoft.com/office/powerpoint/2010/main" val="40477282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DPAS Assistance</a:t>
            </a:r>
            <a:endParaRPr lang="en-US" dirty="0"/>
          </a:p>
        </p:txBody>
      </p:sp>
      <p:sp>
        <p:nvSpPr>
          <p:cNvPr id="3" name="Content Placeholder 2"/>
          <p:cNvSpPr>
            <a:spLocks noGrp="1"/>
          </p:cNvSpPr>
          <p:nvPr>
            <p:ph idx="1"/>
          </p:nvPr>
        </p:nvSpPr>
        <p:spPr/>
        <p:txBody>
          <a:bodyPr/>
          <a:lstStyle/>
          <a:p>
            <a:pPr marL="0" indent="0">
              <a:buNone/>
            </a:pPr>
            <a:r>
              <a:rPr lang="en-US" altLang="en-US" dirty="0" smtClean="0"/>
              <a:t>Contractors requiring assistance or interpretation on DPAS requirements must contact the </a:t>
            </a:r>
            <a:r>
              <a:rPr lang="en-US" altLang="en-US" dirty="0" smtClean="0"/>
              <a:t>Contracting Officer for the Buying Office who awarded the contract. </a:t>
            </a:r>
          </a:p>
          <a:p>
            <a:pPr marL="0" indent="0">
              <a:buNone/>
            </a:pPr>
            <a:r>
              <a:rPr lang="en-US" altLang="en-US" dirty="0" smtClean="0"/>
              <a:t>If the contract is administered by DCMA, contact can be initiated to the assigned </a:t>
            </a:r>
            <a:r>
              <a:rPr lang="en-US" altLang="en-US" dirty="0" smtClean="0"/>
              <a:t>DPAS Officer at the </a:t>
            </a:r>
            <a:r>
              <a:rPr lang="en-US" altLang="en-US" dirty="0" smtClean="0"/>
              <a:t>CMO.</a:t>
            </a:r>
            <a:endParaRPr lang="en-US" altLang="en-US" dirty="0" smtClean="0"/>
          </a:p>
          <a:p>
            <a:pPr marL="0" indent="0">
              <a:buNone/>
            </a:pPr>
            <a:r>
              <a:rPr lang="en-US" altLang="en-US" dirty="0" smtClean="0"/>
              <a:t>CMO DPAS Officers requiring assistance must contact the Operational Units/Regional POCs and if escalation is necessary, </a:t>
            </a:r>
            <a:r>
              <a:rPr lang="en-US" altLang="en-US" dirty="0" smtClean="0"/>
              <a:t>contact </a:t>
            </a:r>
            <a:r>
              <a:rPr lang="en-US" altLang="en-US" dirty="0" smtClean="0"/>
              <a:t>the DPAS HQ representatives</a:t>
            </a:r>
            <a:r>
              <a:rPr lang="en-US" altLang="en-US" dirty="0" smtClean="0"/>
              <a:t>.</a:t>
            </a:r>
          </a:p>
          <a:p>
            <a:pPr marL="0" indent="0">
              <a:buNone/>
            </a:pPr>
            <a:endParaRPr lang="en-US" altLang="en-US" dirty="0"/>
          </a:p>
          <a:p>
            <a:pPr marL="0" indent="0">
              <a:buNone/>
            </a:pPr>
            <a:endParaRPr lang="en-US" altLang="en-US" dirty="0" smtClean="0"/>
          </a:p>
          <a:p>
            <a:pPr marL="0" indent="0">
              <a:buNone/>
            </a:pPr>
            <a:endParaRPr lang="en-US" altLang="en-US" dirty="0"/>
          </a:p>
          <a:p>
            <a:pPr marL="0" indent="0">
              <a:buNone/>
            </a:pPr>
            <a:r>
              <a:rPr lang="en-US" altLang="en-US" dirty="0" smtClean="0"/>
              <a:t>				CUI</a:t>
            </a:r>
            <a:endParaRPr lang="en-US" altLang="en-US" dirty="0"/>
          </a:p>
        </p:txBody>
      </p:sp>
      <p:sp>
        <p:nvSpPr>
          <p:cNvPr id="4" name="Date Placeholder 3"/>
          <p:cNvSpPr>
            <a:spLocks noGrp="1"/>
          </p:cNvSpPr>
          <p:nvPr>
            <p:ph type="dt" sz="half" idx="10"/>
          </p:nvPr>
        </p:nvSpPr>
        <p:spPr/>
        <p:txBody>
          <a:bodyPr/>
          <a:lstStyle/>
          <a:p>
            <a:fld id="{DDFD6F57-DBDB-4379-8782-7DFD81E8CE40}" type="slidenum">
              <a:rPr lang="en-US" smtClean="0"/>
              <a:pPr/>
              <a:t>54</a:t>
            </a:fld>
            <a:endParaRPr lang="en-US" dirty="0"/>
          </a:p>
          <a:p>
            <a:endParaRPr lang="en-US" dirty="0"/>
          </a:p>
        </p:txBody>
      </p:sp>
    </p:spTree>
    <p:extLst>
      <p:ext uri="{BB962C8B-B14F-4D97-AF65-F5344CB8AC3E}">
        <p14:creationId xmlns:p14="http://schemas.microsoft.com/office/powerpoint/2010/main" val="549588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0106" y="1149592"/>
            <a:ext cx="2213894" cy="215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571" y="1352789"/>
            <a:ext cx="1957535" cy="19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DPAS for the CONTRACTOR</a:t>
            </a:r>
          </a:p>
        </p:txBody>
      </p:sp>
      <p:sp>
        <p:nvSpPr>
          <p:cNvPr id="3" name="Content Placeholder 2"/>
          <p:cNvSpPr>
            <a:spLocks noGrp="1"/>
          </p:cNvSpPr>
          <p:nvPr>
            <p:ph idx="1"/>
          </p:nvPr>
        </p:nvSpPr>
        <p:spPr/>
        <p:txBody>
          <a:bodyPr/>
          <a:lstStyle/>
          <a:p>
            <a:pPr marL="0" indent="0">
              <a:lnSpc>
                <a:spcPct val="110000"/>
              </a:lnSpc>
              <a:buNone/>
            </a:pPr>
            <a:r>
              <a:rPr lang="en-US" dirty="0"/>
              <a:t>Program Overview</a:t>
            </a:r>
          </a:p>
          <a:p>
            <a:pPr>
              <a:lnSpc>
                <a:spcPct val="110000"/>
              </a:lnSpc>
            </a:pPr>
            <a:r>
              <a:rPr lang="en-US" b="0" dirty="0"/>
              <a:t>Definitions</a:t>
            </a:r>
          </a:p>
          <a:p>
            <a:pPr>
              <a:lnSpc>
                <a:spcPct val="110000"/>
              </a:lnSpc>
            </a:pPr>
            <a:r>
              <a:rPr lang="en-US" b="0" dirty="0"/>
              <a:t>DPAS Authority</a:t>
            </a:r>
          </a:p>
          <a:p>
            <a:pPr>
              <a:lnSpc>
                <a:spcPct val="110000"/>
              </a:lnSpc>
            </a:pPr>
            <a:r>
              <a:rPr lang="en-US" b="0" dirty="0"/>
              <a:t>Purpose</a:t>
            </a:r>
          </a:p>
          <a:p>
            <a:pPr>
              <a:lnSpc>
                <a:spcPct val="110000"/>
              </a:lnSpc>
            </a:pPr>
            <a:r>
              <a:rPr lang="en-US" b="0" dirty="0"/>
              <a:t>Objectives</a:t>
            </a:r>
          </a:p>
          <a:p>
            <a:pPr>
              <a:lnSpc>
                <a:spcPct val="110000"/>
              </a:lnSpc>
            </a:pPr>
            <a:r>
              <a:rPr lang="en-US" b="0" dirty="0"/>
              <a:t>Priority ratings for DoD</a:t>
            </a:r>
          </a:p>
          <a:p>
            <a:pPr>
              <a:lnSpc>
                <a:spcPct val="110000"/>
              </a:lnSpc>
            </a:pPr>
            <a:r>
              <a:rPr lang="en-US" b="0" dirty="0"/>
              <a:t>Provisions</a:t>
            </a:r>
          </a:p>
          <a:p>
            <a:pPr>
              <a:lnSpc>
                <a:spcPct val="110000"/>
              </a:lnSpc>
            </a:pPr>
            <a:r>
              <a:rPr lang="en-US" b="0" dirty="0"/>
              <a:t>Special Priorities Assistance (SPA)</a:t>
            </a:r>
          </a:p>
          <a:p>
            <a:pPr>
              <a:lnSpc>
                <a:spcPct val="110000"/>
              </a:lnSpc>
            </a:pPr>
            <a:r>
              <a:rPr lang="en-US" b="0" dirty="0"/>
              <a:t>Compliance</a:t>
            </a:r>
          </a:p>
          <a:p>
            <a:pPr>
              <a:lnSpc>
                <a:spcPct val="110000"/>
              </a:lnSpc>
            </a:pPr>
            <a:r>
              <a:rPr lang="en-US" b="0" dirty="0"/>
              <a:t>Protection Against Claims</a:t>
            </a:r>
          </a:p>
          <a:p>
            <a:pPr>
              <a:lnSpc>
                <a:spcPct val="110000"/>
              </a:lnSpc>
            </a:pPr>
            <a:r>
              <a:rPr lang="en-US" b="0" dirty="0"/>
              <a:t>Applicability</a:t>
            </a:r>
          </a:p>
        </p:txBody>
      </p:sp>
      <p:sp>
        <p:nvSpPr>
          <p:cNvPr id="4" name="Date Placeholder 3"/>
          <p:cNvSpPr>
            <a:spLocks noGrp="1"/>
          </p:cNvSpPr>
          <p:nvPr>
            <p:ph type="dt" sz="half" idx="10"/>
          </p:nvPr>
        </p:nvSpPr>
        <p:spPr/>
        <p:txBody>
          <a:bodyPr/>
          <a:lstStyle/>
          <a:p>
            <a:fld id="{DDFD6F57-DBDB-4379-8782-7DFD81E8CE40}" type="slidenum">
              <a:rPr lang="en-US" smtClean="0"/>
              <a:pPr/>
              <a:t>6</a:t>
            </a:fld>
            <a:endParaRPr lang="en-US" dirty="0"/>
          </a:p>
          <a:p>
            <a:endParaRPr lang="en-US" dirty="0"/>
          </a:p>
        </p:txBody>
      </p:sp>
    </p:spTree>
    <p:extLst>
      <p:ext uri="{BB962C8B-B14F-4D97-AF65-F5344CB8AC3E}">
        <p14:creationId xmlns:p14="http://schemas.microsoft.com/office/powerpoint/2010/main" val="2932338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Person</a:t>
            </a:r>
            <a:r>
              <a:rPr lang="en-US" b="0" dirty="0"/>
              <a:t> - any individual, corporation, partnership, association, or any other organized group of persons, or legal successor or representative thereof.</a:t>
            </a:r>
          </a:p>
          <a:p>
            <a:r>
              <a:rPr lang="en-US" dirty="0"/>
              <a:t>Approved program </a:t>
            </a:r>
            <a:r>
              <a:rPr lang="en-US" b="0" dirty="0"/>
              <a:t>- A program determined as necessary or appropriate for priorities and allocations support to promote the national defense by the Secretary of Defense.</a:t>
            </a:r>
          </a:p>
          <a:p>
            <a:r>
              <a:rPr lang="en-US" dirty="0"/>
              <a:t>Delegate Agency </a:t>
            </a:r>
            <a:r>
              <a:rPr lang="en-US" b="0" dirty="0"/>
              <a:t>- A government agency authorized by delegation from the Department of Commerce to place priority ratings on contracts or orders needed to support approved programs.</a:t>
            </a:r>
            <a:endParaRPr lang="en-US" altLang="en-US" b="0" dirty="0"/>
          </a:p>
        </p:txBody>
      </p:sp>
      <p:sp>
        <p:nvSpPr>
          <p:cNvPr id="4" name="Date Placeholder 3"/>
          <p:cNvSpPr>
            <a:spLocks noGrp="1"/>
          </p:cNvSpPr>
          <p:nvPr>
            <p:ph type="dt" sz="half" idx="10"/>
          </p:nvPr>
        </p:nvSpPr>
        <p:spPr/>
        <p:txBody>
          <a:bodyPr/>
          <a:lstStyle/>
          <a:p>
            <a:fld id="{DDFD6F57-DBDB-4379-8782-7DFD81E8CE40}" type="slidenum">
              <a:rPr lang="en-US" smtClean="0"/>
              <a:pPr/>
              <a:t>7</a:t>
            </a:fld>
            <a:endParaRPr lang="en-US" dirty="0"/>
          </a:p>
          <a:p>
            <a:endParaRPr lang="en-US" dirty="0"/>
          </a:p>
        </p:txBody>
      </p:sp>
      <p:sp>
        <p:nvSpPr>
          <p:cNvPr id="8" name="TextBox 7"/>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8772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r>
              <a:rPr lang="en-US" dirty="0"/>
              <a:t>Official action </a:t>
            </a:r>
            <a:r>
              <a:rPr lang="en-US" b="0" dirty="0"/>
              <a:t>- An action taken by Commerce under the authority of the Defense Production Act, the Selective Service Act and related statutes, and 15 CFR 700. Such actions include the issuance of Set-asides, Rating Authorizations, Directives, Letters of Understanding, Demands for Information, Inspection Authorizations, and Administrative Subpoenas.</a:t>
            </a:r>
          </a:p>
          <a:p>
            <a:r>
              <a:rPr lang="en-US" dirty="0"/>
              <a:t>Rated order </a:t>
            </a:r>
            <a:r>
              <a:rPr lang="en-US" b="0" dirty="0"/>
              <a:t>- A prime contract, a subcontract, or a purchase order in support of an approved program issued in accordance with the provisions of 15 CFR 700.</a:t>
            </a:r>
            <a:endParaRPr lang="en-US" altLang="en-US" b="0" dirty="0"/>
          </a:p>
        </p:txBody>
      </p:sp>
      <p:sp>
        <p:nvSpPr>
          <p:cNvPr id="4" name="Date Placeholder 3"/>
          <p:cNvSpPr>
            <a:spLocks noGrp="1"/>
          </p:cNvSpPr>
          <p:nvPr>
            <p:ph type="dt" sz="half" idx="10"/>
          </p:nvPr>
        </p:nvSpPr>
        <p:spPr/>
        <p:txBody>
          <a:bodyPr/>
          <a:lstStyle/>
          <a:p>
            <a:fld id="{DDFD6F57-DBDB-4379-8782-7DFD81E8CE40}" type="slidenum">
              <a:rPr lang="en-US" smtClean="0"/>
              <a:pPr/>
              <a:t>8</a:t>
            </a:fld>
            <a:endParaRPr lang="en-US" dirty="0"/>
          </a:p>
          <a:p>
            <a:endParaRPr lang="en-US" dirty="0"/>
          </a:p>
        </p:txBody>
      </p:sp>
      <p:sp>
        <p:nvSpPr>
          <p:cNvPr id="5" name="TextBox 4"/>
          <p:cNvSpPr txBox="1"/>
          <p:nvPr/>
        </p:nvSpPr>
        <p:spPr>
          <a:xfrm>
            <a:off x="8297840" y="5736664"/>
            <a:ext cx="538930" cy="523220"/>
          </a:xfrm>
          <a:prstGeom prst="rect">
            <a:avLst/>
          </a:prstGeom>
          <a:noFill/>
        </p:spPr>
        <p:txBody>
          <a:bodyPr wrap="none" rtlCol="0">
            <a:spAutoFit/>
          </a:bodyPr>
          <a:lstStyle/>
          <a:p>
            <a:r>
              <a:rPr lang="en-US" sz="2800" b="1" dirty="0">
                <a:solidFill>
                  <a:srgbClr val="FF0000"/>
                </a:solidFill>
                <a:effectLst>
                  <a:outerShdw blurRad="38100" dist="38100" dir="2700000" algn="tl">
                    <a:srgbClr val="000000">
                      <a:alpha val="43137"/>
                    </a:srgbClr>
                  </a:outerShdw>
                </a:effectLst>
                <a:sym typeface="Symbol"/>
              </a:rPr>
              <a:t></a:t>
            </a:r>
            <a:endParaRPr lang="en-US"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15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a:lnSpc>
                <a:spcPct val="110000"/>
              </a:lnSpc>
            </a:pPr>
            <a:r>
              <a:rPr lang="en-US" dirty="0"/>
              <a:t>Defense Production Act</a:t>
            </a:r>
            <a:r>
              <a:rPr lang="en-US" b="0" dirty="0"/>
              <a:t> - the Defense Production Act of 1950, as amended (50 U.S.C. App. 2061, et seq.).</a:t>
            </a:r>
          </a:p>
          <a:p>
            <a:pPr>
              <a:lnSpc>
                <a:spcPct val="110000"/>
              </a:lnSpc>
            </a:pPr>
            <a:r>
              <a:rPr lang="en-US" dirty="0"/>
              <a:t>Selective Service Act and related statutes</a:t>
            </a:r>
            <a:r>
              <a:rPr lang="en-US" b="0" dirty="0"/>
              <a:t> - Section 18 of the Selective Service Act of 1948 (50 U.S.C. app. 468), 10 U.S.C. 2538, and 50 U.S.C. 82.</a:t>
            </a:r>
          </a:p>
          <a:p>
            <a:pPr>
              <a:lnSpc>
                <a:spcPct val="110000"/>
              </a:lnSpc>
            </a:pPr>
            <a:r>
              <a:rPr lang="en-US" dirty="0"/>
              <a:t>Stafford Act</a:t>
            </a:r>
            <a:r>
              <a:rPr lang="en-US" b="0" dirty="0"/>
              <a:t> -Title VI (Emergency Preparedness) of the Robert T. Stafford Disaster Relief and Emergency Assistance Act, as amended (42 U.S.C. 5195 et seq.).</a:t>
            </a:r>
          </a:p>
          <a:p>
            <a:pPr>
              <a:lnSpc>
                <a:spcPct val="110000"/>
              </a:lnSpc>
            </a:pPr>
            <a:r>
              <a:rPr lang="en-US" altLang="en-US" dirty="0"/>
              <a:t>National Defense</a:t>
            </a:r>
            <a:r>
              <a:rPr lang="en-US" altLang="en-US" b="0" dirty="0"/>
              <a:t> - Includes programs for military and energy production or construction, military or critical infrastructure assistance to any foreign nation, homeland security, stockpiling, space, and any directly related activity.</a:t>
            </a:r>
          </a:p>
        </p:txBody>
      </p:sp>
      <p:sp>
        <p:nvSpPr>
          <p:cNvPr id="4" name="Date Placeholder 3"/>
          <p:cNvSpPr>
            <a:spLocks noGrp="1"/>
          </p:cNvSpPr>
          <p:nvPr>
            <p:ph type="dt" sz="half" idx="10"/>
          </p:nvPr>
        </p:nvSpPr>
        <p:spPr/>
        <p:txBody>
          <a:bodyPr/>
          <a:lstStyle/>
          <a:p>
            <a:fld id="{DDFD6F57-DBDB-4379-8782-7DFD81E8CE40}" type="slidenum">
              <a:rPr lang="en-US" smtClean="0"/>
              <a:pPr/>
              <a:t>9</a:t>
            </a:fld>
            <a:endParaRPr lang="en-US" dirty="0"/>
          </a:p>
          <a:p>
            <a:endParaRPr lang="en-US" dirty="0"/>
          </a:p>
        </p:txBody>
      </p:sp>
    </p:spTree>
    <p:extLst>
      <p:ext uri="{BB962C8B-B14F-4D97-AF65-F5344CB8AC3E}">
        <p14:creationId xmlns:p14="http://schemas.microsoft.com/office/powerpoint/2010/main" val="3080865816"/>
      </p:ext>
    </p:extLst>
  </p:cSld>
  <p:clrMapOvr>
    <a:masterClrMapping/>
  </p:clrMapOvr>
</p:sld>
</file>

<file path=ppt/theme/theme1.xml><?xml version="1.0" encoding="utf-8"?>
<a:theme xmlns:a="http://schemas.openxmlformats.org/drawingml/2006/main" name="DPAS for Contractors_Standard_REV3 - Cop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b2b8af76-edd5-4464-9c4a-b6a43209f3b3">DPAS Presentations</Category>
    <_dlc_DocId xmlns="06146688-0713-47f2-bb11-90d798c3ce6e">RPENQ2FJUMRH-1884458050-10</_dlc_DocId>
    <_dlc_DocIdUrl xmlns="06146688-0713-47f2-bb11-90d798c3ce6e">
      <Url>https://360.intranet.dcma.mil/Projects/PH-TD/DPAS/_layouts/15/DocIdRedir.aspx?ID=RPENQ2FJUMRH-1884458050-10</Url>
      <Description>RPENQ2FJUMRH-1884458050-10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9F6C08E59404D48A181358BE6B9C60D" ma:contentTypeVersion="13" ma:contentTypeDescription="Create a new document." ma:contentTypeScope="" ma:versionID="5df7afa888d07adc8d6d429ee41b3f4a">
  <xsd:schema xmlns:xsd="http://www.w3.org/2001/XMLSchema" xmlns:xs="http://www.w3.org/2001/XMLSchema" xmlns:p="http://schemas.microsoft.com/office/2006/metadata/properties" xmlns:ns2="b2b8af76-edd5-4464-9c4a-b6a43209f3b3" xmlns:ns3="06146688-0713-47f2-bb11-90d798c3ce6e" targetNamespace="http://schemas.microsoft.com/office/2006/metadata/properties" ma:root="true" ma:fieldsID="4743fbfe495b34cda8982da425358d14" ns2:_="" ns3:_="">
    <xsd:import namespace="b2b8af76-edd5-4464-9c4a-b6a43209f3b3"/>
    <xsd:import namespace="06146688-0713-47f2-bb11-90d798c3ce6e"/>
    <xsd:element name="properties">
      <xsd:complexType>
        <xsd:sequence>
          <xsd:element name="documentManagement">
            <xsd:complexType>
              <xsd:all>
                <xsd:element ref="ns2:Category" minOccurs="0"/>
                <xsd:element ref="ns3:SharedWithUser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b8af76-edd5-4464-9c4a-b6a43209f3b3" elementFormDefault="qualified">
    <xsd:import namespace="http://schemas.microsoft.com/office/2006/documentManagement/types"/>
    <xsd:import namespace="http://schemas.microsoft.com/office/infopath/2007/PartnerControls"/>
    <xsd:element name="Category" ma:index="8" nillable="true" ma:displayName="Category" ma:default="Violations Report" ma:format="Dropdown" ma:internalName="Category">
      <xsd:simpleType>
        <xsd:restriction base="dms:Choice">
          <xsd:enumeration value="Violations Report"/>
          <xsd:enumeration value="Teleconference Notes"/>
          <xsd:enumeration value="DPAS Presentations"/>
          <xsd:enumeration value="Program Lists"/>
          <xsd:enumeration value="Reference Information"/>
        </xsd:restriction>
      </xsd:simpleType>
    </xsd:element>
  </xsd:schema>
  <xsd:schema xmlns:xsd="http://www.w3.org/2001/XMLSchema" xmlns:xs="http://www.w3.org/2001/XMLSchema" xmlns:dms="http://schemas.microsoft.com/office/2006/documentManagement/types" xmlns:pc="http://schemas.microsoft.com/office/infopath/2007/PartnerControls" targetNamespace="06146688-0713-47f2-bb11-90d798c3ce6e"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5EC425-4EDC-4967-A2D7-1EF9F4C72572}">
  <ds:schemaRefs>
    <ds:schemaRef ds:uri="http://purl.org/dc/terms/"/>
    <ds:schemaRef ds:uri="http://schemas.openxmlformats.org/package/2006/metadata/core-properties"/>
    <ds:schemaRef ds:uri="06146688-0713-47f2-bb11-90d798c3ce6e"/>
    <ds:schemaRef ds:uri="http://schemas.microsoft.com/office/2006/documentManagement/types"/>
    <ds:schemaRef ds:uri="http://schemas.microsoft.com/office/infopath/2007/PartnerControls"/>
    <ds:schemaRef ds:uri="http://purl.org/dc/elements/1.1/"/>
    <ds:schemaRef ds:uri="http://schemas.microsoft.com/office/2006/metadata/properties"/>
    <ds:schemaRef ds:uri="b2b8af76-edd5-4464-9c4a-b6a43209f3b3"/>
    <ds:schemaRef ds:uri="http://www.w3.org/XML/1998/namespace"/>
    <ds:schemaRef ds:uri="http://purl.org/dc/dcmitype/"/>
  </ds:schemaRefs>
</ds:datastoreItem>
</file>

<file path=customXml/itemProps2.xml><?xml version="1.0" encoding="utf-8"?>
<ds:datastoreItem xmlns:ds="http://schemas.openxmlformats.org/officeDocument/2006/customXml" ds:itemID="{24C28441-C30D-4E6F-9951-C774AFE6925D}">
  <ds:schemaRefs>
    <ds:schemaRef ds:uri="http://schemas.microsoft.com/sharepoint/v3/contenttype/forms"/>
  </ds:schemaRefs>
</ds:datastoreItem>
</file>

<file path=customXml/itemProps3.xml><?xml version="1.0" encoding="utf-8"?>
<ds:datastoreItem xmlns:ds="http://schemas.openxmlformats.org/officeDocument/2006/customXml" ds:itemID="{357780E3-714D-45B7-AC26-542CC500FD9C}">
  <ds:schemaRefs>
    <ds:schemaRef ds:uri="http://schemas.microsoft.com/sharepoint/events"/>
  </ds:schemaRefs>
</ds:datastoreItem>
</file>

<file path=customXml/itemProps4.xml><?xml version="1.0" encoding="utf-8"?>
<ds:datastoreItem xmlns:ds="http://schemas.openxmlformats.org/officeDocument/2006/customXml" ds:itemID="{64BA0413-82DF-487C-900B-4C2F473C7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b8af76-edd5-4464-9c4a-b6a43209f3b3"/>
    <ds:schemaRef ds:uri="06146688-0713-47f2-bb11-90d798c3c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DPAS for Contractors_Standard_REV3 - Copy</Template>
  <TotalTime>506</TotalTime>
  <Words>4441</Words>
  <Application>Microsoft Office PowerPoint</Application>
  <PresentationFormat>On-screen Show (4:3)</PresentationFormat>
  <Paragraphs>345</Paragraphs>
  <Slides>54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Cambria Math</vt:lpstr>
      <vt:lpstr>Symbol</vt:lpstr>
      <vt:lpstr>Times New Roman</vt:lpstr>
      <vt:lpstr>DPAS for Contractors_Standard_REV3 - Copy</vt:lpstr>
      <vt:lpstr>DPAS Defense Priorities &amp; Allocations  System for the Contractor</vt:lpstr>
      <vt:lpstr>Intent of Presentation </vt:lpstr>
      <vt:lpstr>ATTENTION </vt:lpstr>
      <vt:lpstr>DPAS for the CONTRACTOR</vt:lpstr>
      <vt:lpstr>DPAS for the CONTRACTOR</vt:lpstr>
      <vt:lpstr>DPAS for the CONTRACTOR</vt:lpstr>
      <vt:lpstr>Definitions</vt:lpstr>
      <vt:lpstr>Definitions</vt:lpstr>
      <vt:lpstr>Definitions</vt:lpstr>
      <vt:lpstr>DPAS Authority</vt:lpstr>
      <vt:lpstr>DPAS Authority</vt:lpstr>
      <vt:lpstr>DPAS Authority</vt:lpstr>
      <vt:lpstr>DPAS Authority</vt:lpstr>
      <vt:lpstr>DPAS Authority</vt:lpstr>
      <vt:lpstr>DPAS Authority</vt:lpstr>
      <vt:lpstr>DPAS Authority</vt:lpstr>
      <vt:lpstr>DPAS Authority</vt:lpstr>
      <vt:lpstr>DPAS Purpose</vt:lpstr>
      <vt:lpstr>DPAS Introduction</vt:lpstr>
      <vt:lpstr>DPAS Introduction</vt:lpstr>
      <vt:lpstr>DPAS Introduction</vt:lpstr>
      <vt:lpstr>Priority Ratings</vt:lpstr>
      <vt:lpstr>Priority Ratings for DoD</vt:lpstr>
      <vt:lpstr>Program Symbols</vt:lpstr>
      <vt:lpstr>Priority Ratings for DoD</vt:lpstr>
      <vt:lpstr>DX PROGRAMS</vt:lpstr>
      <vt:lpstr>What Is A Rated Order</vt:lpstr>
      <vt:lpstr>Rated Orders</vt:lpstr>
      <vt:lpstr>Basic Provisions</vt:lpstr>
      <vt:lpstr>BASIC PROVISIONS</vt:lpstr>
      <vt:lpstr>Basic Provisions</vt:lpstr>
      <vt:lpstr>Basic Provisions</vt:lpstr>
      <vt:lpstr>Basic Provisions</vt:lpstr>
      <vt:lpstr>Basic Provisions</vt:lpstr>
      <vt:lpstr>BASIC PROVISIONS</vt:lpstr>
      <vt:lpstr>Basic Provisions</vt:lpstr>
      <vt:lpstr>Basic Provisions</vt:lpstr>
      <vt:lpstr>Special Priorities Assistance</vt:lpstr>
      <vt:lpstr>Special Priorities Assistance</vt:lpstr>
      <vt:lpstr>Special Priorities Assistance</vt:lpstr>
      <vt:lpstr>Special Priorities Assistance</vt:lpstr>
      <vt:lpstr>Special Priorities Assistance</vt:lpstr>
      <vt:lpstr>Special Priorities Assistance</vt:lpstr>
      <vt:lpstr>Compliance</vt:lpstr>
      <vt:lpstr>Compliance</vt:lpstr>
      <vt:lpstr>Compliance</vt:lpstr>
      <vt:lpstr>Compliance</vt:lpstr>
      <vt:lpstr>Compliance</vt:lpstr>
      <vt:lpstr>Compliance</vt:lpstr>
      <vt:lpstr>COMPLIANCE</vt:lpstr>
      <vt:lpstr>Protection Against Claims</vt:lpstr>
      <vt:lpstr>Applicability</vt:lpstr>
      <vt:lpstr>References</vt:lpstr>
      <vt:lpstr>DPAS Assistance</vt:lpstr>
    </vt:vector>
  </TitlesOfParts>
  <Company>DCMA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DPAS Defense Priorities &amp; Allocations System for the Contractor</dc:title>
  <dc:creator>Iannarelli, Charles L.</dc:creator>
  <cp:lastModifiedBy>Hicks, Rita</cp:lastModifiedBy>
  <cp:revision>71</cp:revision>
  <dcterms:created xsi:type="dcterms:W3CDTF">2014-08-21T17:16:10Z</dcterms:created>
  <dcterms:modified xsi:type="dcterms:W3CDTF">2022-05-16T12:51:16Z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0x01010049F6C08E59404D48A181358BE6B9C60D</vt:lpwstr>
  </property>
  <property fmtid="{D5CDD505-2E9C-101B-9397-08002B2CF9AE}" pid="3" name="Order">
    <vt:r8>2500</vt:r8>
  </property>
  <property fmtid="{D5CDD505-2E9C-101B-9397-08002B2CF9AE}" pid="4" name="xd_ProgID">
    <vt:lpwstr/>
  </property>
  <property fmtid="{D5CDD505-2E9C-101B-9397-08002B2CF9AE}" pid="5" name="TemplateUrl">
    <vt:lpwstr/>
  </property>
  <property fmtid="{D5CDD505-2E9C-101B-9397-08002B2CF9AE}" pid="6" name="_dlc_DocIdItemGuid">
    <vt:lpwstr>3ab4f185-50f6-433a-a0d4-900fc988c0db</vt:lpwstr>
  </property>
</Properties>
</file>