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 id="2147483952" r:id="rId2"/>
  </p:sldMasterIdLst>
  <p:notesMasterIdLst>
    <p:notesMasterId r:id="rId28"/>
  </p:notesMasterIdLst>
  <p:handoutMasterIdLst>
    <p:handoutMasterId r:id="rId29"/>
  </p:handoutMasterIdLst>
  <p:sldIdLst>
    <p:sldId id="668" r:id="rId3"/>
    <p:sldId id="620" r:id="rId4"/>
    <p:sldId id="609" r:id="rId5"/>
    <p:sldId id="610" r:id="rId6"/>
    <p:sldId id="306" r:id="rId7"/>
    <p:sldId id="656" r:id="rId8"/>
    <p:sldId id="612" r:id="rId9"/>
    <p:sldId id="657" r:id="rId10"/>
    <p:sldId id="659" r:id="rId11"/>
    <p:sldId id="661" r:id="rId12"/>
    <p:sldId id="666" r:id="rId13"/>
    <p:sldId id="662" r:id="rId14"/>
    <p:sldId id="663" r:id="rId15"/>
    <p:sldId id="664" r:id="rId16"/>
    <p:sldId id="667" r:id="rId17"/>
    <p:sldId id="617" r:id="rId18"/>
    <p:sldId id="374" r:id="rId19"/>
    <p:sldId id="488" r:id="rId20"/>
    <p:sldId id="665" r:id="rId21"/>
    <p:sldId id="494" r:id="rId22"/>
    <p:sldId id="551" r:id="rId23"/>
    <p:sldId id="496" r:id="rId24"/>
    <p:sldId id="552" r:id="rId25"/>
    <p:sldId id="619" r:id="rId26"/>
    <p:sldId id="618" r:id="rId27"/>
  </p:sldIdLst>
  <p:sldSz cx="9144000" cy="6858000" type="screen4x3"/>
  <p:notesSz cx="7010400" cy="9296400"/>
  <p:custDataLst>
    <p:tags r:id="rId30"/>
  </p:custDataLst>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zreen.rahman" initial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2" autoAdjust="0"/>
    <p:restoredTop sz="98018" autoAdjust="0"/>
  </p:normalViewPr>
  <p:slideViewPr>
    <p:cSldViewPr snapToGrid="0">
      <p:cViewPr>
        <p:scale>
          <a:sx n="66" d="100"/>
          <a:sy n="66" d="100"/>
        </p:scale>
        <p:origin x="-1494" y="-6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5256"/>
    </p:cViewPr>
  </p:sorterViewPr>
  <p:notesViewPr>
    <p:cSldViewPr snapToGrid="0">
      <p:cViewPr varScale="1">
        <p:scale>
          <a:sx n="52" d="100"/>
          <a:sy n="52" d="100"/>
        </p:scale>
        <p:origin x="-179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9.xml"/><Relationship Id="rId7"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10.xml"/><Relationship Id="rId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l" defTabSz="917575" eaLnBrk="0" hangingPunct="0">
              <a:defRPr sz="1200"/>
            </a:lvl1pPr>
          </a:lstStyle>
          <a:p>
            <a:pPr>
              <a:defRPr/>
            </a:pPr>
            <a:endParaRPr lang="en-US"/>
          </a:p>
        </p:txBody>
      </p:sp>
      <p:sp>
        <p:nvSpPr>
          <p:cNvPr id="2611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defTabSz="917575" eaLnBrk="0" hangingPunct="0">
              <a:defRPr sz="1200"/>
            </a:lvl1pPr>
          </a:lstStyle>
          <a:p>
            <a:pPr>
              <a:defRPr/>
            </a:pPr>
            <a:fld id="{A6C7AD37-B8CB-4E32-986E-A7DFF6F47377}" type="datetimeFigureOut">
              <a:rPr lang="en-US"/>
              <a:pPr>
                <a:defRPr/>
              </a:pPr>
              <a:t>12/03/2009</a:t>
            </a:fld>
            <a:endParaRPr lang="en-US"/>
          </a:p>
        </p:txBody>
      </p:sp>
      <p:sp>
        <p:nvSpPr>
          <p:cNvPr id="26112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l" defTabSz="917575" eaLnBrk="0" hangingPunct="0">
              <a:defRPr sz="1200"/>
            </a:lvl1pPr>
          </a:lstStyle>
          <a:p>
            <a:pPr>
              <a:defRPr/>
            </a:pPr>
            <a:endParaRPr lang="en-US"/>
          </a:p>
        </p:txBody>
      </p:sp>
      <p:sp>
        <p:nvSpPr>
          <p:cNvPr id="26112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defTabSz="917575" eaLnBrk="0" hangingPunct="0">
              <a:defRPr sz="1200"/>
            </a:lvl1pPr>
          </a:lstStyle>
          <a:p>
            <a:pPr>
              <a:defRPr/>
            </a:pPr>
            <a:fld id="{7645C314-82D8-410E-877B-22E2BA08B62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7" tIns="46579" rIns="93157" bIns="46579" numCol="1" anchor="t" anchorCtr="0" compatLnSpc="1">
            <a:prstTxWarp prst="textNoShape">
              <a:avLst/>
            </a:prstTxWarp>
          </a:bodyPr>
          <a:lstStyle>
            <a:lvl1pPr algn="l" defTabSz="9318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57" tIns="46579" rIns="93157" bIns="46579" numCol="1" anchor="t" anchorCtr="0" compatLnSpc="1">
            <a:prstTxWarp prst="textNoShape">
              <a:avLst/>
            </a:prstTxWarp>
          </a:bodyPr>
          <a:lstStyle>
            <a:lvl1pPr algn="r" defTabSz="931863">
              <a:defRPr sz="1200">
                <a:latin typeface="Calibri" pitchFamily="34" charset="0"/>
              </a:defRPr>
            </a:lvl1pPr>
          </a:lstStyle>
          <a:p>
            <a:pPr>
              <a:defRPr/>
            </a:pPr>
            <a:fld id="{FCF9D56A-0886-49F8-99ED-3AA6E56C3331}" type="datetimeFigureOut">
              <a:rPr lang="en-US"/>
              <a:pPr>
                <a:defRPr/>
              </a:pPr>
              <a:t>12/03/2009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57" tIns="46579" rIns="93157" bIns="465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57" tIns="46579" rIns="93157" bIns="46579" numCol="1" anchor="b" anchorCtr="0" compatLnSpc="1">
            <a:prstTxWarp prst="textNoShape">
              <a:avLst/>
            </a:prstTxWarp>
          </a:bodyPr>
          <a:lstStyle>
            <a:lvl1pPr algn="l" defTabSz="9318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57" tIns="46579" rIns="93157" bIns="46579" numCol="1" anchor="b" anchorCtr="0" compatLnSpc="1">
            <a:prstTxWarp prst="textNoShape">
              <a:avLst/>
            </a:prstTxWarp>
          </a:bodyPr>
          <a:lstStyle>
            <a:lvl1pPr algn="r" defTabSz="931863">
              <a:defRPr sz="1200">
                <a:latin typeface="Calibri" pitchFamily="34" charset="0"/>
              </a:defRPr>
            </a:lvl1pPr>
          </a:lstStyle>
          <a:p>
            <a:pPr>
              <a:defRPr/>
            </a:pPr>
            <a:fld id="{3BCF55A6-4EF0-4F0B-AC33-E1655FB254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3" tIns="46581" rIns="93163" bIns="46581" anchor="b"/>
          <a:lstStyle/>
          <a:p>
            <a:pPr algn="r" defTabSz="931863"/>
            <a:fld id="{3D0E9222-1902-4285-B1D6-6B67E73C0211}" type="slidenum">
              <a:rPr lang="en-US" sz="1200"/>
              <a:pPr algn="r" defTabSz="931863"/>
              <a:t>1</a:t>
            </a:fld>
            <a:endParaRPr lang="en-US" sz="1200"/>
          </a:p>
        </p:txBody>
      </p:sp>
      <p:sp>
        <p:nvSpPr>
          <p:cNvPr id="350211" name="Rectangle 2"/>
          <p:cNvSpPr>
            <a:spLocks noRot="1" noChangeArrowheads="1" noTextEdit="1"/>
          </p:cNvSpPr>
          <p:nvPr>
            <p:ph type="sldImg"/>
          </p:nvPr>
        </p:nvSpPr>
        <p:spPr bwMode="auto">
          <a:xfrm>
            <a:off x="1182688" y="696913"/>
            <a:ext cx="4648200" cy="3486150"/>
          </a:xfrm>
          <a:noFill/>
          <a:ln>
            <a:solidFill>
              <a:srgbClr val="000000"/>
            </a:solidFill>
            <a:miter lim="800000"/>
            <a:headEnd/>
            <a:tailEnd/>
          </a:ln>
        </p:spPr>
      </p:sp>
      <p:sp>
        <p:nvSpPr>
          <p:cNvPr id="350212" name="Rectangle 3"/>
          <p:cNvSpPr>
            <a:spLocks noGrp="1" noChangeArrowheads="1"/>
          </p:cNvSpPr>
          <p:nvPr>
            <p:ph type="body" idx="1"/>
          </p:nvPr>
        </p:nvSpPr>
        <p:spPr>
          <a:xfrm>
            <a:off x="935038" y="4418013"/>
            <a:ext cx="5140325" cy="4181475"/>
          </a:xfrm>
          <a:noFill/>
          <a:ln/>
        </p:spPr>
        <p:txBody>
          <a:bodyPr lIns="92990" tIns="46495" rIns="92990" bIns="46495"/>
          <a:lstStyle/>
          <a:p>
            <a:pPr defTabSz="923925" eaLnBrk="1" hangingPunct="1">
              <a:spcBef>
                <a:spcPct val="0"/>
              </a:spcBef>
            </a:pPr>
            <a:endParaRPr lang="en-US"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31779"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317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2C29F053-CD51-4325-86FF-A05CEC49A267}" type="slidenum">
              <a:rPr lang="en-US" sz="1100">
                <a:ea typeface="ＭＳ Ｐゴシック"/>
                <a:cs typeface="ＭＳ Ｐゴシック"/>
              </a:rPr>
              <a:pPr algn="r" defTabSz="890588" eaLnBrk="0" hangingPunct="0"/>
              <a:t>10</a:t>
            </a:fld>
            <a:endParaRPr lang="en-US" sz="110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46115"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461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D98760DC-B9CB-455F-AAFB-8D1E3801E52C}" type="slidenum">
              <a:rPr lang="en-US" sz="1100">
                <a:ea typeface="ＭＳ Ｐゴシック"/>
                <a:cs typeface="ＭＳ Ｐゴシック"/>
              </a:rPr>
              <a:pPr algn="r" defTabSz="890588" eaLnBrk="0" hangingPunct="0"/>
              <a:t>11</a:t>
            </a:fld>
            <a:endParaRPr lang="en-US" sz="110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33827"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338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4A5C33A6-6475-4F82-AB41-25BCAA92886E}" type="slidenum">
              <a:rPr lang="en-US" sz="1100">
                <a:ea typeface="ＭＳ Ｐゴシック"/>
                <a:cs typeface="ＭＳ Ｐゴシック"/>
              </a:rPr>
              <a:pPr algn="r" defTabSz="890588" eaLnBrk="0" hangingPunct="0"/>
              <a:t>12</a:t>
            </a:fld>
            <a:endParaRPr lang="en-US" sz="110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35875"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358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4F738D6F-FDAF-48EB-83FA-9FFC2F81AF5E}" type="slidenum">
              <a:rPr lang="en-US" sz="1100">
                <a:ea typeface="ＭＳ Ｐゴシック"/>
                <a:cs typeface="ＭＳ Ｐゴシック"/>
              </a:rPr>
              <a:pPr algn="r" defTabSz="890588" eaLnBrk="0" hangingPunct="0"/>
              <a:t>13</a:t>
            </a:fld>
            <a:endParaRPr lang="en-US" sz="110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39971"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399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F7792A2B-EF03-41E5-A517-085773488967}" type="slidenum">
              <a:rPr lang="en-US" sz="1100">
                <a:ea typeface="ＭＳ Ｐゴシック"/>
                <a:cs typeface="ＭＳ Ｐゴシック"/>
              </a:rPr>
              <a:pPr algn="r" defTabSz="890588" eaLnBrk="0" hangingPunct="0"/>
              <a:t>14</a:t>
            </a:fld>
            <a:endParaRPr lang="en-US" sz="110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48163"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481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42121177-ED8B-4584-BD01-96C8E48F5C1A}" type="slidenum">
              <a:rPr lang="en-US" sz="1100">
                <a:ea typeface="ＭＳ Ｐゴシック"/>
                <a:cs typeface="ＭＳ Ｐゴシック"/>
              </a:rPr>
              <a:pPr algn="r" defTabSz="890588" eaLnBrk="0" hangingPunct="0"/>
              <a:t>15</a:t>
            </a:fld>
            <a:endParaRPr lang="en-US" sz="110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a:noFill/>
          <a:ln/>
        </p:spPr>
        <p:txBody>
          <a:bodyPr/>
          <a:lstStyle/>
          <a:p>
            <a:endParaRPr lang="en-US" smtClean="0">
              <a:latin typeface="Arial" pitchFamily="34" charset="0"/>
            </a:endParaRPr>
          </a:p>
        </p:txBody>
      </p:sp>
      <p:sp>
        <p:nvSpPr>
          <p:cNvPr id="2293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331A048E-DD20-45A3-86F5-0643F0643E18}" type="slidenum">
              <a:rPr lang="en-US" sz="1200">
                <a:latin typeface="Calibri" pitchFamily="34" charset="0"/>
              </a:rPr>
              <a:pPr algn="r" defTabSz="931863"/>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15715"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1157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E1BBD918-7F51-4E06-99CC-043B3E3560E9}" type="slidenum">
              <a:rPr lang="en-US" sz="1100">
                <a:ea typeface="ＭＳ Ｐゴシック"/>
                <a:cs typeface="ＭＳ Ｐゴシック"/>
              </a:rPr>
              <a:pPr algn="r" defTabSz="890588" eaLnBrk="0" hangingPunct="0"/>
              <a:t>17</a:t>
            </a:fld>
            <a:endParaRPr lang="en-US" sz="110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16739"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1167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F95229C5-509C-465C-B81B-702C39BF6253}" type="slidenum">
              <a:rPr lang="en-US" sz="1100">
                <a:ea typeface="ＭＳ Ｐゴシック"/>
                <a:cs typeface="ＭＳ Ｐゴシック"/>
              </a:rPr>
              <a:pPr algn="r" defTabSz="890588" eaLnBrk="0" hangingPunct="0"/>
              <a:t>18</a:t>
            </a:fld>
            <a:endParaRPr lang="en-US" sz="110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44067"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3440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8F229F40-00C8-4607-9607-80134811F0DD}" type="slidenum">
              <a:rPr lang="en-US" sz="1100">
                <a:ea typeface="ＭＳ Ｐゴシック"/>
                <a:cs typeface="ＭＳ Ｐゴシック"/>
              </a:rPr>
              <a:pPr algn="r" defTabSz="890588" eaLnBrk="0" hangingPunct="0"/>
              <a:t>19</a:t>
            </a:fld>
            <a:endParaRPr lang="en-US" sz="110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81100" y="698500"/>
            <a:ext cx="4646613" cy="3484563"/>
          </a:xfrm>
          <a:noFill/>
          <a:ln>
            <a:solidFill>
              <a:srgbClr val="000000"/>
            </a:solidFill>
            <a:miter lim="800000"/>
            <a:headEnd/>
            <a:tailEnd/>
          </a:ln>
        </p:spPr>
      </p:sp>
      <p:sp>
        <p:nvSpPr>
          <p:cNvPr id="235523" name="Rectangle 3"/>
          <p:cNvSpPr>
            <a:spLocks noGrp="1" noChangeArrowheads="1"/>
          </p:cNvSpPr>
          <p:nvPr>
            <p:ph type="body" idx="1"/>
          </p:nvPr>
        </p:nvSpPr>
        <p:spPr>
          <a:xfrm>
            <a:off x="936625" y="4416425"/>
            <a:ext cx="5137150" cy="4181475"/>
          </a:xfrm>
          <a:noFill/>
          <a:ln/>
        </p:spPr>
        <p:txBody>
          <a:bodyPr lIns="89208" tIns="44602" rIns="89208" bIns="44602"/>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17763"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1177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29EA6E3D-3A65-4F80-9F2B-7721886B701F}" type="slidenum">
              <a:rPr lang="en-US" sz="1100">
                <a:ea typeface="ＭＳ Ｐゴシック"/>
                <a:cs typeface="ＭＳ Ｐゴシック"/>
              </a:rPr>
              <a:pPr algn="r" defTabSz="890588" eaLnBrk="0" hangingPunct="0"/>
              <a:t>20</a:t>
            </a:fld>
            <a:endParaRPr lang="en-US" sz="110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18787"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11878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79070991-E15C-4C22-A437-98CA21AAC5F0}" type="slidenum">
              <a:rPr lang="en-US" sz="1100">
                <a:ea typeface="ＭＳ Ｐゴシック"/>
                <a:cs typeface="ＭＳ Ｐゴシック"/>
              </a:rPr>
              <a:pPr algn="r" defTabSz="890588" eaLnBrk="0" hangingPunct="0"/>
              <a:t>21</a:t>
            </a:fld>
            <a:endParaRPr lang="en-US" sz="110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20835"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1208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45C3221E-680C-46CE-911F-AD696CE31B36}" type="slidenum">
              <a:rPr lang="en-US" sz="1100">
                <a:ea typeface="ＭＳ Ｐゴシック"/>
                <a:cs typeface="ＭＳ Ｐゴシック"/>
              </a:rPr>
              <a:pPr algn="r" defTabSz="890588" eaLnBrk="0" hangingPunct="0"/>
              <a:t>22</a:t>
            </a:fld>
            <a:endParaRPr lang="en-US" sz="110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21859"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12186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15C5A5BB-D6EF-4EB4-AB9A-1580C5A9525E}" type="slidenum">
              <a:rPr lang="en-US" sz="1100">
                <a:ea typeface="ＭＳ Ｐゴシック"/>
                <a:cs typeface="ＭＳ Ｐゴシック"/>
              </a:rPr>
              <a:pPr algn="r" defTabSz="890588" eaLnBrk="0" hangingPunct="0"/>
              <a:t>23</a:t>
            </a:fld>
            <a:endParaRPr lang="en-US" sz="110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233475"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a:p>
            <a:endParaRPr lang="en-US" smtClean="0">
              <a:latin typeface="Arial" pitchFamily="34" charset="0"/>
            </a:endParaRPr>
          </a:p>
        </p:txBody>
      </p:sp>
      <p:sp>
        <p:nvSpPr>
          <p:cNvPr id="2334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498F3FA4-DA1E-45E2-99A7-AB37091F93C2}" type="slidenum">
              <a:rPr lang="en-US" sz="1100">
                <a:ea typeface="ＭＳ Ｐゴシック"/>
                <a:cs typeface="ＭＳ Ｐゴシック"/>
              </a:rPr>
              <a:pPr algn="r" defTabSz="890588" eaLnBrk="0" hangingPunct="0"/>
              <a:t>24</a:t>
            </a:fld>
            <a:endParaRPr lang="en-US" sz="110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231427"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2314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9F8827E1-71C3-4B14-83C5-5ACDFEDF0F30}" type="slidenum">
              <a:rPr lang="en-US" sz="1100">
                <a:ea typeface="ＭＳ Ｐゴシック"/>
                <a:cs typeface="ＭＳ Ｐゴシック"/>
              </a:rPr>
              <a:pPr algn="r" defTabSz="890588" eaLnBrk="0" hangingPunct="0"/>
              <a:t>25</a:t>
            </a:fld>
            <a:endParaRPr lang="en-US" sz="110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212995" name="Notes Placeholder 2"/>
          <p:cNvSpPr>
            <a:spLocks noGrp="1"/>
          </p:cNvSpPr>
          <p:nvPr>
            <p:ph type="body" idx="1"/>
          </p:nvPr>
        </p:nvSpPr>
        <p:spPr>
          <a:xfrm>
            <a:off x="936625" y="4416425"/>
            <a:ext cx="5137150" cy="4181475"/>
          </a:xfrm>
          <a:noFill/>
          <a:ln/>
        </p:spPr>
        <p:txBody>
          <a:bodyPr lIns="89208" tIns="44602" rIns="89208" bIns="44602"/>
          <a:lstStyle/>
          <a:p>
            <a:pPr eaLnBrk="1" hangingPunct="1"/>
            <a:endParaRPr lang="en-US" smtClean="0">
              <a:latin typeface="Arial" pitchFamily="34" charset="0"/>
            </a:endParaRPr>
          </a:p>
        </p:txBody>
      </p:sp>
      <p:sp>
        <p:nvSpPr>
          <p:cNvPr id="21299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D2DF4137-3E51-4527-AB40-D517725AAAD0}" type="slidenum">
              <a:rPr lang="en-US" sz="1100">
                <a:ea typeface="ＭＳ Ｐゴシック"/>
                <a:cs typeface="ＭＳ Ｐゴシック"/>
              </a:rPr>
              <a:pPr algn="r" defTabSz="890588" eaLnBrk="0" hangingPunct="0"/>
              <a:t>3</a:t>
            </a:fld>
            <a:endParaRPr lang="en-US" sz="110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xfrm>
            <a:off x="1181100" y="698500"/>
            <a:ext cx="4646613" cy="3484563"/>
          </a:xfrm>
          <a:noFill/>
          <a:ln>
            <a:solidFill>
              <a:srgbClr val="000000"/>
            </a:solidFill>
            <a:miter lim="800000"/>
            <a:headEnd/>
            <a:tailEnd/>
          </a:ln>
        </p:spPr>
      </p:sp>
      <p:sp>
        <p:nvSpPr>
          <p:cNvPr id="215043" name="Rectangle 3"/>
          <p:cNvSpPr>
            <a:spLocks noGrp="1" noChangeArrowheads="1"/>
          </p:cNvSpPr>
          <p:nvPr>
            <p:ph type="body" idx="1"/>
          </p:nvPr>
        </p:nvSpPr>
        <p:spPr>
          <a:xfrm>
            <a:off x="936625" y="4416425"/>
            <a:ext cx="5137150" cy="4181475"/>
          </a:xfrm>
          <a:noFill/>
          <a:ln/>
        </p:spPr>
        <p:txBody>
          <a:bodyPr lIns="89208" tIns="44602" rIns="89208" bIns="44602"/>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109571" name="Notes Placeholder 2"/>
          <p:cNvSpPr>
            <a:spLocks noGrp="1"/>
          </p:cNvSpPr>
          <p:nvPr>
            <p:ph type="body" idx="1"/>
          </p:nvPr>
        </p:nvSpPr>
        <p:spPr>
          <a:xfrm>
            <a:off x="936625" y="4416425"/>
            <a:ext cx="5137150" cy="4181475"/>
          </a:xfrm>
          <a:noFill/>
          <a:ln/>
        </p:spPr>
        <p:txBody>
          <a:bodyPr lIns="89208" tIns="44602" rIns="89208" bIns="44602"/>
          <a:lstStyle/>
          <a:p>
            <a:pPr eaLnBrk="1" hangingPunct="1">
              <a:spcBef>
                <a:spcPct val="0"/>
              </a:spcBef>
            </a:pPr>
            <a:endParaRPr lang="en-US" smtClean="0">
              <a:latin typeface="Arial" pitchFamily="34" charset="0"/>
            </a:endParaRPr>
          </a:p>
        </p:txBody>
      </p:sp>
      <p:sp>
        <p:nvSpPr>
          <p:cNvPr id="1095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367A3944-ECC4-47D8-8B5D-98D4EFDCDC0C}" type="slidenum">
              <a:rPr lang="en-US" sz="1100">
                <a:latin typeface="Calibri" pitchFamily="34" charset="0"/>
                <a:ea typeface="ＭＳ Ｐゴシック"/>
                <a:cs typeface="ＭＳ Ｐゴシック"/>
              </a:rPr>
              <a:pPr algn="r" defTabSz="890588" eaLnBrk="0" hangingPunct="0"/>
              <a:t>5</a:t>
            </a:fld>
            <a:endParaRPr lang="en-US" sz="110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3205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28688"/>
            <a:fld id="{27F196A5-C781-481D-A439-9CEFF5F54764}" type="slidenum">
              <a:rPr lang="en-US" sz="1200">
                <a:latin typeface="Calibri" pitchFamily="34" charset="0"/>
              </a:rPr>
              <a:pPr algn="r" defTabSz="928688"/>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219139"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2191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50D9BB32-5E8A-4DCD-8D28-DE9AE507C6B0}" type="slidenum">
              <a:rPr lang="en-US" sz="1100">
                <a:ea typeface="ＭＳ Ｐゴシック"/>
                <a:cs typeface="ＭＳ Ｐゴシック"/>
              </a:rPr>
              <a:pPr algn="r" defTabSz="890588" eaLnBrk="0" hangingPunct="0"/>
              <a:t>7</a:t>
            </a:fld>
            <a:endParaRPr lang="en-US" sz="110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22563" name="Notes Placeholder 2"/>
          <p:cNvSpPr>
            <a:spLocks noGrp="1"/>
          </p:cNvSpPr>
          <p:nvPr>
            <p:ph type="body" idx="1"/>
          </p:nvPr>
        </p:nvSpPr>
        <p:spPr>
          <a:xfrm>
            <a:off x="936625" y="4416425"/>
            <a:ext cx="5137150" cy="4181475"/>
          </a:xfrm>
          <a:noFill/>
          <a:ln/>
        </p:spPr>
        <p:txBody>
          <a:bodyPr lIns="89208" tIns="44602" rIns="89208" bIns="44602"/>
          <a:lstStyle/>
          <a:p>
            <a:endParaRPr lang="en-US" smtClean="0">
              <a:latin typeface="Arial" pitchFamily="34" charset="0"/>
            </a:endParaRPr>
          </a:p>
        </p:txBody>
      </p:sp>
      <p:sp>
        <p:nvSpPr>
          <p:cNvPr id="3225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03591EBB-CB65-4132-930B-E7E947CC3B42}" type="slidenum">
              <a:rPr lang="en-US" sz="1100">
                <a:ea typeface="ＭＳ Ｐゴシック"/>
                <a:cs typeface="ＭＳ Ｐゴシック"/>
              </a:rPr>
              <a:pPr algn="r" defTabSz="890588" eaLnBrk="0" hangingPunct="0"/>
              <a:t>8</a:t>
            </a:fld>
            <a:endParaRPr lang="en-US" sz="110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27683" name="Notes Placeholder 2"/>
          <p:cNvSpPr>
            <a:spLocks noGrp="1"/>
          </p:cNvSpPr>
          <p:nvPr>
            <p:ph type="body" idx="1"/>
          </p:nvPr>
        </p:nvSpPr>
        <p:spPr>
          <a:xfrm>
            <a:off x="936625" y="4416425"/>
            <a:ext cx="5137150" cy="4181475"/>
          </a:xfrm>
          <a:noFill/>
          <a:ln/>
        </p:spPr>
        <p:txBody>
          <a:bodyPr lIns="89208" tIns="44602" rIns="89208" bIns="44602"/>
          <a:lstStyle/>
          <a:p>
            <a:r>
              <a:rPr lang="en-US" smtClean="0">
                <a:latin typeface="Arial" pitchFamily="34" charset="0"/>
              </a:rPr>
              <a:t>.</a:t>
            </a:r>
          </a:p>
        </p:txBody>
      </p:sp>
      <p:sp>
        <p:nvSpPr>
          <p:cNvPr id="3276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35176F51-F820-4A4E-A870-3F67F4D56D29}" type="slidenum">
              <a:rPr lang="en-US" sz="1100">
                <a:ea typeface="ＭＳ Ｐゴシック"/>
                <a:cs typeface="ＭＳ Ｐゴシック"/>
              </a:rPr>
              <a:pPr algn="r" defTabSz="890588" eaLnBrk="0" hangingPunct="0"/>
              <a:t>9</a:t>
            </a:fld>
            <a:endParaRPr lang="en-US" sz="110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sldNum" sz="quarter" idx="10"/>
          </p:nvPr>
        </p:nvSpPr>
        <p:spPr/>
        <p:txBody>
          <a:bodyPr/>
          <a:lstStyle>
            <a:lvl1pPr>
              <a:defRPr/>
            </a:lvl1pPr>
          </a:lstStyle>
          <a:p>
            <a:pPr>
              <a:defRPr/>
            </a:pPr>
            <a:fld id="{B64627FB-BB88-43A3-B5CB-AC78187BB9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p:txBody>
          <a:bodyPr/>
          <a:lstStyle>
            <a:lvl1pPr>
              <a:defRPr/>
            </a:lvl1pPr>
          </a:lstStyle>
          <a:p>
            <a:pPr>
              <a:defRPr/>
            </a:pPr>
            <a:fld id="{15704A8A-AB3C-4820-841C-3AEF6BEFEA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282575"/>
            <a:ext cx="2117725" cy="6099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4488" y="282575"/>
            <a:ext cx="6203950"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p:txBody>
          <a:bodyPr/>
          <a:lstStyle>
            <a:lvl1pPr>
              <a:defRPr/>
            </a:lvl1pPr>
          </a:lstStyle>
          <a:p>
            <a:pPr>
              <a:defRPr/>
            </a:pPr>
            <a:fld id="{5E340E17-647C-4DC8-9864-1CC6B4879F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1036"/>
          <p:cNvGrpSpPr>
            <a:grpSpLocks/>
          </p:cNvGrpSpPr>
          <p:nvPr/>
        </p:nvGrpSpPr>
        <p:grpSpPr bwMode="auto">
          <a:xfrm>
            <a:off x="76200" y="228600"/>
            <a:ext cx="2387600" cy="6318250"/>
            <a:chOff x="0" y="156"/>
            <a:chExt cx="1504" cy="3980"/>
          </a:xfrm>
        </p:grpSpPr>
        <p:pic>
          <p:nvPicPr>
            <p:cNvPr id="3" name="Picture 1037" descr="DCMA logo2-lr"/>
            <p:cNvPicPr>
              <a:picLocks noChangeAspect="1" noChangeArrowheads="1"/>
            </p:cNvPicPr>
            <p:nvPr/>
          </p:nvPicPr>
          <p:blipFill>
            <a:blip r:embed="rId2"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4" name="Picture 1038" descr="DCMA logo2-lr"/>
            <p:cNvPicPr>
              <a:picLocks noChangeAspect="1" noChangeArrowheads="1"/>
            </p:cNvPicPr>
            <p:nvPr/>
          </p:nvPicPr>
          <p:blipFill>
            <a:blip r:embed="rId2"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5" name="Picture 1039" descr="DCMA logo2-lr"/>
            <p:cNvPicPr>
              <a:picLocks noChangeAspect="1" noChangeArrowheads="1"/>
            </p:cNvPicPr>
            <p:nvPr/>
          </p:nvPicPr>
          <p:blipFill>
            <a:blip r:embed="rId2"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6" name="Picture 1040" descr="DCMA logo2-lr"/>
            <p:cNvPicPr>
              <a:picLocks noChangeAspect="1" noChangeArrowheads="1"/>
            </p:cNvPicPr>
            <p:nvPr/>
          </p:nvPicPr>
          <p:blipFill>
            <a:blip r:embed="rId2"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7" name="Picture 1041" descr="DCMA logo2-lr"/>
            <p:cNvPicPr>
              <a:picLocks noChangeAspect="1" noChangeArrowheads="1"/>
            </p:cNvPicPr>
            <p:nvPr/>
          </p:nvPicPr>
          <p:blipFill>
            <a:blip r:embed="rId2"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8" name="Picture 1042" descr="DCMA logo2-lr"/>
            <p:cNvPicPr>
              <a:picLocks noChangeAspect="1" noChangeArrowheads="1"/>
            </p:cNvPicPr>
            <p:nvPr/>
          </p:nvPicPr>
          <p:blipFill>
            <a:blip r:embed="rId2"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9"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1"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2"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flipV="1">
            <a:off x="1760538" y="1066800"/>
            <a:ext cx="7281862" cy="12700"/>
          </a:xfrm>
          <a:prstGeom prst="line">
            <a:avLst/>
          </a:prstGeom>
          <a:noFill/>
          <a:ln w="57150">
            <a:solidFill>
              <a:srgbClr val="003366"/>
            </a:solidFill>
            <a:round/>
            <a:headEnd/>
            <a:tailEnd/>
          </a:ln>
        </p:spPr>
        <p:txBody>
          <a:bodyPr/>
          <a:lstStyle/>
          <a:p>
            <a:pPr>
              <a:defRPr/>
            </a:pPr>
            <a:endParaRPr lang="en-US"/>
          </a:p>
        </p:txBody>
      </p:sp>
      <p:pic>
        <p:nvPicPr>
          <p:cNvPr id="5" name="Picture 12" descr="DCMA logo2-lr"/>
          <p:cNvPicPr>
            <a:picLocks noChangeAspect="1" noChangeArrowheads="1"/>
          </p:cNvPicPr>
          <p:nvPr/>
        </p:nvPicPr>
        <p:blipFill>
          <a:blip r:embed="rId2" cstate="print"/>
          <a:srcRect/>
          <a:stretch>
            <a:fillRect/>
          </a:stretch>
        </p:blipFill>
        <p:spPr bwMode="auto">
          <a:xfrm>
            <a:off x="61913" y="303213"/>
            <a:ext cx="1608137" cy="833437"/>
          </a:xfrm>
          <a:prstGeom prst="rect">
            <a:avLst/>
          </a:prstGeom>
          <a:noFill/>
          <a:ln w="9525">
            <a:noFill/>
            <a:miter lim="800000"/>
            <a:headEnd/>
            <a:tailEnd/>
          </a:ln>
        </p:spPr>
      </p:pic>
      <p:sp>
        <p:nvSpPr>
          <p:cNvPr id="6"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7"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8"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9"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 name="AutoShape 13">
            <a:hlinkClick r:id="rId3" action="ppaction://hlinksldjump" highlightClick="1"/>
          </p:cNvPr>
          <p:cNvSpPr>
            <a:spLocks noChangeArrowheads="1"/>
          </p:cNvSpPr>
          <p:nvPr/>
        </p:nvSpPr>
        <p:spPr bwMode="auto">
          <a:xfrm>
            <a:off x="152400" y="6299200"/>
            <a:ext cx="1435100" cy="246063"/>
          </a:xfrm>
          <a:prstGeom prst="actionButtonBlank">
            <a:avLst/>
          </a:prstGeom>
          <a:solidFill>
            <a:srgbClr val="003366"/>
          </a:solidFill>
          <a:ln w="19050">
            <a:noFill/>
            <a:miter lim="800000"/>
            <a:headEnd/>
            <a:tailEnd/>
          </a:ln>
          <a:effectLst/>
        </p:spPr>
        <p:txBody>
          <a:bodyPr wrap="none" anchor="ctr"/>
          <a:lstStyle/>
          <a:p>
            <a:pPr>
              <a:defRPr/>
            </a:pPr>
            <a:r>
              <a:rPr lang="en-US" sz="1400">
                <a:solidFill>
                  <a:schemeClr val="bg1"/>
                </a:solidFill>
              </a:rPr>
              <a:t>Course Topics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447800"/>
            <a:ext cx="8402637" cy="4849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8"/>
          <p:cNvSpPr>
            <a:spLocks noGrp="1" noChangeArrowheads="1"/>
          </p:cNvSpPr>
          <p:nvPr>
            <p:ph type="sldNum" sz="quarter" idx="10"/>
          </p:nvPr>
        </p:nvSpPr>
        <p:spPr/>
        <p:txBody>
          <a:bodyPr/>
          <a:lstStyle>
            <a:lvl1pPr algn="r">
              <a:defRPr sz="1400">
                <a:solidFill>
                  <a:schemeClr val="bg1"/>
                </a:solidFill>
              </a:defRPr>
            </a:lvl1pPr>
          </a:lstStyle>
          <a:p>
            <a:pPr>
              <a:defRPr/>
            </a:pPr>
            <a:fld id="{18D4E609-B0EE-4A5B-A2A2-9F2B53B6C00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p:txBody>
          <a:bodyPr/>
          <a:lstStyle>
            <a:lvl1pPr>
              <a:defRPr/>
            </a:lvl1pPr>
          </a:lstStyle>
          <a:p>
            <a:pPr>
              <a:defRPr/>
            </a:pPr>
            <a:fld id="{9BD7C1AD-D739-4C47-824F-28389213D46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sldNum" sz="quarter" idx="10"/>
          </p:nvPr>
        </p:nvSpPr>
        <p:spPr/>
        <p:txBody>
          <a:bodyPr/>
          <a:lstStyle>
            <a:lvl1pPr>
              <a:defRPr/>
            </a:lvl1pPr>
          </a:lstStyle>
          <a:p>
            <a:pPr>
              <a:defRPr/>
            </a:pPr>
            <a:fld id="{C7431A78-AEB2-45D6-8C6E-24A55919A1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531938"/>
            <a:ext cx="4124325"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531938"/>
            <a:ext cx="4125912"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p:txBody>
          <a:bodyPr/>
          <a:lstStyle>
            <a:lvl1pPr>
              <a:defRPr/>
            </a:lvl1pPr>
          </a:lstStyle>
          <a:p>
            <a:pPr>
              <a:defRPr/>
            </a:pPr>
            <a:fld id="{CA1D6B4B-F161-4E12-BBDD-C5B21040DF0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0"/>
          </p:nvPr>
        </p:nvSpPr>
        <p:spPr/>
        <p:txBody>
          <a:bodyPr/>
          <a:lstStyle>
            <a:lvl1pPr>
              <a:defRPr/>
            </a:lvl1pPr>
          </a:lstStyle>
          <a:p>
            <a:pPr>
              <a:defRPr/>
            </a:pPr>
            <a:fld id="{B314AB88-12C3-41D7-8577-D05FE6EEAD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sldNum" sz="quarter" idx="10"/>
          </p:nvPr>
        </p:nvSpPr>
        <p:spPr/>
        <p:txBody>
          <a:bodyPr/>
          <a:lstStyle>
            <a:lvl1pPr>
              <a:defRPr/>
            </a:lvl1pPr>
          </a:lstStyle>
          <a:p>
            <a:pPr>
              <a:defRPr/>
            </a:pPr>
            <a:fld id="{70645447-C85F-4441-9EB6-04971AABDA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p:txBody>
          <a:bodyPr/>
          <a:lstStyle>
            <a:lvl1pPr>
              <a:defRPr/>
            </a:lvl1pPr>
          </a:lstStyle>
          <a:p>
            <a:pPr>
              <a:defRPr/>
            </a:pPr>
            <a:fld id="{5D9E4D20-934D-42D1-9BA4-3621BEE58E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p:txBody>
          <a:bodyPr/>
          <a:lstStyle>
            <a:lvl1pPr>
              <a:defRPr/>
            </a:lvl1pPr>
          </a:lstStyle>
          <a:p>
            <a:pPr>
              <a:defRPr/>
            </a:pPr>
            <a:fld id="{2F7EDE1F-D75C-4EE5-9634-1C734E3C4C6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p:txBody>
          <a:bodyPr/>
          <a:lstStyle>
            <a:lvl1pPr>
              <a:defRPr/>
            </a:lvl1pPr>
          </a:lstStyle>
          <a:p>
            <a:pPr>
              <a:defRPr/>
            </a:pPr>
            <a:fld id="{F1716112-1025-45CF-8AFC-B5E6D47CFCB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5" name="Line 11"/>
          <p:cNvSpPr>
            <a:spLocks noChangeShapeType="1"/>
          </p:cNvSpPr>
          <p:nvPr/>
        </p:nvSpPr>
        <p:spPr bwMode="auto">
          <a:xfrm flipV="1">
            <a:off x="1760538" y="1066800"/>
            <a:ext cx="7281862" cy="12700"/>
          </a:xfrm>
          <a:prstGeom prst="line">
            <a:avLst/>
          </a:prstGeom>
          <a:noFill/>
          <a:ln w="57150">
            <a:solidFill>
              <a:srgbClr val="003366"/>
            </a:solidFill>
            <a:round/>
            <a:headEnd/>
            <a:tailEnd/>
          </a:ln>
        </p:spPr>
        <p:txBody>
          <a:bodyPr/>
          <a:lstStyle/>
          <a:p>
            <a:pPr>
              <a:defRPr/>
            </a:pPr>
            <a:endParaRPr lang="en-US"/>
          </a:p>
        </p:txBody>
      </p:sp>
      <p:pic>
        <p:nvPicPr>
          <p:cNvPr id="1027" name="Picture 12" descr="DCMA logo2-lr"/>
          <p:cNvPicPr>
            <a:picLocks noChangeAspect="1" noChangeArrowheads="1"/>
          </p:cNvPicPr>
          <p:nvPr/>
        </p:nvPicPr>
        <p:blipFill>
          <a:blip r:embed="rId13"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2"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1033"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18"/>
          <p:cNvSpPr>
            <a:spLocks noGrp="1" noChangeArrowheads="1"/>
          </p:cNvSpPr>
          <p:nvPr>
            <p:ph type="sldNum" sz="quarter" idx="4"/>
          </p:nvPr>
        </p:nvSpPr>
        <p:spPr>
          <a:xfrm>
            <a:off x="7010400" y="6629400"/>
            <a:ext cx="2133600" cy="476250"/>
          </a:xfrm>
          <a:prstGeom prst="rect">
            <a:avLst/>
          </a:prstGeom>
        </p:spPr>
        <p:txBody>
          <a:bodyPr/>
          <a:lstStyle>
            <a:lvl1pPr algn="r">
              <a:defRPr sz="1400">
                <a:solidFill>
                  <a:schemeClr val="bg1"/>
                </a:solidFill>
              </a:defRPr>
            </a:lvl1pPr>
          </a:lstStyle>
          <a:p>
            <a:pPr>
              <a:defRPr/>
            </a:pPr>
            <a:fld id="{E7BFE0E9-3E34-4064-AD23-4C6963242A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2" r:id="rId1"/>
    <p:sldLayoutId id="2147484011" r:id="rId2"/>
    <p:sldLayoutId id="2147484010" r:id="rId3"/>
    <p:sldLayoutId id="2147484009" r:id="rId4"/>
    <p:sldLayoutId id="2147484008" r:id="rId5"/>
    <p:sldLayoutId id="2147484007" r:id="rId6"/>
    <p:sldLayoutId id="2147484006" r:id="rId7"/>
    <p:sldLayoutId id="2147484005" r:id="rId8"/>
    <p:sldLayoutId id="2147484004" r:id="rId9"/>
    <p:sldLayoutId id="2147484003" r:id="rId10"/>
    <p:sldLayoutId id="2147484002" r:id="rId11"/>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eaLnBrk="0" fontAlgn="base" hangingPunct="0">
        <a:spcBef>
          <a:spcPct val="0"/>
        </a:spcBef>
        <a:spcAft>
          <a:spcPct val="0"/>
        </a:spcAft>
        <a:defRPr sz="2400" b="1">
          <a:solidFill>
            <a:schemeClr val="tx1"/>
          </a:solidFill>
          <a:latin typeface="Arial" pitchFamily="34" charset="0"/>
        </a:defRPr>
      </a:lvl6pPr>
      <a:lvl7pPr marL="914400" algn="l" rtl="0" eaLnBrk="0" fontAlgn="base" hangingPunct="0">
        <a:spcBef>
          <a:spcPct val="0"/>
        </a:spcBef>
        <a:spcAft>
          <a:spcPct val="0"/>
        </a:spcAft>
        <a:defRPr sz="2400" b="1">
          <a:solidFill>
            <a:schemeClr val="tx1"/>
          </a:solidFill>
          <a:latin typeface="Arial" pitchFamily="34" charset="0"/>
        </a:defRPr>
      </a:lvl7pPr>
      <a:lvl8pPr marL="1371600" algn="l" rtl="0" eaLnBrk="0" fontAlgn="base" hangingPunct="0">
        <a:spcBef>
          <a:spcPct val="0"/>
        </a:spcBef>
        <a:spcAft>
          <a:spcPct val="0"/>
        </a:spcAft>
        <a:defRPr sz="2400" b="1">
          <a:solidFill>
            <a:schemeClr val="tx1"/>
          </a:solidFill>
          <a:latin typeface="Arial" pitchFamily="34" charset="0"/>
        </a:defRPr>
      </a:lvl8pPr>
      <a:lvl9pPr marL="1828800" algn="l" rtl="0" eaLnBrk="0" fontAlgn="base" hangingPunct="0">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eaLnBrk="0" fontAlgn="base" hangingPunct="0">
        <a:lnSpc>
          <a:spcPct val="120000"/>
        </a:lnSpc>
        <a:spcBef>
          <a:spcPct val="20000"/>
        </a:spcBef>
        <a:spcAft>
          <a:spcPct val="0"/>
        </a:spcAft>
        <a:buChar char="»"/>
        <a:defRPr sz="2000">
          <a:solidFill>
            <a:schemeClr val="tx1"/>
          </a:solidFill>
          <a:latin typeface="+mn-lt"/>
        </a:defRPr>
      </a:lvl6pPr>
      <a:lvl7pPr marL="2971800" indent="-228600" algn="l" rtl="0" eaLnBrk="0" fontAlgn="base" hangingPunct="0">
        <a:lnSpc>
          <a:spcPct val="120000"/>
        </a:lnSpc>
        <a:spcBef>
          <a:spcPct val="20000"/>
        </a:spcBef>
        <a:spcAft>
          <a:spcPct val="0"/>
        </a:spcAft>
        <a:buChar char="»"/>
        <a:defRPr sz="2000">
          <a:solidFill>
            <a:schemeClr val="tx1"/>
          </a:solidFill>
          <a:latin typeface="+mn-lt"/>
        </a:defRPr>
      </a:lvl7pPr>
      <a:lvl8pPr marL="3429000" indent="-228600" algn="l" rtl="0" eaLnBrk="0" fontAlgn="base" hangingPunct="0">
        <a:lnSpc>
          <a:spcPct val="120000"/>
        </a:lnSpc>
        <a:spcBef>
          <a:spcPct val="20000"/>
        </a:spcBef>
        <a:spcAft>
          <a:spcPct val="0"/>
        </a:spcAft>
        <a:buChar char="»"/>
        <a:defRPr sz="2000">
          <a:solidFill>
            <a:schemeClr val="tx1"/>
          </a:solidFill>
          <a:latin typeface="+mn-lt"/>
        </a:defRPr>
      </a:lvl8pPr>
      <a:lvl9pPr marL="3886200" indent="-228600" algn="l" rtl="0" eaLnBrk="0" fontAlgn="base" hangingPunct="0">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2051"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18"/>
          <p:cNvSpPr>
            <a:spLocks noGrp="1" noChangeArrowheads="1"/>
          </p:cNvSpPr>
          <p:nvPr>
            <p:ph type="sldNum" sz="quarter" idx="4"/>
          </p:nvPr>
        </p:nvSpPr>
        <p:spPr>
          <a:xfrm>
            <a:off x="7010400" y="6629400"/>
            <a:ext cx="2133600" cy="476250"/>
          </a:xfrm>
          <a:prstGeom prst="rect">
            <a:avLst/>
          </a:prstGeom>
        </p:spPr>
        <p:txBody>
          <a:bodyPr/>
          <a:lstStyle>
            <a:lvl1pPr algn="r">
              <a:defRPr sz="1400">
                <a:solidFill>
                  <a:schemeClr val="bg1"/>
                </a:solidFill>
              </a:defRPr>
            </a:lvl1pPr>
          </a:lstStyle>
          <a:p>
            <a:pPr>
              <a:defRPr/>
            </a:pPr>
            <a:fld id="{79306C0C-F640-45B5-870C-786CB42BCD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Lst>
  <p:hf hdr="0" dt="0"/>
  <p:txStyles>
    <p:titleStyle>
      <a:lvl1pPr algn="l" rtl="0" eaLnBrk="0" fontAlgn="base" hangingPunct="0">
        <a:spcBef>
          <a:spcPct val="0"/>
        </a:spcBef>
        <a:spcAft>
          <a:spcPct val="0"/>
        </a:spcAft>
        <a:defRPr sz="2400" b="1">
          <a:solidFill>
            <a:schemeClr val="tx1"/>
          </a:solidFill>
          <a:latin typeface="Arial" pitchFamily="34" charset="0"/>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0" fontAlgn="base" hangingPunct="0">
        <a:spcBef>
          <a:spcPct val="0"/>
        </a:spcBef>
        <a:spcAft>
          <a:spcPct val="0"/>
        </a:spcAft>
        <a:defRPr sz="2400" b="1">
          <a:solidFill>
            <a:schemeClr val="tx1"/>
          </a:solidFill>
          <a:latin typeface="Arial" charset="0"/>
        </a:defRPr>
      </a:lvl6pPr>
      <a:lvl7pPr marL="914400" algn="l" rtl="0" eaLnBrk="0" fontAlgn="base" hangingPunct="0">
        <a:spcBef>
          <a:spcPct val="0"/>
        </a:spcBef>
        <a:spcAft>
          <a:spcPct val="0"/>
        </a:spcAft>
        <a:defRPr sz="2400" b="1">
          <a:solidFill>
            <a:schemeClr val="tx1"/>
          </a:solidFill>
          <a:latin typeface="Arial" charset="0"/>
        </a:defRPr>
      </a:lvl7pPr>
      <a:lvl8pPr marL="1371600" algn="l" rtl="0" eaLnBrk="0" fontAlgn="base" hangingPunct="0">
        <a:spcBef>
          <a:spcPct val="0"/>
        </a:spcBef>
        <a:spcAft>
          <a:spcPct val="0"/>
        </a:spcAft>
        <a:defRPr sz="2400" b="1">
          <a:solidFill>
            <a:schemeClr val="tx1"/>
          </a:solidFill>
          <a:latin typeface="Arial" charset="0"/>
        </a:defRPr>
      </a:lvl8pPr>
      <a:lvl9pPr marL="1828800" algn="l" rtl="0" eaLnBrk="0" fontAlgn="base" hangingPunct="0">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Arial" pitchFamily="34" charset="0"/>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Arial" pitchFamily="34" charset="0"/>
        </a:defRPr>
      </a:lvl2pPr>
      <a:lvl3pPr marL="1143000" indent="-228600" algn="l" rtl="0" eaLnBrk="0" fontAlgn="base" hangingPunct="0">
        <a:lnSpc>
          <a:spcPct val="120000"/>
        </a:lnSpc>
        <a:spcBef>
          <a:spcPct val="20000"/>
        </a:spcBef>
        <a:spcAft>
          <a:spcPct val="0"/>
        </a:spcAft>
        <a:buChar char="•"/>
        <a:defRPr sz="2400" b="1">
          <a:solidFill>
            <a:schemeClr val="tx1"/>
          </a:solidFill>
          <a:latin typeface="Arial" pitchFamily="34" charset="0"/>
        </a:defRPr>
      </a:lvl3pPr>
      <a:lvl4pPr marL="1600200" indent="-228600" algn="l" rtl="0" eaLnBrk="0" fontAlgn="base" hangingPunct="0">
        <a:lnSpc>
          <a:spcPct val="120000"/>
        </a:lnSpc>
        <a:spcBef>
          <a:spcPct val="20000"/>
        </a:spcBef>
        <a:spcAft>
          <a:spcPct val="0"/>
        </a:spcAft>
        <a:buChar char="–"/>
        <a:defRPr sz="2000">
          <a:solidFill>
            <a:schemeClr val="tx1"/>
          </a:solidFill>
          <a:latin typeface="Arial" pitchFamily="34" charset="0"/>
        </a:defRPr>
      </a:lvl4pPr>
      <a:lvl5pPr marL="2057400" indent="-228600" algn="l" rtl="0" eaLnBrk="0" fontAlgn="base" hangingPunct="0">
        <a:lnSpc>
          <a:spcPct val="120000"/>
        </a:lnSpc>
        <a:spcBef>
          <a:spcPct val="20000"/>
        </a:spcBef>
        <a:spcAft>
          <a:spcPct val="0"/>
        </a:spcAft>
        <a:buChar char="»"/>
        <a:defRPr sz="2000">
          <a:solidFill>
            <a:schemeClr val="tx1"/>
          </a:solidFill>
          <a:latin typeface="Arial" pitchFamily="34" charset="0"/>
        </a:defRPr>
      </a:lvl5pPr>
      <a:lvl6pPr marL="2514600" indent="-228600" algn="l" rtl="0" eaLnBrk="0" fontAlgn="base" hangingPunct="0">
        <a:lnSpc>
          <a:spcPct val="120000"/>
        </a:lnSpc>
        <a:spcBef>
          <a:spcPct val="20000"/>
        </a:spcBef>
        <a:spcAft>
          <a:spcPct val="0"/>
        </a:spcAft>
        <a:buChar char="»"/>
        <a:defRPr sz="2000">
          <a:solidFill>
            <a:schemeClr val="tx1"/>
          </a:solidFill>
          <a:latin typeface="+mn-lt"/>
        </a:defRPr>
      </a:lvl6pPr>
      <a:lvl7pPr marL="2971800" indent="-228600" algn="l" rtl="0" eaLnBrk="0" fontAlgn="base" hangingPunct="0">
        <a:lnSpc>
          <a:spcPct val="120000"/>
        </a:lnSpc>
        <a:spcBef>
          <a:spcPct val="20000"/>
        </a:spcBef>
        <a:spcAft>
          <a:spcPct val="0"/>
        </a:spcAft>
        <a:buChar char="»"/>
        <a:defRPr sz="2000">
          <a:solidFill>
            <a:schemeClr val="tx1"/>
          </a:solidFill>
          <a:latin typeface="+mn-lt"/>
        </a:defRPr>
      </a:lvl7pPr>
      <a:lvl8pPr marL="3429000" indent="-228600" algn="l" rtl="0" eaLnBrk="0" fontAlgn="base" hangingPunct="0">
        <a:lnSpc>
          <a:spcPct val="120000"/>
        </a:lnSpc>
        <a:spcBef>
          <a:spcPct val="20000"/>
        </a:spcBef>
        <a:spcAft>
          <a:spcPct val="0"/>
        </a:spcAft>
        <a:buChar char="»"/>
        <a:defRPr sz="2000">
          <a:solidFill>
            <a:schemeClr val="tx1"/>
          </a:solidFill>
          <a:latin typeface="+mn-lt"/>
        </a:defRPr>
      </a:lvl8pPr>
      <a:lvl9pPr marL="3886200" indent="-228600" algn="l" rtl="0" eaLnBrk="0" fontAlgn="base" hangingPunct="0">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17.xml"/><Relationship Id="rId5" Type="http://schemas.openxmlformats.org/officeDocument/2006/relationships/slide" Target="slide8.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slide" Target="slide8.xml"/><Relationship Id="rId9" Type="http://schemas.openxmlformats.org/officeDocument/2006/relationships/slide" Target="slide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186" name="Group 2"/>
          <p:cNvGrpSpPr>
            <a:grpSpLocks/>
          </p:cNvGrpSpPr>
          <p:nvPr/>
        </p:nvGrpSpPr>
        <p:grpSpPr bwMode="auto">
          <a:xfrm>
            <a:off x="0" y="0"/>
            <a:ext cx="9144000" cy="6838950"/>
            <a:chOff x="0" y="0"/>
            <a:chExt cx="5760" cy="4308"/>
          </a:xfrm>
        </p:grpSpPr>
        <p:grpSp>
          <p:nvGrpSpPr>
            <p:cNvPr id="349187" name="Group 3"/>
            <p:cNvGrpSpPr>
              <a:grpSpLocks/>
            </p:cNvGrpSpPr>
            <p:nvPr/>
          </p:nvGrpSpPr>
          <p:grpSpPr bwMode="auto">
            <a:xfrm>
              <a:off x="0" y="156"/>
              <a:ext cx="1504" cy="3980"/>
              <a:chOff x="0" y="156"/>
              <a:chExt cx="1504" cy="3980"/>
            </a:xfrm>
          </p:grpSpPr>
          <p:pic>
            <p:nvPicPr>
              <p:cNvPr id="349188" name="Picture 4" descr="DCMA logo2-lr"/>
              <p:cNvPicPr>
                <a:picLocks noChangeAspect="1" noChangeArrowheads="1"/>
              </p:cNvPicPr>
              <p:nvPr/>
            </p:nvPicPr>
            <p:blipFill>
              <a:blip r:embed="rId3"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349189" name="Picture 5" descr="DCMA logo2-lr"/>
              <p:cNvPicPr>
                <a:picLocks noChangeAspect="1" noChangeArrowheads="1"/>
              </p:cNvPicPr>
              <p:nvPr/>
            </p:nvPicPr>
            <p:blipFill>
              <a:blip r:embed="rId3"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349190" name="Picture 6" descr="DCMA logo2-lr"/>
              <p:cNvPicPr>
                <a:picLocks noChangeAspect="1" noChangeArrowheads="1"/>
              </p:cNvPicPr>
              <p:nvPr/>
            </p:nvPicPr>
            <p:blipFill>
              <a:blip r:embed="rId3"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349191" name="Picture 7" descr="DCMA logo2-lr"/>
              <p:cNvPicPr>
                <a:picLocks noChangeAspect="1" noChangeArrowheads="1"/>
              </p:cNvPicPr>
              <p:nvPr/>
            </p:nvPicPr>
            <p:blipFill>
              <a:blip r:embed="rId3"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349192" name="Picture 8" descr="DCMA logo2-lr"/>
              <p:cNvPicPr>
                <a:picLocks noChangeAspect="1" noChangeArrowheads="1"/>
              </p:cNvPicPr>
              <p:nvPr/>
            </p:nvPicPr>
            <p:blipFill>
              <a:blip r:embed="rId3"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349193" name="Picture 9" descr="DCMA logo2-lr"/>
              <p:cNvPicPr>
                <a:picLocks noChangeAspect="1" noChangeArrowheads="1"/>
              </p:cNvPicPr>
              <p:nvPr/>
            </p:nvPicPr>
            <p:blipFill>
              <a:blip r:embed="rId3" cstate="print">
                <a:lum bright="70000" contrast="-70000"/>
              </a:blip>
              <a:srcRect/>
              <a:stretch>
                <a:fillRect/>
              </a:stretch>
            </p:blipFill>
            <p:spPr bwMode="auto">
              <a:xfrm>
                <a:off x="0" y="3552"/>
                <a:ext cx="1504" cy="584"/>
              </a:xfrm>
              <a:prstGeom prst="rect">
                <a:avLst/>
              </a:prstGeom>
              <a:noFill/>
              <a:ln w="9525">
                <a:noFill/>
                <a:miter lim="800000"/>
                <a:headEnd/>
                <a:tailEnd/>
              </a:ln>
            </p:spPr>
          </p:pic>
        </p:grpSp>
        <p:grpSp>
          <p:nvGrpSpPr>
            <p:cNvPr id="349194" name="Group 10"/>
            <p:cNvGrpSpPr>
              <a:grpSpLocks/>
            </p:cNvGrpSpPr>
            <p:nvPr/>
          </p:nvGrpSpPr>
          <p:grpSpPr bwMode="auto">
            <a:xfrm>
              <a:off x="313" y="1229"/>
              <a:ext cx="1820" cy="1820"/>
              <a:chOff x="313" y="1229"/>
              <a:chExt cx="1820" cy="1820"/>
            </a:xfrm>
          </p:grpSpPr>
          <p:sp>
            <p:nvSpPr>
              <p:cNvPr id="349195" name="Oval 11"/>
              <p:cNvSpPr>
                <a:spLocks noChangeArrowheads="1"/>
              </p:cNvSpPr>
              <p:nvPr/>
            </p:nvSpPr>
            <p:spPr bwMode="auto">
              <a:xfrm>
                <a:off x="436" y="1352"/>
                <a:ext cx="1575" cy="1575"/>
              </a:xfrm>
              <a:prstGeom prst="ellipse">
                <a:avLst/>
              </a:prstGeom>
              <a:solidFill>
                <a:srgbClr val="FFFFFF"/>
              </a:solidFill>
              <a:ln w="38100">
                <a:noFill/>
                <a:round/>
                <a:headEnd/>
                <a:tailEnd/>
              </a:ln>
            </p:spPr>
            <p:txBody>
              <a:bodyPr wrap="none" anchor="ctr"/>
              <a:lstStyle/>
              <a:p>
                <a:pPr algn="l"/>
                <a:endParaRPr lang="en-US"/>
              </a:p>
            </p:txBody>
          </p:sp>
          <p:pic>
            <p:nvPicPr>
              <p:cNvPr id="349196" name="Picture 12" descr="seal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 y="1229"/>
                <a:ext cx="1820" cy="1820"/>
              </a:xfrm>
              <a:prstGeom prst="rect">
                <a:avLst/>
              </a:prstGeom>
              <a:noFill/>
              <a:ln w="9525">
                <a:noFill/>
                <a:miter lim="800000"/>
                <a:headEnd/>
                <a:tailEnd/>
              </a:ln>
            </p:spPr>
          </p:pic>
        </p:grpSp>
        <p:sp>
          <p:nvSpPr>
            <p:cNvPr id="349197" name="Rectangle 13"/>
            <p:cNvSpPr>
              <a:spLocks noChangeArrowheads="1"/>
            </p:cNvSpPr>
            <p:nvPr/>
          </p:nvSpPr>
          <p:spPr bwMode="ltGray">
            <a:xfrm>
              <a:off x="0" y="68"/>
              <a:ext cx="5760" cy="53"/>
            </a:xfrm>
            <a:prstGeom prst="rect">
              <a:avLst/>
            </a:prstGeom>
            <a:solidFill>
              <a:srgbClr val="FFCC66"/>
            </a:solidFill>
            <a:ln w="9525">
              <a:solidFill>
                <a:srgbClr val="FFCC66"/>
              </a:solidFill>
              <a:miter lim="800000"/>
              <a:headEnd/>
              <a:tailEnd/>
            </a:ln>
          </p:spPr>
          <p:txBody>
            <a:bodyPr wrap="none" anchor="ctr"/>
            <a:lstStyle/>
            <a:p>
              <a:pPr algn="l"/>
              <a:endParaRPr lang="en-US"/>
            </a:p>
          </p:txBody>
        </p:sp>
        <p:sp>
          <p:nvSpPr>
            <p:cNvPr id="349198" name="Rectangle 14"/>
            <p:cNvSpPr>
              <a:spLocks noChangeArrowheads="1"/>
            </p:cNvSpPr>
            <p:nvPr/>
          </p:nvSpPr>
          <p:spPr bwMode="auto">
            <a:xfrm>
              <a:off x="0" y="0"/>
              <a:ext cx="5760" cy="96"/>
            </a:xfrm>
            <a:prstGeom prst="rect">
              <a:avLst/>
            </a:prstGeom>
            <a:solidFill>
              <a:srgbClr val="000066"/>
            </a:solidFill>
            <a:ln w="9525">
              <a:solidFill>
                <a:srgbClr val="000066"/>
              </a:solidFill>
              <a:miter lim="800000"/>
              <a:headEnd/>
              <a:tailEnd/>
            </a:ln>
          </p:spPr>
          <p:txBody>
            <a:bodyPr wrap="none" anchor="ctr"/>
            <a:lstStyle/>
            <a:p>
              <a:pPr algn="l"/>
              <a:endParaRPr lang="en-US"/>
            </a:p>
          </p:txBody>
        </p:sp>
        <p:sp>
          <p:nvSpPr>
            <p:cNvPr id="349199" name="Rectangle 15"/>
            <p:cNvSpPr>
              <a:spLocks noChangeArrowheads="1"/>
            </p:cNvSpPr>
            <p:nvPr/>
          </p:nvSpPr>
          <p:spPr bwMode="ltGray">
            <a:xfrm>
              <a:off x="0" y="4184"/>
              <a:ext cx="5760" cy="47"/>
            </a:xfrm>
            <a:prstGeom prst="rect">
              <a:avLst/>
            </a:prstGeom>
            <a:solidFill>
              <a:srgbClr val="FFCC66"/>
            </a:solidFill>
            <a:ln w="9525">
              <a:solidFill>
                <a:srgbClr val="FFCC66"/>
              </a:solidFill>
              <a:miter lim="800000"/>
              <a:headEnd/>
              <a:tailEnd/>
            </a:ln>
          </p:spPr>
          <p:txBody>
            <a:bodyPr wrap="none" anchor="ctr"/>
            <a:lstStyle/>
            <a:p>
              <a:pPr algn="l"/>
              <a:endParaRPr lang="en-US"/>
            </a:p>
          </p:txBody>
        </p:sp>
        <p:sp>
          <p:nvSpPr>
            <p:cNvPr id="349200" name="Rectangle 16"/>
            <p:cNvSpPr>
              <a:spLocks noChangeArrowheads="1"/>
            </p:cNvSpPr>
            <p:nvPr/>
          </p:nvSpPr>
          <p:spPr bwMode="auto">
            <a:xfrm>
              <a:off x="2205" y="1908"/>
              <a:ext cx="3555" cy="47"/>
            </a:xfrm>
            <a:prstGeom prst="rect">
              <a:avLst/>
            </a:prstGeom>
            <a:solidFill>
              <a:srgbClr val="A50021"/>
            </a:solidFill>
            <a:ln w="9525">
              <a:noFill/>
              <a:miter lim="800000"/>
              <a:headEnd/>
              <a:tailEnd/>
            </a:ln>
          </p:spPr>
          <p:txBody>
            <a:bodyPr wrap="none" anchor="ctr"/>
            <a:lstStyle/>
            <a:p>
              <a:pPr algn="l"/>
              <a:endParaRPr lang="en-US"/>
            </a:p>
          </p:txBody>
        </p:sp>
        <p:sp>
          <p:nvSpPr>
            <p:cNvPr id="349201" name="Rectangle 17"/>
            <p:cNvSpPr>
              <a:spLocks noChangeArrowheads="1"/>
            </p:cNvSpPr>
            <p:nvPr/>
          </p:nvSpPr>
          <p:spPr bwMode="auto">
            <a:xfrm>
              <a:off x="0" y="4212"/>
              <a:ext cx="5760" cy="96"/>
            </a:xfrm>
            <a:prstGeom prst="rect">
              <a:avLst/>
            </a:prstGeom>
            <a:solidFill>
              <a:srgbClr val="000066"/>
            </a:solidFill>
            <a:ln w="9525">
              <a:solidFill>
                <a:srgbClr val="000066"/>
              </a:solidFill>
              <a:miter lim="800000"/>
              <a:headEnd/>
              <a:tailEnd/>
            </a:ln>
          </p:spPr>
          <p:txBody>
            <a:bodyPr wrap="none" anchor="ctr"/>
            <a:lstStyle/>
            <a:p>
              <a:pPr algn="l"/>
              <a:endParaRPr lang="en-US"/>
            </a:p>
          </p:txBody>
        </p:sp>
      </p:grpSp>
      <p:sp>
        <p:nvSpPr>
          <p:cNvPr id="349202" name="Rectangle 18"/>
          <p:cNvSpPr>
            <a:spLocks noChangeArrowheads="1"/>
          </p:cNvSpPr>
          <p:nvPr/>
        </p:nvSpPr>
        <p:spPr bwMode="auto">
          <a:xfrm>
            <a:off x="3206750" y="3695700"/>
            <a:ext cx="6256338" cy="1730375"/>
          </a:xfrm>
          <a:prstGeom prst="rect">
            <a:avLst/>
          </a:prstGeom>
          <a:noFill/>
          <a:ln w="12700">
            <a:noFill/>
            <a:miter lim="800000"/>
            <a:headEnd/>
            <a:tailEnd/>
          </a:ln>
        </p:spPr>
        <p:txBody>
          <a:bodyPr lIns="90488" tIns="44450" rIns="90488" bIns="44450">
            <a:spAutoFit/>
          </a:bodyPr>
          <a:lstStyle/>
          <a:p>
            <a:pPr algn="l" eaLnBrk="0" hangingPunct="0">
              <a:spcBef>
                <a:spcPct val="20000"/>
              </a:spcBef>
              <a:spcAft>
                <a:spcPct val="20000"/>
              </a:spcAft>
            </a:pPr>
            <a:r>
              <a:rPr lang="en-US" sz="2600" b="1">
                <a:solidFill>
                  <a:srgbClr val="000066"/>
                </a:solidFill>
              </a:rPr>
              <a:t>Contract Audit Follow-Up (CAFU) 3.5</a:t>
            </a:r>
            <a:endParaRPr lang="en-US" sz="2600" b="1"/>
          </a:p>
          <a:p>
            <a:pPr algn="l" eaLnBrk="0" hangingPunct="0">
              <a:spcBef>
                <a:spcPct val="20000"/>
              </a:spcBef>
            </a:pPr>
            <a:r>
              <a:rPr lang="en-US" sz="2000" b="1">
                <a:solidFill>
                  <a:srgbClr val="990000"/>
                </a:solidFill>
              </a:rPr>
              <a:t>Reports Overview and Access</a:t>
            </a:r>
          </a:p>
          <a:p>
            <a:pPr algn="l" eaLnBrk="0" hangingPunct="0">
              <a:spcBef>
                <a:spcPct val="20000"/>
              </a:spcBef>
            </a:pPr>
            <a:endParaRPr lang="en-US" sz="1600" b="1">
              <a:solidFill>
                <a:srgbClr val="000066"/>
              </a:solidFill>
            </a:endParaRPr>
          </a:p>
          <a:p>
            <a:pPr algn="l" eaLnBrk="0" hangingPunct="0">
              <a:spcBef>
                <a:spcPct val="20000"/>
              </a:spcBef>
            </a:pPr>
            <a:r>
              <a:rPr lang="en-US" sz="1600" b="1">
                <a:solidFill>
                  <a:srgbClr val="000066"/>
                </a:solidFill>
              </a:rPr>
              <a:t>November 2009</a:t>
            </a:r>
          </a:p>
          <a:p>
            <a:pPr algn="l" eaLnBrk="0" hangingPunct="0"/>
            <a:endParaRPr lang="en-US" sz="1400" b="1" i="1">
              <a:solidFill>
                <a:srgbClr val="000066"/>
              </a:solidFill>
            </a:endParaRPr>
          </a:p>
        </p:txBody>
      </p:sp>
      <p:pic>
        <p:nvPicPr>
          <p:cNvPr id="349203" name="Picture 19" descr="ITCSO_ACADEMY_blue_gold"/>
          <p:cNvPicPr>
            <a:picLocks noChangeAspect="1" noChangeArrowheads="1"/>
          </p:cNvPicPr>
          <p:nvPr/>
        </p:nvPicPr>
        <p:blipFill>
          <a:blip r:embed="rId5" cstate="print"/>
          <a:srcRect/>
          <a:stretch>
            <a:fillRect/>
          </a:stretch>
        </p:blipFill>
        <p:spPr bwMode="auto">
          <a:xfrm>
            <a:off x="7348538" y="1308100"/>
            <a:ext cx="1528762" cy="1538288"/>
          </a:xfrm>
          <a:prstGeom prst="rect">
            <a:avLst/>
          </a:prstGeom>
          <a:noFill/>
          <a:ln w="9525">
            <a:noFill/>
            <a:miter lim="800000"/>
            <a:headEnd/>
            <a:tailEnd/>
          </a:ln>
        </p:spPr>
      </p:pic>
      <p:sp>
        <p:nvSpPr>
          <p:cNvPr id="349204" name="Rectangle 18"/>
          <p:cNvSpPr>
            <a:spLocks noChangeArrowheads="1"/>
          </p:cNvSpPr>
          <p:nvPr/>
        </p:nvSpPr>
        <p:spPr bwMode="auto">
          <a:xfrm>
            <a:off x="2984500" y="1778000"/>
            <a:ext cx="5638800" cy="1069975"/>
          </a:xfrm>
          <a:prstGeom prst="rect">
            <a:avLst/>
          </a:prstGeom>
          <a:noFill/>
          <a:ln w="12700">
            <a:noFill/>
            <a:miter lim="800000"/>
            <a:headEnd/>
            <a:tailEnd/>
          </a:ln>
        </p:spPr>
        <p:txBody>
          <a:bodyPr lIns="90488" tIns="44450" rIns="90488" bIns="44450">
            <a:spAutoFit/>
          </a:bodyPr>
          <a:lstStyle/>
          <a:p>
            <a:pPr algn="l" eaLnBrk="0" hangingPunct="0">
              <a:spcBef>
                <a:spcPct val="20000"/>
              </a:spcBef>
              <a:spcAft>
                <a:spcPct val="20000"/>
              </a:spcAft>
            </a:pPr>
            <a:r>
              <a:rPr lang="en-US" sz="2800" b="1">
                <a:solidFill>
                  <a:srgbClr val="000066"/>
                </a:solidFill>
              </a:rPr>
              <a:t>ITCSO Training Academy</a:t>
            </a:r>
            <a:endParaRPr lang="en-US" sz="2800" b="1"/>
          </a:p>
          <a:p>
            <a:pPr algn="l" eaLnBrk="0" hangingPunct="0">
              <a:spcBef>
                <a:spcPct val="20000"/>
              </a:spcBef>
            </a:pPr>
            <a:endParaRPr lang="en-US" sz="1400" b="1" i="1"/>
          </a:p>
          <a:p>
            <a:pPr algn="l" eaLnBrk="0" hangingPunct="0"/>
            <a:endParaRPr lang="en-US" sz="1400" b="1" i="1">
              <a:solidFill>
                <a:srgbClr val="00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30755" name="Rectangle 3"/>
          <p:cNvSpPr>
            <a:spLocks noGrp="1" noChangeArrowheads="1"/>
          </p:cNvSpPr>
          <p:nvPr>
            <p:ph type="body" idx="4294967295"/>
          </p:nvPr>
        </p:nvSpPr>
        <p:spPr>
          <a:xfrm>
            <a:off x="279400" y="1233488"/>
            <a:ext cx="8609013" cy="5078412"/>
          </a:xfrm>
        </p:spPr>
        <p:txBody>
          <a:bodyPr/>
          <a:lstStyle/>
          <a:p>
            <a:pPr marL="228600" indent="-228600">
              <a:lnSpc>
                <a:spcPct val="150000"/>
              </a:lnSpc>
              <a:buFontTx/>
              <a:buNone/>
            </a:pPr>
            <a:r>
              <a:rPr lang="en-US" sz="1600" smtClean="0"/>
              <a:t>CAFU Reporting Overview (Continued)</a:t>
            </a:r>
            <a:r>
              <a:rPr lang="en-US" sz="1600" b="0" smtClean="0"/>
              <a:t>	</a:t>
            </a:r>
          </a:p>
          <a:p>
            <a:pPr marL="228600" indent="-228600">
              <a:lnSpc>
                <a:spcPct val="150000"/>
              </a:lnSpc>
              <a:buFontTx/>
              <a:buNone/>
            </a:pPr>
            <a:r>
              <a:rPr lang="en-US" sz="1800" b="0" smtClean="0"/>
              <a:t>	   </a:t>
            </a:r>
            <a:r>
              <a:rPr lang="en-US" sz="1600" b="0" smtClean="0"/>
              <a:t>CAFU Status In Litigation Report</a:t>
            </a:r>
          </a:p>
          <a:p>
            <a:pPr marL="635000" lvl="1" indent="-228600">
              <a:lnSpc>
                <a:spcPct val="100000"/>
              </a:lnSpc>
              <a:buFontTx/>
              <a:buChar char="•"/>
            </a:pPr>
            <a:r>
              <a:rPr lang="en-US" sz="1400" b="0" smtClean="0"/>
              <a:t>The CAFU Status In Litigation Report will allow the user to view audit reports that are in litigation sorted by MC and reportable/non-reportable status.  The user will be prompted to choose all or a specific MC and all audits or only reportable or non-reportable audits</a:t>
            </a:r>
            <a:r>
              <a:rPr lang="en-US" sz="1800" b="0" smtClean="0"/>
              <a:t> </a:t>
            </a:r>
          </a:p>
          <a:p>
            <a:pPr marL="635000" lvl="1" indent="-228600">
              <a:lnSpc>
                <a:spcPct val="100000"/>
              </a:lnSpc>
              <a:buFontTx/>
              <a:buNone/>
            </a:pPr>
            <a:endParaRPr lang="en-US" sz="1800" b="0" smtClean="0"/>
          </a:p>
          <a:p>
            <a:pPr marL="635000" lvl="1" indent="-228600">
              <a:lnSpc>
                <a:spcPct val="100000"/>
              </a:lnSpc>
              <a:buFontTx/>
              <a:buNone/>
            </a:pPr>
            <a:r>
              <a:rPr lang="en-US" sz="1600" b="0" smtClean="0"/>
              <a:t>CAFU Status Involved in Criminal Investigation </a:t>
            </a:r>
          </a:p>
          <a:p>
            <a:pPr marL="635000" lvl="1" indent="-228600">
              <a:lnSpc>
                <a:spcPct val="100000"/>
              </a:lnSpc>
              <a:buFontTx/>
              <a:buChar char="•"/>
            </a:pPr>
            <a:r>
              <a:rPr lang="en-US" sz="1400" b="0" smtClean="0"/>
              <a:t>The CAFU Status Involved in Criminal Investigation Report will allow the user to view audit reports that are involved in criminal investigation sorted by MC and reportable/non­reportable status. The user will be prompted to choose all or a specific MC and all audits or only reportable or non-reportable audits</a:t>
            </a:r>
            <a:endParaRPr lang="en-US" sz="1800" b="0" smtClean="0"/>
          </a:p>
          <a:p>
            <a:pPr marL="635000" lvl="1" indent="-228600">
              <a:lnSpc>
                <a:spcPct val="100000"/>
              </a:lnSpc>
              <a:buFontTx/>
              <a:buNone/>
            </a:pPr>
            <a:endParaRPr lang="en-US" sz="1600" b="0" smtClean="0"/>
          </a:p>
          <a:p>
            <a:pPr marL="635000" lvl="1" indent="-228600">
              <a:lnSpc>
                <a:spcPct val="100000"/>
              </a:lnSpc>
              <a:buFontTx/>
              <a:buNone/>
            </a:pPr>
            <a:r>
              <a:rPr lang="en-US" sz="1600" b="0" smtClean="0"/>
              <a:t>CAFU Status Closed Report </a:t>
            </a:r>
          </a:p>
          <a:p>
            <a:pPr marL="635000" lvl="1" indent="-228600">
              <a:lnSpc>
                <a:spcPct val="100000"/>
              </a:lnSpc>
              <a:buFontTx/>
              <a:buChar char="•"/>
            </a:pPr>
            <a:r>
              <a:rPr lang="en-US" sz="1400" b="0" smtClean="0"/>
              <a:t>The CAFU Status Closed Report will allow the user to view audit reports that are closed sorted by MC and reportable/non-reportable status.  The user will be prompted to choose all or a specific MC and all audits or only reportable or non-reportable audits.  Closed audits will display an actual disposition date</a:t>
            </a:r>
          </a:p>
        </p:txBody>
      </p:sp>
      <p:sp>
        <p:nvSpPr>
          <p:cNvPr id="330756"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FF6B7E7A-8132-4871-9881-9BA8C9022A2E}" type="slidenum">
              <a:rPr lang="en-US" sz="800">
                <a:solidFill>
                  <a:schemeClr val="bg1"/>
                </a:solidFill>
              </a:rPr>
              <a:pPr algn="r"/>
              <a:t>10</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45091" name="Rectangle 3"/>
          <p:cNvSpPr>
            <a:spLocks noGrp="1" noChangeArrowheads="1"/>
          </p:cNvSpPr>
          <p:nvPr>
            <p:ph type="body" idx="4294967295"/>
          </p:nvPr>
        </p:nvSpPr>
        <p:spPr>
          <a:xfrm>
            <a:off x="279400" y="1233488"/>
            <a:ext cx="8609013" cy="5078412"/>
          </a:xfrm>
        </p:spPr>
        <p:txBody>
          <a:bodyPr/>
          <a:lstStyle/>
          <a:p>
            <a:pPr marL="228600" indent="-228600">
              <a:lnSpc>
                <a:spcPct val="150000"/>
              </a:lnSpc>
              <a:buFontTx/>
              <a:buNone/>
            </a:pPr>
            <a:r>
              <a:rPr lang="en-US" sz="1600" smtClean="0"/>
              <a:t>CAFU Reporting Overview (Continued)</a:t>
            </a:r>
            <a:r>
              <a:rPr lang="en-US" sz="1600" b="0" smtClean="0"/>
              <a:t>	</a:t>
            </a:r>
          </a:p>
          <a:p>
            <a:pPr marL="228600" indent="-228600">
              <a:lnSpc>
                <a:spcPct val="150000"/>
              </a:lnSpc>
              <a:buFontTx/>
              <a:buNone/>
            </a:pPr>
            <a:r>
              <a:rPr lang="en-US" sz="1600" b="0" smtClean="0"/>
              <a:t>	CAFU Semi-Annual Open Report </a:t>
            </a:r>
          </a:p>
          <a:p>
            <a:pPr marL="635000" lvl="1" indent="-228600">
              <a:lnSpc>
                <a:spcPct val="110000"/>
              </a:lnSpc>
              <a:buFontTx/>
              <a:buChar char="•"/>
            </a:pPr>
            <a:r>
              <a:rPr lang="en-US" sz="1400" b="0" smtClean="0"/>
              <a:t>The CAFU Semi-Annual Open Report will allow the user to view specific contract audit reports. This report displays open reportables.  There are no parameters for this report and is run on September 30 and March 31 each year</a:t>
            </a:r>
            <a:r>
              <a:rPr lang="en-US" sz="1600" b="0" smtClean="0"/>
              <a:t> </a:t>
            </a:r>
          </a:p>
          <a:p>
            <a:pPr marL="635000" lvl="1" indent="-228600">
              <a:lnSpc>
                <a:spcPct val="110000"/>
              </a:lnSpc>
              <a:buFontTx/>
              <a:buNone/>
            </a:pPr>
            <a:endParaRPr lang="en-US" sz="1600" b="0" smtClean="0"/>
          </a:p>
          <a:p>
            <a:pPr marL="635000" lvl="1" indent="-228600">
              <a:lnSpc>
                <a:spcPct val="110000"/>
              </a:lnSpc>
              <a:buFontTx/>
              <a:buNone/>
            </a:pPr>
            <a:r>
              <a:rPr lang="en-US" sz="1600" b="0" smtClean="0"/>
              <a:t>CAFU Semi-Annual Closed Report </a:t>
            </a:r>
          </a:p>
          <a:p>
            <a:pPr marL="635000" lvl="1" indent="-228600">
              <a:lnSpc>
                <a:spcPct val="110000"/>
              </a:lnSpc>
              <a:buFontTx/>
              <a:buChar char="•"/>
            </a:pPr>
            <a:r>
              <a:rPr lang="en-US" sz="1400" b="0" smtClean="0"/>
              <a:t>The CAFU Semi-Annual Open Report will allow the user to view specific contract audit reports. This report displays closed reportable.  There are no parameters for this report and is run on September 30 and March 31 each year</a:t>
            </a:r>
          </a:p>
        </p:txBody>
      </p:sp>
      <p:sp>
        <p:nvSpPr>
          <p:cNvPr id="345092"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B0F3B442-CEE6-4EA5-A7C5-CA237BF6CE80}" type="slidenum">
              <a:rPr lang="en-US" sz="800">
                <a:solidFill>
                  <a:schemeClr val="bg1"/>
                </a:solidFill>
              </a:rPr>
              <a:pPr algn="r"/>
              <a:t>11</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32803" name="Rectangle 3"/>
          <p:cNvSpPr>
            <a:spLocks noGrp="1" noChangeArrowheads="1"/>
          </p:cNvSpPr>
          <p:nvPr>
            <p:ph type="body" idx="4294967295"/>
          </p:nvPr>
        </p:nvSpPr>
        <p:spPr>
          <a:xfrm>
            <a:off x="265113" y="1117600"/>
            <a:ext cx="8878887" cy="5078413"/>
          </a:xfrm>
        </p:spPr>
        <p:txBody>
          <a:bodyPr/>
          <a:lstStyle/>
          <a:p>
            <a:pPr marL="228600" indent="-228600">
              <a:lnSpc>
                <a:spcPct val="150000"/>
              </a:lnSpc>
              <a:buFontTx/>
              <a:buNone/>
            </a:pPr>
            <a:r>
              <a:rPr lang="en-US" sz="1600" smtClean="0"/>
              <a:t>CAFU Reporting Overview (Continued) </a:t>
            </a:r>
            <a:endParaRPr lang="en-US" sz="1600" b="0" smtClean="0"/>
          </a:p>
          <a:p>
            <a:pPr marL="406400" lvl="1" indent="0">
              <a:lnSpc>
                <a:spcPct val="100000"/>
              </a:lnSpc>
              <a:buFontTx/>
              <a:buNone/>
            </a:pPr>
            <a:r>
              <a:rPr lang="en-US" sz="1600" b="0" smtClean="0"/>
              <a:t>In addition, DCMA reports list includes non-status reports that provide various audit information. </a:t>
            </a:r>
          </a:p>
          <a:p>
            <a:pPr marL="406400" lvl="1" indent="0">
              <a:lnSpc>
                <a:spcPct val="100000"/>
              </a:lnSpc>
              <a:buFontTx/>
              <a:buNone/>
            </a:pPr>
            <a:endParaRPr lang="en-US" sz="1600" b="0" smtClean="0"/>
          </a:p>
          <a:p>
            <a:pPr marL="406400" lvl="1" indent="0">
              <a:lnSpc>
                <a:spcPct val="100000"/>
              </a:lnSpc>
              <a:buFontTx/>
              <a:buNone/>
            </a:pPr>
            <a:r>
              <a:rPr lang="en-US" sz="1600" b="0" smtClean="0"/>
              <a:t>These reports include:</a:t>
            </a:r>
          </a:p>
          <a:p>
            <a:pPr marL="914400" lvl="2" indent="-231775">
              <a:lnSpc>
                <a:spcPct val="100000"/>
              </a:lnSpc>
            </a:pPr>
            <a:r>
              <a:rPr lang="en-US" sz="1600" b="0" smtClean="0"/>
              <a:t>CAFU Individual Contract Audit Inquiry</a:t>
            </a:r>
          </a:p>
          <a:p>
            <a:pPr marL="914400" lvl="2" indent="-231775">
              <a:lnSpc>
                <a:spcPct val="100000"/>
              </a:lnSpc>
            </a:pPr>
            <a:r>
              <a:rPr lang="en-US" sz="1600" b="0" smtClean="0"/>
              <a:t>CAFU Inquiry by Type of Audit</a:t>
            </a:r>
          </a:p>
          <a:p>
            <a:pPr marL="914400" lvl="2" indent="-231775">
              <a:lnSpc>
                <a:spcPct val="100000"/>
              </a:lnSpc>
            </a:pPr>
            <a:r>
              <a:rPr lang="en-US" sz="1600" b="0" smtClean="0"/>
              <a:t>CAFU Summary of Contract Audits Inquiry</a:t>
            </a:r>
          </a:p>
          <a:p>
            <a:pPr marL="914400" lvl="2" indent="-231775">
              <a:lnSpc>
                <a:spcPct val="100000"/>
              </a:lnSpc>
            </a:pPr>
            <a:r>
              <a:rPr lang="en-US" sz="1600" b="0" smtClean="0"/>
              <a:t>CAFU Summary by Type of Audit</a:t>
            </a:r>
          </a:p>
          <a:p>
            <a:pPr marL="914400" lvl="2" indent="-231775">
              <a:lnSpc>
                <a:spcPct val="100000"/>
              </a:lnSpc>
            </a:pPr>
            <a:r>
              <a:rPr lang="en-US" sz="1600" b="0" smtClean="0"/>
              <a:t>CAFU Unresolved Audits Over Six Months</a:t>
            </a:r>
          </a:p>
          <a:p>
            <a:pPr marL="914400" lvl="2" indent="-231775">
              <a:lnSpc>
                <a:spcPct val="100000"/>
              </a:lnSpc>
            </a:pPr>
            <a:r>
              <a:rPr lang="en-US" sz="1600" b="0" smtClean="0"/>
              <a:t>CAFU Added/Deleted Audit Report</a:t>
            </a:r>
          </a:p>
          <a:p>
            <a:pPr marL="914400" lvl="2" indent="-231775">
              <a:lnSpc>
                <a:spcPct val="100000"/>
              </a:lnSpc>
            </a:pPr>
            <a:r>
              <a:rPr lang="en-US" sz="1600" b="0" smtClean="0"/>
              <a:t>CAFU Audit List</a:t>
            </a:r>
          </a:p>
          <a:p>
            <a:pPr marL="914400" lvl="2" indent="-231775">
              <a:lnSpc>
                <a:spcPct val="100000"/>
              </a:lnSpc>
            </a:pPr>
            <a:r>
              <a:rPr lang="en-US" sz="1600" b="0" smtClean="0"/>
              <a:t>CAFU Import Failure Report</a:t>
            </a:r>
          </a:p>
          <a:p>
            <a:pPr marL="914400" lvl="2" indent="-231775">
              <a:lnSpc>
                <a:spcPct val="100000"/>
              </a:lnSpc>
            </a:pPr>
            <a:r>
              <a:rPr lang="en-US" sz="1600" b="0" smtClean="0"/>
              <a:t>CAFU Summary By Type Of Audit With Cost Question Summary</a:t>
            </a:r>
          </a:p>
          <a:p>
            <a:pPr marL="914400" lvl="2" indent="-231775">
              <a:lnSpc>
                <a:spcPct val="100000"/>
              </a:lnSpc>
            </a:pPr>
            <a:r>
              <a:rPr lang="en-US" sz="1600" b="0" smtClean="0"/>
              <a:t>CAFU Summary Of All Audits</a:t>
            </a:r>
          </a:p>
          <a:p>
            <a:pPr marL="914400" lvl="2" indent="-231775">
              <a:lnSpc>
                <a:spcPct val="100000"/>
              </a:lnSpc>
            </a:pPr>
            <a:r>
              <a:rPr lang="en-US" sz="1600" b="0" smtClean="0"/>
              <a:t>CAFU Top Level Summary by Type</a:t>
            </a:r>
          </a:p>
          <a:p>
            <a:pPr marL="914400" lvl="2" indent="-231775">
              <a:lnSpc>
                <a:spcPct val="100000"/>
              </a:lnSpc>
            </a:pPr>
            <a:r>
              <a:rPr lang="en-US" sz="1600" b="0" smtClean="0"/>
              <a:t>CAFU User Access Report  </a:t>
            </a:r>
          </a:p>
        </p:txBody>
      </p:sp>
      <p:sp>
        <p:nvSpPr>
          <p:cNvPr id="332804"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B3A1893D-F995-4D2E-AFD5-1F9B439874D6}" type="slidenum">
              <a:rPr lang="en-US" sz="800">
                <a:solidFill>
                  <a:schemeClr val="bg1"/>
                </a:solidFill>
              </a:rPr>
              <a:pPr algn="r"/>
              <a:t>12</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34851" name="Rectangle 3"/>
          <p:cNvSpPr>
            <a:spLocks noGrp="1" noChangeArrowheads="1"/>
          </p:cNvSpPr>
          <p:nvPr>
            <p:ph type="body" idx="4294967295"/>
          </p:nvPr>
        </p:nvSpPr>
        <p:spPr>
          <a:xfrm>
            <a:off x="265113" y="1087438"/>
            <a:ext cx="8682037" cy="5078412"/>
          </a:xfrm>
        </p:spPr>
        <p:txBody>
          <a:bodyPr/>
          <a:lstStyle/>
          <a:p>
            <a:pPr marL="228600" indent="-228600">
              <a:lnSpc>
                <a:spcPct val="150000"/>
              </a:lnSpc>
              <a:buFontTx/>
              <a:buNone/>
            </a:pPr>
            <a:r>
              <a:rPr lang="en-US" sz="1600" smtClean="0"/>
              <a:t>CAFU Reporting Overview (Continued) </a:t>
            </a:r>
          </a:p>
          <a:p>
            <a:pPr marL="228600" indent="-228600">
              <a:lnSpc>
                <a:spcPct val="150000"/>
              </a:lnSpc>
              <a:buFontTx/>
              <a:buNone/>
            </a:pPr>
            <a:r>
              <a:rPr lang="en-US" sz="1600" b="0" smtClean="0"/>
              <a:t>Below is a description of some of the non-status reports for CAFU listed above:</a:t>
            </a:r>
          </a:p>
          <a:p>
            <a:pPr marL="635000" lvl="1" indent="-228600">
              <a:lnSpc>
                <a:spcPct val="100000"/>
              </a:lnSpc>
              <a:buFontTx/>
              <a:buNone/>
            </a:pPr>
            <a:endParaRPr lang="en-US" sz="1600" b="0" smtClean="0"/>
          </a:p>
          <a:p>
            <a:pPr marL="635000" lvl="1" indent="-228600">
              <a:lnSpc>
                <a:spcPct val="100000"/>
              </a:lnSpc>
              <a:buFontTx/>
              <a:buNone/>
            </a:pPr>
            <a:r>
              <a:rPr lang="en-US" sz="1600" b="0" smtClean="0"/>
              <a:t>CAFU Individual Contract Audit Inquiry </a:t>
            </a:r>
          </a:p>
          <a:p>
            <a:pPr marL="635000" lvl="1" indent="-228600">
              <a:lnSpc>
                <a:spcPct val="100000"/>
              </a:lnSpc>
              <a:buFontTx/>
              <a:buChar char="•"/>
            </a:pPr>
            <a:r>
              <a:rPr lang="en-US" sz="1400" b="0" smtClean="0"/>
              <a:t>The CAFU Individual Contract Audit Inquiry displays information for individual audits. The user is prompted to select an Audit Report Number. The report will provide detailed information for the selected audit such as dates, figures, codes, and descriptions </a:t>
            </a:r>
          </a:p>
          <a:p>
            <a:pPr marL="635000" lvl="1" indent="-228600">
              <a:lnSpc>
                <a:spcPct val="100000"/>
              </a:lnSpc>
              <a:buFontTx/>
              <a:buNone/>
            </a:pPr>
            <a:endParaRPr lang="en-US" sz="1400" b="0" smtClean="0"/>
          </a:p>
          <a:p>
            <a:pPr marL="635000" lvl="1" indent="-228600">
              <a:lnSpc>
                <a:spcPct val="100000"/>
              </a:lnSpc>
              <a:buFontTx/>
              <a:buNone/>
            </a:pPr>
            <a:r>
              <a:rPr lang="en-US" sz="1600" b="0" smtClean="0"/>
              <a:t>CAFU Inquiry by Type of Audit </a:t>
            </a:r>
          </a:p>
          <a:p>
            <a:pPr marL="635000" lvl="1" indent="-228600">
              <a:lnSpc>
                <a:spcPct val="100000"/>
              </a:lnSpc>
              <a:buFontTx/>
              <a:buChar char="•"/>
            </a:pPr>
            <a:r>
              <a:rPr lang="en-US" sz="1400" b="0" smtClean="0"/>
              <a:t>The CAFU Inquiry by Type of Audit Report will allow the user the ability to view audits by MC, audit type, and reportable or non-reportable status.  The user will be prompted to select all or a specific MC, audit type and reportable or non-reportable status. CAFU Unresolved Audits Over Six Months </a:t>
            </a:r>
          </a:p>
          <a:p>
            <a:pPr marL="635000" lvl="1" indent="-228600">
              <a:lnSpc>
                <a:spcPct val="100000"/>
              </a:lnSpc>
              <a:buFontTx/>
              <a:buChar char="•"/>
            </a:pPr>
            <a:r>
              <a:rPr lang="en-US" sz="1400" b="0" smtClean="0"/>
              <a:t>The CAFU Unresolved Audits Over Six Months Report allows the user to view unresolved audits over six months from the Audit Report Date.  The report has no actual resolution date. The user will be prompted to select all or a specific MC and reportable/non­reportable status </a:t>
            </a:r>
          </a:p>
          <a:p>
            <a:pPr marL="635000" lvl="1" indent="-228600">
              <a:lnSpc>
                <a:spcPct val="100000"/>
              </a:lnSpc>
              <a:buFontTx/>
              <a:buNone/>
            </a:pPr>
            <a:endParaRPr lang="en-US" sz="1400" b="0" smtClean="0"/>
          </a:p>
          <a:p>
            <a:pPr marL="635000" lvl="1" indent="-228600">
              <a:lnSpc>
                <a:spcPct val="100000"/>
              </a:lnSpc>
              <a:buFontTx/>
              <a:buNone/>
            </a:pPr>
            <a:r>
              <a:rPr lang="en-US" sz="1600" b="0" smtClean="0"/>
              <a:t>CAFU Added/Deleted Audit Report </a:t>
            </a:r>
          </a:p>
          <a:p>
            <a:pPr marL="635000" lvl="1" indent="-228600">
              <a:lnSpc>
                <a:spcPct val="100000"/>
              </a:lnSpc>
              <a:buFontTx/>
              <a:buChar char="•"/>
            </a:pPr>
            <a:r>
              <a:rPr lang="en-US" sz="1400" b="0" smtClean="0"/>
              <a:t>This report displays audits that were added and deleted. The transaction message and audit information is displayed</a:t>
            </a:r>
            <a:endParaRPr lang="en-US" sz="1600" b="0" smtClean="0"/>
          </a:p>
        </p:txBody>
      </p:sp>
      <p:sp>
        <p:nvSpPr>
          <p:cNvPr id="334852"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32FD4098-EE8A-425F-946A-F9825796936C}" type="slidenum">
              <a:rPr lang="en-US" sz="800">
                <a:solidFill>
                  <a:schemeClr val="bg1"/>
                </a:solidFill>
              </a:rPr>
              <a:pPr algn="r"/>
              <a:t>13</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38947" name="Rectangle 3"/>
          <p:cNvSpPr>
            <a:spLocks noGrp="1" noChangeArrowheads="1"/>
          </p:cNvSpPr>
          <p:nvPr>
            <p:ph type="body" idx="4294967295"/>
          </p:nvPr>
        </p:nvSpPr>
        <p:spPr>
          <a:xfrm>
            <a:off x="279400" y="1233488"/>
            <a:ext cx="8651875" cy="5238750"/>
          </a:xfrm>
        </p:spPr>
        <p:txBody>
          <a:bodyPr/>
          <a:lstStyle/>
          <a:p>
            <a:pPr marL="228600" indent="-228600">
              <a:lnSpc>
                <a:spcPct val="150000"/>
              </a:lnSpc>
              <a:buFontTx/>
              <a:buNone/>
            </a:pPr>
            <a:r>
              <a:rPr lang="en-US" sz="1600" smtClean="0"/>
              <a:t>CAFU Reporting Overview (Continued) </a:t>
            </a:r>
            <a:endParaRPr lang="en-US" sz="1600" b="0" smtClean="0"/>
          </a:p>
          <a:p>
            <a:pPr marL="635000" lvl="1" indent="-228600">
              <a:lnSpc>
                <a:spcPct val="100000"/>
              </a:lnSpc>
              <a:buFontTx/>
              <a:buNone/>
            </a:pPr>
            <a:endParaRPr lang="en-US" sz="1600" b="0" smtClean="0"/>
          </a:p>
          <a:p>
            <a:pPr marL="635000" lvl="1" indent="-228600">
              <a:lnSpc>
                <a:spcPct val="100000"/>
              </a:lnSpc>
              <a:buFontTx/>
              <a:buNone/>
            </a:pPr>
            <a:r>
              <a:rPr lang="en-US" sz="1600" b="0" smtClean="0"/>
              <a:t>CAFU Audit List </a:t>
            </a:r>
          </a:p>
          <a:p>
            <a:pPr marL="635000" lvl="1" indent="-228600">
              <a:lnSpc>
                <a:spcPct val="100000"/>
              </a:lnSpc>
              <a:buFontTx/>
              <a:buChar char="•"/>
            </a:pPr>
            <a:r>
              <a:rPr lang="en-US" sz="1400" b="0" smtClean="0"/>
              <a:t>Displays information on non-reportable and reportable audits as to status in the CAFU system pipeline, contractor's name and issue date of the audit. User can click on the audit number to obtain other details</a:t>
            </a:r>
            <a:r>
              <a:rPr lang="en-US" sz="1600" b="0" smtClean="0"/>
              <a:t> </a:t>
            </a:r>
          </a:p>
          <a:p>
            <a:pPr marL="635000" lvl="1" indent="-228600">
              <a:lnSpc>
                <a:spcPct val="100000"/>
              </a:lnSpc>
              <a:buFontTx/>
              <a:buNone/>
            </a:pPr>
            <a:endParaRPr lang="en-US" sz="1600" b="0" smtClean="0"/>
          </a:p>
          <a:p>
            <a:pPr marL="635000" lvl="1" indent="-228600">
              <a:lnSpc>
                <a:spcPct val="100000"/>
              </a:lnSpc>
              <a:buFontTx/>
              <a:buNone/>
            </a:pPr>
            <a:r>
              <a:rPr lang="en-US" sz="1600" b="0" smtClean="0"/>
              <a:t>CAFU Import Failure Report </a:t>
            </a:r>
          </a:p>
          <a:p>
            <a:pPr marL="635000" lvl="1" indent="-228600">
              <a:lnSpc>
                <a:spcPct val="100000"/>
              </a:lnSpc>
              <a:buFontTx/>
              <a:buChar char="•"/>
            </a:pPr>
            <a:r>
              <a:rPr lang="en-US" sz="1400" b="0" smtClean="0"/>
              <a:t>This report displays audits that have failed to import to the IDB database. The error message and audit information is displayed</a:t>
            </a:r>
            <a:r>
              <a:rPr lang="en-US" sz="1600" b="0" smtClean="0"/>
              <a:t> </a:t>
            </a:r>
          </a:p>
          <a:p>
            <a:pPr marL="635000" lvl="1" indent="-228600">
              <a:lnSpc>
                <a:spcPct val="100000"/>
              </a:lnSpc>
              <a:buFontTx/>
              <a:buNone/>
            </a:pPr>
            <a:endParaRPr lang="en-US" sz="1600" b="0" smtClean="0"/>
          </a:p>
          <a:p>
            <a:pPr marL="635000" lvl="1" indent="-228600">
              <a:lnSpc>
                <a:spcPct val="100000"/>
              </a:lnSpc>
              <a:buFontTx/>
              <a:buNone/>
            </a:pPr>
            <a:r>
              <a:rPr lang="en-US" sz="1600" b="0" smtClean="0"/>
              <a:t>CAFU Summary by Type Of Audit With Cost Question Summary </a:t>
            </a:r>
          </a:p>
          <a:p>
            <a:pPr marL="635000" lvl="1" indent="-228600">
              <a:lnSpc>
                <a:spcPct val="100000"/>
              </a:lnSpc>
              <a:buFontTx/>
              <a:buChar char="•"/>
            </a:pPr>
            <a:r>
              <a:rPr lang="en-US" sz="1400" b="0" smtClean="0"/>
              <a:t>Displays the amount of questioned cost for each type of audit and displays summary by totals by CMO, District, and all of DCMA</a:t>
            </a:r>
          </a:p>
          <a:p>
            <a:pPr marL="635000" lvl="1" indent="-228600">
              <a:lnSpc>
                <a:spcPct val="100000"/>
              </a:lnSpc>
              <a:buFontTx/>
              <a:buNone/>
            </a:pPr>
            <a:endParaRPr lang="en-US" sz="1400" b="0" smtClean="0"/>
          </a:p>
          <a:p>
            <a:pPr marL="635000" lvl="1" indent="-228600">
              <a:lnSpc>
                <a:spcPct val="100000"/>
              </a:lnSpc>
              <a:buFontTx/>
              <a:buNone/>
            </a:pPr>
            <a:r>
              <a:rPr lang="en-US" sz="1600" b="0" smtClean="0"/>
              <a:t>CAFU Summary of All Audits </a:t>
            </a:r>
          </a:p>
          <a:p>
            <a:pPr marL="635000" lvl="1" indent="-228600">
              <a:lnSpc>
                <a:spcPct val="100000"/>
              </a:lnSpc>
              <a:buFontTx/>
              <a:buChar char="•"/>
            </a:pPr>
            <a:r>
              <a:rPr lang="en-US" sz="1400" b="0" smtClean="0"/>
              <a:t>Displays ACO codes and age status of audits, contractor name, cage code, audit type, cost questioned and cost sustained amounts, depending on user's filter choice of open or closed status</a:t>
            </a:r>
            <a:r>
              <a:rPr lang="en-US" sz="1600" b="0" smtClean="0"/>
              <a:t> </a:t>
            </a:r>
          </a:p>
        </p:txBody>
      </p:sp>
      <p:sp>
        <p:nvSpPr>
          <p:cNvPr id="338948"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F55DAB91-9FE6-42F1-8C35-3C89E19A7319}" type="slidenum">
              <a:rPr lang="en-US" sz="800">
                <a:solidFill>
                  <a:schemeClr val="bg1"/>
                </a:solidFill>
              </a:rPr>
              <a:pPr algn="r"/>
              <a:t>14</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47139" name="Rectangle 3"/>
          <p:cNvSpPr>
            <a:spLocks noGrp="1" noChangeArrowheads="1"/>
          </p:cNvSpPr>
          <p:nvPr>
            <p:ph type="body" idx="4294967295"/>
          </p:nvPr>
        </p:nvSpPr>
        <p:spPr>
          <a:xfrm>
            <a:off x="279400" y="1233488"/>
            <a:ext cx="8651875" cy="5238750"/>
          </a:xfrm>
        </p:spPr>
        <p:txBody>
          <a:bodyPr/>
          <a:lstStyle/>
          <a:p>
            <a:pPr marL="228600" indent="-228600">
              <a:lnSpc>
                <a:spcPct val="150000"/>
              </a:lnSpc>
              <a:buFontTx/>
              <a:buNone/>
            </a:pPr>
            <a:r>
              <a:rPr lang="en-US" sz="1600" smtClean="0"/>
              <a:t>CAFU Reporting Overview (Continued) </a:t>
            </a:r>
            <a:endParaRPr lang="en-US" sz="1600" b="0" smtClean="0"/>
          </a:p>
          <a:p>
            <a:pPr marL="635000" lvl="1" indent="-228600">
              <a:lnSpc>
                <a:spcPct val="100000"/>
              </a:lnSpc>
              <a:buFontTx/>
              <a:buNone/>
            </a:pPr>
            <a:endParaRPr lang="en-US" sz="1600" b="0" smtClean="0"/>
          </a:p>
          <a:p>
            <a:pPr marL="635000" lvl="1" indent="-228600">
              <a:lnSpc>
                <a:spcPct val="100000"/>
              </a:lnSpc>
              <a:buFontTx/>
              <a:buNone/>
            </a:pPr>
            <a:r>
              <a:rPr lang="en-US" sz="1600" b="0" smtClean="0"/>
              <a:t>CAFU Top Level Summary by Type </a:t>
            </a:r>
          </a:p>
          <a:p>
            <a:pPr marL="635000" lvl="1" indent="-228600">
              <a:lnSpc>
                <a:spcPct val="100000"/>
              </a:lnSpc>
              <a:buFontTx/>
              <a:buChar char="•"/>
            </a:pPr>
            <a:r>
              <a:rPr lang="en-US" sz="1400" b="0" smtClean="0"/>
              <a:t>Displays the total number of open audit reports by category type for an office, the DCE Group, District or all of DCMA ( All)</a:t>
            </a:r>
          </a:p>
          <a:p>
            <a:pPr marL="635000" lvl="1" indent="-228600">
              <a:lnSpc>
                <a:spcPct val="100000"/>
              </a:lnSpc>
              <a:buFontTx/>
              <a:buNone/>
            </a:pPr>
            <a:endParaRPr lang="en-US" sz="1400" b="0" smtClean="0"/>
          </a:p>
          <a:p>
            <a:pPr marL="635000" lvl="1" indent="-228600">
              <a:lnSpc>
                <a:spcPct val="100000"/>
              </a:lnSpc>
              <a:buFontTx/>
              <a:buNone/>
            </a:pPr>
            <a:r>
              <a:rPr lang="en-US" sz="1600" b="0" smtClean="0"/>
              <a:t>CAFU User Access Report </a:t>
            </a:r>
          </a:p>
          <a:p>
            <a:pPr marL="635000" lvl="1" indent="-228600">
              <a:lnSpc>
                <a:spcPct val="100000"/>
              </a:lnSpc>
              <a:buFontTx/>
              <a:buChar char="•"/>
            </a:pPr>
            <a:r>
              <a:rPr lang="en-US" sz="1400" b="0" smtClean="0"/>
              <a:t>This report displays user access information. The user type, first and last name, and/or the ACO code are displayed</a:t>
            </a:r>
          </a:p>
          <a:p>
            <a:pPr marL="635000" lvl="1" indent="-228600">
              <a:lnSpc>
                <a:spcPct val="100000"/>
              </a:lnSpc>
              <a:buFontTx/>
              <a:buNone/>
            </a:pPr>
            <a:endParaRPr lang="en-US" sz="1400" b="0" smtClean="0"/>
          </a:p>
          <a:p>
            <a:pPr marL="635000" lvl="1" indent="-228600">
              <a:lnSpc>
                <a:spcPct val="100000"/>
              </a:lnSpc>
              <a:buFontTx/>
              <a:buNone/>
            </a:pPr>
            <a:r>
              <a:rPr lang="en-US" sz="1600" b="0" smtClean="0"/>
              <a:t>Service Report Details </a:t>
            </a:r>
          </a:p>
          <a:p>
            <a:pPr marL="635000" lvl="1" indent="-228600">
              <a:lnSpc>
                <a:spcPct val="100000"/>
              </a:lnSpc>
              <a:buFontTx/>
              <a:buChar char="•"/>
            </a:pPr>
            <a:r>
              <a:rPr lang="en-US" sz="1400" b="0" smtClean="0"/>
              <a:t>Service Reports are available to all service CAFU users to view metrics, statistics and summary of audits</a:t>
            </a:r>
          </a:p>
        </p:txBody>
      </p:sp>
      <p:sp>
        <p:nvSpPr>
          <p:cNvPr id="347140"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9AB6C807-D356-4A01-8238-363D965735C4}" type="slidenum">
              <a:rPr lang="en-US" sz="800">
                <a:solidFill>
                  <a:schemeClr val="bg1"/>
                </a:solidFill>
              </a:rPr>
              <a:pPr algn="r"/>
              <a:t>15</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1755775" y="271463"/>
            <a:ext cx="7062788" cy="695325"/>
          </a:xfrm>
        </p:spPr>
        <p:txBody>
          <a:bodyPr/>
          <a:lstStyle/>
          <a:p>
            <a:r>
              <a:rPr lang="en-US" smtClean="0"/>
              <a:t>Topic Two – CAFU Reporting Overview</a:t>
            </a:r>
          </a:p>
        </p:txBody>
      </p:sp>
      <p:sp>
        <p:nvSpPr>
          <p:cNvPr id="228355" name="TextBox 9"/>
          <p:cNvSpPr txBox="1">
            <a:spLocks noChangeArrowheads="1"/>
          </p:cNvSpPr>
          <p:nvPr/>
        </p:nvSpPr>
        <p:spPr bwMode="auto">
          <a:xfrm>
            <a:off x="536575" y="1857375"/>
            <a:ext cx="7275513" cy="336550"/>
          </a:xfrm>
          <a:prstGeom prst="rect">
            <a:avLst/>
          </a:prstGeom>
          <a:noFill/>
          <a:ln w="9525">
            <a:noFill/>
            <a:miter lim="800000"/>
            <a:headEnd/>
            <a:tailEnd/>
          </a:ln>
        </p:spPr>
        <p:txBody>
          <a:bodyPr>
            <a:spAutoFit/>
          </a:bodyPr>
          <a:lstStyle/>
          <a:p>
            <a:pPr algn="l"/>
            <a:r>
              <a:rPr lang="en-US" sz="1600" b="1"/>
              <a:t>Two Ways Of Viewing Data:</a:t>
            </a:r>
          </a:p>
        </p:txBody>
      </p:sp>
      <p:sp>
        <p:nvSpPr>
          <p:cNvPr id="228356" name="TextBox 10"/>
          <p:cNvSpPr txBox="1">
            <a:spLocks noChangeArrowheads="1"/>
          </p:cNvSpPr>
          <p:nvPr/>
        </p:nvSpPr>
        <p:spPr bwMode="auto">
          <a:xfrm>
            <a:off x="674688" y="1957388"/>
            <a:ext cx="3100387" cy="1008062"/>
          </a:xfrm>
          <a:prstGeom prst="rect">
            <a:avLst/>
          </a:prstGeom>
          <a:noFill/>
          <a:ln w="9525">
            <a:noFill/>
            <a:miter lim="800000"/>
            <a:headEnd/>
            <a:tailEnd/>
          </a:ln>
        </p:spPr>
        <p:txBody>
          <a:bodyPr>
            <a:spAutoFit/>
          </a:bodyPr>
          <a:lstStyle/>
          <a:p>
            <a:pPr marL="228600" indent="-228600" algn="l"/>
            <a:endParaRPr lang="en-US" sz="1200"/>
          </a:p>
          <a:p>
            <a:pPr marL="228600" indent="-228600" algn="l">
              <a:buFont typeface="Arial" pitchFamily="34" charset="0"/>
              <a:buChar char="•"/>
            </a:pPr>
            <a:r>
              <a:rPr lang="en-US" sz="1600" b="1"/>
              <a:t>Reports</a:t>
            </a:r>
          </a:p>
          <a:p>
            <a:pPr marL="228600" indent="-228600" algn="l">
              <a:buFont typeface="Arial" pitchFamily="34" charset="0"/>
              <a:buChar char="•"/>
            </a:pPr>
            <a:r>
              <a:rPr lang="en-US" sz="1600" b="1"/>
              <a:t>Ad hoc</a:t>
            </a:r>
          </a:p>
          <a:p>
            <a:pPr marL="228600" indent="-228600" algn="l"/>
            <a:endParaRPr lang="en-US" sz="1600"/>
          </a:p>
        </p:txBody>
      </p:sp>
      <p:sp>
        <p:nvSpPr>
          <p:cNvPr id="22835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E07F8E7-E157-44E6-97BB-111012A4A57C}" type="slidenum">
              <a:rPr lang="en-US" sz="800">
                <a:solidFill>
                  <a:schemeClr val="bg1"/>
                </a:solidFill>
                <a:latin typeface="Times" pitchFamily="18" charset="0"/>
              </a:rPr>
              <a:pPr algn="r" eaLnBrk="0" hangingPunct="0"/>
              <a:t>16</a:t>
            </a:fld>
            <a:endParaRPr lang="en-US" sz="800">
              <a:solidFill>
                <a:schemeClr val="bg1"/>
              </a:solidFill>
              <a:latin typeface="Times" pitchFamily="18" charset="0"/>
            </a:endParaRPr>
          </a:p>
        </p:txBody>
      </p:sp>
      <p:graphicFrame>
        <p:nvGraphicFramePr>
          <p:cNvPr id="228377" name="Group 25"/>
          <p:cNvGraphicFramePr>
            <a:graphicFrameLocks noGrp="1"/>
          </p:cNvGraphicFramePr>
          <p:nvPr/>
        </p:nvGraphicFramePr>
        <p:xfrm>
          <a:off x="587375" y="3184525"/>
          <a:ext cx="8115300" cy="1943100"/>
        </p:xfrm>
        <a:graphic>
          <a:graphicData uri="http://schemas.openxmlformats.org/drawingml/2006/table">
            <a:tbl>
              <a:tblPr/>
              <a:tblGrid>
                <a:gridCol w="981075"/>
                <a:gridCol w="7134225"/>
              </a:tblGrid>
              <a:tr h="371475">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Reports </a:t>
                      </a:r>
                    </a:p>
                    <a:p>
                      <a:pPr marL="0" marR="0" lvl="0" indent="0" algn="l" defTabSz="914400" rtl="0" eaLnBrk="1" fontAlgn="base" latinLnBrk="0" hangingPunct="1">
                        <a:lnSpc>
                          <a:spcPct val="12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2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Also known as “managed” or “canned” reports</a:t>
                      </a:r>
                    </a:p>
                    <a:p>
                      <a:pPr marL="168275" marR="0" lvl="0" indent="-168275" algn="l" defTabSz="914400" rtl="0" eaLnBrk="1" fontAlgn="base" latinLnBrk="0" hangingPunct="1">
                        <a:lnSpc>
                          <a:spcPct val="12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Predetermined reports created by the IT eTools development team</a:t>
                      </a:r>
                    </a:p>
                    <a:p>
                      <a:pPr marL="168275" marR="0" lvl="0" indent="-168275" algn="l" defTabSz="914400" rtl="0" eaLnBrk="1" fontAlgn="base" latinLnBrk="0" hangingPunct="1">
                        <a:lnSpc>
                          <a:spcPct val="12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The columns and categories are predetermined by DCMA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Ad hoc</a:t>
                      </a:r>
                    </a:p>
                    <a:p>
                      <a:pPr marL="0" marR="0" lvl="0" indent="0" algn="l" defTabSz="914400" rtl="0" eaLnBrk="1" fontAlgn="base" latinLnBrk="0" hangingPunct="1">
                        <a:lnSpc>
                          <a:spcPct val="12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2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Arial" pitchFamily="34" charset="0"/>
                        </a:rPr>
                        <a:t>Ad hoc queries are customized reports generated based on  specific sets of data fields that you designate. Ad hoc queries can be saved for future execution without the need to re-create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8378" name="Rectangle 26"/>
          <p:cNvSpPr>
            <a:spLocks noChangeArrowheads="1"/>
          </p:cNvSpPr>
          <p:nvPr/>
        </p:nvSpPr>
        <p:spPr bwMode="auto">
          <a:xfrm>
            <a:off x="334963" y="1223963"/>
            <a:ext cx="3921125" cy="336550"/>
          </a:xfrm>
          <a:prstGeom prst="rect">
            <a:avLst/>
          </a:prstGeom>
          <a:noFill/>
          <a:ln w="0" algn="ctr">
            <a:noFill/>
            <a:miter lim="800000"/>
            <a:headEnd/>
            <a:tailEnd/>
          </a:ln>
          <a:effectLst/>
        </p:spPr>
        <p:txBody>
          <a:bodyPr wrap="none">
            <a:spAutoFit/>
          </a:bodyPr>
          <a:lstStyle/>
          <a:p>
            <a:r>
              <a:rPr lang="en-US" sz="1600" b="1"/>
              <a:t>CAFU Reporting Overview (Continued)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55775" y="282575"/>
            <a:ext cx="7388225" cy="717550"/>
          </a:xfrm>
        </p:spPr>
        <p:txBody>
          <a:bodyPr/>
          <a:lstStyle/>
          <a:p>
            <a:r>
              <a:rPr lang="en-US" smtClean="0"/>
              <a:t>Topic Three – How to Access CAFU Reporting</a:t>
            </a:r>
          </a:p>
        </p:txBody>
      </p:sp>
      <p:sp>
        <p:nvSpPr>
          <p:cNvPr id="18435" name="Text Box 31"/>
          <p:cNvSpPr txBox="1">
            <a:spLocks noChangeArrowheads="1"/>
          </p:cNvSpPr>
          <p:nvPr/>
        </p:nvSpPr>
        <p:spPr bwMode="auto">
          <a:xfrm>
            <a:off x="0" y="1762125"/>
            <a:ext cx="3514725" cy="336550"/>
          </a:xfrm>
          <a:prstGeom prst="rect">
            <a:avLst/>
          </a:prstGeom>
          <a:noFill/>
          <a:ln w="9525" algn="ctr">
            <a:noFill/>
            <a:miter lim="800000"/>
            <a:headEnd/>
            <a:tailEnd/>
          </a:ln>
        </p:spPr>
        <p:txBody>
          <a:bodyPr>
            <a:spAutoFit/>
          </a:bodyPr>
          <a:lstStyle/>
          <a:p>
            <a:pPr algn="l"/>
            <a:r>
              <a:rPr lang="en-US" sz="1600" b="1">
                <a:solidFill>
                  <a:srgbClr val="000000"/>
                </a:solidFill>
              </a:rPr>
              <a:t>Option 1 – Reports Portal</a:t>
            </a:r>
            <a:endParaRPr lang="en-US" sz="1600" b="1"/>
          </a:p>
        </p:txBody>
      </p:sp>
      <p:sp>
        <p:nvSpPr>
          <p:cNvPr id="18436"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AA641F37-60B3-4655-929D-4398939D1C02}" type="slidenum">
              <a:rPr lang="en-US" sz="800">
                <a:solidFill>
                  <a:schemeClr val="bg1"/>
                </a:solidFill>
              </a:rPr>
              <a:pPr algn="r"/>
              <a:t>17</a:t>
            </a:fld>
            <a:endParaRPr lang="en-US" sz="800">
              <a:solidFill>
                <a:schemeClr val="bg1"/>
              </a:solidFill>
            </a:endParaRPr>
          </a:p>
        </p:txBody>
      </p:sp>
      <p:sp>
        <p:nvSpPr>
          <p:cNvPr id="18437" name="Text Box 38"/>
          <p:cNvSpPr txBox="1">
            <a:spLocks noChangeArrowheads="1"/>
          </p:cNvSpPr>
          <p:nvPr/>
        </p:nvSpPr>
        <p:spPr bwMode="auto">
          <a:xfrm>
            <a:off x="165100" y="2044700"/>
            <a:ext cx="3048000" cy="1004888"/>
          </a:xfrm>
          <a:prstGeom prst="rect">
            <a:avLst/>
          </a:prstGeom>
          <a:noFill/>
          <a:ln w="19050" algn="ctr">
            <a:noFill/>
            <a:miter lim="800000"/>
            <a:headEnd/>
            <a:tailEnd/>
          </a:ln>
        </p:spPr>
        <p:txBody>
          <a:bodyPr>
            <a:spAutoFit/>
          </a:bodyPr>
          <a:lstStyle/>
          <a:p>
            <a:pPr algn="l">
              <a:spcBef>
                <a:spcPct val="50000"/>
              </a:spcBef>
            </a:pPr>
            <a:r>
              <a:rPr lang="en-US" sz="1200"/>
              <a:t>Once you have logged into eTools, the CAFU Reporting Interface can be accessed by selecting the Reports link under the My Pages menu on the Portal page. </a:t>
            </a:r>
          </a:p>
        </p:txBody>
      </p:sp>
      <p:graphicFrame>
        <p:nvGraphicFramePr>
          <p:cNvPr id="18471" name="Group 39"/>
          <p:cNvGraphicFramePr>
            <a:graphicFrameLocks noGrp="1"/>
          </p:cNvGraphicFramePr>
          <p:nvPr/>
        </p:nvGraphicFramePr>
        <p:xfrm>
          <a:off x="179388" y="3302000"/>
          <a:ext cx="3454400" cy="1939925"/>
        </p:xfrm>
        <a:graphic>
          <a:graphicData uri="http://schemas.openxmlformats.org/drawingml/2006/table">
            <a:tbl>
              <a:tblPr/>
              <a:tblGrid>
                <a:gridCol w="331787"/>
                <a:gridCol w="3122613"/>
              </a:tblGrid>
              <a:tr h="1952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open CAFU Reporting Interface from the Portal. (Graphics 1.1 - 1.2)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69888">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Click</a:t>
                      </a:r>
                      <a:r>
                        <a:rPr kumimoji="0" lang="en-US" sz="1200" b="0" i="0" u="none" strike="noStrike" cap="none" normalizeH="0" baseline="0" smtClean="0">
                          <a:ln>
                            <a:noFill/>
                          </a:ln>
                          <a:solidFill>
                            <a:srgbClr val="000000"/>
                          </a:solidFill>
                          <a:effectLst/>
                          <a:latin typeface="Arial" pitchFamily="34" charset="0"/>
                        </a:rPr>
                        <a:t> on the </a:t>
                      </a:r>
                      <a:r>
                        <a:rPr kumimoji="0" lang="en-US" sz="1200" b="1" i="0" u="none" strike="noStrike" cap="none" normalizeH="0" baseline="0" smtClean="0">
                          <a:ln>
                            <a:noFill/>
                          </a:ln>
                          <a:solidFill>
                            <a:srgbClr val="000000"/>
                          </a:solidFill>
                          <a:effectLst/>
                          <a:latin typeface="Arial" pitchFamily="34" charset="0"/>
                        </a:rPr>
                        <a:t>Reports </a:t>
                      </a:r>
                      <a:r>
                        <a:rPr kumimoji="0" lang="en-US" sz="1200" b="0" i="0" u="none" strike="noStrike" cap="none" normalizeH="0" baseline="0" smtClean="0">
                          <a:ln>
                            <a:noFill/>
                          </a:ln>
                          <a:solidFill>
                            <a:srgbClr val="000000"/>
                          </a:solidFill>
                          <a:effectLst/>
                          <a:latin typeface="Arial" pitchFamily="34" charset="0"/>
                        </a:rPr>
                        <a:t>link on My Pages.</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1863">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on the </a:t>
                      </a:r>
                      <a:r>
                        <a:rPr kumimoji="0" lang="en-US" sz="1200" b="1" i="0" u="none" strike="noStrike" cap="none" normalizeH="0" baseline="0" smtClean="0">
                          <a:ln>
                            <a:noFill/>
                          </a:ln>
                          <a:solidFill>
                            <a:schemeClr val="tx1"/>
                          </a:solidFill>
                          <a:effectLst/>
                          <a:latin typeface="Arial" pitchFamily="34" charset="0"/>
                        </a:rPr>
                        <a:t>Contract Audit Follow-Up </a:t>
                      </a:r>
                      <a:r>
                        <a:rPr kumimoji="0" lang="en-US" sz="1200" b="0" i="0" u="none" strike="noStrike" cap="none" normalizeH="0" baseline="0" smtClean="0">
                          <a:ln>
                            <a:noFill/>
                          </a:ln>
                          <a:solidFill>
                            <a:schemeClr val="tx1"/>
                          </a:solidFill>
                          <a:effectLst/>
                          <a:latin typeface="Arial" pitchFamily="34" charset="0"/>
                        </a:rPr>
                        <a:t>icon.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400" b="0" i="0" u="none" strike="noStrike" cap="none" normalizeH="0" baseline="0" smtClean="0">
                          <a:ln>
                            <a:noFill/>
                          </a:ln>
                          <a:solidFill>
                            <a:schemeClr val="tx1"/>
                          </a:solidFill>
                          <a:effectLst/>
                          <a:latin typeface="Arial" pitchFamily="34" charset="0"/>
                        </a:rPr>
                        <a:t>	</a:t>
                      </a:r>
                      <a:r>
                        <a:rPr kumimoji="0" lang="en-US" sz="1200" b="0" i="0" u="none" strike="noStrike" cap="none" normalizeH="0" baseline="0" smtClean="0">
                          <a:ln>
                            <a:noFill/>
                          </a:ln>
                          <a:solidFill>
                            <a:schemeClr val="tx1"/>
                          </a:solidFill>
                          <a:effectLst/>
                          <a:latin typeface="Arial" pitchFamily="34" charset="0"/>
                        </a:rPr>
                        <a:t>CAFU’s Reporting Interface 3.5  will 	display. (Graphic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451" name="TextBox 11"/>
          <p:cNvSpPr txBox="1">
            <a:spLocks noChangeArrowheads="1"/>
          </p:cNvSpPr>
          <p:nvPr/>
        </p:nvSpPr>
        <p:spPr bwMode="auto">
          <a:xfrm>
            <a:off x="3665538" y="4468813"/>
            <a:ext cx="29337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1.1: Accessing CAFU Reports</a:t>
            </a:r>
          </a:p>
        </p:txBody>
      </p:sp>
      <p:sp>
        <p:nvSpPr>
          <p:cNvPr id="18452" name="TextBox 11"/>
          <p:cNvSpPr txBox="1">
            <a:spLocks noChangeArrowheads="1"/>
          </p:cNvSpPr>
          <p:nvPr/>
        </p:nvSpPr>
        <p:spPr bwMode="auto">
          <a:xfrm>
            <a:off x="4662488" y="5956300"/>
            <a:ext cx="23876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1.2: Accessing CAFU Reports Icon</a:t>
            </a:r>
          </a:p>
        </p:txBody>
      </p:sp>
      <p:sp>
        <p:nvSpPr>
          <p:cNvPr id="18453" name="Text Box 31"/>
          <p:cNvSpPr txBox="1">
            <a:spLocks noChangeArrowheads="1"/>
          </p:cNvSpPr>
          <p:nvPr/>
        </p:nvSpPr>
        <p:spPr bwMode="auto">
          <a:xfrm>
            <a:off x="0" y="1139825"/>
            <a:ext cx="6943725" cy="336550"/>
          </a:xfrm>
          <a:prstGeom prst="rect">
            <a:avLst/>
          </a:prstGeom>
          <a:noFill/>
          <a:ln w="9525" algn="ctr">
            <a:noFill/>
            <a:miter lim="800000"/>
            <a:headEnd/>
            <a:tailEnd/>
          </a:ln>
        </p:spPr>
        <p:txBody>
          <a:bodyPr>
            <a:spAutoFit/>
          </a:bodyPr>
          <a:lstStyle/>
          <a:p>
            <a:pPr algn="l"/>
            <a:r>
              <a:rPr lang="en-US" sz="1600" b="1">
                <a:solidFill>
                  <a:srgbClr val="000000"/>
                </a:solidFill>
              </a:rPr>
              <a:t>There are two ways to access the CAFU Reporting Interface:</a:t>
            </a:r>
            <a:endParaRPr lang="en-US" sz="1600" b="1"/>
          </a:p>
        </p:txBody>
      </p:sp>
      <p:pic>
        <p:nvPicPr>
          <p:cNvPr id="18461" name="Picture 29" descr="1_1"/>
          <p:cNvPicPr>
            <a:picLocks noChangeAspect="1" noChangeArrowheads="1"/>
          </p:cNvPicPr>
          <p:nvPr/>
        </p:nvPicPr>
        <p:blipFill>
          <a:blip r:embed="rId3" cstate="print"/>
          <a:srcRect/>
          <a:stretch>
            <a:fillRect/>
          </a:stretch>
        </p:blipFill>
        <p:spPr bwMode="auto">
          <a:xfrm>
            <a:off x="3678238" y="1589088"/>
            <a:ext cx="5465762" cy="2855912"/>
          </a:xfrm>
          <a:prstGeom prst="rect">
            <a:avLst/>
          </a:prstGeom>
          <a:noFill/>
          <a:ln w="19050" algn="ctr">
            <a:solidFill>
              <a:schemeClr val="tx1"/>
            </a:solidFill>
            <a:miter lim="800000"/>
            <a:headEnd/>
            <a:tailEnd/>
          </a:ln>
          <a:effectLst/>
        </p:spPr>
      </p:pic>
      <p:pic>
        <p:nvPicPr>
          <p:cNvPr id="18462" name="Picture 30" descr="1_2"/>
          <p:cNvPicPr>
            <a:picLocks noChangeAspect="1" noChangeArrowheads="1"/>
          </p:cNvPicPr>
          <p:nvPr/>
        </p:nvPicPr>
        <p:blipFill>
          <a:blip r:embed="rId4" cstate="print"/>
          <a:srcRect/>
          <a:stretch>
            <a:fillRect/>
          </a:stretch>
        </p:blipFill>
        <p:spPr bwMode="auto">
          <a:xfrm>
            <a:off x="4675188" y="5291138"/>
            <a:ext cx="2571750" cy="601662"/>
          </a:xfrm>
          <a:prstGeom prst="rect">
            <a:avLst/>
          </a:prstGeom>
          <a:noFill/>
          <a:ln w="19050" algn="ctr">
            <a:solidFill>
              <a:schemeClr val="tx1"/>
            </a:solidFill>
            <a:miter lim="800000"/>
            <a:headEnd/>
            <a:tailEnd/>
          </a:ln>
          <a:effectLst/>
        </p:spPr>
      </p:pic>
      <p:grpSp>
        <p:nvGrpSpPr>
          <p:cNvPr id="18463" name="Group 31"/>
          <p:cNvGrpSpPr>
            <a:grpSpLocks/>
          </p:cNvGrpSpPr>
          <p:nvPr/>
        </p:nvGrpSpPr>
        <p:grpSpPr bwMode="auto">
          <a:xfrm>
            <a:off x="3506788" y="2901950"/>
            <a:ext cx="266700" cy="274638"/>
            <a:chOff x="2634" y="900"/>
            <a:chExt cx="168" cy="173"/>
          </a:xfrm>
        </p:grpSpPr>
        <p:sp>
          <p:nvSpPr>
            <p:cNvPr id="18464" name="Oval 32"/>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18465" name="Text Box 33"/>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1</a:t>
              </a:r>
            </a:p>
          </p:txBody>
        </p:sp>
      </p:grpSp>
      <p:grpSp>
        <p:nvGrpSpPr>
          <p:cNvPr id="18466" name="Group 34"/>
          <p:cNvGrpSpPr>
            <a:grpSpLocks/>
          </p:cNvGrpSpPr>
          <p:nvPr/>
        </p:nvGrpSpPr>
        <p:grpSpPr bwMode="auto">
          <a:xfrm>
            <a:off x="4416425" y="5294313"/>
            <a:ext cx="266700" cy="274637"/>
            <a:chOff x="2922" y="906"/>
            <a:chExt cx="168" cy="173"/>
          </a:xfrm>
        </p:grpSpPr>
        <p:sp>
          <p:nvSpPr>
            <p:cNvPr id="18467" name="Oval 35"/>
            <p:cNvSpPr>
              <a:spLocks noChangeArrowheads="1"/>
            </p:cNvSpPr>
            <p:nvPr/>
          </p:nvSpPr>
          <p:spPr bwMode="auto">
            <a:xfrm>
              <a:off x="2940" y="924"/>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18468" name="Text Box 36"/>
            <p:cNvSpPr txBox="1">
              <a:spLocks noChangeArrowheads="1"/>
            </p:cNvSpPr>
            <p:nvPr/>
          </p:nvSpPr>
          <p:spPr bwMode="auto">
            <a:xfrm>
              <a:off x="2922" y="906"/>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2</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755775" y="282575"/>
            <a:ext cx="7388225" cy="717550"/>
          </a:xfrm>
        </p:spPr>
        <p:txBody>
          <a:bodyPr/>
          <a:lstStyle/>
          <a:p>
            <a:r>
              <a:rPr lang="en-US" smtClean="0"/>
              <a:t>Topic Three – How to Access CAFU Reporting</a:t>
            </a:r>
          </a:p>
        </p:txBody>
      </p:sp>
      <p:sp>
        <p:nvSpPr>
          <p:cNvPr id="19459"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228D9481-F3D6-4424-870C-5FB05BF9C0D6}" type="slidenum">
              <a:rPr lang="en-US" sz="800">
                <a:solidFill>
                  <a:schemeClr val="bg1"/>
                </a:solidFill>
              </a:rPr>
              <a:pPr algn="r"/>
              <a:t>18</a:t>
            </a:fld>
            <a:endParaRPr lang="en-US" sz="800">
              <a:solidFill>
                <a:schemeClr val="bg1"/>
              </a:solidFill>
            </a:endParaRPr>
          </a:p>
        </p:txBody>
      </p:sp>
      <p:sp>
        <p:nvSpPr>
          <p:cNvPr id="19461" name="TextBox 11"/>
          <p:cNvSpPr txBox="1">
            <a:spLocks noChangeArrowheads="1"/>
          </p:cNvSpPr>
          <p:nvPr/>
        </p:nvSpPr>
        <p:spPr bwMode="auto">
          <a:xfrm>
            <a:off x="3074988" y="4887913"/>
            <a:ext cx="4864100" cy="244475"/>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1.3: </a:t>
            </a:r>
            <a:r>
              <a:rPr lang="en-US" sz="1000">
                <a:ea typeface="ＭＳ Ｐゴシック"/>
                <a:cs typeface="ＭＳ Ｐゴシック"/>
              </a:rPr>
              <a:t>Accessing</a:t>
            </a:r>
            <a:r>
              <a:rPr lang="en-US" sz="900">
                <a:ea typeface="ＭＳ Ｐゴシック"/>
                <a:cs typeface="ＭＳ Ｐゴシック"/>
              </a:rPr>
              <a:t> Reports from the CAFU 2.0 Application</a:t>
            </a:r>
          </a:p>
        </p:txBody>
      </p:sp>
      <p:sp>
        <p:nvSpPr>
          <p:cNvPr id="19463" name="Text Box 31"/>
          <p:cNvSpPr txBox="1">
            <a:spLocks noChangeArrowheads="1"/>
          </p:cNvSpPr>
          <p:nvPr/>
        </p:nvSpPr>
        <p:spPr bwMode="auto">
          <a:xfrm>
            <a:off x="0" y="1241425"/>
            <a:ext cx="3514725" cy="336550"/>
          </a:xfrm>
          <a:prstGeom prst="rect">
            <a:avLst/>
          </a:prstGeom>
          <a:noFill/>
          <a:ln w="9525" algn="ctr">
            <a:noFill/>
            <a:miter lim="800000"/>
            <a:headEnd/>
            <a:tailEnd/>
          </a:ln>
        </p:spPr>
        <p:txBody>
          <a:bodyPr>
            <a:spAutoFit/>
          </a:bodyPr>
          <a:lstStyle/>
          <a:p>
            <a:pPr algn="l"/>
            <a:r>
              <a:rPr lang="en-US" sz="1600" b="1">
                <a:solidFill>
                  <a:srgbClr val="000000"/>
                </a:solidFill>
              </a:rPr>
              <a:t>Option 2 – CAFU Application</a:t>
            </a:r>
            <a:endParaRPr lang="en-US" sz="1600" b="1"/>
          </a:p>
        </p:txBody>
      </p:sp>
      <p:graphicFrame>
        <p:nvGraphicFramePr>
          <p:cNvPr id="19507" name="Group 51"/>
          <p:cNvGraphicFramePr>
            <a:graphicFrameLocks noGrp="1"/>
          </p:cNvGraphicFramePr>
          <p:nvPr/>
        </p:nvGraphicFramePr>
        <p:xfrm>
          <a:off x="180975" y="2859088"/>
          <a:ext cx="2827338" cy="2270125"/>
        </p:xfrm>
        <a:graphic>
          <a:graphicData uri="http://schemas.openxmlformats.org/drawingml/2006/table">
            <a:tbl>
              <a:tblPr/>
              <a:tblGrid>
                <a:gridCol w="346075"/>
                <a:gridCol w="2481263"/>
              </a:tblGrid>
              <a:tr h="444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open CAFU Reporting Interface from the CAFU application. (Graphics 1.3 - 1.4)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Click</a:t>
                      </a:r>
                      <a:r>
                        <a:rPr kumimoji="0" lang="en-US" sz="1200" b="0" i="0" u="none" strike="noStrike" cap="none" normalizeH="0" baseline="0" smtClean="0">
                          <a:ln>
                            <a:noFill/>
                          </a:ln>
                          <a:solidFill>
                            <a:srgbClr val="000000"/>
                          </a:solidFill>
                          <a:effectLst/>
                          <a:latin typeface="Arial" pitchFamily="34" charset="0"/>
                        </a:rPr>
                        <a:t> on the </a:t>
                      </a:r>
                      <a:r>
                        <a:rPr kumimoji="0" lang="en-US" sz="1200" b="1" i="0" u="none" strike="noStrike" cap="none" normalizeH="0" baseline="0" smtClean="0">
                          <a:ln>
                            <a:noFill/>
                          </a:ln>
                          <a:solidFill>
                            <a:srgbClr val="000000"/>
                          </a:solidFill>
                          <a:effectLst/>
                          <a:latin typeface="Arial" pitchFamily="34" charset="0"/>
                        </a:rPr>
                        <a:t>Application </a:t>
                      </a:r>
                      <a:r>
                        <a:rPr kumimoji="0" lang="en-US" sz="1200" b="0" i="0" u="none" strike="noStrike" cap="none" normalizeH="0" baseline="0" smtClean="0">
                          <a:ln>
                            <a:noFill/>
                          </a:ln>
                          <a:solidFill>
                            <a:srgbClr val="000000"/>
                          </a:solidFill>
                          <a:effectLst/>
                          <a:latin typeface="Arial" pitchFamily="34" charset="0"/>
                        </a:rPr>
                        <a:t>link on the My Pages.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on the </a:t>
                      </a:r>
                      <a:r>
                        <a:rPr kumimoji="0" lang="en-US" sz="1200" b="1" i="0" u="none" strike="noStrike" cap="none" normalizeH="0" baseline="0" smtClean="0">
                          <a:ln>
                            <a:noFill/>
                          </a:ln>
                          <a:solidFill>
                            <a:schemeClr val="tx1"/>
                          </a:solidFill>
                          <a:effectLst/>
                          <a:latin typeface="Arial" pitchFamily="34" charset="0"/>
                        </a:rPr>
                        <a:t>Contract Audit Follow-Up </a:t>
                      </a:r>
                      <a:r>
                        <a:rPr kumimoji="0" lang="en-US" sz="1200" b="0" i="0" u="none" strike="noStrike" cap="none" normalizeH="0" baseline="0" smtClean="0">
                          <a:ln>
                            <a:noFill/>
                          </a:ln>
                          <a:solidFill>
                            <a:schemeClr val="tx1"/>
                          </a:solidFill>
                          <a:effectLst/>
                          <a:latin typeface="Arial" pitchFamily="34" charset="0"/>
                        </a:rPr>
                        <a:t>icon.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400" b="0" i="0" u="none" strike="noStrike" cap="none" normalizeH="0" baseline="0" smtClean="0">
                          <a:ln>
                            <a:noFill/>
                          </a:ln>
                          <a:solidFill>
                            <a:schemeClr val="tx1"/>
                          </a:solidFill>
                          <a:effectLst/>
                          <a:latin typeface="Arial" pitchFamily="34" charset="0"/>
                        </a:rPr>
                        <a:t>	</a:t>
                      </a:r>
                      <a:r>
                        <a:rPr kumimoji="0" lang="en-US" sz="1200" b="0" i="0" u="none" strike="noStrike" cap="none" normalizeH="0" baseline="0" smtClean="0">
                          <a:ln>
                            <a:noFill/>
                          </a:ln>
                          <a:solidFill>
                            <a:schemeClr val="tx1"/>
                          </a:solidFill>
                          <a:effectLst/>
                          <a:latin typeface="Arial" pitchFamily="34" charset="0"/>
                        </a:rPr>
                        <a:t>CAFU’s 3.5 Application will 	display. (Graphic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9479" name="Picture 23" descr="1_5"/>
          <p:cNvPicPr>
            <a:picLocks noChangeAspect="1" noChangeArrowheads="1"/>
          </p:cNvPicPr>
          <p:nvPr/>
        </p:nvPicPr>
        <p:blipFill>
          <a:blip r:embed="rId3" cstate="print"/>
          <a:srcRect/>
          <a:stretch>
            <a:fillRect/>
          </a:stretch>
        </p:blipFill>
        <p:spPr bwMode="auto">
          <a:xfrm>
            <a:off x="3109913" y="1819275"/>
            <a:ext cx="5830887" cy="3036888"/>
          </a:xfrm>
          <a:prstGeom prst="rect">
            <a:avLst/>
          </a:prstGeom>
          <a:noFill/>
          <a:ln w="19050" algn="ctr">
            <a:solidFill>
              <a:schemeClr val="tx1"/>
            </a:solidFill>
            <a:miter lim="800000"/>
            <a:headEnd/>
            <a:tailEnd/>
          </a:ln>
          <a:effectLst/>
        </p:spPr>
      </p:pic>
      <p:sp>
        <p:nvSpPr>
          <p:cNvPr id="19480" name="TextBox 11"/>
          <p:cNvSpPr txBox="1">
            <a:spLocks noChangeArrowheads="1"/>
          </p:cNvSpPr>
          <p:nvPr/>
        </p:nvSpPr>
        <p:spPr bwMode="auto">
          <a:xfrm>
            <a:off x="4719638" y="5956300"/>
            <a:ext cx="3186112"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1.4: Accessing CAFU Application Icon</a:t>
            </a:r>
          </a:p>
        </p:txBody>
      </p:sp>
      <p:grpSp>
        <p:nvGrpSpPr>
          <p:cNvPr id="19482" name="Group 26"/>
          <p:cNvGrpSpPr>
            <a:grpSpLocks/>
          </p:cNvGrpSpPr>
          <p:nvPr/>
        </p:nvGrpSpPr>
        <p:grpSpPr bwMode="auto">
          <a:xfrm>
            <a:off x="4459288" y="5208588"/>
            <a:ext cx="266700" cy="274637"/>
            <a:chOff x="2922" y="906"/>
            <a:chExt cx="168" cy="173"/>
          </a:xfrm>
        </p:grpSpPr>
        <p:sp>
          <p:nvSpPr>
            <p:cNvPr id="19483" name="Oval 27"/>
            <p:cNvSpPr>
              <a:spLocks noChangeArrowheads="1"/>
            </p:cNvSpPr>
            <p:nvPr/>
          </p:nvSpPr>
          <p:spPr bwMode="auto">
            <a:xfrm>
              <a:off x="2940" y="924"/>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19484" name="Text Box 28"/>
            <p:cNvSpPr txBox="1">
              <a:spLocks noChangeArrowheads="1"/>
            </p:cNvSpPr>
            <p:nvPr/>
          </p:nvSpPr>
          <p:spPr bwMode="auto">
            <a:xfrm>
              <a:off x="2922" y="906"/>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2</a:t>
              </a:r>
            </a:p>
          </p:txBody>
        </p:sp>
      </p:grpSp>
      <p:pic>
        <p:nvPicPr>
          <p:cNvPr id="19485" name="Picture 29" descr="1_6"/>
          <p:cNvPicPr>
            <a:picLocks noChangeAspect="1" noChangeArrowheads="1"/>
          </p:cNvPicPr>
          <p:nvPr/>
        </p:nvPicPr>
        <p:blipFill>
          <a:blip r:embed="rId4" cstate="print"/>
          <a:srcRect/>
          <a:stretch>
            <a:fillRect/>
          </a:stretch>
        </p:blipFill>
        <p:spPr bwMode="auto">
          <a:xfrm>
            <a:off x="4730750" y="5208588"/>
            <a:ext cx="2587625" cy="747712"/>
          </a:xfrm>
          <a:prstGeom prst="rect">
            <a:avLst/>
          </a:prstGeom>
          <a:noFill/>
          <a:ln w="19050" algn="ctr">
            <a:solidFill>
              <a:schemeClr val="tx1"/>
            </a:solidFill>
            <a:miter lim="800000"/>
            <a:headEnd/>
            <a:tailEnd/>
          </a:ln>
          <a:effectLst/>
        </p:spPr>
      </p:pic>
      <p:sp>
        <p:nvSpPr>
          <p:cNvPr id="19486" name="Text Box 38"/>
          <p:cNvSpPr txBox="1">
            <a:spLocks noChangeArrowheads="1"/>
          </p:cNvSpPr>
          <p:nvPr/>
        </p:nvSpPr>
        <p:spPr bwMode="auto">
          <a:xfrm>
            <a:off x="0" y="1609725"/>
            <a:ext cx="3048000" cy="1004888"/>
          </a:xfrm>
          <a:prstGeom prst="rect">
            <a:avLst/>
          </a:prstGeom>
          <a:noFill/>
          <a:ln w="19050" algn="ctr">
            <a:noFill/>
            <a:miter lim="800000"/>
            <a:headEnd/>
            <a:tailEnd/>
          </a:ln>
        </p:spPr>
        <p:txBody>
          <a:bodyPr>
            <a:spAutoFit/>
          </a:bodyPr>
          <a:lstStyle/>
          <a:p>
            <a:pPr algn="l">
              <a:spcBef>
                <a:spcPct val="50000"/>
              </a:spcBef>
            </a:pPr>
            <a:r>
              <a:rPr lang="en-US" sz="1200"/>
              <a:t>Once you have logged into eTools, the CAFU Reporting Interface can be accessed by selecting the Application link under the My Pages menu on the Portal page. </a:t>
            </a:r>
          </a:p>
        </p:txBody>
      </p:sp>
      <p:grpSp>
        <p:nvGrpSpPr>
          <p:cNvPr id="19487" name="Group 31"/>
          <p:cNvGrpSpPr>
            <a:grpSpLocks/>
          </p:cNvGrpSpPr>
          <p:nvPr/>
        </p:nvGrpSpPr>
        <p:grpSpPr bwMode="auto">
          <a:xfrm>
            <a:off x="2955925" y="3074988"/>
            <a:ext cx="266700" cy="274637"/>
            <a:chOff x="2634" y="900"/>
            <a:chExt cx="168" cy="173"/>
          </a:xfrm>
        </p:grpSpPr>
        <p:sp>
          <p:nvSpPr>
            <p:cNvPr id="19488" name="Oval 32"/>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19489" name="Text Box 33"/>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1</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89" name="Picture 49" descr="1_29"/>
          <p:cNvPicPr>
            <a:picLocks noChangeAspect="1" noChangeArrowheads="1"/>
          </p:cNvPicPr>
          <p:nvPr/>
        </p:nvPicPr>
        <p:blipFill>
          <a:blip r:embed="rId3" cstate="print"/>
          <a:srcRect/>
          <a:stretch>
            <a:fillRect/>
          </a:stretch>
        </p:blipFill>
        <p:spPr bwMode="auto">
          <a:xfrm>
            <a:off x="3084513" y="1409700"/>
            <a:ext cx="5870575" cy="4713288"/>
          </a:xfrm>
          <a:prstGeom prst="rect">
            <a:avLst/>
          </a:prstGeom>
          <a:noFill/>
          <a:ln w="19050" algn="ctr">
            <a:solidFill>
              <a:schemeClr val="tx1"/>
            </a:solidFill>
            <a:miter lim="800000"/>
            <a:headEnd/>
            <a:tailEnd/>
          </a:ln>
          <a:effectLst/>
        </p:spPr>
      </p:pic>
      <p:sp>
        <p:nvSpPr>
          <p:cNvPr id="343042" name="Rectangle 2"/>
          <p:cNvSpPr>
            <a:spLocks noGrp="1" noChangeArrowheads="1"/>
          </p:cNvSpPr>
          <p:nvPr>
            <p:ph type="title" idx="4294967295"/>
          </p:nvPr>
        </p:nvSpPr>
        <p:spPr>
          <a:xfrm>
            <a:off x="1755775" y="282575"/>
            <a:ext cx="7388225" cy="717550"/>
          </a:xfrm>
        </p:spPr>
        <p:txBody>
          <a:bodyPr/>
          <a:lstStyle/>
          <a:p>
            <a:r>
              <a:rPr lang="en-US" smtClean="0"/>
              <a:t>Topic Three – How to Access CAFU Reporting</a:t>
            </a:r>
          </a:p>
        </p:txBody>
      </p:sp>
      <p:sp>
        <p:nvSpPr>
          <p:cNvPr id="343043"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51BD50CB-0A6B-4C9B-A493-4D3B58A88E93}" type="slidenum">
              <a:rPr lang="en-US" sz="800">
                <a:solidFill>
                  <a:schemeClr val="bg1"/>
                </a:solidFill>
              </a:rPr>
              <a:pPr algn="r"/>
              <a:t>19</a:t>
            </a:fld>
            <a:endParaRPr lang="en-US" sz="800">
              <a:solidFill>
                <a:schemeClr val="bg1"/>
              </a:solidFill>
            </a:endParaRPr>
          </a:p>
        </p:txBody>
      </p:sp>
      <p:sp>
        <p:nvSpPr>
          <p:cNvPr id="343044" name="TextBox 11"/>
          <p:cNvSpPr txBox="1">
            <a:spLocks noChangeArrowheads="1"/>
          </p:cNvSpPr>
          <p:nvPr/>
        </p:nvSpPr>
        <p:spPr bwMode="auto">
          <a:xfrm>
            <a:off x="3073400" y="6091238"/>
            <a:ext cx="4864100" cy="244475"/>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1.5: </a:t>
            </a:r>
            <a:r>
              <a:rPr lang="en-US" sz="1000">
                <a:ea typeface="ＭＳ Ｐゴシック"/>
                <a:cs typeface="ＭＳ Ｐゴシック"/>
              </a:rPr>
              <a:t>Accessing</a:t>
            </a:r>
            <a:r>
              <a:rPr lang="en-US" sz="900">
                <a:ea typeface="ＭＳ Ｐゴシック"/>
                <a:cs typeface="ＭＳ Ｐゴシック"/>
              </a:rPr>
              <a:t> Reports from the CAFU Application</a:t>
            </a:r>
          </a:p>
        </p:txBody>
      </p:sp>
      <p:sp>
        <p:nvSpPr>
          <p:cNvPr id="343045" name="Text Box 31"/>
          <p:cNvSpPr txBox="1">
            <a:spLocks noChangeArrowheads="1"/>
          </p:cNvSpPr>
          <p:nvPr/>
        </p:nvSpPr>
        <p:spPr bwMode="auto">
          <a:xfrm>
            <a:off x="0" y="1241425"/>
            <a:ext cx="3514725" cy="336550"/>
          </a:xfrm>
          <a:prstGeom prst="rect">
            <a:avLst/>
          </a:prstGeom>
          <a:noFill/>
          <a:ln w="9525" algn="ctr">
            <a:noFill/>
            <a:miter lim="800000"/>
            <a:headEnd/>
            <a:tailEnd/>
          </a:ln>
        </p:spPr>
        <p:txBody>
          <a:bodyPr>
            <a:spAutoFit/>
          </a:bodyPr>
          <a:lstStyle/>
          <a:p>
            <a:pPr algn="l"/>
            <a:r>
              <a:rPr lang="en-US" sz="1600" b="1">
                <a:solidFill>
                  <a:srgbClr val="000000"/>
                </a:solidFill>
              </a:rPr>
              <a:t>Option 2 – CAFU Application</a:t>
            </a:r>
            <a:endParaRPr lang="en-US" sz="1600" b="1"/>
          </a:p>
        </p:txBody>
      </p:sp>
      <p:graphicFrame>
        <p:nvGraphicFramePr>
          <p:cNvPr id="343090" name="Group 50"/>
          <p:cNvGraphicFramePr>
            <a:graphicFrameLocks noGrp="1"/>
          </p:cNvGraphicFramePr>
          <p:nvPr/>
        </p:nvGraphicFramePr>
        <p:xfrm>
          <a:off x="166688" y="3048000"/>
          <a:ext cx="2798762" cy="1276350"/>
        </p:xfrm>
        <a:graphic>
          <a:graphicData uri="http://schemas.openxmlformats.org/drawingml/2006/table">
            <a:tbl>
              <a:tblPr/>
              <a:tblGrid>
                <a:gridCol w="342900"/>
                <a:gridCol w="2455862"/>
              </a:tblGrid>
              <a:tr h="444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open CAFU Reporting Interface from the CAFU application.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(Graphics 1.5 - 1.6)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Click on the Reports link on the application menu bar to access CAFU’s Reporting Interface.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43068" name="Text Box 38"/>
          <p:cNvSpPr txBox="1">
            <a:spLocks noChangeArrowheads="1"/>
          </p:cNvSpPr>
          <p:nvPr/>
        </p:nvSpPr>
        <p:spPr bwMode="auto">
          <a:xfrm>
            <a:off x="0" y="1609725"/>
            <a:ext cx="2873375" cy="1004888"/>
          </a:xfrm>
          <a:prstGeom prst="rect">
            <a:avLst/>
          </a:prstGeom>
          <a:noFill/>
          <a:ln w="19050" algn="ctr">
            <a:noFill/>
            <a:miter lim="800000"/>
            <a:headEnd/>
            <a:tailEnd/>
          </a:ln>
        </p:spPr>
        <p:txBody>
          <a:bodyPr>
            <a:spAutoFit/>
          </a:bodyPr>
          <a:lstStyle/>
          <a:p>
            <a:pPr algn="l">
              <a:spcBef>
                <a:spcPct val="50000"/>
              </a:spcBef>
            </a:pPr>
            <a:r>
              <a:rPr lang="en-US" sz="1200"/>
              <a:t>Once you have logged into the CAFU 3.5 Application, the CAFU Reporting Interface can be accessed by selecting the Reports link from the application menu bar.</a:t>
            </a:r>
          </a:p>
        </p:txBody>
      </p:sp>
      <p:grpSp>
        <p:nvGrpSpPr>
          <p:cNvPr id="343080" name="Group 40"/>
          <p:cNvGrpSpPr>
            <a:grpSpLocks/>
          </p:cNvGrpSpPr>
          <p:nvPr/>
        </p:nvGrpSpPr>
        <p:grpSpPr bwMode="auto">
          <a:xfrm>
            <a:off x="4675188" y="1701800"/>
            <a:ext cx="266700" cy="274638"/>
            <a:chOff x="3198" y="918"/>
            <a:chExt cx="168" cy="173"/>
          </a:xfrm>
        </p:grpSpPr>
        <p:sp>
          <p:nvSpPr>
            <p:cNvPr id="343081" name="Oval 41"/>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43082" name="Text Box 42"/>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3</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795463" y="306388"/>
            <a:ext cx="7002462" cy="674687"/>
          </a:xfrm>
        </p:spPr>
        <p:txBody>
          <a:bodyPr/>
          <a:lstStyle/>
          <a:p>
            <a:r>
              <a:rPr lang="en-US" smtClean="0"/>
              <a:t>Course Topics</a:t>
            </a:r>
          </a:p>
        </p:txBody>
      </p:sp>
      <p:sp>
        <p:nvSpPr>
          <p:cNvPr id="234499" name="Slide Number Placeholder 6"/>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538D1598-7971-411D-BD36-8A3CF3CBEACE}" type="slidenum">
              <a:rPr lang="en-US" sz="800">
                <a:solidFill>
                  <a:schemeClr val="bg1"/>
                </a:solidFill>
              </a:rPr>
              <a:pPr algn="r"/>
              <a:t>2</a:t>
            </a:fld>
            <a:endParaRPr lang="en-US" sz="800">
              <a:solidFill>
                <a:schemeClr val="bg1"/>
              </a:solidFill>
            </a:endParaRPr>
          </a:p>
        </p:txBody>
      </p:sp>
      <p:sp>
        <p:nvSpPr>
          <p:cNvPr id="234500" name="TextBox 9"/>
          <p:cNvSpPr txBox="1">
            <a:spLocks noChangeArrowheads="1"/>
          </p:cNvSpPr>
          <p:nvPr/>
        </p:nvSpPr>
        <p:spPr bwMode="auto">
          <a:xfrm>
            <a:off x="0" y="1116013"/>
            <a:ext cx="3290888" cy="336550"/>
          </a:xfrm>
          <a:prstGeom prst="rect">
            <a:avLst/>
          </a:prstGeom>
          <a:noFill/>
          <a:ln w="9525">
            <a:noFill/>
            <a:miter lim="800000"/>
            <a:headEnd/>
            <a:tailEnd/>
          </a:ln>
        </p:spPr>
        <p:txBody>
          <a:bodyPr>
            <a:spAutoFit/>
          </a:bodyPr>
          <a:lstStyle/>
          <a:p>
            <a:pPr algn="l" eaLnBrk="0" hangingPunct="0"/>
            <a:r>
              <a:rPr lang="en-US" sz="1600" b="1">
                <a:ea typeface="ＭＳ Ｐゴシック"/>
                <a:cs typeface="ＭＳ Ｐゴシック"/>
              </a:rPr>
              <a:t>Course Topics</a:t>
            </a:r>
          </a:p>
        </p:txBody>
      </p:sp>
      <p:graphicFrame>
        <p:nvGraphicFramePr>
          <p:cNvPr id="234640" name="Group 144"/>
          <p:cNvGraphicFramePr>
            <a:graphicFrameLocks noGrp="1"/>
          </p:cNvGraphicFramePr>
          <p:nvPr/>
        </p:nvGraphicFramePr>
        <p:xfrm>
          <a:off x="361950" y="1847850"/>
          <a:ext cx="3171825" cy="1708406"/>
        </p:xfrm>
        <a:graphic>
          <a:graphicData uri="http://schemas.openxmlformats.org/drawingml/2006/table">
            <a:tbl>
              <a:tblPr/>
              <a:tblGrid>
                <a:gridCol w="1146175"/>
                <a:gridCol w="2025650"/>
              </a:tblGrid>
              <a:tr h="236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Module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CAFU Reporting Interface</a:t>
                      </a:r>
                    </a:p>
                  </a:txBody>
                  <a:tcPr marL="68580" marR="68580" marT="0" marB="0" horzOverflow="overflow">
                    <a:lnL>
                      <a:noFill/>
                    </a:lnL>
                    <a:lnR>
                      <a:noFill/>
                    </a:lnR>
                    <a:lnT>
                      <a:noFill/>
                    </a:lnT>
                    <a:lnB>
                      <a:noFill/>
                    </a:lnB>
                    <a:lnTlToBr>
                      <a:noFill/>
                    </a:lnTlToBr>
                    <a:lnBlToTr>
                      <a:noFill/>
                    </a:lnBlToTr>
                    <a:noFill/>
                  </a:tcPr>
                </a:tc>
              </a:tr>
              <a:tr h="173038">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CAFU Overview</a:t>
                      </a:r>
                      <a:endPar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762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CAFU Overview</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762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CAFU Reporting Overview</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1273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How to Access CAFU Reporting</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CAFU Reporting Interface </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hlinkClick r:id="rId8" action="ppaction://hlinksldjump"/>
                        </a:rPr>
                        <a:t>CAFU Reports Overview</a:t>
                      </a:r>
                      <a:endPar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84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hlinkClick r:id="rId9" action="ppaction://hlinksldjump"/>
                        </a:rPr>
                        <a:t>CAFU Ad hoc Overview</a:t>
                      </a:r>
                      <a:endPar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hlinkClick r:id="rId10" action="ppaction://hlinksldjump"/>
                        </a:rPr>
                        <a:t>CAFU Query Studio Overview</a:t>
                      </a:r>
                      <a:endPar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smtClean="0">
                        <a:ln>
                          <a:noFill/>
                        </a:ln>
                        <a:solidFill>
                          <a:schemeClr val="accent2"/>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234586" name="TextBox 10"/>
          <p:cNvSpPr txBox="1">
            <a:spLocks noChangeArrowheads="1"/>
          </p:cNvSpPr>
          <p:nvPr/>
        </p:nvSpPr>
        <p:spPr bwMode="auto">
          <a:xfrm>
            <a:off x="195263" y="1439863"/>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a:t>Note</a:t>
            </a:r>
            <a:r>
              <a:rPr lang="en-US" sz="1200"/>
              <a:t>:	Links will </a:t>
            </a:r>
            <a:r>
              <a:rPr lang="en-US" sz="1200" b="1" i="1"/>
              <a:t>only</a:t>
            </a:r>
            <a:r>
              <a:rPr lang="en-US" sz="1200"/>
              <a:t> work in PowerPoint's slide show view.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smtClean="0"/>
              <a:t>Topic Four – CAFU Reporting Interface</a:t>
            </a:r>
          </a:p>
        </p:txBody>
      </p:sp>
      <p:sp>
        <p:nvSpPr>
          <p:cNvPr id="20483" name="Text Box 31"/>
          <p:cNvSpPr txBox="1">
            <a:spLocks noChangeArrowheads="1"/>
          </p:cNvSpPr>
          <p:nvPr/>
        </p:nvSpPr>
        <p:spPr bwMode="auto">
          <a:xfrm>
            <a:off x="0" y="1190625"/>
            <a:ext cx="6943725" cy="336550"/>
          </a:xfrm>
          <a:prstGeom prst="rect">
            <a:avLst/>
          </a:prstGeom>
          <a:noFill/>
          <a:ln w="9525" algn="ctr">
            <a:noFill/>
            <a:miter lim="800000"/>
            <a:headEnd/>
            <a:tailEnd/>
          </a:ln>
        </p:spPr>
        <p:txBody>
          <a:bodyPr>
            <a:spAutoFit/>
          </a:bodyPr>
          <a:lstStyle/>
          <a:p>
            <a:pPr algn="l"/>
            <a:r>
              <a:rPr lang="en-US" sz="1600" b="1">
                <a:solidFill>
                  <a:srgbClr val="000000"/>
                </a:solidFill>
              </a:rPr>
              <a:t>CAFU Report List</a:t>
            </a:r>
            <a:endParaRPr lang="en-US" sz="1600"/>
          </a:p>
        </p:txBody>
      </p:sp>
      <p:sp>
        <p:nvSpPr>
          <p:cNvPr id="20484"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1F0260D-E0E5-47FA-8DE8-88A6319E3C6F}" type="slidenum">
              <a:rPr lang="en-US" sz="800">
                <a:solidFill>
                  <a:schemeClr val="bg1"/>
                </a:solidFill>
              </a:rPr>
              <a:pPr algn="r"/>
              <a:t>20</a:t>
            </a:fld>
            <a:endParaRPr lang="en-US" sz="800">
              <a:solidFill>
                <a:schemeClr val="bg1"/>
              </a:solidFill>
            </a:endParaRPr>
          </a:p>
        </p:txBody>
      </p:sp>
      <p:sp>
        <p:nvSpPr>
          <p:cNvPr id="20485" name="TextBox 11"/>
          <p:cNvSpPr txBox="1">
            <a:spLocks noChangeArrowheads="1"/>
          </p:cNvSpPr>
          <p:nvPr/>
        </p:nvSpPr>
        <p:spPr bwMode="auto">
          <a:xfrm>
            <a:off x="3130550" y="6278563"/>
            <a:ext cx="29337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1.6 Reporting Interface</a:t>
            </a:r>
          </a:p>
        </p:txBody>
      </p:sp>
      <p:graphicFrame>
        <p:nvGraphicFramePr>
          <p:cNvPr id="20511" name="Group 31"/>
          <p:cNvGraphicFramePr>
            <a:graphicFrameLocks noGrp="1"/>
          </p:cNvGraphicFramePr>
          <p:nvPr/>
        </p:nvGraphicFramePr>
        <p:xfrm>
          <a:off x="166688" y="2641600"/>
          <a:ext cx="2870200" cy="1890713"/>
        </p:xfrm>
        <a:graphic>
          <a:graphicData uri="http://schemas.openxmlformats.org/drawingml/2006/table">
            <a:tbl>
              <a:tblPr/>
              <a:tblGrid>
                <a:gridCol w="276225"/>
                <a:gridCol w="2593975"/>
              </a:tblGrid>
              <a:tr h="444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access the Reports and Ad hoc Reports.  </a:t>
                      </a:r>
                      <a:r>
                        <a:rPr kumimoji="0" lang="en-US" sz="1200" b="0" i="0" u="none" strike="noStrike" cap="none" normalizeH="0" baseline="0" smtClean="0">
                          <a:ln>
                            <a:noFill/>
                          </a:ln>
                          <a:solidFill>
                            <a:srgbClr val="000000"/>
                          </a:solidFill>
                          <a:effectLst/>
                          <a:latin typeface="Arial" pitchFamily="34" charset="0"/>
                        </a:rPr>
                        <a:t>(Graphic 1.6)</a:t>
                      </a: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701675">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From within the CAFU Reporting Interface, there will be two links on the reports menu bar from which to choose.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4363">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Click the link on the menu bar to run the appropriate report type.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00" name="Text Box 51"/>
          <p:cNvSpPr txBox="1">
            <a:spLocks noChangeArrowheads="1"/>
          </p:cNvSpPr>
          <p:nvPr/>
        </p:nvSpPr>
        <p:spPr bwMode="auto">
          <a:xfrm>
            <a:off x="152400" y="1562100"/>
            <a:ext cx="2857500" cy="639763"/>
          </a:xfrm>
          <a:prstGeom prst="rect">
            <a:avLst/>
          </a:prstGeom>
          <a:noFill/>
          <a:ln w="19050" algn="ctr">
            <a:noFill/>
            <a:miter lim="800000"/>
            <a:headEnd/>
            <a:tailEnd/>
          </a:ln>
        </p:spPr>
        <p:txBody>
          <a:bodyPr>
            <a:spAutoFit/>
          </a:bodyPr>
          <a:lstStyle/>
          <a:p>
            <a:pPr algn="l">
              <a:spcBef>
                <a:spcPct val="50000"/>
              </a:spcBef>
            </a:pPr>
            <a:r>
              <a:rPr lang="en-US" sz="1200"/>
              <a:t>The Report list displays all available Report and Ad hoc Reports for the application.</a:t>
            </a:r>
          </a:p>
        </p:txBody>
      </p:sp>
      <p:pic>
        <p:nvPicPr>
          <p:cNvPr id="20504" name="Picture 24" descr="1_4"/>
          <p:cNvPicPr>
            <a:picLocks noChangeAspect="1" noChangeArrowheads="1"/>
          </p:cNvPicPr>
          <p:nvPr/>
        </p:nvPicPr>
        <p:blipFill>
          <a:blip r:embed="rId3" cstate="print"/>
          <a:srcRect/>
          <a:stretch>
            <a:fillRect/>
          </a:stretch>
        </p:blipFill>
        <p:spPr bwMode="auto">
          <a:xfrm>
            <a:off x="3170238" y="1117600"/>
            <a:ext cx="5654675" cy="5178425"/>
          </a:xfrm>
          <a:prstGeom prst="rect">
            <a:avLst/>
          </a:prstGeom>
          <a:noFill/>
          <a:ln w="19050" algn="ctr">
            <a:solidFill>
              <a:schemeClr val="tx1"/>
            </a:solidFill>
            <a:miter lim="800000"/>
            <a:headEnd/>
            <a:tailEnd/>
          </a:ln>
          <a:effectLst/>
        </p:spPr>
      </p:pic>
      <p:sp>
        <p:nvSpPr>
          <p:cNvPr id="20502" name="Line 22"/>
          <p:cNvSpPr>
            <a:spLocks noChangeShapeType="1"/>
          </p:cNvSpPr>
          <p:nvPr/>
        </p:nvSpPr>
        <p:spPr bwMode="auto">
          <a:xfrm flipV="1">
            <a:off x="2846388" y="1598613"/>
            <a:ext cx="1006475" cy="1841500"/>
          </a:xfrm>
          <a:prstGeom prst="line">
            <a:avLst/>
          </a:prstGeom>
          <a:noFill/>
          <a:ln w="19050">
            <a:solidFill>
              <a:srgbClr val="FF0000"/>
            </a:solidFill>
            <a:round/>
            <a:headEnd/>
            <a:tailEnd type="triangle" w="med" len="med"/>
          </a:ln>
          <a:effectLst/>
        </p:spPr>
        <p:txBody>
          <a:bodyPr wrap="none" anchor="ctr"/>
          <a:lstStyle/>
          <a:p>
            <a:endParaRPr lang="en-US"/>
          </a:p>
        </p:txBody>
      </p:sp>
      <p:grpSp>
        <p:nvGrpSpPr>
          <p:cNvPr id="20506" name="Group 26"/>
          <p:cNvGrpSpPr>
            <a:grpSpLocks/>
          </p:cNvGrpSpPr>
          <p:nvPr/>
        </p:nvGrpSpPr>
        <p:grpSpPr bwMode="auto">
          <a:xfrm>
            <a:off x="4370388" y="1397000"/>
            <a:ext cx="266700" cy="274638"/>
            <a:chOff x="3198" y="918"/>
            <a:chExt cx="168" cy="173"/>
          </a:xfrm>
        </p:grpSpPr>
        <p:sp>
          <p:nvSpPr>
            <p:cNvPr id="20507" name="Oval 27"/>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20508" name="Text Box 28"/>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1</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55775" y="282575"/>
            <a:ext cx="7388225" cy="717550"/>
          </a:xfrm>
        </p:spPr>
        <p:txBody>
          <a:bodyPr/>
          <a:lstStyle/>
          <a:p>
            <a:r>
              <a:rPr lang="en-US" smtClean="0"/>
              <a:t>Topic Five – CAFU Reports Overview</a:t>
            </a:r>
          </a:p>
        </p:txBody>
      </p:sp>
      <p:sp>
        <p:nvSpPr>
          <p:cNvPr id="21507" name="Text Box 31"/>
          <p:cNvSpPr txBox="1">
            <a:spLocks noChangeArrowheads="1"/>
          </p:cNvSpPr>
          <p:nvPr/>
        </p:nvSpPr>
        <p:spPr bwMode="auto">
          <a:xfrm>
            <a:off x="0" y="1190625"/>
            <a:ext cx="6943725" cy="336550"/>
          </a:xfrm>
          <a:prstGeom prst="rect">
            <a:avLst/>
          </a:prstGeom>
          <a:noFill/>
          <a:ln w="9525" algn="ctr">
            <a:noFill/>
            <a:miter lim="800000"/>
            <a:headEnd/>
            <a:tailEnd/>
          </a:ln>
        </p:spPr>
        <p:txBody>
          <a:bodyPr>
            <a:spAutoFit/>
          </a:bodyPr>
          <a:lstStyle/>
          <a:p>
            <a:pPr algn="l"/>
            <a:r>
              <a:rPr lang="en-US" sz="1600" b="1">
                <a:solidFill>
                  <a:srgbClr val="000000"/>
                </a:solidFill>
              </a:rPr>
              <a:t>CAFU Report List</a:t>
            </a:r>
            <a:endParaRPr lang="en-US" sz="1600"/>
          </a:p>
        </p:txBody>
      </p:sp>
      <p:sp>
        <p:nvSpPr>
          <p:cNvPr id="2150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0FF0B260-DE58-4DEF-ABFB-1BE1609F609C}" type="slidenum">
              <a:rPr lang="en-US" sz="800">
                <a:solidFill>
                  <a:schemeClr val="bg1"/>
                </a:solidFill>
              </a:rPr>
              <a:pPr algn="r"/>
              <a:t>21</a:t>
            </a:fld>
            <a:endParaRPr lang="en-US" sz="800">
              <a:solidFill>
                <a:schemeClr val="bg1"/>
              </a:solidFill>
            </a:endParaRPr>
          </a:p>
        </p:txBody>
      </p:sp>
      <p:sp>
        <p:nvSpPr>
          <p:cNvPr id="21509" name="TextBox 11"/>
          <p:cNvSpPr txBox="1">
            <a:spLocks noChangeArrowheads="1"/>
          </p:cNvSpPr>
          <p:nvPr/>
        </p:nvSpPr>
        <p:spPr bwMode="auto">
          <a:xfrm>
            <a:off x="1835150" y="6335713"/>
            <a:ext cx="29337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1.7: Report  List</a:t>
            </a:r>
          </a:p>
        </p:txBody>
      </p:sp>
      <p:sp>
        <p:nvSpPr>
          <p:cNvPr id="21510" name="Text Box 7"/>
          <p:cNvSpPr txBox="1">
            <a:spLocks noChangeArrowheads="1"/>
          </p:cNvSpPr>
          <p:nvPr/>
        </p:nvSpPr>
        <p:spPr bwMode="auto">
          <a:xfrm>
            <a:off x="292100" y="1485900"/>
            <a:ext cx="8369300" cy="581025"/>
          </a:xfrm>
          <a:prstGeom prst="rect">
            <a:avLst/>
          </a:prstGeom>
          <a:noFill/>
          <a:ln w="19050" algn="ctr">
            <a:noFill/>
            <a:miter lim="800000"/>
            <a:headEnd/>
            <a:tailEnd/>
          </a:ln>
        </p:spPr>
        <p:txBody>
          <a:bodyPr>
            <a:spAutoFit/>
          </a:bodyPr>
          <a:lstStyle/>
          <a:p>
            <a:pPr algn="l">
              <a:spcBef>
                <a:spcPct val="50000"/>
              </a:spcBef>
            </a:pPr>
            <a:r>
              <a:rPr lang="en-US" sz="1600"/>
              <a:t>Reports are accessed by clicking on the Reports link from the reports menu bar. The Reports Interface defaults to the Reports List screen. (Graphic 1.7)</a:t>
            </a:r>
          </a:p>
        </p:txBody>
      </p:sp>
      <p:pic>
        <p:nvPicPr>
          <p:cNvPr id="21513" name="Picture 9" descr="1_8"/>
          <p:cNvPicPr>
            <a:picLocks noChangeAspect="1" noChangeArrowheads="1"/>
          </p:cNvPicPr>
          <p:nvPr/>
        </p:nvPicPr>
        <p:blipFill>
          <a:blip r:embed="rId3" cstate="print"/>
          <a:srcRect/>
          <a:stretch>
            <a:fillRect/>
          </a:stretch>
        </p:blipFill>
        <p:spPr bwMode="auto">
          <a:xfrm>
            <a:off x="1866900" y="2117725"/>
            <a:ext cx="5360988" cy="4167188"/>
          </a:xfrm>
          <a:prstGeom prst="rect">
            <a:avLst/>
          </a:prstGeom>
          <a:noFill/>
          <a:ln w="1905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755775" y="282575"/>
            <a:ext cx="7388225" cy="717550"/>
          </a:xfrm>
        </p:spPr>
        <p:txBody>
          <a:bodyPr/>
          <a:lstStyle/>
          <a:p>
            <a:r>
              <a:rPr lang="en-US" smtClean="0"/>
              <a:t>Topic Six– CAFU Ad hoc Overview</a:t>
            </a:r>
          </a:p>
        </p:txBody>
      </p:sp>
      <p:sp>
        <p:nvSpPr>
          <p:cNvPr id="23555" name="Text Box 31"/>
          <p:cNvSpPr txBox="1">
            <a:spLocks noChangeArrowheads="1"/>
          </p:cNvSpPr>
          <p:nvPr/>
        </p:nvSpPr>
        <p:spPr bwMode="auto">
          <a:xfrm>
            <a:off x="0" y="1190625"/>
            <a:ext cx="6943725" cy="336550"/>
          </a:xfrm>
          <a:prstGeom prst="rect">
            <a:avLst/>
          </a:prstGeom>
          <a:noFill/>
          <a:ln w="9525" algn="ctr">
            <a:noFill/>
            <a:miter lim="800000"/>
            <a:headEnd/>
            <a:tailEnd/>
          </a:ln>
        </p:spPr>
        <p:txBody>
          <a:bodyPr>
            <a:spAutoFit/>
          </a:bodyPr>
          <a:lstStyle/>
          <a:p>
            <a:pPr algn="l"/>
            <a:r>
              <a:rPr lang="en-US" sz="1600" b="1">
                <a:solidFill>
                  <a:srgbClr val="000000"/>
                </a:solidFill>
              </a:rPr>
              <a:t>CAFU Ad hoc View</a:t>
            </a:r>
            <a:endParaRPr lang="en-US" sz="1600"/>
          </a:p>
        </p:txBody>
      </p:sp>
      <p:sp>
        <p:nvSpPr>
          <p:cNvPr id="23556"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064C1D31-6849-42DC-B294-B2C0C1324565}" type="slidenum">
              <a:rPr lang="en-US" sz="800">
                <a:solidFill>
                  <a:schemeClr val="bg1"/>
                </a:solidFill>
              </a:rPr>
              <a:pPr algn="r"/>
              <a:t>22</a:t>
            </a:fld>
            <a:endParaRPr lang="en-US" sz="800">
              <a:solidFill>
                <a:schemeClr val="bg1"/>
              </a:solidFill>
            </a:endParaRPr>
          </a:p>
        </p:txBody>
      </p:sp>
      <p:sp>
        <p:nvSpPr>
          <p:cNvPr id="23557" name="Text Box 6"/>
          <p:cNvSpPr txBox="1">
            <a:spLocks noChangeArrowheads="1"/>
          </p:cNvSpPr>
          <p:nvPr/>
        </p:nvSpPr>
        <p:spPr bwMode="auto">
          <a:xfrm>
            <a:off x="482600" y="1473200"/>
            <a:ext cx="7899400" cy="581025"/>
          </a:xfrm>
          <a:prstGeom prst="rect">
            <a:avLst/>
          </a:prstGeom>
          <a:noFill/>
          <a:ln w="19050" algn="ctr">
            <a:noFill/>
            <a:miter lim="800000"/>
            <a:headEnd/>
            <a:tailEnd/>
          </a:ln>
        </p:spPr>
        <p:txBody>
          <a:bodyPr>
            <a:spAutoFit/>
          </a:bodyPr>
          <a:lstStyle/>
          <a:p>
            <a:pPr algn="l">
              <a:spcBef>
                <a:spcPct val="50000"/>
              </a:spcBef>
            </a:pPr>
            <a:r>
              <a:rPr lang="en-US" sz="1600"/>
              <a:t>Ad hoc Reports are accessed by clicking on the Ad hoc link from the reports menu bar. (Graphic 1.8)</a:t>
            </a:r>
          </a:p>
        </p:txBody>
      </p:sp>
      <p:sp>
        <p:nvSpPr>
          <p:cNvPr id="23558" name="TextBox 11"/>
          <p:cNvSpPr txBox="1">
            <a:spLocks noChangeArrowheads="1"/>
          </p:cNvSpPr>
          <p:nvPr/>
        </p:nvSpPr>
        <p:spPr bwMode="auto">
          <a:xfrm>
            <a:off x="2112963" y="6289675"/>
            <a:ext cx="2933700" cy="244475"/>
          </a:xfrm>
          <a:prstGeom prst="rect">
            <a:avLst/>
          </a:prstGeom>
          <a:noFill/>
          <a:ln w="9525">
            <a:noFill/>
            <a:miter lim="800000"/>
            <a:headEnd/>
            <a:tailEnd/>
          </a:ln>
        </p:spPr>
        <p:txBody>
          <a:bodyPr>
            <a:spAutoFit/>
          </a:bodyPr>
          <a:lstStyle/>
          <a:p>
            <a:pPr algn="l"/>
            <a:r>
              <a:rPr lang="en-US" sz="1000">
                <a:ea typeface="ＭＳ Ｐゴシック"/>
                <a:cs typeface="ＭＳ Ｐゴシック"/>
              </a:rPr>
              <a:t>Graphic 1.8: Reports List</a:t>
            </a:r>
          </a:p>
        </p:txBody>
      </p:sp>
      <p:pic>
        <p:nvPicPr>
          <p:cNvPr id="23561" name="Picture 9" descr="1_9"/>
          <p:cNvPicPr>
            <a:picLocks noChangeAspect="1" noChangeArrowheads="1"/>
          </p:cNvPicPr>
          <p:nvPr/>
        </p:nvPicPr>
        <p:blipFill>
          <a:blip r:embed="rId3" cstate="print"/>
          <a:srcRect/>
          <a:stretch>
            <a:fillRect/>
          </a:stretch>
        </p:blipFill>
        <p:spPr bwMode="auto">
          <a:xfrm>
            <a:off x="2152650" y="2089150"/>
            <a:ext cx="4724400" cy="4222750"/>
          </a:xfrm>
          <a:prstGeom prst="rect">
            <a:avLst/>
          </a:prstGeom>
          <a:noFill/>
          <a:ln w="1905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55775" y="282575"/>
            <a:ext cx="7388225" cy="717550"/>
          </a:xfrm>
        </p:spPr>
        <p:txBody>
          <a:bodyPr/>
          <a:lstStyle/>
          <a:p>
            <a:r>
              <a:rPr lang="en-US" smtClean="0"/>
              <a:t>Topic Seven – CAFU Query Studio Overview</a:t>
            </a:r>
          </a:p>
        </p:txBody>
      </p:sp>
      <p:sp>
        <p:nvSpPr>
          <p:cNvPr id="24579" name="Text Box 31"/>
          <p:cNvSpPr txBox="1">
            <a:spLocks noChangeArrowheads="1"/>
          </p:cNvSpPr>
          <p:nvPr/>
        </p:nvSpPr>
        <p:spPr bwMode="auto">
          <a:xfrm>
            <a:off x="0" y="1190625"/>
            <a:ext cx="6943725" cy="336550"/>
          </a:xfrm>
          <a:prstGeom prst="rect">
            <a:avLst/>
          </a:prstGeom>
          <a:noFill/>
          <a:ln w="9525" algn="ctr">
            <a:noFill/>
            <a:miter lim="800000"/>
            <a:headEnd/>
            <a:tailEnd/>
          </a:ln>
        </p:spPr>
        <p:txBody>
          <a:bodyPr>
            <a:spAutoFit/>
          </a:bodyPr>
          <a:lstStyle/>
          <a:p>
            <a:pPr algn="l"/>
            <a:r>
              <a:rPr lang="en-US" sz="1600" b="1">
                <a:solidFill>
                  <a:srgbClr val="000000"/>
                </a:solidFill>
              </a:rPr>
              <a:t>CAFU Query Studio View</a:t>
            </a:r>
            <a:endParaRPr lang="en-US" sz="1600" b="1"/>
          </a:p>
        </p:txBody>
      </p:sp>
      <p:sp>
        <p:nvSpPr>
          <p:cNvPr id="24580"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67D304B0-2D09-4889-A271-D58E2C4C3982}" type="slidenum">
              <a:rPr lang="en-US" sz="800">
                <a:solidFill>
                  <a:schemeClr val="bg1"/>
                </a:solidFill>
              </a:rPr>
              <a:pPr algn="r"/>
              <a:t>23</a:t>
            </a:fld>
            <a:endParaRPr lang="en-US" sz="800">
              <a:solidFill>
                <a:schemeClr val="bg1"/>
              </a:solidFill>
            </a:endParaRPr>
          </a:p>
        </p:txBody>
      </p:sp>
      <p:sp>
        <p:nvSpPr>
          <p:cNvPr id="24581" name="Text Box 5"/>
          <p:cNvSpPr txBox="1">
            <a:spLocks noChangeArrowheads="1"/>
          </p:cNvSpPr>
          <p:nvPr/>
        </p:nvSpPr>
        <p:spPr bwMode="auto">
          <a:xfrm>
            <a:off x="241300" y="1498600"/>
            <a:ext cx="8382000" cy="549275"/>
          </a:xfrm>
          <a:prstGeom prst="rect">
            <a:avLst/>
          </a:prstGeom>
          <a:noFill/>
          <a:ln w="19050" algn="ctr">
            <a:noFill/>
            <a:miter lim="800000"/>
            <a:headEnd/>
            <a:tailEnd/>
          </a:ln>
        </p:spPr>
        <p:txBody>
          <a:bodyPr>
            <a:spAutoFit/>
          </a:bodyPr>
          <a:lstStyle/>
          <a:p>
            <a:pPr algn="l">
              <a:spcBef>
                <a:spcPct val="50000"/>
              </a:spcBef>
            </a:pPr>
            <a:r>
              <a:rPr lang="en-US" sz="1200"/>
              <a:t>After clicking the Ad hoc link, the Launch Query Studio (Graphic 1.9) link appears.</a:t>
            </a:r>
            <a:r>
              <a:rPr lang="en-US"/>
              <a:t> </a:t>
            </a:r>
            <a:r>
              <a:rPr lang="en-US" sz="1200"/>
              <a:t>Clicking on this link launches the Query Studio interface. (Graphic 1.10)</a:t>
            </a:r>
          </a:p>
        </p:txBody>
      </p:sp>
      <p:sp>
        <p:nvSpPr>
          <p:cNvPr id="24583" name="TextBox 11"/>
          <p:cNvSpPr txBox="1">
            <a:spLocks noChangeArrowheads="1"/>
          </p:cNvSpPr>
          <p:nvPr/>
        </p:nvSpPr>
        <p:spPr bwMode="auto">
          <a:xfrm>
            <a:off x="3957638" y="6350000"/>
            <a:ext cx="29337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1.10: Query Studio View</a:t>
            </a:r>
          </a:p>
        </p:txBody>
      </p:sp>
      <p:sp>
        <p:nvSpPr>
          <p:cNvPr id="24585" name="TextBox 11"/>
          <p:cNvSpPr txBox="1">
            <a:spLocks noChangeArrowheads="1"/>
          </p:cNvSpPr>
          <p:nvPr/>
        </p:nvSpPr>
        <p:spPr bwMode="auto">
          <a:xfrm>
            <a:off x="244475" y="3492500"/>
            <a:ext cx="29337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1.9: Ad hoc and Launch Query Studio Links</a:t>
            </a:r>
          </a:p>
        </p:txBody>
      </p:sp>
      <p:pic>
        <p:nvPicPr>
          <p:cNvPr id="24590" name="Picture 14" descr="1_23"/>
          <p:cNvPicPr>
            <a:picLocks noChangeAspect="1" noChangeArrowheads="1"/>
          </p:cNvPicPr>
          <p:nvPr/>
        </p:nvPicPr>
        <p:blipFill>
          <a:blip r:embed="rId3" cstate="print"/>
          <a:srcRect/>
          <a:stretch>
            <a:fillRect/>
          </a:stretch>
        </p:blipFill>
        <p:spPr bwMode="auto">
          <a:xfrm>
            <a:off x="203200" y="2076450"/>
            <a:ext cx="4062413" cy="1341438"/>
          </a:xfrm>
          <a:prstGeom prst="rect">
            <a:avLst/>
          </a:prstGeom>
          <a:noFill/>
          <a:ln w="19050" algn="ctr">
            <a:solidFill>
              <a:schemeClr val="tx1"/>
            </a:solidFill>
            <a:miter lim="800000"/>
            <a:headEnd/>
            <a:tailEnd/>
          </a:ln>
          <a:effectLst/>
        </p:spPr>
      </p:pic>
      <p:pic>
        <p:nvPicPr>
          <p:cNvPr id="24592" name="Picture 16" descr="1_24"/>
          <p:cNvPicPr>
            <a:picLocks noChangeAspect="1" noChangeArrowheads="1"/>
          </p:cNvPicPr>
          <p:nvPr/>
        </p:nvPicPr>
        <p:blipFill>
          <a:blip r:embed="rId4" cstate="print"/>
          <a:srcRect/>
          <a:stretch>
            <a:fillRect/>
          </a:stretch>
        </p:blipFill>
        <p:spPr bwMode="auto">
          <a:xfrm>
            <a:off x="3937000" y="3476625"/>
            <a:ext cx="5014913" cy="2863850"/>
          </a:xfrm>
          <a:prstGeom prst="rect">
            <a:avLst/>
          </a:prstGeom>
          <a:noFill/>
          <a:ln w="1905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1755775" y="282575"/>
            <a:ext cx="7388225" cy="717550"/>
          </a:xfrm>
        </p:spPr>
        <p:txBody>
          <a:bodyPr/>
          <a:lstStyle/>
          <a:p>
            <a:r>
              <a:rPr lang="en-US" smtClean="0"/>
              <a:t>Topic Seven – Query Studio Overview</a:t>
            </a:r>
          </a:p>
        </p:txBody>
      </p:sp>
      <p:sp>
        <p:nvSpPr>
          <p:cNvPr id="232451" name="Text Box 31"/>
          <p:cNvSpPr txBox="1">
            <a:spLocks noChangeArrowheads="1"/>
          </p:cNvSpPr>
          <p:nvPr/>
        </p:nvSpPr>
        <p:spPr bwMode="auto">
          <a:xfrm>
            <a:off x="0" y="1190625"/>
            <a:ext cx="6943725" cy="336550"/>
          </a:xfrm>
          <a:prstGeom prst="rect">
            <a:avLst/>
          </a:prstGeom>
          <a:noFill/>
          <a:ln w="9525" algn="ctr">
            <a:noFill/>
            <a:miter lim="800000"/>
            <a:headEnd/>
            <a:tailEnd/>
          </a:ln>
        </p:spPr>
        <p:txBody>
          <a:bodyPr>
            <a:spAutoFit/>
          </a:bodyPr>
          <a:lstStyle/>
          <a:p>
            <a:pPr algn="l"/>
            <a:r>
              <a:rPr lang="en-US" sz="1600" b="1">
                <a:solidFill>
                  <a:srgbClr val="000000"/>
                </a:solidFill>
              </a:rPr>
              <a:t>CAFU Query Studio Overview (Continued)</a:t>
            </a:r>
            <a:endParaRPr lang="en-US" sz="1600" b="1"/>
          </a:p>
        </p:txBody>
      </p:sp>
      <p:sp>
        <p:nvSpPr>
          <p:cNvPr id="23245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F1EF670-E875-47A5-B384-F247B2A2EA9C}" type="slidenum">
              <a:rPr lang="en-US" sz="800">
                <a:solidFill>
                  <a:schemeClr val="bg1"/>
                </a:solidFill>
              </a:rPr>
              <a:pPr algn="r"/>
              <a:t>24</a:t>
            </a:fld>
            <a:endParaRPr lang="en-US" sz="800">
              <a:solidFill>
                <a:schemeClr val="bg1"/>
              </a:solidFill>
            </a:endParaRPr>
          </a:p>
        </p:txBody>
      </p:sp>
      <p:sp>
        <p:nvSpPr>
          <p:cNvPr id="232453" name="Text Box 5"/>
          <p:cNvSpPr txBox="1">
            <a:spLocks noChangeArrowheads="1"/>
          </p:cNvSpPr>
          <p:nvPr/>
        </p:nvSpPr>
        <p:spPr bwMode="auto">
          <a:xfrm>
            <a:off x="241300" y="1498600"/>
            <a:ext cx="8902700" cy="274638"/>
          </a:xfrm>
          <a:prstGeom prst="rect">
            <a:avLst/>
          </a:prstGeom>
          <a:noFill/>
          <a:ln w="19050" algn="ctr">
            <a:noFill/>
            <a:miter lim="800000"/>
            <a:headEnd/>
            <a:tailEnd/>
          </a:ln>
        </p:spPr>
        <p:txBody>
          <a:bodyPr>
            <a:spAutoFit/>
          </a:bodyPr>
          <a:lstStyle/>
          <a:p>
            <a:pPr algn="l">
              <a:spcBef>
                <a:spcPct val="50000"/>
              </a:spcBef>
            </a:pPr>
            <a:r>
              <a:rPr lang="en-US" sz="1200"/>
              <a:t>Click a query name under My Folders tab or Public Folders (Graphic 1.11) tab to launch the saved query in Query Studio.</a:t>
            </a:r>
          </a:p>
        </p:txBody>
      </p:sp>
      <p:sp>
        <p:nvSpPr>
          <p:cNvPr id="232454" name="TextBox 11"/>
          <p:cNvSpPr txBox="1">
            <a:spLocks noChangeArrowheads="1"/>
          </p:cNvSpPr>
          <p:nvPr/>
        </p:nvSpPr>
        <p:spPr bwMode="auto">
          <a:xfrm>
            <a:off x="3941763" y="6411913"/>
            <a:ext cx="20193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1.12: Query  Studio View</a:t>
            </a:r>
          </a:p>
        </p:txBody>
      </p:sp>
      <p:sp>
        <p:nvSpPr>
          <p:cNvPr id="232455" name="TextBox 11"/>
          <p:cNvSpPr txBox="1">
            <a:spLocks noChangeArrowheads="1"/>
          </p:cNvSpPr>
          <p:nvPr/>
        </p:nvSpPr>
        <p:spPr bwMode="auto">
          <a:xfrm>
            <a:off x="231775" y="3638550"/>
            <a:ext cx="2933700" cy="228600"/>
          </a:xfrm>
          <a:prstGeom prst="rect">
            <a:avLst/>
          </a:prstGeom>
          <a:noFill/>
          <a:ln w="9525">
            <a:noFill/>
            <a:miter lim="800000"/>
            <a:headEnd/>
            <a:tailEnd/>
          </a:ln>
        </p:spPr>
        <p:txBody>
          <a:bodyPr>
            <a:spAutoFit/>
          </a:bodyPr>
          <a:lstStyle/>
          <a:p>
            <a:pPr algn="l"/>
            <a:r>
              <a:rPr lang="en-US" sz="900">
                <a:ea typeface="ＭＳ Ｐゴシック"/>
                <a:cs typeface="ＭＳ Ｐゴシック"/>
              </a:rPr>
              <a:t>Graphic 1.11: Public Folders  Query</a:t>
            </a:r>
          </a:p>
        </p:txBody>
      </p:sp>
      <p:pic>
        <p:nvPicPr>
          <p:cNvPr id="232458" name="Picture 10" descr="1_25"/>
          <p:cNvPicPr>
            <a:picLocks noChangeAspect="1" noChangeArrowheads="1"/>
          </p:cNvPicPr>
          <p:nvPr/>
        </p:nvPicPr>
        <p:blipFill>
          <a:blip r:embed="rId3" cstate="print"/>
          <a:srcRect/>
          <a:stretch>
            <a:fillRect/>
          </a:stretch>
        </p:blipFill>
        <p:spPr bwMode="auto">
          <a:xfrm>
            <a:off x="223838" y="1784350"/>
            <a:ext cx="4448175" cy="1808163"/>
          </a:xfrm>
          <a:prstGeom prst="rect">
            <a:avLst/>
          </a:prstGeom>
          <a:noFill/>
          <a:ln w="0" algn="ctr">
            <a:solidFill>
              <a:schemeClr val="tx1"/>
            </a:solidFill>
            <a:miter lim="800000"/>
            <a:headEnd/>
            <a:tailEnd/>
          </a:ln>
          <a:effectLst/>
        </p:spPr>
      </p:pic>
      <p:pic>
        <p:nvPicPr>
          <p:cNvPr id="232459" name="Picture 11" descr="1_26"/>
          <p:cNvPicPr>
            <a:picLocks noChangeAspect="1" noChangeArrowheads="1"/>
          </p:cNvPicPr>
          <p:nvPr/>
        </p:nvPicPr>
        <p:blipFill>
          <a:blip r:embed="rId4" cstate="print"/>
          <a:srcRect/>
          <a:stretch>
            <a:fillRect/>
          </a:stretch>
        </p:blipFill>
        <p:spPr bwMode="auto">
          <a:xfrm>
            <a:off x="3927475" y="3648075"/>
            <a:ext cx="5041900" cy="2760663"/>
          </a:xfrm>
          <a:prstGeom prst="rect">
            <a:avLst/>
          </a:prstGeom>
          <a:noFill/>
          <a:ln w="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1755775" y="320675"/>
            <a:ext cx="7388225" cy="695325"/>
          </a:xfrm>
        </p:spPr>
        <p:txBody>
          <a:bodyPr/>
          <a:lstStyle/>
          <a:p>
            <a:r>
              <a:rPr lang="en-US" smtClean="0"/>
              <a:t>Module One – Review</a:t>
            </a:r>
          </a:p>
        </p:txBody>
      </p:sp>
      <p:sp>
        <p:nvSpPr>
          <p:cNvPr id="230403" name="TextBox 9"/>
          <p:cNvSpPr txBox="1">
            <a:spLocks noChangeArrowheads="1"/>
          </p:cNvSpPr>
          <p:nvPr/>
        </p:nvSpPr>
        <p:spPr bwMode="auto">
          <a:xfrm>
            <a:off x="128588" y="1420813"/>
            <a:ext cx="7061200" cy="336550"/>
          </a:xfrm>
          <a:prstGeom prst="rect">
            <a:avLst/>
          </a:prstGeom>
          <a:noFill/>
          <a:ln w="9525">
            <a:noFill/>
            <a:miter lim="800000"/>
            <a:headEnd/>
            <a:tailEnd/>
          </a:ln>
        </p:spPr>
        <p:txBody>
          <a:bodyPr>
            <a:spAutoFit/>
          </a:bodyPr>
          <a:lstStyle/>
          <a:p>
            <a:pPr algn="l" eaLnBrk="0" hangingPunct="0"/>
            <a:r>
              <a:rPr lang="en-US" sz="1600" b="1"/>
              <a:t>Module One Covered the Following Topics:</a:t>
            </a:r>
            <a:endParaRPr lang="en-US" sz="1600" b="1">
              <a:ea typeface="ＭＳ Ｐゴシック"/>
              <a:cs typeface="ＭＳ Ｐゴシック"/>
            </a:endParaRPr>
          </a:p>
        </p:txBody>
      </p:sp>
      <p:sp>
        <p:nvSpPr>
          <p:cNvPr id="230404" name="Slide Number Placeholder 5"/>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AD61E1B8-70EE-42C2-91B6-06FF21BDC50A}" type="slidenum">
              <a:rPr lang="en-US" sz="800">
                <a:solidFill>
                  <a:schemeClr val="bg1"/>
                </a:solidFill>
              </a:rPr>
              <a:pPr algn="r"/>
              <a:t>25</a:t>
            </a:fld>
            <a:endParaRPr lang="en-US" sz="800">
              <a:solidFill>
                <a:schemeClr val="bg1"/>
              </a:solidFill>
            </a:endParaRPr>
          </a:p>
        </p:txBody>
      </p:sp>
      <p:graphicFrame>
        <p:nvGraphicFramePr>
          <p:cNvPr id="230424" name="Group 24"/>
          <p:cNvGraphicFramePr>
            <a:graphicFrameLocks noGrp="1"/>
          </p:cNvGraphicFramePr>
          <p:nvPr/>
        </p:nvGraphicFramePr>
        <p:xfrm>
          <a:off x="479425" y="1971675"/>
          <a:ext cx="6986588" cy="4321175"/>
        </p:xfrm>
        <a:graphic>
          <a:graphicData uri="http://schemas.openxmlformats.org/drawingml/2006/table">
            <a:tbl>
              <a:tblPr/>
              <a:tblGrid>
                <a:gridCol w="1439863"/>
                <a:gridCol w="5546725"/>
              </a:tblGrid>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CAFU Overview</a:t>
                      </a: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CAFU Reporting Overview</a:t>
                      </a: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How to Access CAFU Reporting</a:t>
                      </a: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CAFU Reporting Interface</a:t>
                      </a: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Five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CAFU Reports Overview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CAFU Ad hoc Overview</a:t>
                      </a: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Seven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CAFU Query Studio Overview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795463" y="319088"/>
            <a:ext cx="7002462" cy="674687"/>
          </a:xfrm>
        </p:spPr>
        <p:txBody>
          <a:bodyPr/>
          <a:lstStyle/>
          <a:p>
            <a:r>
              <a:rPr lang="en-US" smtClean="0"/>
              <a:t>Course Objectives </a:t>
            </a:r>
          </a:p>
        </p:txBody>
      </p:sp>
      <p:sp>
        <p:nvSpPr>
          <p:cNvPr id="211971" name="Slide Number Placeholder 5"/>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7F8AFF3-384B-4EEC-8D66-6F0DA027CEED}" type="slidenum">
              <a:rPr lang="en-US" sz="800">
                <a:solidFill>
                  <a:schemeClr val="bg1"/>
                </a:solidFill>
              </a:rPr>
              <a:pPr algn="r"/>
              <a:t>3</a:t>
            </a:fld>
            <a:endParaRPr lang="en-US" sz="800">
              <a:solidFill>
                <a:schemeClr val="bg1"/>
              </a:solidFill>
            </a:endParaRPr>
          </a:p>
        </p:txBody>
      </p:sp>
      <p:sp>
        <p:nvSpPr>
          <p:cNvPr id="211972" name="TextBox 4"/>
          <p:cNvSpPr txBox="1">
            <a:spLocks noChangeArrowheads="1"/>
          </p:cNvSpPr>
          <p:nvPr/>
        </p:nvSpPr>
        <p:spPr bwMode="auto">
          <a:xfrm>
            <a:off x="128588" y="1420813"/>
            <a:ext cx="5216525" cy="336550"/>
          </a:xfrm>
          <a:prstGeom prst="rect">
            <a:avLst/>
          </a:prstGeom>
          <a:noFill/>
          <a:ln w="9525">
            <a:noFill/>
            <a:miter lim="800000"/>
            <a:headEnd/>
            <a:tailEnd/>
          </a:ln>
        </p:spPr>
        <p:txBody>
          <a:bodyPr>
            <a:spAutoFit/>
          </a:bodyPr>
          <a:lstStyle/>
          <a:p>
            <a:pPr algn="l" eaLnBrk="0" hangingPunct="0"/>
            <a:r>
              <a:rPr lang="en-US" sz="1600" b="1">
                <a:ea typeface="ＭＳ Ｐゴシック"/>
                <a:cs typeface="ＭＳ Ｐゴシック"/>
              </a:rPr>
              <a:t>At the end of the guide you should be able to:</a:t>
            </a:r>
          </a:p>
        </p:txBody>
      </p:sp>
      <p:graphicFrame>
        <p:nvGraphicFramePr>
          <p:cNvPr id="212009" name="Group 41"/>
          <p:cNvGraphicFramePr>
            <a:graphicFrameLocks noGrp="1"/>
          </p:cNvGraphicFramePr>
          <p:nvPr/>
        </p:nvGraphicFramePr>
        <p:xfrm>
          <a:off x="363538" y="1900238"/>
          <a:ext cx="8464550" cy="2482850"/>
        </p:xfrm>
        <a:graphic>
          <a:graphicData uri="http://schemas.openxmlformats.org/drawingml/2006/table">
            <a:tbl>
              <a:tblPr/>
              <a:tblGrid>
                <a:gridCol w="8464550"/>
              </a:tblGrid>
              <a:tr h="708025">
                <a:tc>
                  <a:txBody>
                    <a:bodyPr/>
                    <a:lstStyle/>
                    <a:p>
                      <a:pPr marL="231775" marR="0" lvl="0" indent="-231775" algn="l" defTabSz="914400" rtl="0" eaLnBrk="1" fontAlgn="base" latinLnBrk="0" hangingPunct="1">
                        <a:lnSpc>
                          <a:spcPct val="2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Arial" pitchFamily="34" charset="0"/>
                        </a:rPr>
                        <a:t>Get an overview of CAFU 3.5 application and reports</a:t>
                      </a:r>
                    </a:p>
                    <a:p>
                      <a:pPr marL="231775" marR="0" lvl="0" indent="-231775" algn="l" defTabSz="914400" rtl="0" eaLnBrk="1" fontAlgn="base" latinLnBrk="0" hangingPunct="1">
                        <a:lnSpc>
                          <a:spcPct val="2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Arial" pitchFamily="34" charset="0"/>
                        </a:rPr>
                        <a:t>Access CAFU 3.5 Reporting Portal</a:t>
                      </a:r>
                    </a:p>
                  </a:txBody>
                  <a:tcPr horzOverflow="overflow">
                    <a:lnL cap="flat">
                      <a:noFill/>
                    </a:lnL>
                    <a:lnR cap="flat">
                      <a:noFill/>
                    </a:lnR>
                    <a:lnT cap="flat">
                      <a:noFill/>
                    </a:lnT>
                    <a:lnB>
                      <a:noFill/>
                    </a:lnB>
                    <a:lnTlToBr>
                      <a:noFill/>
                    </a:lnTlToBr>
                    <a:lnBlToTr>
                      <a:noFill/>
                    </a:lnBlToTr>
                    <a:noFill/>
                  </a:tcPr>
                </a:tc>
              </a:tr>
              <a:tr h="708025">
                <a:tc>
                  <a:txBody>
                    <a:bodyPr/>
                    <a:lstStyle/>
                    <a:p>
                      <a:pPr marL="231775" marR="0" lvl="0" indent="-231775" algn="l" defTabSz="914400" rtl="0" eaLnBrk="1" fontAlgn="base" latinLnBrk="0" hangingPunct="1">
                        <a:lnSpc>
                          <a:spcPct val="2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pitchFamily="34" charset="0"/>
                        </a:rPr>
                        <a:t>Understand the three ways of accessing data (Pre-defined, Cubes, and Ad hoc Reports)</a:t>
                      </a:r>
                    </a:p>
                  </a:txBody>
                  <a:tcPr horzOverflow="overflow">
                    <a:lnL cap="flat">
                      <a:noFill/>
                    </a:lnL>
                    <a:lnR cap="flat">
                      <a:noFill/>
                    </a:lnR>
                    <a:lnT>
                      <a:noFill/>
                    </a:lnT>
                    <a:lnB>
                      <a:noFill/>
                    </a:lnB>
                    <a:lnTlToBr>
                      <a:noFill/>
                    </a:lnTlToBr>
                    <a:lnBlToTr>
                      <a:noFill/>
                    </a:lnBlToTr>
                    <a:noFill/>
                  </a:tcPr>
                </a:tc>
              </a:tr>
              <a:tr h="708025">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idx="4294967295"/>
          </p:nvPr>
        </p:nvSpPr>
        <p:spPr>
          <a:xfrm>
            <a:off x="1795463" y="306388"/>
            <a:ext cx="7002462" cy="674687"/>
          </a:xfrm>
        </p:spPr>
        <p:txBody>
          <a:bodyPr/>
          <a:lstStyle/>
          <a:p>
            <a:r>
              <a:rPr lang="en-US" smtClean="0"/>
              <a:t>Course Module </a:t>
            </a:r>
          </a:p>
        </p:txBody>
      </p:sp>
      <p:sp>
        <p:nvSpPr>
          <p:cNvPr id="214019" name="Slide Number Placeholder 6"/>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61862899-B87E-4A0F-994B-4060FC624E45}" type="slidenum">
              <a:rPr lang="en-US" sz="800">
                <a:solidFill>
                  <a:schemeClr val="bg1"/>
                </a:solidFill>
              </a:rPr>
              <a:pPr algn="r"/>
              <a:t>4</a:t>
            </a:fld>
            <a:endParaRPr lang="en-US" sz="800">
              <a:solidFill>
                <a:schemeClr val="bg1"/>
              </a:solidFill>
            </a:endParaRPr>
          </a:p>
        </p:txBody>
      </p:sp>
      <p:sp>
        <p:nvSpPr>
          <p:cNvPr id="214020" name="TextBox 9"/>
          <p:cNvSpPr txBox="1">
            <a:spLocks noChangeArrowheads="1"/>
          </p:cNvSpPr>
          <p:nvPr/>
        </p:nvSpPr>
        <p:spPr bwMode="auto">
          <a:xfrm>
            <a:off x="128588" y="1420813"/>
            <a:ext cx="3290887" cy="336550"/>
          </a:xfrm>
          <a:prstGeom prst="rect">
            <a:avLst/>
          </a:prstGeom>
          <a:noFill/>
          <a:ln w="9525">
            <a:noFill/>
            <a:miter lim="800000"/>
            <a:headEnd/>
            <a:tailEnd/>
          </a:ln>
        </p:spPr>
        <p:txBody>
          <a:bodyPr>
            <a:spAutoFit/>
          </a:bodyPr>
          <a:lstStyle/>
          <a:p>
            <a:pPr algn="l" eaLnBrk="0" hangingPunct="0"/>
            <a:r>
              <a:rPr lang="en-US" sz="1600" b="1">
                <a:ea typeface="ＭＳ Ｐゴシック"/>
                <a:cs typeface="ＭＳ Ｐゴシック"/>
              </a:rPr>
              <a:t>Course Module</a:t>
            </a:r>
          </a:p>
        </p:txBody>
      </p:sp>
      <p:sp>
        <p:nvSpPr>
          <p:cNvPr id="214021" name="Text Box 91"/>
          <p:cNvSpPr txBox="1">
            <a:spLocks noChangeArrowheads="1"/>
          </p:cNvSpPr>
          <p:nvPr/>
        </p:nvSpPr>
        <p:spPr bwMode="auto">
          <a:xfrm>
            <a:off x="4203700" y="2260600"/>
            <a:ext cx="3251200" cy="6970713"/>
          </a:xfrm>
          <a:prstGeom prst="rect">
            <a:avLst/>
          </a:prstGeom>
          <a:noFill/>
          <a:ln w="9525" algn="ctr">
            <a:noFill/>
            <a:miter lim="800000"/>
            <a:headEnd/>
            <a:tailEnd/>
          </a:ln>
        </p:spPr>
        <p:txBody>
          <a:bodyPr>
            <a:spAutoFit/>
          </a:bodyPr>
          <a:lstStyle/>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a:p>
            <a:pPr algn="l">
              <a:spcBef>
                <a:spcPct val="50000"/>
              </a:spcBef>
            </a:pPr>
            <a:endParaRPr lang="en-US"/>
          </a:p>
        </p:txBody>
      </p:sp>
      <p:sp>
        <p:nvSpPr>
          <p:cNvPr id="214022" name="Text Box 29"/>
          <p:cNvSpPr txBox="1">
            <a:spLocks noChangeArrowheads="1"/>
          </p:cNvSpPr>
          <p:nvPr/>
        </p:nvSpPr>
        <p:spPr bwMode="auto">
          <a:xfrm>
            <a:off x="361950" y="2068513"/>
            <a:ext cx="6867525" cy="581025"/>
          </a:xfrm>
          <a:prstGeom prst="rect">
            <a:avLst/>
          </a:prstGeom>
          <a:noFill/>
          <a:ln w="9525" algn="ctr">
            <a:noFill/>
            <a:miter lim="800000"/>
            <a:headEnd/>
            <a:tailEnd/>
          </a:ln>
        </p:spPr>
        <p:txBody>
          <a:bodyPr>
            <a:spAutoFit/>
          </a:bodyPr>
          <a:lstStyle/>
          <a:p>
            <a:pPr algn="l"/>
            <a:r>
              <a:rPr lang="en-US" sz="1600">
                <a:solidFill>
                  <a:srgbClr val="000000"/>
                </a:solidFill>
              </a:rPr>
              <a:t>Module One	</a:t>
            </a:r>
            <a:r>
              <a:rPr lang="en-US" sz="1600">
                <a:solidFill>
                  <a:srgbClr val="000000"/>
                </a:solidFill>
                <a:hlinkClick r:id="rId3" action="ppaction://hlinksldjump"/>
              </a:rPr>
              <a:t>CAFU Reporting Interface</a:t>
            </a:r>
            <a:endParaRPr lang="en-US" sz="1600">
              <a:solidFill>
                <a:srgbClr val="000000"/>
              </a:solidFill>
            </a:endParaRPr>
          </a:p>
          <a:p>
            <a:pPr algn="l"/>
            <a:r>
              <a:rPr lang="en-US" sz="1600">
                <a:solidFill>
                  <a:srgbClr val="000000"/>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55775" y="330200"/>
            <a:ext cx="7388225" cy="695325"/>
          </a:xfrm>
        </p:spPr>
        <p:txBody>
          <a:bodyPr/>
          <a:lstStyle/>
          <a:p>
            <a:r>
              <a:rPr lang="en-US" smtClean="0"/>
              <a:t>Module One – CAFU Reporting Interface</a:t>
            </a:r>
          </a:p>
        </p:txBody>
      </p:sp>
      <p:sp>
        <p:nvSpPr>
          <p:cNvPr id="12291" name="Slide Number Placeholder 4"/>
          <p:cNvSpPr>
            <a:spLocks noGrp="1"/>
          </p:cNvSpPr>
          <p:nvPr>
            <p:ph type="sldNum" sz="quarter" idx="10"/>
          </p:nvPr>
        </p:nvSpPr>
        <p:spPr bwMode="auto">
          <a:xfrm>
            <a:off x="7010400" y="66929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CDCED09-351F-4C9D-A9F7-387F05A1CB1D}" type="slidenum">
              <a:rPr lang="en-US" sz="800" smtClean="0"/>
              <a:pPr/>
              <a:t>5</a:t>
            </a:fld>
            <a:endParaRPr lang="en-US" sz="800" smtClean="0"/>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Module One </a:t>
            </a:r>
          </a:p>
          <a:p>
            <a:pPr eaLnBrk="0" hangingPunct="0"/>
            <a:endParaRPr lang="en-US" sz="4000" b="1">
              <a:ea typeface="ＭＳ Ｐゴシック"/>
              <a:cs typeface="ＭＳ Ｐゴシック"/>
            </a:endParaRPr>
          </a:p>
          <a:p>
            <a:pPr eaLnBrk="0" hangingPunct="0"/>
            <a:r>
              <a:rPr lang="en-US" sz="2400" b="1">
                <a:ea typeface="ＭＳ Ｐゴシック"/>
                <a:cs typeface="ＭＳ Ｐゴシック"/>
              </a:rPr>
              <a:t>CAFU Reporting Interface</a:t>
            </a:r>
          </a:p>
          <a:p>
            <a:pPr algn="l" eaLnBrk="0" hangingPunct="0"/>
            <a:endParaRPr lang="en-US" sz="2400" b="1">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775" y="292100"/>
            <a:ext cx="7388225" cy="695325"/>
          </a:xfrm>
        </p:spPr>
        <p:txBody>
          <a:bodyPr/>
          <a:lstStyle/>
          <a:p>
            <a:r>
              <a:rPr lang="en-US" smtClean="0"/>
              <a:t>Lesson One –  CAFU Overview</a:t>
            </a:r>
          </a:p>
        </p:txBody>
      </p:sp>
      <p:sp>
        <p:nvSpPr>
          <p:cNvPr id="319491"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algn="l" eaLnBrk="0" hangingPunct="0"/>
            <a:r>
              <a:rPr lang="en-US" sz="1600" b="1"/>
              <a:t>Lesson One Topics</a:t>
            </a:r>
          </a:p>
        </p:txBody>
      </p:sp>
      <p:sp>
        <p:nvSpPr>
          <p:cNvPr id="319492" name="Slide Number Placeholder 5"/>
          <p:cNvSpPr txBox="1">
            <a:spLocks noGrp="1"/>
          </p:cNvSpPr>
          <p:nvPr/>
        </p:nvSpPr>
        <p:spPr bwMode="auto">
          <a:xfrm>
            <a:off x="7010400" y="6680200"/>
            <a:ext cx="2133600" cy="476250"/>
          </a:xfrm>
          <a:prstGeom prst="rect">
            <a:avLst/>
          </a:prstGeom>
          <a:noFill/>
          <a:ln w="9525">
            <a:noFill/>
            <a:miter lim="800000"/>
            <a:headEnd/>
            <a:tailEnd/>
          </a:ln>
        </p:spPr>
        <p:txBody>
          <a:bodyPr/>
          <a:lstStyle/>
          <a:p>
            <a:pPr algn="r" eaLnBrk="0" hangingPunct="0"/>
            <a:fld id="{59C0BE86-B9CD-4496-9059-EED2F3DA5B63}" type="slidenum">
              <a:rPr lang="en-US" sz="800">
                <a:solidFill>
                  <a:schemeClr val="bg1"/>
                </a:solidFill>
              </a:rPr>
              <a:pPr algn="r" eaLnBrk="0" hangingPunct="0"/>
              <a:t>6</a:t>
            </a:fld>
            <a:endParaRPr lang="en-US" sz="800">
              <a:solidFill>
                <a:schemeClr val="bg1"/>
              </a:solidFill>
            </a:endParaRPr>
          </a:p>
        </p:txBody>
      </p:sp>
      <p:graphicFrame>
        <p:nvGraphicFramePr>
          <p:cNvPr id="319512" name="Group 24"/>
          <p:cNvGraphicFramePr>
            <a:graphicFrameLocks noGrp="1"/>
          </p:cNvGraphicFramePr>
          <p:nvPr/>
        </p:nvGraphicFramePr>
        <p:xfrm>
          <a:off x="1050925" y="1920875"/>
          <a:ext cx="6986588" cy="3494089"/>
        </p:xfrm>
        <a:graphic>
          <a:graphicData uri="http://schemas.openxmlformats.org/drawingml/2006/table">
            <a:tbl>
              <a:tblPr/>
              <a:tblGrid>
                <a:gridCol w="1400175"/>
                <a:gridCol w="5586413"/>
              </a:tblGrid>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3" action="ppaction://hlinksldjump"/>
                        </a:rPr>
                        <a:t>CAFU Overview</a:t>
                      </a: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4" action="ppaction://hlinksldjump"/>
                        </a:rPr>
                        <a:t>CAFU Reporting Overview</a:t>
                      </a: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Three</a:t>
                      </a: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5" action="ppaction://hlinksldjump"/>
                        </a:rPr>
                        <a:t>How to Access CAFU Reporting</a:t>
                      </a: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6" action="ppaction://hlinksldjump"/>
                        </a:rPr>
                        <a:t>CAFU Reporting Interface</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Five</a:t>
                      </a: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7" action="ppaction://hlinksldjump"/>
                        </a:rPr>
                        <a:t>CAFU Reports Overview  </a:t>
                      </a: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Six</a:t>
                      </a: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8" action="ppaction://hlinksldjump"/>
                        </a:rPr>
                        <a:t>CAFU Ad hoc Overview</a:t>
                      </a:r>
                      <a:endParaRPr kumimoji="0" lang="en-US" sz="16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Seven</a:t>
                      </a: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9" action="ppaction://hlinksldjump"/>
                        </a:rPr>
                        <a:t>CAFU Query Studio Overview</a:t>
                      </a:r>
                      <a:endParaRPr kumimoji="0" lang="en-US" sz="16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idx="4294967295"/>
          </p:nvPr>
        </p:nvSpPr>
        <p:spPr>
          <a:xfrm>
            <a:off x="1755775" y="282575"/>
            <a:ext cx="6931025" cy="717550"/>
          </a:xfrm>
        </p:spPr>
        <p:txBody>
          <a:bodyPr/>
          <a:lstStyle/>
          <a:p>
            <a:r>
              <a:rPr lang="en-US" smtClean="0"/>
              <a:t>Topic One – CAFU Overview</a:t>
            </a:r>
          </a:p>
        </p:txBody>
      </p:sp>
      <p:sp>
        <p:nvSpPr>
          <p:cNvPr id="218115" name="Rectangle 3"/>
          <p:cNvSpPr>
            <a:spLocks noGrp="1" noChangeArrowheads="1"/>
          </p:cNvSpPr>
          <p:nvPr>
            <p:ph type="body" idx="4294967295"/>
          </p:nvPr>
        </p:nvSpPr>
        <p:spPr>
          <a:xfrm>
            <a:off x="317500" y="1220788"/>
            <a:ext cx="8509000" cy="4951412"/>
          </a:xfrm>
        </p:spPr>
        <p:txBody>
          <a:bodyPr/>
          <a:lstStyle/>
          <a:p>
            <a:pPr marL="0" indent="0">
              <a:lnSpc>
                <a:spcPct val="150000"/>
              </a:lnSpc>
              <a:buFontTx/>
              <a:buNone/>
            </a:pPr>
            <a:r>
              <a:rPr lang="en-US" sz="1600" smtClean="0"/>
              <a:t>CAFU Overview</a:t>
            </a:r>
          </a:p>
          <a:p>
            <a:pPr marL="0" indent="0">
              <a:lnSpc>
                <a:spcPct val="100000"/>
              </a:lnSpc>
              <a:spcBef>
                <a:spcPct val="0"/>
              </a:spcBef>
              <a:buFontTx/>
              <a:buNone/>
            </a:pPr>
            <a:endParaRPr lang="en-US" sz="1000" smtClean="0"/>
          </a:p>
          <a:p>
            <a:pPr marL="400050" lvl="1" indent="0">
              <a:buFont typeface="Wingdings" pitchFamily="2" charset="2"/>
              <a:buNone/>
            </a:pPr>
            <a:r>
              <a:rPr lang="en-US" sz="1600" b="0" smtClean="0"/>
              <a:t>The CAFU 3.5 web application has been constructed in consonance with the independent, decision-making role of the contracting officer, and the financial advisory role of the contract auditor. It is designed to receive new audit reports from the Defense Contract Auditing Agency (DCAA) and audits to Contracting Officers (COs). </a:t>
            </a:r>
          </a:p>
          <a:p>
            <a:pPr marL="400050" lvl="1" indent="0">
              <a:buFont typeface="Wingdings" pitchFamily="2" charset="2"/>
              <a:buNone/>
            </a:pPr>
            <a:endParaRPr lang="en-US" sz="1600" b="0" smtClean="0"/>
          </a:p>
          <a:p>
            <a:pPr marL="400050" lvl="1" indent="0">
              <a:buFont typeface="Wingdings" pitchFamily="2" charset="2"/>
              <a:buNone/>
            </a:pPr>
            <a:r>
              <a:rPr lang="en-US" sz="1600" b="0" smtClean="0"/>
              <a:t>CAFU supports the following agencies: </a:t>
            </a:r>
          </a:p>
          <a:p>
            <a:pPr marL="914400" lvl="2" indent="-231775"/>
            <a:r>
              <a:rPr lang="en-US" sz="1600" b="0" smtClean="0"/>
              <a:t>AIR FORCE </a:t>
            </a:r>
          </a:p>
          <a:p>
            <a:pPr marL="914400" lvl="2" indent="-231775"/>
            <a:r>
              <a:rPr lang="en-US" sz="1600" b="0" smtClean="0"/>
              <a:t>ARMY </a:t>
            </a:r>
          </a:p>
          <a:p>
            <a:pPr marL="914400" lvl="2" indent="-231775"/>
            <a:r>
              <a:rPr lang="en-US" sz="1600" b="0" smtClean="0"/>
              <a:t>DCMA </a:t>
            </a:r>
          </a:p>
          <a:p>
            <a:pPr marL="914400" lvl="2" indent="-231775"/>
            <a:r>
              <a:rPr lang="en-US" sz="1600" b="0" smtClean="0"/>
              <a:t>NAVY </a:t>
            </a:r>
          </a:p>
          <a:p>
            <a:pPr marL="914400" lvl="2" indent="-231775"/>
            <a:r>
              <a:rPr lang="en-US" sz="1600" b="0" smtClean="0"/>
              <a:t>TRICARE </a:t>
            </a:r>
          </a:p>
          <a:p>
            <a:pPr marL="914400" lvl="2" indent="-231775"/>
            <a:r>
              <a:rPr lang="en-US" sz="1600" b="0" smtClean="0"/>
              <a:t>DoDIG </a:t>
            </a:r>
          </a:p>
        </p:txBody>
      </p:sp>
      <p:sp>
        <p:nvSpPr>
          <p:cNvPr id="218116"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7B84ABCB-CFA4-4660-8006-3F6AA7A64CC8}" type="slidenum">
              <a:rPr lang="en-US" sz="800">
                <a:solidFill>
                  <a:schemeClr val="bg1"/>
                </a:solidFill>
              </a:rPr>
              <a:pPr algn="r"/>
              <a:t>7</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21539" name="Rectangle 3"/>
          <p:cNvSpPr>
            <a:spLocks noGrp="1" noChangeArrowheads="1"/>
          </p:cNvSpPr>
          <p:nvPr>
            <p:ph type="body" idx="4294967295"/>
          </p:nvPr>
        </p:nvSpPr>
        <p:spPr>
          <a:xfrm>
            <a:off x="190500" y="1036638"/>
            <a:ext cx="8953500" cy="5218112"/>
          </a:xfrm>
        </p:spPr>
        <p:txBody>
          <a:bodyPr/>
          <a:lstStyle/>
          <a:p>
            <a:pPr marL="0" indent="0">
              <a:lnSpc>
                <a:spcPct val="150000"/>
              </a:lnSpc>
              <a:buFontTx/>
              <a:buNone/>
            </a:pPr>
            <a:r>
              <a:rPr lang="en-US" sz="1600" smtClean="0"/>
              <a:t>CAFU Reporting Overview</a:t>
            </a:r>
          </a:p>
          <a:p>
            <a:pPr marL="0" indent="0">
              <a:lnSpc>
                <a:spcPct val="100000"/>
              </a:lnSpc>
              <a:spcBef>
                <a:spcPct val="0"/>
              </a:spcBef>
              <a:buFontTx/>
              <a:buNone/>
            </a:pPr>
            <a:endParaRPr lang="en-US" sz="1600" b="0" smtClean="0"/>
          </a:p>
          <a:p>
            <a:pPr marL="400050" lvl="1" indent="0">
              <a:lnSpc>
                <a:spcPct val="100000"/>
              </a:lnSpc>
              <a:spcBef>
                <a:spcPct val="0"/>
              </a:spcBef>
              <a:buFont typeface="Wingdings" pitchFamily="2" charset="2"/>
              <a:buNone/>
            </a:pPr>
            <a:r>
              <a:rPr lang="en-US" sz="1600" b="0" smtClean="0"/>
              <a:t>The data found in CAFU reports and cubes comes from the Contract Audit Follow-Up (CAFU) 3.5 Application and the SDW (also known as IDB).  Data in SDW is populated from MOCAS.  MOCAS, a mainframe application, is the prime source for contract related information.  A nightly job extracts data from MOCAS and loads it into local SDW tables that all applications can utilize. </a:t>
            </a:r>
          </a:p>
          <a:p>
            <a:pPr marL="400050" lvl="1" indent="0">
              <a:lnSpc>
                <a:spcPct val="100000"/>
              </a:lnSpc>
              <a:spcBef>
                <a:spcPct val="0"/>
              </a:spcBef>
              <a:buFont typeface="Wingdings" pitchFamily="2" charset="2"/>
              <a:buNone/>
            </a:pPr>
            <a:r>
              <a:rPr lang="en-US" sz="1600" b="0" smtClean="0"/>
              <a:t>The CAFU reports list includes a series of status reports which provide the user the ability to see the status of all audits based on length of time overage. </a:t>
            </a:r>
          </a:p>
          <a:p>
            <a:pPr marL="400050" lvl="1" indent="0">
              <a:lnSpc>
                <a:spcPct val="100000"/>
              </a:lnSpc>
              <a:spcBef>
                <a:spcPct val="0"/>
              </a:spcBef>
              <a:buFont typeface="Wingdings" pitchFamily="2" charset="2"/>
              <a:buNone/>
            </a:pPr>
            <a:endParaRPr lang="en-US" sz="1600" b="0" smtClean="0"/>
          </a:p>
          <a:p>
            <a:pPr marL="400050" lvl="1" indent="0">
              <a:lnSpc>
                <a:spcPct val="100000"/>
              </a:lnSpc>
              <a:spcBef>
                <a:spcPct val="0"/>
              </a:spcBef>
              <a:buFont typeface="Wingdings" pitchFamily="2" charset="2"/>
              <a:buNone/>
            </a:pPr>
            <a:r>
              <a:rPr lang="en-US" sz="1600" b="0" smtClean="0"/>
              <a:t>These reports include:</a:t>
            </a:r>
          </a:p>
          <a:p>
            <a:pPr marL="914400" lvl="2" indent="-279400" eaLnBrk="1" hangingPunct="1">
              <a:lnSpc>
                <a:spcPct val="100000"/>
              </a:lnSpc>
              <a:spcBef>
                <a:spcPct val="0"/>
              </a:spcBef>
            </a:pPr>
            <a:r>
              <a:rPr lang="en-US" sz="1400" b="0" smtClean="0"/>
              <a:t> CAFU Status Over 12 Months Report</a:t>
            </a:r>
          </a:p>
          <a:p>
            <a:pPr marL="914400" lvl="2" indent="-279400" eaLnBrk="1" hangingPunct="1">
              <a:lnSpc>
                <a:spcPct val="100000"/>
              </a:lnSpc>
              <a:spcBef>
                <a:spcPct val="0"/>
              </a:spcBef>
            </a:pPr>
            <a:r>
              <a:rPr lang="en-US" sz="1400" b="0" smtClean="0"/>
              <a:t> CAFU Status 6 to 12 Months Report</a:t>
            </a:r>
          </a:p>
          <a:p>
            <a:pPr marL="914400" lvl="2" indent="-279400" eaLnBrk="1" hangingPunct="1">
              <a:lnSpc>
                <a:spcPct val="100000"/>
              </a:lnSpc>
              <a:spcBef>
                <a:spcPct val="0"/>
              </a:spcBef>
            </a:pPr>
            <a:r>
              <a:rPr lang="en-US" sz="1400" b="0" smtClean="0"/>
              <a:t> CAFU Status Less than 6 Months Report</a:t>
            </a:r>
          </a:p>
          <a:p>
            <a:pPr marL="914400" lvl="2" indent="-279400" eaLnBrk="1" hangingPunct="1">
              <a:lnSpc>
                <a:spcPct val="100000"/>
              </a:lnSpc>
              <a:spcBef>
                <a:spcPct val="0"/>
              </a:spcBef>
            </a:pPr>
            <a:r>
              <a:rPr lang="en-US" sz="1400" b="0" smtClean="0"/>
              <a:t> CAFU Status In Litigation Report</a:t>
            </a:r>
          </a:p>
          <a:p>
            <a:pPr marL="914400" lvl="2" indent="-279400" eaLnBrk="1" hangingPunct="1">
              <a:lnSpc>
                <a:spcPct val="100000"/>
              </a:lnSpc>
              <a:spcBef>
                <a:spcPct val="0"/>
              </a:spcBef>
            </a:pPr>
            <a:r>
              <a:rPr lang="en-US" sz="1400" b="0" smtClean="0"/>
              <a:t> CAFU Status Involved in Criminal Investigation Report</a:t>
            </a:r>
          </a:p>
          <a:p>
            <a:pPr marL="914400" lvl="2" indent="-279400" eaLnBrk="1" hangingPunct="1">
              <a:lnSpc>
                <a:spcPct val="100000"/>
              </a:lnSpc>
              <a:spcBef>
                <a:spcPct val="0"/>
              </a:spcBef>
            </a:pPr>
            <a:r>
              <a:rPr lang="en-US" sz="1400" b="0" smtClean="0"/>
              <a:t> CAFU Status Closed Report</a:t>
            </a:r>
          </a:p>
          <a:p>
            <a:pPr marL="914400" lvl="2" indent="-279400" eaLnBrk="1" hangingPunct="1">
              <a:lnSpc>
                <a:spcPct val="100000"/>
              </a:lnSpc>
              <a:spcBef>
                <a:spcPct val="0"/>
              </a:spcBef>
            </a:pPr>
            <a:r>
              <a:rPr lang="en-US" sz="1400" b="0" smtClean="0"/>
              <a:t> CAFU Historical Status Report</a:t>
            </a:r>
          </a:p>
          <a:p>
            <a:pPr marL="914400" lvl="2" indent="-279400" eaLnBrk="1" hangingPunct="1">
              <a:lnSpc>
                <a:spcPct val="100000"/>
              </a:lnSpc>
              <a:spcBef>
                <a:spcPct val="0"/>
              </a:spcBef>
            </a:pPr>
            <a:r>
              <a:rPr lang="en-US" sz="1400" b="0" smtClean="0"/>
              <a:t> CAFU Monthly Status Report</a:t>
            </a:r>
          </a:p>
          <a:p>
            <a:pPr marL="914400" lvl="2" indent="-279400" eaLnBrk="1" hangingPunct="1">
              <a:lnSpc>
                <a:spcPct val="100000"/>
              </a:lnSpc>
              <a:spcBef>
                <a:spcPct val="0"/>
              </a:spcBef>
            </a:pPr>
            <a:r>
              <a:rPr lang="en-US" sz="1400" b="0" smtClean="0"/>
              <a:t> CAFU Semi-Annual Report</a:t>
            </a:r>
          </a:p>
          <a:p>
            <a:pPr marL="914400" lvl="2" indent="-279400" eaLnBrk="1" hangingPunct="1">
              <a:lnSpc>
                <a:spcPct val="100000"/>
              </a:lnSpc>
              <a:spcBef>
                <a:spcPct val="0"/>
              </a:spcBef>
            </a:pPr>
            <a:r>
              <a:rPr lang="en-US" sz="1400" b="0" smtClean="0"/>
              <a:t> CAFU Semi-Annual Open Report</a:t>
            </a:r>
          </a:p>
          <a:p>
            <a:pPr marL="914400" lvl="2" indent="-279400" eaLnBrk="1" hangingPunct="1">
              <a:lnSpc>
                <a:spcPct val="100000"/>
              </a:lnSpc>
              <a:spcBef>
                <a:spcPct val="0"/>
              </a:spcBef>
            </a:pPr>
            <a:r>
              <a:rPr lang="en-US" sz="1400" b="0" smtClean="0"/>
              <a:t> CAFU Semi-Annual Closed Report</a:t>
            </a:r>
          </a:p>
        </p:txBody>
      </p:sp>
      <p:sp>
        <p:nvSpPr>
          <p:cNvPr id="321540"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B1718173-5E40-49B8-9EBD-C399D12703D5}" type="slidenum">
              <a:rPr lang="en-US" sz="800">
                <a:solidFill>
                  <a:schemeClr val="bg1"/>
                </a:solidFill>
              </a:rPr>
              <a:pPr algn="r"/>
              <a:t>8</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1755775" y="282575"/>
            <a:ext cx="6931025" cy="717550"/>
          </a:xfrm>
        </p:spPr>
        <p:txBody>
          <a:bodyPr/>
          <a:lstStyle/>
          <a:p>
            <a:r>
              <a:rPr lang="en-US" smtClean="0"/>
              <a:t>Topic Two – CAFU Reporting Overview</a:t>
            </a:r>
          </a:p>
        </p:txBody>
      </p:sp>
      <p:sp>
        <p:nvSpPr>
          <p:cNvPr id="326659" name="Rectangle 3"/>
          <p:cNvSpPr>
            <a:spLocks noGrp="1" noChangeArrowheads="1"/>
          </p:cNvSpPr>
          <p:nvPr>
            <p:ph type="body" idx="4294967295"/>
          </p:nvPr>
        </p:nvSpPr>
        <p:spPr>
          <a:xfrm>
            <a:off x="279400" y="1074738"/>
            <a:ext cx="8682038" cy="5078412"/>
          </a:xfrm>
        </p:spPr>
        <p:txBody>
          <a:bodyPr/>
          <a:lstStyle/>
          <a:p>
            <a:pPr marL="228600" indent="-228600">
              <a:lnSpc>
                <a:spcPct val="150000"/>
              </a:lnSpc>
              <a:buFontTx/>
              <a:buNone/>
            </a:pPr>
            <a:r>
              <a:rPr lang="en-US" sz="1600" smtClean="0"/>
              <a:t>CAFU Reporting Overview (Continued)</a:t>
            </a:r>
          </a:p>
          <a:p>
            <a:pPr marL="228600" indent="-228600">
              <a:lnSpc>
                <a:spcPct val="150000"/>
              </a:lnSpc>
              <a:buFontTx/>
              <a:buNone/>
            </a:pPr>
            <a:r>
              <a:rPr lang="en-US" sz="1600" b="0" smtClean="0"/>
              <a:t>Below is a description of some of the status reports for CAFU listed above:</a:t>
            </a:r>
          </a:p>
          <a:p>
            <a:pPr marL="228600" indent="-228600">
              <a:lnSpc>
                <a:spcPct val="150000"/>
              </a:lnSpc>
              <a:buFontTx/>
              <a:buNone/>
            </a:pPr>
            <a:r>
              <a:rPr lang="en-US" sz="1400" b="0" smtClean="0"/>
              <a:t>	</a:t>
            </a:r>
            <a:r>
              <a:rPr lang="en-US" sz="1600" b="0" smtClean="0"/>
              <a:t>CAFU Status Over 12 Months </a:t>
            </a:r>
          </a:p>
          <a:p>
            <a:pPr marL="635000" lvl="1" indent="-228600">
              <a:lnSpc>
                <a:spcPct val="100000"/>
              </a:lnSpc>
              <a:buFontTx/>
              <a:buChar char="•"/>
            </a:pPr>
            <a:r>
              <a:rPr lang="en-US" sz="1400" b="0" smtClean="0"/>
              <a:t>The CAFU Status Over 12 Months Report will allow the user to view audit reports that are over 12 months from the Audit Report Date, sorted by MC and reportable/non-reportable status. The user will be prompted to choose all or a specific MC and all audits or only reportable or non-reportable audits</a:t>
            </a:r>
            <a:r>
              <a:rPr lang="en-US" sz="1600" b="0" smtClean="0"/>
              <a:t> </a:t>
            </a:r>
          </a:p>
          <a:p>
            <a:pPr marL="635000" lvl="1" indent="-228600">
              <a:lnSpc>
                <a:spcPct val="100000"/>
              </a:lnSpc>
              <a:buFontTx/>
              <a:buChar char="•"/>
            </a:pPr>
            <a:endParaRPr lang="en-US" sz="1600" b="0" smtClean="0"/>
          </a:p>
          <a:p>
            <a:pPr marL="635000" lvl="1" indent="-228600">
              <a:lnSpc>
                <a:spcPct val="100000"/>
              </a:lnSpc>
              <a:buFontTx/>
              <a:buNone/>
            </a:pPr>
            <a:r>
              <a:rPr lang="en-US" sz="1600" b="0" smtClean="0"/>
              <a:t>CAFU Status 6 to 12 Months </a:t>
            </a:r>
          </a:p>
          <a:p>
            <a:pPr marL="635000" lvl="1" indent="-228600">
              <a:lnSpc>
                <a:spcPct val="100000"/>
              </a:lnSpc>
              <a:buFontTx/>
              <a:buChar char="•"/>
            </a:pPr>
            <a:r>
              <a:rPr lang="en-US" sz="1400" b="0" smtClean="0"/>
              <a:t>The CAFU Status 6 to 12 Months Report will allow the user to view audit reports that are 6 to12 months from the Audit Report Date, sorted by MC and reportable/non-reportable status. The user will be prompted to choose all or a specific MC and all audits or only reportable or non-reportable audits</a:t>
            </a:r>
          </a:p>
          <a:p>
            <a:pPr marL="635000" lvl="1" indent="-228600">
              <a:lnSpc>
                <a:spcPct val="100000"/>
              </a:lnSpc>
              <a:buFontTx/>
              <a:buNone/>
            </a:pPr>
            <a:endParaRPr lang="en-US" sz="1400" b="0" smtClean="0"/>
          </a:p>
          <a:p>
            <a:pPr marL="635000" lvl="1" indent="-228600">
              <a:lnSpc>
                <a:spcPct val="100000"/>
              </a:lnSpc>
              <a:buFontTx/>
              <a:buNone/>
            </a:pPr>
            <a:r>
              <a:rPr lang="en-US" sz="1600" b="0" smtClean="0"/>
              <a:t>CAFU Status Less Than 6 Months </a:t>
            </a:r>
          </a:p>
          <a:p>
            <a:pPr marL="635000" lvl="1" indent="-228600">
              <a:lnSpc>
                <a:spcPct val="100000"/>
              </a:lnSpc>
              <a:buFontTx/>
              <a:buChar char="•"/>
            </a:pPr>
            <a:r>
              <a:rPr lang="en-US" sz="1400" b="0" smtClean="0"/>
              <a:t>The CAFU Status Less Than 6 Months Report will allow the user to view audit reports that are less than 6 months from the Audit Report Date, sorted by MC and reportable/non­reportable status. The user will be prompted to choose all or a specific MC and all audits or only reportable or non-reportable audits</a:t>
            </a:r>
          </a:p>
        </p:txBody>
      </p:sp>
      <p:sp>
        <p:nvSpPr>
          <p:cNvPr id="326660" name="Slide Number Placeholder 4"/>
          <p:cNvSpPr txBox="1">
            <a:spLocks noGrp="1"/>
          </p:cNvSpPr>
          <p:nvPr/>
        </p:nvSpPr>
        <p:spPr bwMode="auto">
          <a:xfrm>
            <a:off x="7010400" y="6677025"/>
            <a:ext cx="2133600" cy="476250"/>
          </a:xfrm>
          <a:prstGeom prst="rect">
            <a:avLst/>
          </a:prstGeom>
          <a:noFill/>
          <a:ln w="9525">
            <a:noFill/>
            <a:miter lim="800000"/>
            <a:headEnd/>
            <a:tailEnd/>
          </a:ln>
        </p:spPr>
        <p:txBody>
          <a:bodyPr/>
          <a:lstStyle/>
          <a:p>
            <a:pPr algn="r"/>
            <a:fld id="{4E5C7D02-3A1F-43C5-A02E-781216B9CF7C}" type="slidenum">
              <a:rPr lang="en-US" sz="800">
                <a:solidFill>
                  <a:schemeClr val="bg1"/>
                </a:solidFill>
              </a:rPr>
              <a:pPr algn="r"/>
              <a:t>9</a:t>
            </a:fld>
            <a:endParaRPr lang="en-US" sz="80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5 - &amp;quot;Module One – CAFU Reporting Interface&amp;quot;&quot;/&gt;&lt;property id=&quot;20307&quot; value=&quot;306&quot;/&gt;&lt;/object&gt;&lt;object type=&quot;3&quot; unique_id=&quot;10014&quot;&gt;&lt;property id=&quot;20148&quot; value=&quot;5&quot;/&gt;&lt;property id=&quot;20300&quot; value=&quot;Slide 17 - &amp;quot;Topic Three – How to Access CAFU Reporting&amp;quot;&quot;/&gt;&lt;property id=&quot;20307&quot; value=&quot;374&quot;/&gt;&lt;/object&gt;&lt;object type=&quot;3&quot; unique_id=&quot;12082&quot;&gt;&lt;property id=&quot;20148&quot; value=&quot;5&quot;/&gt;&lt;property id=&quot;20300&quot; value=&quot;Slide 18 - &amp;quot;Topic Three – How to Access CAFU Reporting&amp;quot;&quot;/&gt;&lt;property id=&quot;20307&quot; value=&quot;488&quot;/&gt;&lt;/object&gt;&lt;object type=&quot;3&quot; unique_id=&quot;13573&quot;&gt;&lt;property id=&quot;20148&quot; value=&quot;5&quot;/&gt;&lt;property id=&quot;20300&quot; value=&quot;Slide 20 - &amp;quot;Topic Four – CAFU Reporting Interface&amp;quot;&quot;/&gt;&lt;property id=&quot;20307&quot; value=&quot;494&quot;/&gt;&lt;/object&gt;&lt;object type=&quot;3&quot; unique_id=&quot;13575&quot;&gt;&lt;property id=&quot;20148&quot; value=&quot;5&quot;/&gt;&lt;property id=&quot;20300&quot; value=&quot;Slide 22 - &amp;quot;Topic Six– CAFU Ad hoc Overview&amp;quot;&quot;/&gt;&lt;property id=&quot;20307&quot; value=&quot;496&quot;/&gt;&lt;/object&gt;&lt;object type=&quot;3&quot; unique_id=&quot;22266&quot;&gt;&lt;property id=&quot;20148&quot; value=&quot;5&quot;/&gt;&lt;property id=&quot;20300&quot; value=&quot;Slide 21 - &amp;quot;Topic Five – CAFU Reports Overview&amp;quot;&quot;/&gt;&lt;property id=&quot;20307&quot; value=&quot;551&quot;/&gt;&lt;/object&gt;&lt;object type=&quot;3&quot; unique_id=&quot;22267&quot;&gt;&lt;property id=&quot;20148&quot; value=&quot;5&quot;/&gt;&lt;property id=&quot;20300&quot; value=&quot;Slide 23 - &amp;quot;Topic Seven – CAFU Query Studio Overview&amp;quot;&quot;/&gt;&lt;property id=&quot;20307&quot; value=&quot;552&quot;/&gt;&lt;/object&gt;&lt;object type=&quot;3&quot; unique_id=&quot;50664&quot;&gt;&lt;property id=&quot;20148&quot; value=&quot;5&quot;/&gt;&lt;property id=&quot;20300&quot; value=&quot;Slide 2 - &amp;quot;Course Topics&amp;quot;&quot;/&gt;&lt;property id=&quot;20307&quot; value=&quot;620&quot;/&gt;&lt;/object&gt;&lt;object type=&quot;3&quot; unique_id=&quot;50665&quot;&gt;&lt;property id=&quot;20148&quot; value=&quot;5&quot;/&gt;&lt;property id=&quot;20300&quot; value=&quot;Slide 3 - &amp;quot;Course Objectives &amp;quot;&quot;/&gt;&lt;property id=&quot;20307&quot; value=&quot;609&quot;/&gt;&lt;/object&gt;&lt;object type=&quot;3&quot; unique_id=&quot;50666&quot;&gt;&lt;property id=&quot;20148&quot; value=&quot;5&quot;/&gt;&lt;property id=&quot;20300&quot; value=&quot;Slide 4 - &amp;quot;Course Module &amp;quot;&quot;/&gt;&lt;property id=&quot;20307&quot; value=&quot;610&quot;/&gt;&lt;/object&gt;&lt;object type=&quot;3&quot; unique_id=&quot;50667&quot;&gt;&lt;property id=&quot;20148&quot; value=&quot;5&quot;/&gt;&lt;property id=&quot;20300&quot; value=&quot;Slide 6 - &amp;quot;Lesson One –  CAFU Overview&amp;quot;&quot;/&gt;&lt;property id=&quot;20307&quot; value=&quot;656&quot;/&gt;&lt;/object&gt;&lt;object type=&quot;3&quot; unique_id=&quot;50668&quot;&gt;&lt;property id=&quot;20148&quot; value=&quot;5&quot;/&gt;&lt;property id=&quot;20300&quot; value=&quot;Slide 7 - &amp;quot;Topic One – CAFU Overview&amp;quot;&quot;/&gt;&lt;property id=&quot;20307&quot; value=&quot;612&quot;/&gt;&lt;/object&gt;&lt;object type=&quot;3&quot; unique_id=&quot;50670&quot;&gt;&lt;property id=&quot;20148&quot; value=&quot;5&quot;/&gt;&lt;property id=&quot;20300&quot; value=&quot;Slide 8 - &amp;quot;Topic Two – CAFU Reporting Overview&amp;quot;&quot;/&gt;&lt;property id=&quot;20307&quot; value=&quot;657&quot;/&gt;&lt;/object&gt;&lt;object type=&quot;3&quot; unique_id=&quot;50673&quot;&gt;&lt;property id=&quot;20148&quot; value=&quot;5&quot;/&gt;&lt;property id=&quot;20300&quot; value=&quot;Slide 16 - &amp;quot;Topic Two – CAFU Reporting Overview&amp;quot;&quot;/&gt;&lt;property id=&quot;20307&quot; value=&quot;617&quot;/&gt;&lt;/object&gt;&lt;object type=&quot;3&quot; unique_id=&quot;50674&quot;&gt;&lt;property id=&quot;20148&quot; value=&quot;5&quot;/&gt;&lt;property id=&quot;20300&quot; value=&quot;Slide 24 - &amp;quot;Topic Seven – Query Studio Overview&amp;quot;&quot;/&gt;&lt;property id=&quot;20307&quot; value=&quot;619&quot;/&gt;&lt;/object&gt;&lt;object type=&quot;3&quot; unique_id=&quot;50675&quot;&gt;&lt;property id=&quot;20148&quot; value=&quot;5&quot;/&gt;&lt;property id=&quot;20300&quot; value=&quot;Slide 25 - &amp;quot;Module One – Review&amp;quot;&quot;/&gt;&lt;property id=&quot;20307&quot; value=&quot;618&quot;/&gt;&lt;/object&gt;&lt;object type=&quot;3&quot; unique_id=&quot;50749&quot;&gt;&lt;property id=&quot;20148&quot; value=&quot;5&quot;/&gt;&lt;property id=&quot;20300&quot; value=&quot;Slide 9 - &amp;quot;Topic Two – CAFU Reporting Overview&amp;quot;&quot;/&gt;&lt;property id=&quot;20307&quot; value=&quot;659&quot;/&gt;&lt;/object&gt;&lt;object type=&quot;3&quot; unique_id=&quot;50967&quot;&gt;&lt;property id=&quot;20148&quot; value=&quot;5&quot;/&gt;&lt;property id=&quot;20300&quot; value=&quot;Slide 10 - &amp;quot;Topic Two – CAFU Reporting Overview&amp;quot;&quot;/&gt;&lt;property id=&quot;20307&quot; value=&quot;661&quot;/&gt;&lt;/object&gt;&lt;object type=&quot;3&quot; unique_id=&quot;50968&quot;&gt;&lt;property id=&quot;20148&quot; value=&quot;5&quot;/&gt;&lt;property id=&quot;20300&quot; value=&quot;Slide 12 - &amp;quot;Topic Two – CAFU Reporting Overview&amp;quot;&quot;/&gt;&lt;property id=&quot;20307&quot; value=&quot;662&quot;/&gt;&lt;/object&gt;&lt;object type=&quot;3&quot; unique_id=&quot;50969&quot;&gt;&lt;property id=&quot;20148&quot; value=&quot;5&quot;/&gt;&lt;property id=&quot;20300&quot; value=&quot;Slide 13 - &amp;quot;Topic Two – CAFU Reporting Overview&amp;quot;&quot;/&gt;&lt;property id=&quot;20307&quot; value=&quot;663&quot;/&gt;&lt;/object&gt;&lt;object type=&quot;3&quot; unique_id=&quot;50970&quot;&gt;&lt;property id=&quot;20148&quot; value=&quot;5&quot;/&gt;&lt;property id=&quot;20300&quot; value=&quot;Slide 14 - &amp;quot;Topic Two – CAFU Reporting Overview&amp;quot;&quot;/&gt;&lt;property id=&quot;20307&quot; value=&quot;664&quot;/&gt;&lt;/object&gt;&lt;object type=&quot;3&quot; unique_id=&quot;51027&quot;&gt;&lt;property id=&quot;20148&quot; value=&quot;5&quot;/&gt;&lt;property id=&quot;20300&quot; value=&quot;Slide 19 - &amp;quot;Topic Three – How to Access CAFU Reporting&amp;quot;&quot;/&gt;&lt;property id=&quot;20307&quot; value=&quot;665&quot;/&gt;&lt;/object&gt;&lt;object type=&quot;3&quot; unique_id=&quot;51153&quot;&gt;&lt;property id=&quot;20148&quot; value=&quot;5&quot;/&gt;&lt;property id=&quot;20300&quot; value=&quot;Slide 11 - &amp;quot;Topic Two – CAFU Reporting Overview&amp;quot;&quot;/&gt;&lt;property id=&quot;20307&quot; value=&quot;666&quot;/&gt;&lt;/object&gt;&lt;object type=&quot;3&quot; unique_id=&quot;51154&quot;&gt;&lt;property id=&quot;20148&quot; value=&quot;5&quot;/&gt;&lt;property id=&quot;20300&quot; value=&quot;Slide 15 - &amp;quot;Topic Two – CAFU Reporting Overview&amp;quot;&quot;/&gt;&lt;property id=&quot;20307&quot; value=&quot;667&quot;/&gt;&lt;/object&gt;&lt;object type=&quot;3&quot; unique_id=&quot;51290&quot;&gt;&lt;property id=&quot;20148&quot; value=&quot;5&quot;/&gt;&lt;property id=&quot;20300&quot; value=&quot;Slide 1&quot;/&gt;&lt;property id=&quot;20307&quot; value=&quot;668&quot;/&gt;&lt;/object&gt;&lt;/object&gt;&lt;/object&gt;&lt;/database&gt;"/>
  <p:tag name="SECTOMILLISECCONVERTED" val="1"/>
</p:tagLst>
</file>

<file path=ppt/theme/theme1.xml><?xml version="1.0" encoding="utf-8"?>
<a:theme xmlns:a="http://schemas.openxmlformats.org/drawingml/2006/main" name="Course Topic Maste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Course Topic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rse Topic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rse Topic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urse Topic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rse Topic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rse Topic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rse Topic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urse Topic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Master">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1_Presentation Mast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MS Gothic" pitchFamily="49"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34674</TotalTime>
  <Words>1778</Words>
  <Application>Microsoft Office PowerPoint</Application>
  <PresentationFormat>On-screen Show (4:3)</PresentationFormat>
  <Paragraphs>329</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Wingdings</vt:lpstr>
      <vt:lpstr>Calibri</vt:lpstr>
      <vt:lpstr>ＭＳ Ｐゴシック</vt:lpstr>
      <vt:lpstr>Times New Roman</vt:lpstr>
      <vt:lpstr>Times</vt:lpstr>
      <vt:lpstr>Course Topic Master</vt:lpstr>
      <vt:lpstr>1_Presentation Master</vt:lpstr>
      <vt:lpstr>Slide 1</vt:lpstr>
      <vt:lpstr>Course Topics</vt:lpstr>
      <vt:lpstr>Course Objectives </vt:lpstr>
      <vt:lpstr>Course Module </vt:lpstr>
      <vt:lpstr>Module One – CAFU Reporting Interface</vt:lpstr>
      <vt:lpstr>Lesson One –  CAFU Overview</vt:lpstr>
      <vt:lpstr>Topic One – CAFU Overview</vt:lpstr>
      <vt:lpstr>Topic Two – CAFU Reporting Overview</vt:lpstr>
      <vt:lpstr>Topic Two – CAFU Reporting Overview</vt:lpstr>
      <vt:lpstr>Topic Two – CAFU Reporting Overview</vt:lpstr>
      <vt:lpstr>Topic Two – CAFU Reporting Overview</vt:lpstr>
      <vt:lpstr>Topic Two – CAFU Reporting Overview</vt:lpstr>
      <vt:lpstr>Topic Two – CAFU Reporting Overview</vt:lpstr>
      <vt:lpstr>Topic Two – CAFU Reporting Overview</vt:lpstr>
      <vt:lpstr>Topic Two – CAFU Reporting Overview</vt:lpstr>
      <vt:lpstr>Topic Two – CAFU Reporting Overview</vt:lpstr>
      <vt:lpstr>Topic Three – How to Access CAFU Reporting</vt:lpstr>
      <vt:lpstr>Topic Three – How to Access CAFU Reporting</vt:lpstr>
      <vt:lpstr>Topic Three – How to Access CAFU Reporting</vt:lpstr>
      <vt:lpstr>Topic Four – CAFU Reporting Interface</vt:lpstr>
      <vt:lpstr>Topic Five – CAFU Reports Overview</vt:lpstr>
      <vt:lpstr>Topic Six– CAFU Ad hoc Overview</vt:lpstr>
      <vt:lpstr>Topic Seven – CAFU Query Studio Overview</vt:lpstr>
      <vt:lpstr>Topic Seven – Query Studio Overview</vt:lpstr>
      <vt:lpstr>Module One – Review</vt:lpstr>
    </vt:vector>
  </TitlesOfParts>
  <Company>DCMA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Navigating Cube Data</dc:title>
  <dc:creator>DC08512</dc:creator>
  <cp:lastModifiedBy>DC06211</cp:lastModifiedBy>
  <cp:revision>1388</cp:revision>
  <cp:lastPrinted>2009-02-04T19:34:42Z</cp:lastPrinted>
  <dcterms:created xsi:type="dcterms:W3CDTF">2008-04-28T13:29:03Z</dcterms:created>
  <dcterms:modified xsi:type="dcterms:W3CDTF">2009-12-03T17:23:29Z</dcterms:modified>
</cp:coreProperties>
</file>