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51" r:id="rId1"/>
  </p:sldMasterIdLst>
  <p:notesMasterIdLst>
    <p:notesMasterId r:id="rId13"/>
  </p:notesMasterIdLst>
  <p:handoutMasterIdLst>
    <p:handoutMasterId r:id="rId14"/>
  </p:handoutMasterIdLst>
  <p:sldIdLst>
    <p:sldId id="750" r:id="rId2"/>
    <p:sldId id="790" r:id="rId3"/>
    <p:sldId id="792" r:id="rId4"/>
    <p:sldId id="884" r:id="rId5"/>
    <p:sldId id="801" r:id="rId6"/>
    <p:sldId id="889" r:id="rId7"/>
    <p:sldId id="887" r:id="rId8"/>
    <p:sldId id="886" r:id="rId9"/>
    <p:sldId id="888" r:id="rId10"/>
    <p:sldId id="890" r:id="rId11"/>
    <p:sldId id="885" r:id="rId12"/>
  </p:sldIdLst>
  <p:sldSz cx="9144000" cy="6858000" type="screen4x3"/>
  <p:notesSz cx="6985000" cy="9271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enda Bryant" initials="BB" lastIdx="2" clrIdx="0"/>
  <p:cmAuthor id="1" name="DC08576" initials="CJ" lastIdx="2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F682"/>
    <a:srgbClr val="0000FF"/>
    <a:srgbClr val="FF0000"/>
    <a:srgbClr val="FFFF99"/>
    <a:srgbClr val="990000"/>
    <a:srgbClr val="336699"/>
    <a:srgbClr val="3366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5" autoAdjust="0"/>
    <p:restoredTop sz="97797" autoAdjust="0"/>
  </p:normalViewPr>
  <p:slideViewPr>
    <p:cSldViewPr snapToGrid="0">
      <p:cViewPr varScale="1">
        <p:scale>
          <a:sx n="70" d="100"/>
          <a:sy n="70" d="100"/>
        </p:scale>
        <p:origin x="-15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-1872" y="-102"/>
      </p:cViewPr>
      <p:guideLst>
        <p:guide orient="horz" pos="2921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833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3" tIns="45587" rIns="91173" bIns="45587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555" y="0"/>
            <a:ext cx="3026833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3" tIns="45587" rIns="91173" bIns="4558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49C80E0-4EB5-41BE-AA3A-2A7694D50EAD}" type="datetimeFigureOut">
              <a:rPr lang="en-US"/>
              <a:pPr>
                <a:defRPr/>
              </a:pPr>
              <a:t>07/12/2016</a:t>
            </a:fld>
            <a:endParaRPr lang="en-US" dirty="0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05454"/>
            <a:ext cx="3026833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3" tIns="45587" rIns="91173" bIns="45587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555" y="8805454"/>
            <a:ext cx="3026833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3" tIns="45587" rIns="91173" bIns="4558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47D1C11-8A28-431D-969C-7747CB9332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838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026833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99" tIns="46300" rIns="92599" bIns="46300" numCol="1" anchor="t" anchorCtr="0" compatLnSpc="1">
            <a:prstTxWarp prst="textNoShape">
              <a:avLst/>
            </a:prstTxWarp>
          </a:bodyPr>
          <a:lstStyle>
            <a:lvl1pPr algn="l" defTabSz="925976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56555" y="0"/>
            <a:ext cx="3026833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99" tIns="46300" rIns="92599" bIns="46300" numCol="1" anchor="t" anchorCtr="0" compatLnSpc="1">
            <a:prstTxWarp prst="textNoShape">
              <a:avLst/>
            </a:prstTxWarp>
          </a:bodyPr>
          <a:lstStyle>
            <a:lvl1pPr algn="r" defTabSz="925976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993AF2E-59BE-4C6A-A7D4-AD38366995C5}" type="datetimeFigureOut">
              <a:rPr lang="en-US"/>
              <a:pPr>
                <a:defRPr/>
              </a:pPr>
              <a:t>07/12/2016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6913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73" tIns="45587" rIns="91173" bIns="45587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8500" y="4404329"/>
            <a:ext cx="5588000" cy="417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99" tIns="46300" rIns="92599" bIns="463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8805454"/>
            <a:ext cx="3026833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99" tIns="46300" rIns="92599" bIns="46300" numCol="1" anchor="b" anchorCtr="0" compatLnSpc="1">
            <a:prstTxWarp prst="textNoShape">
              <a:avLst/>
            </a:prstTxWarp>
          </a:bodyPr>
          <a:lstStyle>
            <a:lvl1pPr algn="l" defTabSz="925976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56555" y="8805454"/>
            <a:ext cx="3026833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99" tIns="46300" rIns="92599" bIns="46300" numCol="1" anchor="b" anchorCtr="0" compatLnSpc="1">
            <a:prstTxWarp prst="textNoShape">
              <a:avLst/>
            </a:prstTxWarp>
          </a:bodyPr>
          <a:lstStyle>
            <a:lvl1pPr algn="r" defTabSz="925976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2AF7724-08A7-4D8F-BE4A-5136A26B1A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466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77925" y="700088"/>
            <a:ext cx="4627563" cy="34718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xfrm>
            <a:off x="933453" y="4403728"/>
            <a:ext cx="5118100" cy="4168775"/>
          </a:xfrm>
          <a:noFill/>
          <a:ln/>
        </p:spPr>
        <p:txBody>
          <a:bodyPr lIns="88869" tIns="44430" rIns="88869" bIns="44430"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charset="0"/>
            </a:endParaRPr>
          </a:p>
        </p:txBody>
      </p:sp>
      <p:sp>
        <p:nvSpPr>
          <p:cNvPr id="74756" name="Slide Number Placeholder 3"/>
          <p:cNvSpPr txBox="1">
            <a:spLocks noGrp="1"/>
          </p:cNvSpPr>
          <p:nvPr/>
        </p:nvSpPr>
        <p:spPr bwMode="auto">
          <a:xfrm>
            <a:off x="3956050" y="8809038"/>
            <a:ext cx="3028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869" tIns="44430" rIns="88869" bIns="44430" anchor="b"/>
          <a:lstStyle/>
          <a:p>
            <a:pPr algn="r" defTabSz="884044" eaLnBrk="0" hangingPunct="0"/>
            <a:fld id="{2BB4FA02-CC48-4DCA-90C0-9515038BFA53}" type="slidenum">
              <a:rPr lang="en-US" sz="1100">
                <a:latin typeface="Calibri" pitchFamily="34" charset="0"/>
                <a:ea typeface="MS PGothic" pitchFamily="34" charset="-128"/>
              </a:rPr>
              <a:pPr algn="r" defTabSz="884044" eaLnBrk="0" hangingPunct="0"/>
              <a:t>2</a:t>
            </a:fld>
            <a:endParaRPr lang="en-US" sz="1100" dirty="0">
              <a:latin typeface="Calibri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74750" y="696913"/>
            <a:ext cx="4633913" cy="34750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932951" y="4403725"/>
            <a:ext cx="5119100" cy="4170341"/>
          </a:xfrm>
          <a:noFill/>
        </p:spPr>
        <p:txBody>
          <a:bodyPr wrap="square" lIns="88923" tIns="44460" rIns="88923" bIns="4446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  <p:sp>
        <p:nvSpPr>
          <p:cNvPr id="83972" name="Slide Number Placeholder 3"/>
          <p:cNvSpPr txBox="1">
            <a:spLocks noGrp="1"/>
          </p:cNvSpPr>
          <p:nvPr/>
        </p:nvSpPr>
        <p:spPr bwMode="auto">
          <a:xfrm>
            <a:off x="3956551" y="8809060"/>
            <a:ext cx="3028450" cy="461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923" tIns="44460" rIns="88923" bIns="44460" anchor="b"/>
          <a:lstStyle/>
          <a:p>
            <a:pPr algn="r" defTabSz="886920" eaLnBrk="0" hangingPunct="0"/>
            <a:fld id="{0AD91446-CF2C-4E0C-BEDF-756F529EABBD}" type="slidenum">
              <a:rPr lang="en-US" sz="1100">
                <a:ea typeface="ＭＳ Ｐゴシック"/>
                <a:cs typeface="ＭＳ Ｐゴシック"/>
              </a:rPr>
              <a:pPr algn="r" defTabSz="886920" eaLnBrk="0" hangingPunct="0"/>
              <a:t>11</a:t>
            </a:fld>
            <a:endParaRPr lang="en-US" sz="1100" dirty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74750" y="696913"/>
            <a:ext cx="4633913" cy="34750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932951" y="4403725"/>
            <a:ext cx="5119100" cy="4170341"/>
          </a:xfrm>
          <a:noFill/>
        </p:spPr>
        <p:txBody>
          <a:bodyPr wrap="square" lIns="88923" tIns="44460" rIns="88923" bIns="4446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  <p:sp>
        <p:nvSpPr>
          <p:cNvPr id="83972" name="Slide Number Placeholder 3"/>
          <p:cNvSpPr txBox="1">
            <a:spLocks noGrp="1"/>
          </p:cNvSpPr>
          <p:nvPr/>
        </p:nvSpPr>
        <p:spPr bwMode="auto">
          <a:xfrm>
            <a:off x="3956551" y="8809060"/>
            <a:ext cx="3028450" cy="461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923" tIns="44460" rIns="88923" bIns="44460" anchor="b"/>
          <a:lstStyle/>
          <a:p>
            <a:pPr algn="r" defTabSz="886920" eaLnBrk="0" hangingPunct="0"/>
            <a:fld id="{0AD91446-CF2C-4E0C-BEDF-756F529EABBD}" type="slidenum">
              <a:rPr lang="en-US" sz="1100">
                <a:ea typeface="ＭＳ Ｐゴシック"/>
                <a:cs typeface="ＭＳ Ｐゴシック"/>
              </a:rPr>
              <a:pPr algn="r" defTabSz="886920" eaLnBrk="0" hangingPunct="0"/>
              <a:t>3</a:t>
            </a:fld>
            <a:endParaRPr lang="en-US" sz="1100" dirty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74750" y="696913"/>
            <a:ext cx="4633913" cy="34750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932951" y="4403725"/>
            <a:ext cx="5119100" cy="4170341"/>
          </a:xfrm>
          <a:noFill/>
        </p:spPr>
        <p:txBody>
          <a:bodyPr wrap="square" lIns="88923" tIns="44460" rIns="88923" bIns="4446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129028" name="Slide Number Placeholder 3"/>
          <p:cNvSpPr txBox="1">
            <a:spLocks noGrp="1"/>
          </p:cNvSpPr>
          <p:nvPr/>
        </p:nvSpPr>
        <p:spPr bwMode="auto">
          <a:xfrm>
            <a:off x="3956551" y="8809060"/>
            <a:ext cx="3028450" cy="461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923" tIns="44460" rIns="88923" bIns="44460" anchor="b"/>
          <a:lstStyle/>
          <a:p>
            <a:pPr algn="r" defTabSz="886920" eaLnBrk="0" hangingPunct="0"/>
            <a:fld id="{B773C8F1-D010-4456-95D0-751F90AE8235}" type="slidenum">
              <a:rPr lang="en-US" sz="1100">
                <a:latin typeface="Calibri" pitchFamily="34" charset="0"/>
                <a:ea typeface="ＭＳ Ｐゴシック"/>
                <a:cs typeface="ＭＳ Ｐゴシック"/>
              </a:rPr>
              <a:pPr algn="r" defTabSz="886920" eaLnBrk="0" hangingPunct="0"/>
              <a:t>4</a:t>
            </a:fld>
            <a:endParaRPr lang="en-US" sz="1100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90116" name="Slide Number Placeholder 3"/>
          <p:cNvSpPr txBox="1">
            <a:spLocks noGrp="1"/>
          </p:cNvSpPr>
          <p:nvPr/>
        </p:nvSpPr>
        <p:spPr bwMode="auto">
          <a:xfrm>
            <a:off x="3956550" y="8805841"/>
            <a:ext cx="302683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59" tIns="46430" rIns="92859" bIns="46430" anchor="b"/>
          <a:lstStyle/>
          <a:p>
            <a:pPr algn="r" defTabSz="925622"/>
            <a:fld id="{795871D0-E0B1-4AF8-881F-040A00836F3E}" type="slidenum">
              <a:rPr lang="en-US" sz="1200">
                <a:latin typeface="Calibri" pitchFamily="34" charset="0"/>
              </a:rPr>
              <a:pPr algn="r" defTabSz="925622"/>
              <a:t>5</a:t>
            </a:fld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163DD7-0001-44D5-91C7-FE8CE99C3222}" type="slidenum">
              <a:rPr lang="en-US" smtClean="0"/>
              <a:pPr>
                <a:defRPr/>
              </a:pPr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163DD7-0001-44D5-91C7-FE8CE99C3222}" type="slidenum">
              <a:rPr lang="en-US" smtClean="0"/>
              <a:pPr>
                <a:defRPr/>
              </a:pPr>
              <a:t>7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74750" y="696913"/>
            <a:ext cx="4633913" cy="34750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932951" y="4403725"/>
            <a:ext cx="5119100" cy="4170341"/>
          </a:xfrm>
          <a:noFill/>
        </p:spPr>
        <p:txBody>
          <a:bodyPr wrap="square" lIns="88923" tIns="44460" rIns="88923" bIns="44460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87044" name="Slide Number Placeholder 3"/>
          <p:cNvSpPr txBox="1">
            <a:spLocks noGrp="1"/>
          </p:cNvSpPr>
          <p:nvPr/>
        </p:nvSpPr>
        <p:spPr bwMode="auto">
          <a:xfrm>
            <a:off x="3956551" y="8809060"/>
            <a:ext cx="3028450" cy="461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923" tIns="44460" rIns="88923" bIns="44460" anchor="b"/>
          <a:lstStyle/>
          <a:p>
            <a:pPr algn="r" defTabSz="886920" eaLnBrk="0" hangingPunct="0"/>
            <a:fld id="{15EBDC12-0BAD-41B1-9FD2-B419C1A2BFA5}" type="slidenum">
              <a:rPr lang="en-US" sz="1100">
                <a:ea typeface="ＭＳ Ｐゴシック"/>
                <a:cs typeface="ＭＳ Ｐゴシック"/>
              </a:rPr>
              <a:pPr algn="r" defTabSz="886920" eaLnBrk="0" hangingPunct="0"/>
              <a:t>8</a:t>
            </a:fld>
            <a:endParaRPr lang="en-US" sz="1100" dirty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74750" y="696913"/>
            <a:ext cx="4633913" cy="34750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932951" y="4403725"/>
            <a:ext cx="5119100" cy="4170341"/>
          </a:xfrm>
          <a:noFill/>
        </p:spPr>
        <p:txBody>
          <a:bodyPr wrap="square" lIns="88923" tIns="44460" rIns="88923" bIns="44460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91140" name="Slide Number Placeholder 3"/>
          <p:cNvSpPr txBox="1">
            <a:spLocks noGrp="1"/>
          </p:cNvSpPr>
          <p:nvPr/>
        </p:nvSpPr>
        <p:spPr bwMode="auto">
          <a:xfrm>
            <a:off x="3956551" y="8809060"/>
            <a:ext cx="3028450" cy="461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923" tIns="44460" rIns="88923" bIns="44460" anchor="b"/>
          <a:lstStyle/>
          <a:p>
            <a:pPr algn="r" defTabSz="886920" eaLnBrk="0" hangingPunct="0"/>
            <a:fld id="{E6A4C58E-A955-454B-BC7B-C452469E4996}" type="slidenum">
              <a:rPr lang="en-US" sz="1100">
                <a:ea typeface="ＭＳ Ｐゴシック"/>
                <a:cs typeface="ＭＳ Ｐゴシック"/>
              </a:rPr>
              <a:pPr algn="r" defTabSz="886920" eaLnBrk="0" hangingPunct="0"/>
              <a:t>9</a:t>
            </a:fld>
            <a:endParaRPr lang="en-US" sz="1100" dirty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163DD7-0001-44D5-91C7-FE8CE99C3222}" type="slidenum">
              <a:rPr lang="en-US" smtClean="0"/>
              <a:pPr>
                <a:defRPr/>
              </a:pPr>
              <a:t>10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6"/>
          <p:cNvSpPr>
            <a:spLocks noChangeArrowheads="1"/>
          </p:cNvSpPr>
          <p:nvPr userDrawn="1"/>
        </p:nvSpPr>
        <p:spPr bwMode="auto">
          <a:xfrm>
            <a:off x="0" y="-1588"/>
            <a:ext cx="9144000" cy="2767013"/>
          </a:xfrm>
          <a:prstGeom prst="rect">
            <a:avLst/>
          </a:prstGeom>
          <a:solidFill>
            <a:srgbClr val="072C5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3" name="Rectangle 37"/>
          <p:cNvSpPr>
            <a:spLocks noChangeArrowheads="1"/>
          </p:cNvSpPr>
          <p:nvPr userDrawn="1"/>
        </p:nvSpPr>
        <p:spPr bwMode="auto">
          <a:xfrm>
            <a:off x="283029" y="3401658"/>
            <a:ext cx="8556171" cy="10868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l" eaLnBrk="0" hangingPunct="0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z="3000" b="1" dirty="0" smtClean="0">
                <a:solidFill>
                  <a:srgbClr val="000066"/>
                </a:solidFill>
                <a:latin typeface="Arial" charset="0"/>
                <a:cs typeface="Times New Roman" pitchFamily="18" charset="0"/>
              </a:rPr>
              <a:t>Pre-Award Survey</a:t>
            </a:r>
            <a:r>
              <a:rPr lang="en-US" sz="3000" b="1" baseline="0" dirty="0" smtClean="0">
                <a:solidFill>
                  <a:srgbClr val="000066"/>
                </a:solidFill>
                <a:latin typeface="Arial" charset="0"/>
                <a:cs typeface="Times New Roman" pitchFamily="18" charset="0"/>
              </a:rPr>
              <a:t> System </a:t>
            </a:r>
            <a:r>
              <a:rPr lang="en-US" sz="3000" b="1" dirty="0" smtClean="0">
                <a:solidFill>
                  <a:srgbClr val="000066"/>
                </a:solidFill>
                <a:latin typeface="Arial" charset="0"/>
                <a:cs typeface="Times New Roman" pitchFamily="18" charset="0"/>
              </a:rPr>
              <a:t>(PASS) 2.0 Reports</a:t>
            </a:r>
            <a:endParaRPr lang="en-US" sz="3000" b="1" dirty="0">
              <a:solidFill>
                <a:srgbClr val="000066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4" name="Line 38"/>
          <p:cNvSpPr>
            <a:spLocks noChangeShapeType="1"/>
          </p:cNvSpPr>
          <p:nvPr userDrawn="1"/>
        </p:nvSpPr>
        <p:spPr bwMode="auto">
          <a:xfrm>
            <a:off x="377825" y="4575175"/>
            <a:ext cx="8369300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dirty="0">
              <a:latin typeface="Arial" charset="0"/>
            </a:endParaRPr>
          </a:p>
        </p:txBody>
      </p:sp>
      <p:pic>
        <p:nvPicPr>
          <p:cNvPr id="6" name="Picture 41" descr="frontpage_likeweb"/>
          <p:cNvPicPr>
            <a:picLocks noChangeAspect="1" noChangeArrowheads="1"/>
          </p:cNvPicPr>
          <p:nvPr userDrawn="1"/>
        </p:nvPicPr>
        <p:blipFill>
          <a:blip r:embed="rId2" cstate="print"/>
          <a:srcRect r="18240"/>
          <a:stretch>
            <a:fillRect/>
          </a:stretch>
        </p:blipFill>
        <p:spPr bwMode="auto">
          <a:xfrm>
            <a:off x="-4763" y="623888"/>
            <a:ext cx="9150351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42"/>
          <p:cNvSpPr>
            <a:spLocks noChangeShapeType="1"/>
          </p:cNvSpPr>
          <p:nvPr userDrawn="1"/>
        </p:nvSpPr>
        <p:spPr bwMode="auto">
          <a:xfrm>
            <a:off x="-1588" y="2319338"/>
            <a:ext cx="9140826" cy="0"/>
          </a:xfrm>
          <a:prstGeom prst="line">
            <a:avLst/>
          </a:prstGeom>
          <a:noFill/>
          <a:ln w="12700">
            <a:solidFill>
              <a:srgbClr val="CCD4DB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dirty="0">
              <a:latin typeface="Arial" charset="0"/>
            </a:endParaRPr>
          </a:p>
        </p:txBody>
      </p:sp>
      <p:pic>
        <p:nvPicPr>
          <p:cNvPr id="8" name="Picture 43" descr="dcma_white_eur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6150" y="349250"/>
            <a:ext cx="4214813" cy="14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44"/>
          <p:cNvSpPr>
            <a:spLocks noChangeShapeType="1"/>
          </p:cNvSpPr>
          <p:nvPr userDrawn="1"/>
        </p:nvSpPr>
        <p:spPr bwMode="auto">
          <a:xfrm>
            <a:off x="-1588" y="619125"/>
            <a:ext cx="9140826" cy="0"/>
          </a:xfrm>
          <a:prstGeom prst="line">
            <a:avLst/>
          </a:prstGeom>
          <a:noFill/>
          <a:ln w="12700">
            <a:solidFill>
              <a:srgbClr val="CCD4DB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dirty="0">
              <a:latin typeface="Arial" charset="0"/>
            </a:endParaRPr>
          </a:p>
        </p:txBody>
      </p:sp>
      <p:pic>
        <p:nvPicPr>
          <p:cNvPr id="10" name="Picture 45" descr="seal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0500" y="100013"/>
            <a:ext cx="1111250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6" descr="slogan_yellowglobe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3188" y="2424113"/>
            <a:ext cx="3757612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3"/>
          <p:cNvSpPr>
            <a:spLocks noChangeArrowheads="1"/>
          </p:cNvSpPr>
          <p:nvPr userDrawn="1"/>
        </p:nvSpPr>
        <p:spPr bwMode="auto">
          <a:xfrm>
            <a:off x="2267370" y="5237391"/>
            <a:ext cx="4900641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r" eaLnBrk="0" hangingPunct="0">
              <a:spcBef>
                <a:spcPct val="20000"/>
              </a:spcBef>
              <a:spcAft>
                <a:spcPct val="20000"/>
              </a:spcAft>
              <a:defRPr/>
            </a:pPr>
            <a:r>
              <a:rPr lang="en-US" sz="2400" b="1" dirty="0" smtClean="0">
                <a:solidFill>
                  <a:srgbClr val="000066"/>
                </a:solidFill>
                <a:latin typeface="Arial" charset="0"/>
              </a:rPr>
              <a:t>DCMAIT Training </a:t>
            </a:r>
            <a:r>
              <a:rPr lang="en-US" sz="2400" b="1" dirty="0">
                <a:solidFill>
                  <a:srgbClr val="000066"/>
                </a:solidFill>
                <a:latin typeface="Arial" charset="0"/>
              </a:rPr>
              <a:t>Academy</a:t>
            </a:r>
            <a:endParaRPr lang="en-US" sz="1200" b="1" i="1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5858037" y="5741308"/>
            <a:ext cx="13099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0" dirty="0" smtClean="0">
                <a:solidFill>
                  <a:srgbClr val="000066"/>
                </a:solidFill>
                <a:latin typeface="Arial" charset="0"/>
                <a:cs typeface="Times New Roman" pitchFamily="18" charset="0"/>
              </a:rPr>
              <a:t>May 2013</a:t>
            </a:r>
            <a:endParaRPr lang="en-US" sz="1200" b="0" dirty="0">
              <a:solidFill>
                <a:srgbClr val="000066"/>
              </a:solidFill>
              <a:latin typeface="Arial" charset="0"/>
            </a:endParaRPr>
          </a:p>
        </p:txBody>
      </p:sp>
      <p:pic>
        <p:nvPicPr>
          <p:cNvPr id="1026" name="Picture 2" descr="C:\Users\DC14162\Desktop\academyshield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958" y="4891312"/>
            <a:ext cx="171450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5775" y="282575"/>
            <a:ext cx="7062788" cy="71755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02637" cy="48498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21033" y="6661299"/>
            <a:ext cx="2133600" cy="476250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1FF6EF0-C9E9-4063-A3B8-B1C8F08EFB6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110413" y="661987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83D4A-EBA1-4B12-9A7F-39FF15C2E4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3"/>
          <p:cNvSpPr>
            <a:spLocks noChangeArrowheads="1"/>
          </p:cNvSpPr>
          <p:nvPr/>
        </p:nvSpPr>
        <p:spPr bwMode="ltGray">
          <a:xfrm>
            <a:off x="-4763" y="1035050"/>
            <a:ext cx="9148763" cy="90488"/>
          </a:xfrm>
          <a:prstGeom prst="rect">
            <a:avLst/>
          </a:prstGeom>
          <a:solidFill>
            <a:srgbClr val="CCD4D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1" name="Rectangle 71"/>
          <p:cNvSpPr>
            <a:spLocks noChangeArrowheads="1"/>
          </p:cNvSpPr>
          <p:nvPr/>
        </p:nvSpPr>
        <p:spPr bwMode="auto">
          <a:xfrm>
            <a:off x="-4763" y="846138"/>
            <a:ext cx="9148763" cy="201612"/>
          </a:xfrm>
          <a:prstGeom prst="rect">
            <a:avLst/>
          </a:prstGeom>
          <a:solidFill>
            <a:srgbClr val="072C5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</a:endParaRPr>
          </a:p>
        </p:txBody>
      </p:sp>
      <p:pic>
        <p:nvPicPr>
          <p:cNvPr id="1028" name="Picture 27" descr="logo"/>
          <p:cNvPicPr>
            <a:picLocks noChangeAspect="1" noChangeArrowheads="1"/>
          </p:cNvPicPr>
          <p:nvPr/>
        </p:nvPicPr>
        <p:blipFill>
          <a:blip r:embed="rId5" cstate="print"/>
          <a:srcRect b="8812"/>
          <a:stretch>
            <a:fillRect/>
          </a:stretch>
        </p:blipFill>
        <p:spPr bwMode="auto">
          <a:xfrm>
            <a:off x="87313" y="19050"/>
            <a:ext cx="1935162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25"/>
          <p:cNvSpPr>
            <a:spLocks noChangeArrowheads="1"/>
          </p:cNvSpPr>
          <p:nvPr/>
        </p:nvSpPr>
        <p:spPr bwMode="ltGray">
          <a:xfrm>
            <a:off x="-4763" y="6586538"/>
            <a:ext cx="9148763" cy="74612"/>
          </a:xfrm>
          <a:prstGeom prst="rect">
            <a:avLst/>
          </a:prstGeom>
          <a:solidFill>
            <a:srgbClr val="CCD4D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4" name="Rectangle 26"/>
          <p:cNvSpPr>
            <a:spLocks noChangeArrowheads="1"/>
          </p:cNvSpPr>
          <p:nvPr/>
        </p:nvSpPr>
        <p:spPr bwMode="auto">
          <a:xfrm>
            <a:off x="-4763" y="6662738"/>
            <a:ext cx="9144001" cy="201612"/>
          </a:xfrm>
          <a:prstGeom prst="rect">
            <a:avLst/>
          </a:prstGeom>
          <a:solidFill>
            <a:srgbClr val="072C55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</a:endParaRPr>
          </a:p>
        </p:txBody>
      </p:sp>
      <p:pic>
        <p:nvPicPr>
          <p:cNvPr id="1031" name="Picture 30" descr="sea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56600" y="6186488"/>
            <a:ext cx="62865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74" descr="dcma_white_eur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8425" y="901700"/>
            <a:ext cx="2614613" cy="9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53025" y="6648450"/>
            <a:ext cx="4021138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702F1B9D-A32E-43FC-8D81-71EA6EA0688D}" type="slidenum">
              <a:rPr lang="en-US"/>
              <a:pPr>
                <a:defRPr/>
              </a:pPr>
              <a:t>‹#›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9475" y="247650"/>
            <a:ext cx="6926263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styles</a:t>
            </a:r>
          </a:p>
        </p:txBody>
      </p:sp>
      <p:pic>
        <p:nvPicPr>
          <p:cNvPr id="1035" name="Picture 70" descr="slogan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82963" y="6699250"/>
            <a:ext cx="23510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55" r:id="rId2"/>
    <p:sldLayoutId id="2147484256" r:id="rId3"/>
  </p:sldLayoutIdLst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o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Font typeface="Wingdings" pitchFamily="2" charset="2"/>
        <a:buChar char="Ø"/>
        <a:defRPr sz="20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cma.mil/ITCSO/cbt/EWA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slide" Target="slide2.xml"/><Relationship Id="rId4" Type="http://schemas.openxmlformats.org/officeDocument/2006/relationships/hyperlink" Target="http://www.dcma.mil/aboutetools.cfm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slide" Target="slide2.xml"/><Relationship Id="rId4" Type="http://schemas.openxmlformats.org/officeDocument/2006/relationships/image" Target="../media/image14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 bwMode="auto">
          <a:xfrm>
            <a:off x="389467" y="2216861"/>
            <a:ext cx="4902200" cy="2071046"/>
          </a:xfrm>
          <a:prstGeom prst="wedgeRoundRectCallout">
            <a:avLst>
              <a:gd name="adj1" fmla="val 68161"/>
              <a:gd name="adj2" fmla="val 45280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S Gothic" pitchFamily="49" charset="-128"/>
            </a:endParaRPr>
          </a:p>
        </p:txBody>
      </p:sp>
      <p:sp>
        <p:nvSpPr>
          <p:cNvPr id="17434" name="Slide Number Placeholder 1"/>
          <p:cNvSpPr txBox="1">
            <a:spLocks/>
          </p:cNvSpPr>
          <p:nvPr/>
        </p:nvSpPr>
        <p:spPr bwMode="auto">
          <a:xfrm>
            <a:off x="7010400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041A8658-0920-49D2-B7BA-AB68E0E9AC8A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10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435" name="Rectangle 2"/>
          <p:cNvSpPr>
            <a:spLocks noChangeArrowheads="1"/>
          </p:cNvSpPr>
          <p:nvPr/>
        </p:nvSpPr>
        <p:spPr bwMode="auto">
          <a:xfrm>
            <a:off x="2151063" y="161925"/>
            <a:ext cx="7002462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 smtClean="0"/>
              <a:t>Need Help With EWAM?</a:t>
            </a:r>
            <a:endParaRPr lang="en-US" sz="2800" b="1" dirty="0"/>
          </a:p>
        </p:txBody>
      </p:sp>
      <p:sp>
        <p:nvSpPr>
          <p:cNvPr id="17437" name="TextBox 9"/>
          <p:cNvSpPr txBox="1">
            <a:spLocks noChangeArrowheads="1"/>
          </p:cNvSpPr>
          <p:nvPr/>
        </p:nvSpPr>
        <p:spPr bwMode="auto">
          <a:xfrm>
            <a:off x="-1" y="1123950"/>
            <a:ext cx="565229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600" b="1" dirty="0" smtClean="0"/>
              <a:t>Need Help Registering in EWAM?</a:t>
            </a:r>
            <a:endParaRPr lang="en-US" sz="1600" b="1" dirty="0"/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513831" y="2245313"/>
            <a:ext cx="465930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0" dirty="0" smtClean="0">
                <a:solidFill>
                  <a:srgbClr val="000000"/>
                </a:solidFill>
              </a:rPr>
              <a:t>You must be a registered External User in EWAM to access </a:t>
            </a:r>
          </a:p>
          <a:p>
            <a:r>
              <a:rPr lang="en-US" sz="1200" b="0" dirty="0" smtClean="0">
                <a:solidFill>
                  <a:srgbClr val="000000"/>
                </a:solidFill>
              </a:rPr>
              <a:t>PASS 2.0 Reports.</a:t>
            </a:r>
          </a:p>
          <a:p>
            <a:endParaRPr lang="en-US" sz="1200" dirty="0" smtClean="0">
              <a:solidFill>
                <a:srgbClr val="000000"/>
              </a:solidFill>
            </a:endParaRPr>
          </a:p>
          <a:p>
            <a:endParaRPr lang="en-US" sz="1200" dirty="0">
              <a:solidFill>
                <a:srgbClr val="000000"/>
              </a:solidFill>
            </a:endParaRPr>
          </a:p>
          <a:p>
            <a:r>
              <a:rPr lang="en-US" sz="1200" b="0" dirty="0" smtClean="0">
                <a:solidFill>
                  <a:srgbClr val="000000"/>
                </a:solidFill>
              </a:rPr>
              <a:t>Access the </a:t>
            </a:r>
            <a:r>
              <a:rPr lang="en-US" sz="1200" b="1" dirty="0" smtClean="0">
                <a:solidFill>
                  <a:srgbClr val="000000"/>
                </a:solidFill>
              </a:rPr>
              <a:t>EWAM Training</a:t>
            </a:r>
            <a:r>
              <a:rPr lang="en-US" sz="1200" b="0" dirty="0" smtClean="0">
                <a:solidFill>
                  <a:srgbClr val="000000"/>
                </a:solidFill>
              </a:rPr>
              <a:t> page at the IT Training Academy:</a:t>
            </a:r>
            <a:endParaRPr lang="en-US" sz="1200" dirty="0" smtClean="0">
              <a:solidFill>
                <a:srgbClr val="000000"/>
              </a:solidFill>
            </a:endParaRPr>
          </a:p>
          <a:p>
            <a:r>
              <a:rPr lang="en-US" sz="1200" dirty="0">
                <a:solidFill>
                  <a:srgbClr val="000000"/>
                </a:solidFill>
                <a:hlinkClick r:id="rId3"/>
              </a:rPr>
              <a:t>http://www.dcma.mil/ITCSO/cbt/EWAM</a:t>
            </a:r>
            <a:r>
              <a:rPr lang="en-US" sz="1200" dirty="0" smtClean="0">
                <a:solidFill>
                  <a:srgbClr val="000000"/>
                </a:solidFill>
                <a:hlinkClick r:id="rId3"/>
              </a:rPr>
              <a:t>/</a:t>
            </a:r>
            <a:endParaRPr lang="en-US" sz="1200" dirty="0" smtClean="0">
              <a:solidFill>
                <a:srgbClr val="000000"/>
              </a:solidFill>
            </a:endParaRPr>
          </a:p>
          <a:p>
            <a:endParaRPr lang="en-US" sz="1200" dirty="0" smtClean="0">
              <a:solidFill>
                <a:srgbClr val="000000"/>
              </a:solidFill>
            </a:endParaRPr>
          </a:p>
          <a:p>
            <a:endParaRPr lang="en-US" sz="1200" dirty="0">
              <a:solidFill>
                <a:srgbClr val="000000"/>
              </a:solidFill>
            </a:endParaRPr>
          </a:p>
          <a:p>
            <a:r>
              <a:rPr lang="en-US" sz="1200" dirty="0" smtClean="0">
                <a:solidFill>
                  <a:srgbClr val="000000"/>
                </a:solidFill>
              </a:rPr>
              <a:t>Or get registered here:</a:t>
            </a:r>
          </a:p>
          <a:p>
            <a:r>
              <a:rPr lang="en-US" sz="1200" dirty="0">
                <a:solidFill>
                  <a:srgbClr val="000000"/>
                </a:solidFill>
                <a:hlinkClick r:id="rId4"/>
              </a:rPr>
              <a:t>http://</a:t>
            </a:r>
            <a:r>
              <a:rPr lang="en-US" sz="1200" dirty="0" smtClean="0">
                <a:solidFill>
                  <a:srgbClr val="000000"/>
                </a:solidFill>
                <a:hlinkClick r:id="rId4"/>
              </a:rPr>
              <a:t>www.dcma.mil/aboutetools.cfm</a:t>
            </a:r>
            <a:endParaRPr lang="en-US" sz="1200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 bwMode="auto">
          <a:xfrm>
            <a:off x="6854825" y="6286500"/>
            <a:ext cx="1438275" cy="247650"/>
          </a:xfrm>
          <a:prstGeom prst="rect">
            <a:avLst/>
          </a:prstGeom>
          <a:solidFill>
            <a:srgbClr val="003366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Course Topics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3" name="Picture 2" descr="C:\Users\DC14162\Desktop\academyshiel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707" y="2673045"/>
            <a:ext cx="2645295" cy="25424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66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4763" y="1125538"/>
            <a:ext cx="7072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dirty="0">
                <a:ea typeface="ＭＳ Ｐゴシック"/>
                <a:cs typeface="ＭＳ Ｐゴシック"/>
              </a:rPr>
              <a:t>Y</a:t>
            </a:r>
            <a:r>
              <a:rPr lang="en-US" sz="1600" b="1" dirty="0" smtClean="0">
                <a:ea typeface="ＭＳ Ｐゴシック"/>
                <a:cs typeface="ＭＳ Ｐゴシック"/>
              </a:rPr>
              <a:t>ou have learned how to</a:t>
            </a:r>
            <a:r>
              <a:rPr lang="en-US" sz="1600" b="1" dirty="0">
                <a:ea typeface="ＭＳ Ｐゴシック"/>
                <a:cs typeface="ＭＳ Ｐゴシック"/>
              </a:rPr>
              <a:t>:</a:t>
            </a:r>
          </a:p>
        </p:txBody>
      </p:sp>
      <p:graphicFrame>
        <p:nvGraphicFramePr>
          <p:cNvPr id="12302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712153"/>
              </p:ext>
            </p:extLst>
          </p:nvPr>
        </p:nvGraphicFramePr>
        <p:xfrm>
          <a:off x="377825" y="1737360"/>
          <a:ext cx="8464550" cy="2680972"/>
        </p:xfrm>
        <a:graphic>
          <a:graphicData uri="http://schemas.openxmlformats.org/drawingml/2006/table">
            <a:tbl>
              <a:tblPr/>
              <a:tblGrid>
                <a:gridCol w="8464550"/>
              </a:tblGrid>
              <a:tr h="525463">
                <a:tc>
                  <a:txBody>
                    <a:bodyPr/>
                    <a:lstStyle/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List the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Predefined Report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types</a:t>
                      </a:r>
                    </a:p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Identify the Predefined Report filters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Access the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Predefined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Reports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Run the Predefined Reports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6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28588" y="6281738"/>
            <a:ext cx="1549400" cy="312737"/>
          </a:xfrm>
          <a:prstGeom prst="rect">
            <a:avLst/>
          </a:prstGeom>
          <a:noFill/>
          <a:ln w="25400" algn="ctr">
            <a:noFill/>
            <a:round/>
            <a:headEnd/>
            <a:tailEnd type="arrow" w="med" len="med"/>
          </a:ln>
        </p:spPr>
        <p:txBody>
          <a:bodyPr/>
          <a:lstStyle/>
          <a:p>
            <a:pPr algn="ctr"/>
            <a:endParaRPr lang="en-US" b="0" dirty="0"/>
          </a:p>
        </p:txBody>
      </p:sp>
      <p:sp>
        <p:nvSpPr>
          <p:cNvPr id="9227" name="Slide Number Placeholder 1"/>
          <p:cNvSpPr txBox="1">
            <a:spLocks/>
          </p:cNvSpPr>
          <p:nvPr/>
        </p:nvSpPr>
        <p:spPr bwMode="auto">
          <a:xfrm>
            <a:off x="7010400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4E9618DA-FB73-4036-876B-9EF1D0512105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11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228" name="Rectangle 2"/>
          <p:cNvSpPr>
            <a:spLocks noChangeArrowheads="1"/>
          </p:cNvSpPr>
          <p:nvPr/>
        </p:nvSpPr>
        <p:spPr bwMode="auto">
          <a:xfrm>
            <a:off x="2141538" y="161925"/>
            <a:ext cx="7002462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 smtClean="0"/>
              <a:t>Objectives</a:t>
            </a:r>
            <a:endParaRPr lang="en-US" sz="2800" b="1" dirty="0"/>
          </a:p>
        </p:txBody>
      </p:sp>
      <p:sp>
        <p:nvSpPr>
          <p:cNvPr id="7" name="Rectangle 6">
            <a:hlinkClick r:id="rId3" action="ppaction://hlinksldjump"/>
          </p:cNvPr>
          <p:cNvSpPr/>
          <p:nvPr/>
        </p:nvSpPr>
        <p:spPr bwMode="auto">
          <a:xfrm>
            <a:off x="6854825" y="6286500"/>
            <a:ext cx="1438275" cy="247650"/>
          </a:xfrm>
          <a:prstGeom prst="rect">
            <a:avLst/>
          </a:prstGeom>
          <a:solidFill>
            <a:srgbClr val="003366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Course Topics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802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4763" y="1125538"/>
            <a:ext cx="707231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600" b="1" dirty="0" smtClean="0">
                <a:ea typeface="ＭＳ Ｐゴシック"/>
                <a:cs typeface="ＭＳ Ｐゴシック"/>
              </a:rPr>
              <a:t>Course Topics</a:t>
            </a:r>
          </a:p>
          <a:p>
            <a:pPr eaLnBrk="0" hangingPunct="0"/>
            <a:endParaRPr lang="en-US" sz="900" dirty="0" smtClean="0">
              <a:ea typeface="ＭＳ Ｐゴシック"/>
              <a:cs typeface="ＭＳ Ｐゴシック"/>
            </a:endParaRPr>
          </a:p>
          <a:p>
            <a:pPr eaLnBrk="0" hangingPunct="0"/>
            <a:r>
              <a:rPr lang="en-US" sz="1200" b="1" dirty="0" smtClean="0"/>
              <a:t>Note:  Links will</a:t>
            </a:r>
            <a:r>
              <a:rPr lang="en-US" sz="1200" b="1" i="1" dirty="0" smtClean="0"/>
              <a:t> only </a:t>
            </a:r>
            <a:r>
              <a:rPr lang="en-US" sz="1200" b="1" dirty="0" smtClean="0"/>
              <a:t>work in PowerPoint’s slide show view.</a:t>
            </a:r>
            <a:endParaRPr lang="en-US" sz="1600" b="1" dirty="0">
              <a:ea typeface="ＭＳ Ｐゴシック"/>
              <a:cs typeface="ＭＳ Ｐゴシック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141538" y="171450"/>
            <a:ext cx="7002462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 smtClean="0"/>
              <a:t>Course Topics</a:t>
            </a:r>
            <a:endParaRPr lang="en-US" sz="2800" b="1" dirty="0"/>
          </a:p>
        </p:txBody>
      </p:sp>
      <p:graphicFrame>
        <p:nvGraphicFramePr>
          <p:cNvPr id="6" name="Group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973607"/>
              </p:ext>
            </p:extLst>
          </p:nvPr>
        </p:nvGraphicFramePr>
        <p:xfrm>
          <a:off x="420687" y="2095500"/>
          <a:ext cx="3875087" cy="1436236"/>
        </p:xfrm>
        <a:graphic>
          <a:graphicData uri="http://schemas.openxmlformats.org/drawingml/2006/table">
            <a:tbl>
              <a:tblPr/>
              <a:tblGrid>
                <a:gridCol w="1522413"/>
                <a:gridCol w="2352674"/>
              </a:tblGrid>
              <a:tr h="1714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PASS 2.0 Reports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1143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Lesson One</a:t>
                      </a: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  <a:hlinkClick r:id="rId3" action="ppaction://hlinksldjump"/>
                        </a:rPr>
                        <a:t>Predefined Reports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06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Topic One</a:t>
                      </a: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  <a:hlinkClick r:id="rId4" action="ppaction://hlinksldjump"/>
                        </a:rPr>
                        <a:t>Report Types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06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Topic Two</a:t>
                      </a: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  <a:hlinkClick r:id="rId5" action="ppaction://hlinksldjump"/>
                        </a:rPr>
                        <a:t>Report Filters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06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Topic Three</a:t>
                      </a: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  <a:hlinkClick r:id="rId6" action="ppaction://hlinksldjump"/>
                        </a:rPr>
                        <a:t>Accessing Reports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06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Topic Four</a:t>
                      </a: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  <a:hlinkClick r:id="rId7" action="ppaction://hlinksldjump"/>
                        </a:rPr>
                        <a:t>Running Reports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06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2856" marR="6285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Slide Number Placeholder 1"/>
          <p:cNvSpPr txBox="1">
            <a:spLocks/>
          </p:cNvSpPr>
          <p:nvPr/>
        </p:nvSpPr>
        <p:spPr bwMode="auto">
          <a:xfrm>
            <a:off x="7021033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4E9618DA-FB73-4036-876B-9EF1D0512105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2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4763" y="1125538"/>
            <a:ext cx="7072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dirty="0">
                <a:ea typeface="ＭＳ Ｐゴシック"/>
                <a:cs typeface="ＭＳ Ｐゴシック"/>
              </a:rPr>
              <a:t>At the end of this </a:t>
            </a:r>
            <a:r>
              <a:rPr lang="en-US" sz="1600" b="1" dirty="0" smtClean="0">
                <a:ea typeface="ＭＳ Ｐゴシック"/>
                <a:cs typeface="ＭＳ Ｐゴシック"/>
              </a:rPr>
              <a:t>training you will be </a:t>
            </a:r>
            <a:r>
              <a:rPr lang="en-US" sz="1600" b="1" dirty="0">
                <a:ea typeface="ＭＳ Ｐゴシック"/>
                <a:cs typeface="ＭＳ Ｐゴシック"/>
              </a:rPr>
              <a:t>able to:</a:t>
            </a:r>
          </a:p>
        </p:txBody>
      </p:sp>
      <p:graphicFrame>
        <p:nvGraphicFramePr>
          <p:cNvPr id="12302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015674"/>
              </p:ext>
            </p:extLst>
          </p:nvPr>
        </p:nvGraphicFramePr>
        <p:xfrm>
          <a:off x="377825" y="1737360"/>
          <a:ext cx="8464550" cy="2680972"/>
        </p:xfrm>
        <a:graphic>
          <a:graphicData uri="http://schemas.openxmlformats.org/drawingml/2006/table">
            <a:tbl>
              <a:tblPr/>
              <a:tblGrid>
                <a:gridCol w="8464550"/>
              </a:tblGrid>
              <a:tr h="525463">
                <a:tc>
                  <a:txBody>
                    <a:bodyPr/>
                    <a:lstStyle/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List the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Predefined Report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types</a:t>
                      </a:r>
                    </a:p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Identify the Predefined Report filters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Access the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Predefined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Reports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Run the Predefined Reports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231775" marR="0" lvl="0" indent="-2317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6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28588" y="6281738"/>
            <a:ext cx="1549400" cy="312737"/>
          </a:xfrm>
          <a:prstGeom prst="rect">
            <a:avLst/>
          </a:prstGeom>
          <a:noFill/>
          <a:ln w="25400" algn="ctr">
            <a:noFill/>
            <a:round/>
            <a:headEnd/>
            <a:tailEnd type="arrow" w="med" len="med"/>
          </a:ln>
        </p:spPr>
        <p:txBody>
          <a:bodyPr/>
          <a:lstStyle/>
          <a:p>
            <a:pPr algn="ctr"/>
            <a:endParaRPr lang="en-US" b="0" dirty="0"/>
          </a:p>
        </p:txBody>
      </p:sp>
      <p:sp>
        <p:nvSpPr>
          <p:cNvPr id="9227" name="Slide Number Placeholder 1"/>
          <p:cNvSpPr txBox="1">
            <a:spLocks/>
          </p:cNvSpPr>
          <p:nvPr/>
        </p:nvSpPr>
        <p:spPr bwMode="auto">
          <a:xfrm>
            <a:off x="7010400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4E9618DA-FB73-4036-876B-9EF1D0512105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3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228" name="Rectangle 2"/>
          <p:cNvSpPr>
            <a:spLocks noChangeArrowheads="1"/>
          </p:cNvSpPr>
          <p:nvPr/>
        </p:nvSpPr>
        <p:spPr bwMode="auto">
          <a:xfrm>
            <a:off x="2141538" y="161925"/>
            <a:ext cx="7002462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 smtClean="0"/>
              <a:t>Objectives</a:t>
            </a:r>
            <a:endParaRPr lang="en-US" sz="2800" b="1" dirty="0"/>
          </a:p>
        </p:txBody>
      </p:sp>
      <p:sp>
        <p:nvSpPr>
          <p:cNvPr id="7" name="Rectangle 6">
            <a:hlinkClick r:id="rId3" action="ppaction://hlinksldjump"/>
          </p:cNvPr>
          <p:cNvSpPr/>
          <p:nvPr/>
        </p:nvSpPr>
        <p:spPr bwMode="auto">
          <a:xfrm>
            <a:off x="6854825" y="6286500"/>
            <a:ext cx="1438275" cy="247650"/>
          </a:xfrm>
          <a:prstGeom prst="rect">
            <a:avLst/>
          </a:prstGeom>
          <a:solidFill>
            <a:srgbClr val="003366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Course Topics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 txBox="1">
            <a:spLocks noChangeArrowheads="1"/>
          </p:cNvSpPr>
          <p:nvPr/>
        </p:nvSpPr>
        <p:spPr bwMode="auto">
          <a:xfrm>
            <a:off x="1098550" y="3081338"/>
            <a:ext cx="69469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4000" b="1" dirty="0">
                <a:ea typeface="ＭＳ Ｐゴシック"/>
                <a:cs typeface="ＭＳ Ｐゴシック"/>
              </a:rPr>
              <a:t>Lesson </a:t>
            </a:r>
            <a:r>
              <a:rPr lang="en-US" sz="4000" b="1" dirty="0" smtClean="0">
                <a:ea typeface="ＭＳ Ｐゴシック"/>
                <a:cs typeface="ＭＳ Ｐゴシック"/>
              </a:rPr>
              <a:t>One</a:t>
            </a:r>
            <a:endParaRPr lang="en-US" sz="4000" b="1" dirty="0">
              <a:ea typeface="ＭＳ Ｐゴシック"/>
              <a:cs typeface="ＭＳ Ｐゴシック"/>
            </a:endParaRPr>
          </a:p>
          <a:p>
            <a:pPr algn="ctr" eaLnBrk="0" hangingPunct="0"/>
            <a:endParaRPr lang="en-US" sz="4000" b="1" dirty="0">
              <a:ea typeface="ＭＳ Ｐゴシック"/>
              <a:cs typeface="ＭＳ Ｐゴシック"/>
            </a:endParaRPr>
          </a:p>
          <a:p>
            <a:pPr algn="ctr" eaLnBrk="0" hangingPunct="0"/>
            <a:r>
              <a:rPr lang="en-US" sz="2800" b="1" dirty="0"/>
              <a:t>Predefined Reports</a:t>
            </a:r>
            <a:endParaRPr lang="en-US" sz="2800" b="1" dirty="0">
              <a:ea typeface="ＭＳ Ｐゴシック"/>
              <a:cs typeface="ＭＳ Ｐゴシック"/>
            </a:endParaRPr>
          </a:p>
        </p:txBody>
      </p:sp>
      <p:sp>
        <p:nvSpPr>
          <p:cNvPr id="62467" name="Slide Number Placeholder 1"/>
          <p:cNvSpPr txBox="1">
            <a:spLocks/>
          </p:cNvSpPr>
          <p:nvPr/>
        </p:nvSpPr>
        <p:spPr bwMode="auto">
          <a:xfrm>
            <a:off x="7010400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44A5034F-AC5E-4ADB-97B9-6D76F0AE04F7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4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2468" name="Rectangle 2"/>
          <p:cNvSpPr>
            <a:spLocks noChangeArrowheads="1"/>
          </p:cNvSpPr>
          <p:nvPr/>
        </p:nvSpPr>
        <p:spPr bwMode="auto">
          <a:xfrm>
            <a:off x="1825625" y="161925"/>
            <a:ext cx="7308850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/>
              <a:t>Lesson </a:t>
            </a:r>
            <a:r>
              <a:rPr lang="en-US" sz="2800" b="1" dirty="0" smtClean="0"/>
              <a:t>One – </a:t>
            </a:r>
            <a:r>
              <a:rPr lang="en-US" sz="2800" b="1" dirty="0"/>
              <a:t>Predefined Reports</a:t>
            </a:r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 bwMode="auto">
          <a:xfrm>
            <a:off x="6854825" y="6286500"/>
            <a:ext cx="1438275" cy="247650"/>
          </a:xfrm>
          <a:prstGeom prst="rect">
            <a:avLst/>
          </a:prstGeom>
          <a:solidFill>
            <a:srgbClr val="003366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Course Topics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820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9"/>
          <p:cNvSpPr txBox="1">
            <a:spLocks noChangeArrowheads="1"/>
          </p:cNvSpPr>
          <p:nvPr/>
        </p:nvSpPr>
        <p:spPr bwMode="auto">
          <a:xfrm>
            <a:off x="0" y="1128713"/>
            <a:ext cx="42227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dirty="0"/>
              <a:t>Lesson </a:t>
            </a:r>
            <a:r>
              <a:rPr lang="en-US" sz="1600" b="1" dirty="0" smtClean="0"/>
              <a:t>One Topics</a:t>
            </a:r>
            <a:endParaRPr lang="en-US" sz="1600" b="1" dirty="0"/>
          </a:p>
        </p:txBody>
      </p:sp>
      <p:graphicFrame>
        <p:nvGraphicFramePr>
          <p:cNvPr id="44237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235420"/>
              </p:ext>
            </p:extLst>
          </p:nvPr>
        </p:nvGraphicFramePr>
        <p:xfrm>
          <a:off x="731520" y="1737360"/>
          <a:ext cx="7264400" cy="2243328"/>
        </p:xfrm>
        <a:graphic>
          <a:graphicData uri="http://schemas.openxmlformats.org/drawingml/2006/table">
            <a:tbl>
              <a:tblPr/>
              <a:tblGrid>
                <a:gridCol w="1670050"/>
                <a:gridCol w="5594350"/>
              </a:tblGrid>
              <a:tr h="377203"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Topic One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Report Types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203"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Topic Two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Report Filters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203"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Topic Three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Accessing Reports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203"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Topic Four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Running Reports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68" name="Slide Number Placeholder 1"/>
          <p:cNvSpPr txBox="1">
            <a:spLocks/>
          </p:cNvSpPr>
          <p:nvPr/>
        </p:nvSpPr>
        <p:spPr bwMode="auto">
          <a:xfrm>
            <a:off x="7010400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FA1EE01B-DB7A-4EEC-94CD-9B0EE0FA1215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5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369" name="Rectangle 2"/>
          <p:cNvSpPr>
            <a:spLocks noChangeArrowheads="1"/>
          </p:cNvSpPr>
          <p:nvPr/>
        </p:nvSpPr>
        <p:spPr bwMode="auto">
          <a:xfrm>
            <a:off x="2141538" y="161925"/>
            <a:ext cx="7002462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/>
              <a:t>Lesson </a:t>
            </a:r>
            <a:r>
              <a:rPr lang="en-US" sz="2800" b="1" dirty="0" smtClean="0"/>
              <a:t>One Topics</a:t>
            </a:r>
            <a:endParaRPr lang="en-US" sz="2800" b="1" dirty="0"/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 bwMode="auto">
          <a:xfrm>
            <a:off x="6854825" y="6286500"/>
            <a:ext cx="1438275" cy="247650"/>
          </a:xfrm>
          <a:prstGeom prst="rect">
            <a:avLst/>
          </a:prstGeom>
          <a:solidFill>
            <a:srgbClr val="003366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Course Topics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271463" y="2478851"/>
            <a:ext cx="8601075" cy="2804349"/>
          </a:xfrm>
          <a:prstGeom prst="roundRect">
            <a:avLst>
              <a:gd name="adj" fmla="val 3181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S Gothic" pitchFamily="49" charset="-128"/>
            </a:endParaRPr>
          </a:p>
        </p:txBody>
      </p:sp>
      <p:sp>
        <p:nvSpPr>
          <p:cNvPr id="17434" name="Slide Number Placeholder 1"/>
          <p:cNvSpPr txBox="1">
            <a:spLocks/>
          </p:cNvSpPr>
          <p:nvPr/>
        </p:nvSpPr>
        <p:spPr bwMode="auto">
          <a:xfrm>
            <a:off x="7010400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041A8658-0920-49D2-B7BA-AB68E0E9AC8A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6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435" name="Rectangle 2"/>
          <p:cNvSpPr>
            <a:spLocks noChangeArrowheads="1"/>
          </p:cNvSpPr>
          <p:nvPr/>
        </p:nvSpPr>
        <p:spPr bwMode="auto">
          <a:xfrm>
            <a:off x="2151063" y="161925"/>
            <a:ext cx="7002462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/>
              <a:t>Topic One </a:t>
            </a:r>
            <a:r>
              <a:rPr lang="en-US" sz="2800" b="1" dirty="0" smtClean="0"/>
              <a:t>– Report Types</a:t>
            </a:r>
            <a:endParaRPr lang="en-US" sz="2800" b="1" dirty="0"/>
          </a:p>
        </p:txBody>
      </p:sp>
      <p:sp>
        <p:nvSpPr>
          <p:cNvPr id="17437" name="TextBox 9"/>
          <p:cNvSpPr txBox="1">
            <a:spLocks noChangeArrowheads="1"/>
          </p:cNvSpPr>
          <p:nvPr/>
        </p:nvSpPr>
        <p:spPr bwMode="auto">
          <a:xfrm>
            <a:off x="0" y="1123951"/>
            <a:ext cx="42227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600" b="1" dirty="0" smtClean="0"/>
              <a:t>Predefined Reports and Descriptions</a:t>
            </a:r>
            <a:endParaRPr lang="en-US" sz="1600" b="1" dirty="0"/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242887" y="2039303"/>
            <a:ext cx="89011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0" dirty="0" smtClean="0">
                <a:solidFill>
                  <a:srgbClr val="000000"/>
                </a:solidFill>
              </a:rPr>
              <a:t>The table below lists the four (4) Predefined Reports for PASS 2.0 and provides descriptions for each:</a:t>
            </a:r>
            <a:endParaRPr lang="en-US" dirty="0"/>
          </a:p>
        </p:txBody>
      </p:sp>
      <p:sp>
        <p:nvSpPr>
          <p:cNvPr id="7" name="Rectangle 6">
            <a:hlinkClick r:id="rId3" action="ppaction://hlinksldjump"/>
          </p:cNvPr>
          <p:cNvSpPr/>
          <p:nvPr/>
        </p:nvSpPr>
        <p:spPr bwMode="auto">
          <a:xfrm>
            <a:off x="6854825" y="6286500"/>
            <a:ext cx="1438275" cy="247650"/>
          </a:xfrm>
          <a:prstGeom prst="rect">
            <a:avLst/>
          </a:prstGeom>
          <a:solidFill>
            <a:srgbClr val="003366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Course Topics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9" name="Group 1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690033"/>
              </p:ext>
            </p:extLst>
          </p:nvPr>
        </p:nvGraphicFramePr>
        <p:xfrm>
          <a:off x="503475" y="2613084"/>
          <a:ext cx="8137051" cy="2445383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672458"/>
                <a:gridCol w="5308600"/>
                <a:gridCol w="1155993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Predefined Report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Description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Data Refresh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2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Completed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Preaward Surveys</a:t>
                      </a:r>
                      <a:endParaRPr lang="en-US" sz="1200" b="0" dirty="0" smtClean="0"/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1200" dirty="0" smtClean="0"/>
                        <a:t>A detailed listing of completed Preaward Surveys by CMO.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2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In Progress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Preaward Surveys</a:t>
                      </a:r>
                      <a:endParaRPr lang="en-US" sz="1200" b="0" dirty="0" smtClean="0"/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1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1200" dirty="0" smtClean="0"/>
                        <a:t>A detailed listing of in-progress Preaward Surveys by Surveying Activity.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2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Preaward Survey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Delivery Negotiation</a:t>
                      </a:r>
                      <a:endParaRPr lang="en-US" sz="1200" b="0" dirty="0" smtClean="0"/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1200" dirty="0" smtClean="0"/>
                        <a:t>A listing of the Preaward Survey Requests where the PASM and the Requesting Activity are in the process of negotiating a deadline for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completion of the survey.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2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Preaward Survey Evaluation Factors</a:t>
                      </a:r>
                      <a:endParaRPr lang="en-US" sz="1200" b="0" dirty="0" smtClean="0"/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1200" dirty="0" smtClean="0"/>
                        <a:t>A listing of in progress and/or completed Preaward Surveys with evaluation factor information.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7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4" name="Slide Number Placeholder 1"/>
          <p:cNvSpPr txBox="1">
            <a:spLocks/>
          </p:cNvSpPr>
          <p:nvPr/>
        </p:nvSpPr>
        <p:spPr bwMode="auto">
          <a:xfrm>
            <a:off x="7010400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041A8658-0920-49D2-B7BA-AB68E0E9AC8A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7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435" name="Rectangle 2"/>
          <p:cNvSpPr>
            <a:spLocks noChangeArrowheads="1"/>
          </p:cNvSpPr>
          <p:nvPr/>
        </p:nvSpPr>
        <p:spPr bwMode="auto">
          <a:xfrm>
            <a:off x="2151063" y="161925"/>
            <a:ext cx="7002462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/>
              <a:t>Topic </a:t>
            </a:r>
            <a:r>
              <a:rPr lang="en-US" sz="2800" b="1" dirty="0" smtClean="0"/>
              <a:t>Two – Report Filters</a:t>
            </a:r>
            <a:endParaRPr lang="en-US" sz="2800" b="1" dirty="0"/>
          </a:p>
        </p:txBody>
      </p:sp>
      <p:sp>
        <p:nvSpPr>
          <p:cNvPr id="17437" name="TextBox 9"/>
          <p:cNvSpPr txBox="1">
            <a:spLocks noChangeArrowheads="1"/>
          </p:cNvSpPr>
          <p:nvPr/>
        </p:nvSpPr>
        <p:spPr bwMode="auto">
          <a:xfrm>
            <a:off x="0" y="1123950"/>
            <a:ext cx="42227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dirty="0"/>
              <a:t>Predefined Report </a:t>
            </a:r>
            <a:r>
              <a:rPr lang="en-US" sz="1600" b="1" dirty="0" smtClean="0"/>
              <a:t>Filter Options</a:t>
            </a:r>
            <a:endParaRPr lang="en-US" sz="1600" b="1" dirty="0"/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242887" y="1642626"/>
            <a:ext cx="78343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0" dirty="0" smtClean="0">
                <a:solidFill>
                  <a:srgbClr val="000000"/>
                </a:solidFill>
              </a:rPr>
              <a:t>The table below lists the PASS 2.0 filter options for </a:t>
            </a:r>
            <a:r>
              <a:rPr lang="en-US" sz="1200" dirty="0">
                <a:solidFill>
                  <a:srgbClr val="000000"/>
                </a:solidFill>
              </a:rPr>
              <a:t>the four (4) Predefined </a:t>
            </a:r>
            <a:r>
              <a:rPr lang="en-US" sz="1200" dirty="0" smtClean="0">
                <a:solidFill>
                  <a:srgbClr val="000000"/>
                </a:solidFill>
              </a:rPr>
              <a:t>Reports</a:t>
            </a:r>
            <a:r>
              <a:rPr lang="en-US" sz="1200" b="0" dirty="0" smtClean="0">
                <a:solidFill>
                  <a:srgbClr val="000000"/>
                </a:solidFill>
              </a:rPr>
              <a:t>:</a:t>
            </a:r>
            <a:endParaRPr lang="en-US" dirty="0"/>
          </a:p>
        </p:txBody>
      </p:sp>
      <p:sp>
        <p:nvSpPr>
          <p:cNvPr id="7" name="Rectangle 6">
            <a:hlinkClick r:id="rId3" action="ppaction://hlinksldjump"/>
          </p:cNvPr>
          <p:cNvSpPr/>
          <p:nvPr/>
        </p:nvSpPr>
        <p:spPr bwMode="auto">
          <a:xfrm>
            <a:off x="6854825" y="6286500"/>
            <a:ext cx="1438275" cy="247650"/>
          </a:xfrm>
          <a:prstGeom prst="rect">
            <a:avLst/>
          </a:prstGeom>
          <a:solidFill>
            <a:srgbClr val="003366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Course Topics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71463" y="2013167"/>
            <a:ext cx="8601075" cy="4069025"/>
          </a:xfrm>
          <a:prstGeom prst="roundRect">
            <a:avLst>
              <a:gd name="adj" fmla="val 3181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S Gothic" pitchFamily="49" charset="-128"/>
            </a:endParaRPr>
          </a:p>
        </p:txBody>
      </p:sp>
      <p:graphicFrame>
        <p:nvGraphicFramePr>
          <p:cNvPr id="11" name="Group 1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391717"/>
              </p:ext>
            </p:extLst>
          </p:nvPr>
        </p:nvGraphicFramePr>
        <p:xfrm>
          <a:off x="503475" y="2147399"/>
          <a:ext cx="8174858" cy="3410585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025810"/>
                <a:gridCol w="3055620"/>
                <a:gridCol w="3093428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Predefined Report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Filter Options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12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Completed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Preaward Surveys</a:t>
                      </a:r>
                      <a:endParaRPr lang="en-US" sz="1200" b="0" dirty="0" smtClean="0"/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Starting Period of Survey Completion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Ending Period of Survey Completion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Division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Surveying Activity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Requesting Activity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Recommendation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Solicitation Number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Include completed surveys lacking Completion Date?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</a:txBody>
                  <a:tcPr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2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In Progress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Preaward Surveys</a:t>
                      </a:r>
                      <a:endParaRPr lang="en-US" sz="1200" b="0" dirty="0" smtClean="0"/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Starting Period of Survey Due Date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Ending Period of Survey Due Date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Division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Surveying Activity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Solicitation Number</a:t>
                      </a:r>
                    </a:p>
                  </a:txBody>
                  <a:tcPr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2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Preaward Survey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Delivery Negotiation</a:t>
                      </a:r>
                      <a:endParaRPr lang="en-US" sz="1200" b="0" dirty="0" smtClean="0"/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Division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Surveying Activity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Requesting Activity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12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Preaward Survey Evaluation Factors</a:t>
                      </a:r>
                      <a:endParaRPr lang="en-US" sz="1200" b="0" dirty="0" smtClean="0"/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Starting Period of Request Date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Ending Period of Request Date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Division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Surveying Activity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Survey Status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Solicitation Number</a:t>
                      </a:r>
                    </a:p>
                    <a:p>
                      <a:pPr marL="171450" marR="0" lvl="1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Include surveys lacking Created Date?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</a:t>
                      </a:r>
                    </a:p>
                  </a:txBody>
                  <a:tcPr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330994" y="5805193"/>
            <a:ext cx="78343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00000"/>
                </a:solidFill>
              </a:rPr>
              <a:t>Note: 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en-US" sz="1200" i="1" dirty="0" smtClean="0">
                <a:solidFill>
                  <a:srgbClr val="000000"/>
                </a:solidFill>
              </a:rPr>
              <a:t>required filter options </a:t>
            </a:r>
            <a:r>
              <a:rPr lang="en-US" sz="1200" dirty="0" smtClean="0">
                <a:solidFill>
                  <a:srgbClr val="000000"/>
                </a:solidFill>
              </a:rPr>
              <a:t>are marked with a red asterisk (</a:t>
            </a:r>
            <a:r>
              <a:rPr lang="en-US" sz="1200" dirty="0" smtClean="0">
                <a:solidFill>
                  <a:srgbClr val="FF0000"/>
                </a:solidFill>
              </a:rPr>
              <a:t>*</a:t>
            </a:r>
            <a:r>
              <a:rPr lang="en-US" sz="1200" dirty="0" smtClean="0">
                <a:solidFill>
                  <a:srgbClr val="000000"/>
                </a:solidFill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05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254"/>
          <a:stretch/>
        </p:blipFill>
        <p:spPr>
          <a:xfrm>
            <a:off x="3950898" y="1227438"/>
            <a:ext cx="4798104" cy="14380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292" name="Text Box 38"/>
          <p:cNvSpPr txBox="1">
            <a:spLocks noChangeArrowheads="1"/>
          </p:cNvSpPr>
          <p:nvPr/>
        </p:nvSpPr>
        <p:spPr bwMode="auto">
          <a:xfrm>
            <a:off x="251360" y="2031587"/>
            <a:ext cx="2905478" cy="276999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  <a:buFont typeface="+mj-lt"/>
              <a:buAutoNum type="arabicPeriod"/>
            </a:pPr>
            <a:r>
              <a:rPr lang="en-US" sz="1200" b="0" i="1" dirty="0" smtClean="0"/>
              <a:t>Navigate</a:t>
            </a:r>
            <a:r>
              <a:rPr lang="en-US" sz="1200" b="0" dirty="0" smtClean="0"/>
              <a:t> to </a:t>
            </a:r>
            <a:r>
              <a:rPr lang="en-US" sz="1200" b="1" dirty="0" smtClean="0"/>
              <a:t>http://etools.dcma.mil </a:t>
            </a:r>
            <a:endParaRPr lang="en-US" sz="1200" b="1" dirty="0"/>
          </a:p>
        </p:txBody>
      </p:sp>
      <p:sp>
        <p:nvSpPr>
          <p:cNvPr id="12314" name="Slide Number Placeholder 1"/>
          <p:cNvSpPr txBox="1">
            <a:spLocks/>
          </p:cNvSpPr>
          <p:nvPr/>
        </p:nvSpPr>
        <p:spPr bwMode="auto">
          <a:xfrm>
            <a:off x="7010400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790C3F50-EADD-4FE7-9367-26269CB96555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8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28825" y="161925"/>
            <a:ext cx="7124700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/>
              <a:t>Topic </a:t>
            </a:r>
            <a:r>
              <a:rPr lang="en-US" sz="2800" b="1" dirty="0" smtClean="0"/>
              <a:t>Three – Accessing Reports</a:t>
            </a:r>
            <a:endParaRPr lang="en-US" sz="2800" b="1" dirty="0"/>
          </a:p>
        </p:txBody>
      </p:sp>
      <p:sp>
        <p:nvSpPr>
          <p:cNvPr id="12315" name="TextBox 9"/>
          <p:cNvSpPr txBox="1">
            <a:spLocks noChangeArrowheads="1"/>
          </p:cNvSpPr>
          <p:nvPr/>
        </p:nvSpPr>
        <p:spPr bwMode="auto">
          <a:xfrm>
            <a:off x="0" y="1130300"/>
            <a:ext cx="42227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dirty="0" smtClean="0"/>
              <a:t>How to Access Predefined Reports</a:t>
            </a:r>
            <a:endParaRPr lang="en-US" sz="1600" b="1" dirty="0"/>
          </a:p>
        </p:txBody>
      </p:sp>
      <p:sp>
        <p:nvSpPr>
          <p:cNvPr id="12" name="Rectangle 11">
            <a:hlinkClick r:id="rId4" action="ppaction://hlinksldjump"/>
          </p:cNvPr>
          <p:cNvSpPr/>
          <p:nvPr/>
        </p:nvSpPr>
        <p:spPr bwMode="auto">
          <a:xfrm>
            <a:off x="6854825" y="6286500"/>
            <a:ext cx="1438275" cy="247650"/>
          </a:xfrm>
          <a:prstGeom prst="rect">
            <a:avLst/>
          </a:prstGeom>
          <a:solidFill>
            <a:srgbClr val="003366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Course Topics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473" y="2957361"/>
            <a:ext cx="2780953" cy="8952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4" name="Text Box 38"/>
          <p:cNvSpPr txBox="1">
            <a:spLocks noChangeArrowheads="1"/>
          </p:cNvSpPr>
          <p:nvPr/>
        </p:nvSpPr>
        <p:spPr bwMode="auto">
          <a:xfrm>
            <a:off x="251360" y="3002384"/>
            <a:ext cx="2905478" cy="276999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  <a:buFont typeface="+mj-lt"/>
              <a:buAutoNum type="arabicPeriod" startAt="2"/>
            </a:pPr>
            <a:r>
              <a:rPr lang="en-US" sz="1200" b="0" i="1" dirty="0" smtClean="0"/>
              <a:t>Click </a:t>
            </a:r>
            <a:r>
              <a:rPr lang="en-US" sz="1200" b="0" dirty="0" smtClean="0"/>
              <a:t>the </a:t>
            </a:r>
            <a:r>
              <a:rPr lang="en-US" sz="1200" b="1" dirty="0" smtClean="0"/>
              <a:t>Reports </a:t>
            </a:r>
            <a:r>
              <a:rPr lang="en-US" sz="1200" dirty="0" smtClean="0"/>
              <a:t>link</a:t>
            </a:r>
            <a:endParaRPr lang="en-US" sz="1200" dirty="0"/>
          </a:p>
        </p:txBody>
      </p:sp>
      <p:sp>
        <p:nvSpPr>
          <p:cNvPr id="35" name="Text Box 38"/>
          <p:cNvSpPr txBox="1">
            <a:spLocks noChangeArrowheads="1"/>
          </p:cNvSpPr>
          <p:nvPr/>
        </p:nvSpPr>
        <p:spPr bwMode="auto">
          <a:xfrm>
            <a:off x="251360" y="3973181"/>
            <a:ext cx="2905478" cy="46166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  <a:buFont typeface="+mj-lt"/>
              <a:buAutoNum type="arabicPeriod" startAt="3"/>
            </a:pPr>
            <a:r>
              <a:rPr lang="en-US" sz="1200" b="0" i="1" dirty="0" smtClean="0"/>
              <a:t>Click </a:t>
            </a:r>
            <a:r>
              <a:rPr lang="en-US" sz="1200" b="0" dirty="0" smtClean="0"/>
              <a:t>the </a:t>
            </a:r>
            <a:r>
              <a:rPr lang="en-US" sz="1200" b="1" dirty="0" smtClean="0"/>
              <a:t>Pre-Award Survey System (PASS) 2.0 </a:t>
            </a:r>
            <a:r>
              <a:rPr lang="en-US" sz="1200" dirty="0" smtClean="0"/>
              <a:t>icon</a:t>
            </a:r>
            <a:endParaRPr lang="en-US" sz="1200" dirty="0"/>
          </a:p>
        </p:txBody>
      </p:sp>
      <p:sp>
        <p:nvSpPr>
          <p:cNvPr id="36" name="Text Box 38"/>
          <p:cNvSpPr txBox="1">
            <a:spLocks noChangeArrowheads="1"/>
          </p:cNvSpPr>
          <p:nvPr/>
        </p:nvSpPr>
        <p:spPr bwMode="auto">
          <a:xfrm>
            <a:off x="539238" y="4709544"/>
            <a:ext cx="2377540" cy="276999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200" b="0" dirty="0" smtClean="0"/>
              <a:t>The </a:t>
            </a:r>
            <a:r>
              <a:rPr lang="en-US" sz="1200" b="1" dirty="0" smtClean="0"/>
              <a:t>Report List </a:t>
            </a:r>
            <a:r>
              <a:rPr lang="en-US" sz="1200" dirty="0" smtClean="0"/>
              <a:t>appears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89"/>
          <a:stretch/>
        </p:blipFill>
        <p:spPr>
          <a:xfrm>
            <a:off x="4222751" y="4144499"/>
            <a:ext cx="4254398" cy="18943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46" name="Straight Arrow Connector 45"/>
          <p:cNvCxnSpPr/>
          <p:nvPr/>
        </p:nvCxnSpPr>
        <p:spPr bwMode="auto">
          <a:xfrm flipV="1">
            <a:off x="2571750" y="3404982"/>
            <a:ext cx="2357437" cy="6907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/>
          <p:nvPr/>
        </p:nvCxnSpPr>
        <p:spPr bwMode="auto">
          <a:xfrm>
            <a:off x="2626519" y="4873444"/>
            <a:ext cx="1576387" cy="2986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/>
          <p:nvPr/>
        </p:nvCxnSpPr>
        <p:spPr bwMode="auto">
          <a:xfrm flipV="1">
            <a:off x="2137569" y="2254250"/>
            <a:ext cx="2453481" cy="8866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Oval 44"/>
          <p:cNvSpPr/>
          <p:nvPr/>
        </p:nvSpPr>
        <p:spPr bwMode="auto">
          <a:xfrm>
            <a:off x="4591050" y="1948714"/>
            <a:ext cx="657225" cy="423011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S Gothic" pitchFamily="49" charset="-128"/>
            </a:endParaRPr>
          </a:p>
        </p:txBody>
      </p:sp>
      <p:sp>
        <p:nvSpPr>
          <p:cNvPr id="17" name="Text Box 38"/>
          <p:cNvSpPr txBox="1">
            <a:spLocks noChangeArrowheads="1"/>
          </p:cNvSpPr>
          <p:nvPr/>
        </p:nvSpPr>
        <p:spPr bwMode="auto">
          <a:xfrm>
            <a:off x="539238" y="2308586"/>
            <a:ext cx="2377540" cy="46166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200" b="0" dirty="0" smtClean="0"/>
              <a:t>Must be registered as an external user via </a:t>
            </a:r>
            <a:r>
              <a:rPr lang="en-US" sz="1200" b="1" dirty="0" smtClean="0"/>
              <a:t>EWAM 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33151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646" y="5608117"/>
            <a:ext cx="4686678" cy="4252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9203" y="3397874"/>
            <a:ext cx="4611929" cy="19075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399" name="Slide Number Placeholder 1"/>
          <p:cNvSpPr txBox="1">
            <a:spLocks/>
          </p:cNvSpPr>
          <p:nvPr/>
        </p:nvSpPr>
        <p:spPr bwMode="auto">
          <a:xfrm>
            <a:off x="7010400" y="66675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EF83FA2C-17D6-4A3E-8BD1-808F970FC5D6}" type="slidenum">
              <a:rPr lang="en-US" sz="800" b="0">
                <a:solidFill>
                  <a:schemeClr val="bg1"/>
                </a:solidFill>
                <a:latin typeface="+mj-lt"/>
              </a:rPr>
              <a:pPr algn="r" eaLnBrk="0" hangingPunct="0">
                <a:defRPr/>
              </a:pPr>
              <a:t>9</a:t>
            </a:fld>
            <a:endParaRPr lang="en-US" sz="8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401" name="Rectangle 2"/>
          <p:cNvSpPr>
            <a:spLocks noChangeArrowheads="1"/>
          </p:cNvSpPr>
          <p:nvPr/>
        </p:nvSpPr>
        <p:spPr bwMode="auto">
          <a:xfrm>
            <a:off x="2151063" y="161925"/>
            <a:ext cx="7002462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2800" b="1" dirty="0"/>
              <a:t>Topic </a:t>
            </a:r>
            <a:r>
              <a:rPr lang="en-US" sz="2800" b="1" dirty="0" smtClean="0"/>
              <a:t>Four – </a:t>
            </a:r>
            <a:r>
              <a:rPr lang="en-US" sz="2800" b="1" dirty="0"/>
              <a:t>Running </a:t>
            </a:r>
            <a:r>
              <a:rPr lang="en-US" sz="2800" b="1" dirty="0" smtClean="0"/>
              <a:t>Reports</a:t>
            </a:r>
            <a:endParaRPr lang="en-US" sz="2800" b="1" dirty="0"/>
          </a:p>
        </p:txBody>
      </p:sp>
      <p:sp>
        <p:nvSpPr>
          <p:cNvPr id="12" name="Rectangle 11">
            <a:hlinkClick r:id="rId5" action="ppaction://hlinksldjump"/>
          </p:cNvPr>
          <p:cNvSpPr/>
          <p:nvPr/>
        </p:nvSpPr>
        <p:spPr bwMode="auto">
          <a:xfrm>
            <a:off x="6854825" y="6286500"/>
            <a:ext cx="1438275" cy="247650"/>
          </a:xfrm>
          <a:prstGeom prst="rect">
            <a:avLst/>
          </a:prstGeom>
          <a:solidFill>
            <a:srgbClr val="003366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Course Topics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569495" y="2309073"/>
            <a:ext cx="3598645" cy="1555108"/>
          </a:xfrm>
          <a:prstGeom prst="roundRect">
            <a:avLst>
              <a:gd name="adj" fmla="val 10819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S Gothic" pitchFamily="49" charset="-128"/>
            </a:endParaRPr>
          </a:p>
        </p:txBody>
      </p:sp>
      <p:graphicFrame>
        <p:nvGraphicFramePr>
          <p:cNvPr id="16" name="Group 1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874911"/>
              </p:ext>
            </p:extLst>
          </p:nvPr>
        </p:nvGraphicFramePr>
        <p:xfrm>
          <a:off x="790885" y="2330538"/>
          <a:ext cx="3384875" cy="1463793"/>
        </p:xfrm>
        <a:graphic>
          <a:graphicData uri="http://schemas.openxmlformats.org/drawingml/2006/table">
            <a:tbl>
              <a:tblPr/>
              <a:tblGrid>
                <a:gridCol w="208280"/>
                <a:gridCol w="593415"/>
                <a:gridCol w="2583180"/>
              </a:tblGrid>
              <a:tr h="5100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HTML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14300" algn="l"/>
                        </a:tabLst>
                      </a:pPr>
                      <a:endParaRPr kumimoji="0" lang="en-US" sz="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14300" algn="l"/>
                        </a:tabLst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Offers better performance and </a:t>
                      </a:r>
                    </a:p>
                    <a:p>
                      <a:pPr marL="1714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14300" algn="l"/>
                        </a:tabLst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best used for onscreen viewing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5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300" algn="l"/>
                        </a:tabLst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Excel 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14300" algn="l"/>
                        </a:tabLst>
                        <a:defRPr/>
                      </a:pPr>
                      <a:endParaRPr kumimoji="0" lang="en-US" sz="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14300" algn="l"/>
                        </a:tabLst>
                        <a:defRPr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Best used when you need to </a:t>
                      </a:r>
                    </a:p>
                    <a:p>
                      <a:pPr marL="1714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14300" algn="l"/>
                        </a:tabLst>
                        <a:defRPr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manually manipulate the report data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4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14300" algn="l"/>
                        </a:tabLst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PDF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14300" algn="l"/>
                        </a:tabLst>
                      </a:pPr>
                      <a:endParaRPr kumimoji="0" lang="en-US" sz="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14300" algn="l"/>
                        </a:tabLst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Best used for formatted printing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" name="Picture 5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4373" y="2397090"/>
            <a:ext cx="365760" cy="36576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</p:pic>
      <p:pic>
        <p:nvPicPr>
          <p:cNvPr id="18" name="Picture 6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4373" y="2920923"/>
            <a:ext cx="365760" cy="36576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</p:pic>
      <p:pic>
        <p:nvPicPr>
          <p:cNvPr id="19" name="Picture 5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4373" y="3397873"/>
            <a:ext cx="365760" cy="36576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07"/>
          <a:stretch/>
        </p:blipFill>
        <p:spPr>
          <a:xfrm>
            <a:off x="4502786" y="1286669"/>
            <a:ext cx="4254398" cy="1901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241834" y="1815756"/>
            <a:ext cx="3644365" cy="276999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  <a:buFont typeface="+mj-lt"/>
              <a:buAutoNum type="arabicPeriod"/>
            </a:pPr>
            <a:r>
              <a:rPr lang="en-US" sz="1200" i="1" dirty="0"/>
              <a:t>Select </a:t>
            </a:r>
            <a:r>
              <a:rPr lang="en-US" sz="1200" dirty="0"/>
              <a:t>the </a:t>
            </a:r>
            <a:r>
              <a:rPr lang="en-US" sz="1200" b="1" dirty="0"/>
              <a:t>report view </a:t>
            </a:r>
            <a:r>
              <a:rPr lang="en-US" sz="1200" dirty="0"/>
              <a:t>from the Report List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3581400" y="1958340"/>
            <a:ext cx="888206" cy="27927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Oval 24"/>
          <p:cNvSpPr/>
          <p:nvPr/>
        </p:nvSpPr>
        <p:spPr bwMode="auto">
          <a:xfrm>
            <a:off x="4494920" y="1671739"/>
            <a:ext cx="949324" cy="1516826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S Gothic" pitchFamily="49" charset="-128"/>
            </a:endParaRPr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241834" y="4476616"/>
            <a:ext cx="3415766" cy="46166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  <a:buFont typeface="+mj-lt"/>
              <a:buAutoNum type="arabicPeriod" startAt="2"/>
            </a:pPr>
            <a:r>
              <a:rPr lang="en-US" sz="1200" i="1" dirty="0"/>
              <a:t>Select </a:t>
            </a:r>
            <a:r>
              <a:rPr lang="en-US" sz="1200" dirty="0" smtClean="0"/>
              <a:t>all </a:t>
            </a:r>
            <a:r>
              <a:rPr lang="en-US" sz="1200" b="1" dirty="0" smtClean="0"/>
              <a:t>required filter options </a:t>
            </a:r>
            <a:r>
              <a:rPr lang="en-US" sz="1200" dirty="0" smtClean="0"/>
              <a:t>and any </a:t>
            </a:r>
            <a:r>
              <a:rPr lang="en-US" sz="1200" b="1" dirty="0" smtClean="0"/>
              <a:t>optional filter </a:t>
            </a:r>
            <a:r>
              <a:rPr lang="en-US" sz="1200" b="1" dirty="0"/>
              <a:t>options </a:t>
            </a:r>
            <a:endParaRPr lang="en-US" sz="1200" dirty="0"/>
          </a:p>
        </p:txBody>
      </p:sp>
      <p:sp>
        <p:nvSpPr>
          <p:cNvPr id="27" name="Text Box 38"/>
          <p:cNvSpPr txBox="1">
            <a:spLocks noChangeArrowheads="1"/>
          </p:cNvSpPr>
          <p:nvPr/>
        </p:nvSpPr>
        <p:spPr bwMode="auto">
          <a:xfrm>
            <a:off x="241834" y="5627236"/>
            <a:ext cx="2475965" cy="46166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  <a:buFont typeface="+mj-lt"/>
              <a:buAutoNum type="arabicPeriod" startAt="3"/>
            </a:pPr>
            <a:r>
              <a:rPr lang="en-US" sz="1200" i="1" dirty="0" smtClean="0"/>
              <a:t>Click </a:t>
            </a:r>
            <a:r>
              <a:rPr lang="en-US" sz="1200" dirty="0" smtClean="0"/>
              <a:t>the </a:t>
            </a:r>
            <a:r>
              <a:rPr lang="en-US" sz="1200" b="1" dirty="0" smtClean="0"/>
              <a:t>Finish </a:t>
            </a:r>
            <a:r>
              <a:rPr lang="en-US" sz="1200" dirty="0" smtClean="0"/>
              <a:t>button at the bottom of the page</a:t>
            </a:r>
            <a:endParaRPr lang="en-US" sz="1200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 flipV="1">
            <a:off x="3449272" y="4469732"/>
            <a:ext cx="1665090" cy="1644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2633133" y="5773876"/>
            <a:ext cx="4527286" cy="6517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9"/>
          <p:cNvSpPr txBox="1">
            <a:spLocks noChangeArrowheads="1"/>
          </p:cNvSpPr>
          <p:nvPr/>
        </p:nvSpPr>
        <p:spPr bwMode="auto">
          <a:xfrm>
            <a:off x="0" y="1130300"/>
            <a:ext cx="42227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dirty="0"/>
              <a:t>How to Run Predefined Reports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7184780" y="5608117"/>
            <a:ext cx="949324" cy="425274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038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750&quot;/&gt;&lt;/object&gt;&lt;object type=&quot;3&quot; unique_id=&quot;10005&quot;&gt;&lt;property id=&quot;20148&quot; value=&quot;5&quot;/&gt;&lt;property id=&quot;20300&quot; value=&quot;Slide 2&quot;/&gt;&lt;property id=&quot;20307&quot; value=&quot;790&quot;/&gt;&lt;/object&gt;&lt;object type=&quot;3&quot; unique_id=&quot;10006&quot;&gt;&lt;property id=&quot;20148&quot; value=&quot;5&quot;/&gt;&lt;property id=&quot;20300&quot; value=&quot;Slide 3&quot;/&gt;&lt;property id=&quot;20307&quot; value=&quot;791&quot;/&gt;&lt;/object&gt;&lt;object type=&quot;3&quot; unique_id=&quot;10007&quot;&gt;&lt;property id=&quot;20148&quot; value=&quot;5&quot;/&gt;&lt;property id=&quot;20300&quot; value=&quot;Slide 4&quot;/&gt;&lt;property id=&quot;20307&quot; value=&quot;792&quot;/&gt;&lt;/object&gt;&lt;object type=&quot;3&quot; unique_id=&quot;10008&quot;&gt;&lt;property id=&quot;20148&quot; value=&quot;5&quot;/&gt;&lt;property id=&quot;20300&quot; value=&quot;Slide 5&quot;/&gt;&lt;property id=&quot;20307&quot; value=&quot;793&quot;/&gt;&lt;/object&gt;&lt;object type=&quot;3&quot; unique_id=&quot;10009&quot;&gt;&lt;property id=&quot;20148&quot; value=&quot;5&quot;/&gt;&lt;property id=&quot;20300&quot; value=&quot;Slide 6&quot;/&gt;&lt;property id=&quot;20307&quot; value=&quot;794&quot;/&gt;&lt;/object&gt;&lt;object type=&quot;3&quot; unique_id=&quot;10010&quot;&gt;&lt;property id=&quot;20148&quot; value=&quot;5&quot;/&gt;&lt;property id=&quot;20300&quot; value=&quot;Slide 7&quot;/&gt;&lt;property id=&quot;20307&quot; value=&quot;795&quot;/&gt;&lt;/object&gt;&lt;object type=&quot;3&quot; unique_id=&quot;10011&quot;&gt;&lt;property id=&quot;20148&quot; value=&quot;5&quot;/&gt;&lt;property id=&quot;20300&quot; value=&quot;Slide 8&quot;/&gt;&lt;property id=&quot;20307&quot; value=&quot;796&quot;/&gt;&lt;/object&gt;&lt;object type=&quot;3&quot; unique_id=&quot;10012&quot;&gt;&lt;property id=&quot;20148&quot; value=&quot;5&quot;/&gt;&lt;property id=&quot;20300&quot; value=&quot;Slide 9&quot;/&gt;&lt;property id=&quot;20307&quot; value=&quot;865&quot;/&gt;&lt;/object&gt;&lt;object type=&quot;3&quot; unique_id=&quot;10013&quot;&gt;&lt;property id=&quot;20148&quot; value=&quot;5&quot;/&gt;&lt;property id=&quot;20300&quot; value=&quot;Slide 10&quot;/&gt;&lt;property id=&quot;20307&quot; value=&quot;797&quot;/&gt;&lt;/object&gt;&lt;object type=&quot;3&quot; unique_id=&quot;10014&quot;&gt;&lt;property id=&quot;20148&quot; value=&quot;5&quot;/&gt;&lt;property id=&quot;20300&quot; value=&quot;Slide 11&quot;/&gt;&lt;property id=&quot;20307&quot; value=&quot;798&quot;/&gt;&lt;/object&gt;&lt;object type=&quot;3&quot; unique_id=&quot;10015&quot;&gt;&lt;property id=&quot;20148&quot; value=&quot;5&quot;/&gt;&lt;property id=&quot;20300&quot; value=&quot;Slide 12&quot;/&gt;&lt;property id=&quot;20307&quot; value=&quot;800&quot;/&gt;&lt;/object&gt;&lt;object type=&quot;3&quot; unique_id=&quot;10016&quot;&gt;&lt;property id=&quot;20148&quot; value=&quot;5&quot;/&gt;&lt;property id=&quot;20300&quot; value=&quot;Slide 13&quot;/&gt;&lt;property id=&quot;20307&quot; value=&quot;801&quot;/&gt;&lt;/object&gt;&lt;object type=&quot;3&quot; unique_id=&quot;10017&quot;&gt;&lt;property id=&quot;20148&quot; value=&quot;5&quot;/&gt;&lt;property id=&quot;20300&quot; value=&quot;Slide 14&quot;/&gt;&lt;property id=&quot;20307&quot; value=&quot;802&quot;/&gt;&lt;/object&gt;&lt;object type=&quot;3&quot; unique_id=&quot;10018&quot;&gt;&lt;property id=&quot;20148&quot; value=&quot;5&quot;/&gt;&lt;property id=&quot;20300&quot; value=&quot;Slide 15&quot;/&gt;&lt;property id=&quot;20307&quot; value=&quot;803&quot;/&gt;&lt;/object&gt;&lt;object type=&quot;3&quot; unique_id=&quot;10019&quot;&gt;&lt;property id=&quot;20148&quot; value=&quot;5&quot;/&gt;&lt;property id=&quot;20300&quot; value=&quot;Slide 16&quot;/&gt;&lt;property id=&quot;20307&quot; value=&quot;804&quot;/&gt;&lt;/object&gt;&lt;object type=&quot;3&quot; unique_id=&quot;10020&quot;&gt;&lt;property id=&quot;20148&quot; value=&quot;5&quot;/&gt;&lt;property id=&quot;20300&quot; value=&quot;Slide 17&quot;/&gt;&lt;property id=&quot;20307&quot; value=&quot;805&quot;/&gt;&lt;/object&gt;&lt;object type=&quot;3&quot; unique_id=&quot;10021&quot;&gt;&lt;property id=&quot;20148&quot; value=&quot;5&quot;/&gt;&lt;property id=&quot;20300&quot; value=&quot;Slide 18&quot;/&gt;&lt;property id=&quot;20307&quot; value=&quot;806&quot;/&gt;&lt;/object&gt;&lt;object type=&quot;3&quot; unique_id=&quot;10022&quot;&gt;&lt;property id=&quot;20148&quot; value=&quot;5&quot;/&gt;&lt;property id=&quot;20300&quot; value=&quot;Slide 19&quot;/&gt;&lt;property id=&quot;20307&quot; value=&quot;858&quot;/&gt;&lt;/object&gt;&lt;object type=&quot;3&quot; unique_id=&quot;10023&quot;&gt;&lt;property id=&quot;20148&quot; value=&quot;5&quot;/&gt;&lt;property id=&quot;20300&quot; value=&quot;Slide 21&quot;/&gt;&lt;property id=&quot;20307&quot; value=&quot;807&quot;/&gt;&lt;/object&gt;&lt;object type=&quot;3&quot; unique_id=&quot;10024&quot;&gt;&lt;property id=&quot;20148&quot; value=&quot;5&quot;/&gt;&lt;property id=&quot;20300&quot; value=&quot;Slide 22&quot;/&gt;&lt;property id=&quot;20307&quot; value=&quot;808&quot;/&gt;&lt;/object&gt;&lt;object type=&quot;3&quot; unique_id=&quot;10025&quot;&gt;&lt;property id=&quot;20148&quot; value=&quot;5&quot;/&gt;&lt;property id=&quot;20300&quot; value=&quot;Slide 23&quot;/&gt;&lt;property id=&quot;20307&quot; value=&quot;809&quot;/&gt;&lt;/object&gt;&lt;object type=&quot;3&quot; unique_id=&quot;10026&quot;&gt;&lt;property id=&quot;20148&quot; value=&quot;5&quot;/&gt;&lt;property id=&quot;20300&quot; value=&quot;Slide 24&quot;/&gt;&lt;property id=&quot;20307&quot; value=&quot;811&quot;/&gt;&lt;/object&gt;&lt;object type=&quot;3&quot; unique_id=&quot;10027&quot;&gt;&lt;property id=&quot;20148&quot; value=&quot;5&quot;/&gt;&lt;property id=&quot;20300&quot; value=&quot;Slide 25&quot;/&gt;&lt;property id=&quot;20307&quot; value=&quot;812&quot;/&gt;&lt;/object&gt;&lt;object type=&quot;3&quot; unique_id=&quot;10028&quot;&gt;&lt;property id=&quot;20148&quot; value=&quot;5&quot;/&gt;&lt;property id=&quot;20300&quot; value=&quot;Slide 26&quot;/&gt;&lt;property id=&quot;20307&quot; value=&quot;813&quot;/&gt;&lt;/object&gt;&lt;object type=&quot;3&quot; unique_id=&quot;10029&quot;&gt;&lt;property id=&quot;20148&quot; value=&quot;5&quot;/&gt;&lt;property id=&quot;20300&quot; value=&quot;Slide 27&quot;/&gt;&lt;property id=&quot;20307&quot; value=&quot;814&quot;/&gt;&lt;/object&gt;&lt;object type=&quot;3&quot; unique_id=&quot;10030&quot;&gt;&lt;property id=&quot;20148&quot; value=&quot;5&quot;/&gt;&lt;property id=&quot;20300&quot; value=&quot;Slide 28&quot;/&gt;&lt;property id=&quot;20307&quot; value=&quot;815&quot;/&gt;&lt;/object&gt;&lt;object type=&quot;3&quot; unique_id=&quot;10031&quot;&gt;&lt;property id=&quot;20148&quot; value=&quot;5&quot;/&gt;&lt;property id=&quot;20300&quot; value=&quot;Slide 29&quot;/&gt;&lt;property id=&quot;20307&quot; value=&quot;816&quot;/&gt;&lt;/object&gt;&lt;object type=&quot;3&quot; unique_id=&quot;10032&quot;&gt;&lt;property id=&quot;20148&quot; value=&quot;5&quot;/&gt;&lt;property id=&quot;20300&quot; value=&quot;Slide 30&quot;/&gt;&lt;property id=&quot;20307&quot; value=&quot;866&quot;/&gt;&lt;/object&gt;&lt;object type=&quot;3&quot; unique_id=&quot;10033&quot;&gt;&lt;property id=&quot;20148&quot; value=&quot;5&quot;/&gt;&lt;property id=&quot;20300&quot; value=&quot;Slide 31&quot;/&gt;&lt;property id=&quot;20307&quot; value=&quot;867&quot;/&gt;&lt;/object&gt;&lt;object type=&quot;3&quot; unique_id=&quot;10034&quot;&gt;&lt;property id=&quot;20148&quot; value=&quot;5&quot;/&gt;&lt;property id=&quot;20300&quot; value=&quot;Slide 32&quot;/&gt;&lt;property id=&quot;20307&quot; value=&quot;868&quot;/&gt;&lt;/object&gt;&lt;object type=&quot;3&quot; unique_id=&quot;10035&quot;&gt;&lt;property id=&quot;20148&quot; value=&quot;5&quot;/&gt;&lt;property id=&quot;20300&quot; value=&quot;Slide 33&quot;/&gt;&lt;property id=&quot;20307&quot; value=&quot;869&quot;/&gt;&lt;/object&gt;&lt;object type=&quot;3&quot; unique_id=&quot;10036&quot;&gt;&lt;property id=&quot;20148&quot; value=&quot;5&quot;/&gt;&lt;property id=&quot;20300&quot; value=&quot;Slide 34&quot;/&gt;&lt;property id=&quot;20307&quot; value=&quot;870&quot;/&gt;&lt;/object&gt;&lt;object type=&quot;3&quot; unique_id=&quot;10037&quot;&gt;&lt;property id=&quot;20148&quot; value=&quot;5&quot;/&gt;&lt;property id=&quot;20300&quot; value=&quot;Slide 35&quot;/&gt;&lt;property id=&quot;20307&quot; value=&quot;871&quot;/&gt;&lt;/object&gt;&lt;object type=&quot;3&quot; unique_id=&quot;10038&quot;&gt;&lt;property id=&quot;20148&quot; value=&quot;5&quot;/&gt;&lt;property id=&quot;20300&quot; value=&quot;Slide 36&quot;/&gt;&lt;property id=&quot;20307&quot; value=&quot;859&quot;/&gt;&lt;/object&gt;&lt;object type=&quot;3&quot; unique_id=&quot;10039&quot;&gt;&lt;property id=&quot;20148&quot; value=&quot;5&quot;/&gt;&lt;property id=&quot;20300&quot; value=&quot;Slide 37&quot;/&gt;&lt;property id=&quot;20307&quot; value=&quot;864&quot;/&gt;&lt;/object&gt;&lt;object type=&quot;3&quot; unique_id=&quot;10040&quot;&gt;&lt;property id=&quot;20148&quot; value=&quot;5&quot;/&gt;&lt;property id=&quot;20300&quot; value=&quot;Slide 38&quot;/&gt;&lt;property id=&quot;20307&quot; value=&quot;823&quot;/&gt;&lt;/object&gt;&lt;object type=&quot;3&quot; unique_id=&quot;10041&quot;&gt;&lt;property id=&quot;20148&quot; value=&quot;5&quot;/&gt;&lt;property id=&quot;20300&quot; value=&quot;Slide 39&quot;/&gt;&lt;property id=&quot;20307&quot; value=&quot;872&quot;/&gt;&lt;/object&gt;&lt;object type=&quot;3&quot; unique_id=&quot;10042&quot;&gt;&lt;property id=&quot;20148&quot; value=&quot;5&quot;/&gt;&lt;property id=&quot;20300&quot; value=&quot;Slide 40&quot;/&gt;&lt;property id=&quot;20307&quot; value=&quot;873&quot;/&gt;&lt;/object&gt;&lt;object type=&quot;3&quot; unique_id=&quot;10043&quot;&gt;&lt;property id=&quot;20148&quot; value=&quot;5&quot;/&gt;&lt;property id=&quot;20300&quot; value=&quot;Slide 41&quot;/&gt;&lt;property id=&quot;20307&quot; value=&quot;879&quot;/&gt;&lt;/object&gt;&lt;object type=&quot;3&quot; unique_id=&quot;10044&quot;&gt;&lt;property id=&quot;20148&quot; value=&quot;5&quot;/&gt;&lt;property id=&quot;20300&quot; value=&quot;Slide 42&quot;/&gt;&lt;property id=&quot;20307&quot; value=&quot;874&quot;/&gt;&lt;/object&gt;&lt;object type=&quot;3&quot; unique_id=&quot;10045&quot;&gt;&lt;property id=&quot;20148&quot; value=&quot;5&quot;/&gt;&lt;property id=&quot;20300&quot; value=&quot;Slide 43&quot;/&gt;&lt;property id=&quot;20307&quot; value=&quot;875&quot;/&gt;&lt;/object&gt;&lt;object type=&quot;3&quot; unique_id=&quot;10046&quot;&gt;&lt;property id=&quot;20148&quot; value=&quot;5&quot;/&gt;&lt;property id=&quot;20300&quot; value=&quot;Slide 44&quot;/&gt;&lt;property id=&quot;20307&quot; value=&quot;876&quot;/&gt;&lt;/object&gt;&lt;object type=&quot;3&quot; unique_id=&quot;10047&quot;&gt;&lt;property id=&quot;20148&quot; value=&quot;5&quot;/&gt;&lt;property id=&quot;20300&quot; value=&quot;Slide 45&quot;/&gt;&lt;property id=&quot;20307&quot; value=&quot;877&quot;/&gt;&lt;/object&gt;&lt;object type=&quot;3&quot; unique_id=&quot;10048&quot;&gt;&lt;property id=&quot;20148&quot; value=&quot;5&quot;/&gt;&lt;property id=&quot;20300&quot; value=&quot;Slide 46&quot;/&gt;&lt;property id=&quot;20307&quot; value=&quot;878&quot;/&gt;&lt;/object&gt;&lt;object type=&quot;3&quot; unique_id=&quot;10049&quot;&gt;&lt;property id=&quot;20148&quot; value=&quot;5&quot;/&gt;&lt;property id=&quot;20300&quot; value=&quot;Slide 47&quot;/&gt;&lt;property id=&quot;20307&quot; value=&quot;837&quot;/&gt;&lt;/object&gt;&lt;object type=&quot;3&quot; unique_id=&quot;10050&quot;&gt;&lt;property id=&quot;20148&quot; value=&quot;5&quot;/&gt;&lt;property id=&quot;20300&quot; value=&quot;Slide 48&quot;/&gt;&lt;property id=&quot;20307&quot; value=&quot;838&quot;/&gt;&lt;/object&gt;&lt;object type=&quot;3&quot; unique_id=&quot;10051&quot;&gt;&lt;property id=&quot;20148&quot; value=&quot;5&quot;/&gt;&lt;property id=&quot;20300&quot; value=&quot;Slide 49&quot;/&gt;&lt;property id=&quot;20307&quot; value=&quot;839&quot;/&gt;&lt;/object&gt;&lt;object type=&quot;3&quot; unique_id=&quot;10052&quot;&gt;&lt;property id=&quot;20148&quot; value=&quot;5&quot;/&gt;&lt;property id=&quot;20300&quot; value=&quot;Slide 50&quot;/&gt;&lt;property id=&quot;20307&quot; value=&quot;840&quot;/&gt;&lt;/object&gt;&lt;object type=&quot;3&quot; unique_id=&quot;10053&quot;&gt;&lt;property id=&quot;20148&quot; value=&quot;5&quot;/&gt;&lt;property id=&quot;20300&quot; value=&quot;Slide 51&quot;/&gt;&lt;property id=&quot;20307&quot; value=&quot;841&quot;/&gt;&lt;/object&gt;&lt;object type=&quot;3&quot; unique_id=&quot;10054&quot;&gt;&lt;property id=&quot;20148&quot; value=&quot;5&quot;/&gt;&lt;property id=&quot;20300&quot; value=&quot;Slide 52&quot;/&gt;&lt;property id=&quot;20307&quot; value=&quot;842&quot;/&gt;&lt;/object&gt;&lt;object type=&quot;3&quot; unique_id=&quot;10055&quot;&gt;&lt;property id=&quot;20148&quot; value=&quot;5&quot;/&gt;&lt;property id=&quot;20300&quot; value=&quot;Slide 53&quot;/&gt;&lt;property id=&quot;20307&quot; value=&quot;843&quot;/&gt;&lt;/object&gt;&lt;object type=&quot;3&quot; unique_id=&quot;10056&quot;&gt;&lt;property id=&quot;20148&quot; value=&quot;5&quot;/&gt;&lt;property id=&quot;20300&quot; value=&quot;Slide 54&quot;/&gt;&lt;property id=&quot;20307&quot; value=&quot;844&quot;/&gt;&lt;/object&gt;&lt;object type=&quot;3&quot; unique_id=&quot;10057&quot;&gt;&lt;property id=&quot;20148&quot; value=&quot;5&quot;/&gt;&lt;property id=&quot;20300&quot; value=&quot;Slide 55&quot;/&gt;&lt;property id=&quot;20307&quot; value=&quot;846&quot;/&gt;&lt;/object&gt;&lt;object type=&quot;3&quot; unique_id=&quot;10058&quot;&gt;&lt;property id=&quot;20148&quot; value=&quot;5&quot;/&gt;&lt;property id=&quot;20300&quot; value=&quot;Slide 56&quot;/&gt;&lt;property id=&quot;20307&quot; value=&quot;847&quot;/&gt;&lt;/object&gt;&lt;object type=&quot;3&quot; unique_id=&quot;10059&quot;&gt;&lt;property id=&quot;20148&quot; value=&quot;5&quot;/&gt;&lt;property id=&quot;20300&quot; value=&quot;Slide 57&quot;/&gt;&lt;property id=&quot;20307&quot; value=&quot;848&quot;/&gt;&lt;/object&gt;&lt;object type=&quot;3&quot; unique_id=&quot;10060&quot;&gt;&lt;property id=&quot;20148&quot; value=&quot;5&quot;/&gt;&lt;property id=&quot;20300&quot; value=&quot;Slide 58&quot;/&gt;&lt;property id=&quot;20307&quot; value=&quot;849&quot;/&gt;&lt;/object&gt;&lt;object type=&quot;3&quot; unique_id=&quot;10061&quot;&gt;&lt;property id=&quot;20148&quot; value=&quot;5&quot;/&gt;&lt;property id=&quot;20300&quot; value=&quot;Slide 59&quot;/&gt;&lt;property id=&quot;20307&quot; value=&quot;850&quot;/&gt;&lt;/object&gt;&lt;object type=&quot;3&quot; unique_id=&quot;10062&quot;&gt;&lt;property id=&quot;20148&quot; value=&quot;5&quot;/&gt;&lt;property id=&quot;20300&quot; value=&quot;Slide 60&quot;/&gt;&lt;property id=&quot;20307&quot; value=&quot;851&quot;/&gt;&lt;/object&gt;&lt;object type=&quot;3&quot; unique_id=&quot;10063&quot;&gt;&lt;property id=&quot;20148&quot; value=&quot;5&quot;/&gt;&lt;property id=&quot;20300&quot; value=&quot;Slide 61&quot;/&gt;&lt;property id=&quot;20307&quot; value=&quot;852&quot;/&gt;&lt;/object&gt;&lt;object type=&quot;3&quot; unique_id=&quot;10064&quot;&gt;&lt;property id=&quot;20148&quot; value=&quot;5&quot;/&gt;&lt;property id=&quot;20300&quot; value=&quot;Slide 62&quot;/&gt;&lt;property id=&quot;20307&quot; value=&quot;853&quot;/&gt;&lt;/object&gt;&lt;object type=&quot;3&quot; unique_id=&quot;10065&quot;&gt;&lt;property id=&quot;20148&quot; value=&quot;5&quot;/&gt;&lt;property id=&quot;20300&quot; value=&quot;Slide 63&quot;/&gt;&lt;property id=&quot;20307&quot; value=&quot;854&quot;/&gt;&lt;/object&gt;&lt;object type=&quot;3&quot; unique_id=&quot;10066&quot;&gt;&lt;property id=&quot;20148&quot; value=&quot;5&quot;/&gt;&lt;property id=&quot;20300&quot; value=&quot;Slide 64&quot;/&gt;&lt;property id=&quot;20307&quot; value=&quot;855&quot;/&gt;&lt;/object&gt;&lt;object type=&quot;3&quot; unique_id=&quot;10067&quot;&gt;&lt;property id=&quot;20148&quot; value=&quot;5&quot;/&gt;&lt;property id=&quot;20300&quot; value=&quot;Slide 65&quot;/&gt;&lt;property id=&quot;20307&quot; value=&quot;856&quot;/&gt;&lt;/object&gt;&lt;object type=&quot;3&quot; unique_id=&quot;10068&quot;&gt;&lt;property id=&quot;20148&quot; value=&quot;5&quot;/&gt;&lt;property id=&quot;20300&quot; value=&quot;Slide 66&quot;/&gt;&lt;property id=&quot;20307&quot; value=&quot;857&quot;/&gt;&lt;/object&gt;&lt;object type=&quot;3&quot; unique_id=&quot;10605&quot;&gt;&lt;property id=&quot;20148&quot; value=&quot;5&quot;/&gt;&lt;property id=&quot;20300&quot; value=&quot;Slide 20&quot;/&gt;&lt;property id=&quot;20307&quot; value=&quot;88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Blank Presentatio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BD100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S Gothic" pitchFamily="49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52716</TotalTime>
  <Words>586</Words>
  <Application>Microsoft Office PowerPoint</Application>
  <PresentationFormat>On-screen Show (4:3)</PresentationFormat>
  <Paragraphs>162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DCMA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Three– Navigating Cube Data</dc:title>
  <dc:creator>DC08512</dc:creator>
  <cp:lastModifiedBy>ITCSOAdmin</cp:lastModifiedBy>
  <cp:revision>3856</cp:revision>
  <cp:lastPrinted>2009-01-15T15:51:32Z</cp:lastPrinted>
  <dcterms:created xsi:type="dcterms:W3CDTF">2008-04-28T13:29:03Z</dcterms:created>
  <dcterms:modified xsi:type="dcterms:W3CDTF">2016-07-12T18:02:45Z</dcterms:modified>
</cp:coreProperties>
</file>