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 id="2147483865" r:id="rId2"/>
    <p:sldMasterId id="2147483877" r:id="rId3"/>
  </p:sldMasterIdLst>
  <p:notesMasterIdLst>
    <p:notesMasterId r:id="rId215"/>
  </p:notesMasterIdLst>
  <p:handoutMasterIdLst>
    <p:handoutMasterId r:id="rId216"/>
  </p:handoutMasterIdLst>
  <p:sldIdLst>
    <p:sldId id="323" r:id="rId4"/>
    <p:sldId id="324" r:id="rId5"/>
    <p:sldId id="566" r:id="rId6"/>
    <p:sldId id="563" r:id="rId7"/>
    <p:sldId id="565" r:id="rId8"/>
    <p:sldId id="564" r:id="rId9"/>
    <p:sldId id="327" r:id="rId10"/>
    <p:sldId id="325" r:id="rId11"/>
    <p:sldId id="399" r:id="rId12"/>
    <p:sldId id="398" r:id="rId13"/>
    <p:sldId id="329" r:id="rId14"/>
    <p:sldId id="336" r:id="rId15"/>
    <p:sldId id="338" r:id="rId16"/>
    <p:sldId id="349" r:id="rId17"/>
    <p:sldId id="355" r:id="rId18"/>
    <p:sldId id="352" r:id="rId19"/>
    <p:sldId id="353" r:id="rId20"/>
    <p:sldId id="390" r:id="rId21"/>
    <p:sldId id="356" r:id="rId22"/>
    <p:sldId id="357" r:id="rId23"/>
    <p:sldId id="358" r:id="rId24"/>
    <p:sldId id="400" r:id="rId25"/>
    <p:sldId id="392" r:id="rId26"/>
    <p:sldId id="359" r:id="rId27"/>
    <p:sldId id="401" r:id="rId28"/>
    <p:sldId id="360" r:id="rId29"/>
    <p:sldId id="402" r:id="rId30"/>
    <p:sldId id="362" r:id="rId31"/>
    <p:sldId id="445" r:id="rId32"/>
    <p:sldId id="363" r:id="rId33"/>
    <p:sldId id="364" r:id="rId34"/>
    <p:sldId id="403" r:id="rId35"/>
    <p:sldId id="365" r:id="rId36"/>
    <p:sldId id="366" r:id="rId37"/>
    <p:sldId id="367" r:id="rId38"/>
    <p:sldId id="368" r:id="rId39"/>
    <p:sldId id="404" r:id="rId40"/>
    <p:sldId id="369" r:id="rId41"/>
    <p:sldId id="370" r:id="rId42"/>
    <p:sldId id="371" r:id="rId43"/>
    <p:sldId id="385" r:id="rId44"/>
    <p:sldId id="372" r:id="rId45"/>
    <p:sldId id="373" r:id="rId46"/>
    <p:sldId id="374" r:id="rId47"/>
    <p:sldId id="386" r:id="rId48"/>
    <p:sldId id="405" r:id="rId49"/>
    <p:sldId id="375" r:id="rId50"/>
    <p:sldId id="376" r:id="rId51"/>
    <p:sldId id="377" r:id="rId52"/>
    <p:sldId id="387" r:id="rId53"/>
    <p:sldId id="406" r:id="rId54"/>
    <p:sldId id="378" r:id="rId55"/>
    <p:sldId id="379" r:id="rId56"/>
    <p:sldId id="380" r:id="rId57"/>
    <p:sldId id="388" r:id="rId58"/>
    <p:sldId id="407" r:id="rId59"/>
    <p:sldId id="382" r:id="rId60"/>
    <p:sldId id="383" r:id="rId61"/>
    <p:sldId id="384"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7" r:id="rId79"/>
    <p:sldId id="428" r:id="rId80"/>
    <p:sldId id="424" r:id="rId81"/>
    <p:sldId id="425" r:id="rId82"/>
    <p:sldId id="426" r:id="rId83"/>
    <p:sldId id="429" r:id="rId84"/>
    <p:sldId id="430" r:id="rId85"/>
    <p:sldId id="432" r:id="rId86"/>
    <p:sldId id="433" r:id="rId87"/>
    <p:sldId id="434" r:id="rId88"/>
    <p:sldId id="435" r:id="rId89"/>
    <p:sldId id="436" r:id="rId90"/>
    <p:sldId id="437" r:id="rId91"/>
    <p:sldId id="438" r:id="rId92"/>
    <p:sldId id="439" r:id="rId93"/>
    <p:sldId id="440" r:id="rId94"/>
    <p:sldId id="441" r:id="rId95"/>
    <p:sldId id="442" r:id="rId96"/>
    <p:sldId id="443" r:id="rId97"/>
    <p:sldId id="444" r:id="rId98"/>
    <p:sldId id="567" r:id="rId99"/>
    <p:sldId id="354" r:id="rId100"/>
    <p:sldId id="393" r:id="rId101"/>
    <p:sldId id="450" r:id="rId102"/>
    <p:sldId id="447" r:id="rId103"/>
    <p:sldId id="448" r:id="rId104"/>
    <p:sldId id="449" r:id="rId105"/>
    <p:sldId id="451" r:id="rId106"/>
    <p:sldId id="452" r:id="rId107"/>
    <p:sldId id="453" r:id="rId108"/>
    <p:sldId id="454" r:id="rId109"/>
    <p:sldId id="455" r:id="rId110"/>
    <p:sldId id="456" r:id="rId111"/>
    <p:sldId id="457" r:id="rId112"/>
    <p:sldId id="458" r:id="rId113"/>
    <p:sldId id="459" r:id="rId114"/>
    <p:sldId id="460" r:id="rId115"/>
    <p:sldId id="461" r:id="rId116"/>
    <p:sldId id="462" r:id="rId117"/>
    <p:sldId id="463" r:id="rId118"/>
    <p:sldId id="464" r:id="rId119"/>
    <p:sldId id="465" r:id="rId120"/>
    <p:sldId id="466" r:id="rId121"/>
    <p:sldId id="467" r:id="rId122"/>
    <p:sldId id="468" r:id="rId123"/>
    <p:sldId id="469" r:id="rId124"/>
    <p:sldId id="470" r:id="rId125"/>
    <p:sldId id="471" r:id="rId126"/>
    <p:sldId id="472" r:id="rId127"/>
    <p:sldId id="473" r:id="rId128"/>
    <p:sldId id="474" r:id="rId129"/>
    <p:sldId id="475" r:id="rId130"/>
    <p:sldId id="476" r:id="rId131"/>
    <p:sldId id="477" r:id="rId132"/>
    <p:sldId id="478" r:id="rId133"/>
    <p:sldId id="479" r:id="rId134"/>
    <p:sldId id="480" r:id="rId135"/>
    <p:sldId id="481" r:id="rId136"/>
    <p:sldId id="482" r:id="rId137"/>
    <p:sldId id="483" r:id="rId138"/>
    <p:sldId id="484" r:id="rId139"/>
    <p:sldId id="485" r:id="rId140"/>
    <p:sldId id="486" r:id="rId141"/>
    <p:sldId id="487" r:id="rId142"/>
    <p:sldId id="488" r:id="rId143"/>
    <p:sldId id="489" r:id="rId144"/>
    <p:sldId id="490" r:id="rId145"/>
    <p:sldId id="491" r:id="rId146"/>
    <p:sldId id="492" r:id="rId147"/>
    <p:sldId id="493" r:id="rId148"/>
    <p:sldId id="494" r:id="rId149"/>
    <p:sldId id="495" r:id="rId150"/>
    <p:sldId id="496" r:id="rId151"/>
    <p:sldId id="497" r:id="rId152"/>
    <p:sldId id="498" r:id="rId153"/>
    <p:sldId id="499" r:id="rId154"/>
    <p:sldId id="500" r:id="rId155"/>
    <p:sldId id="501" r:id="rId156"/>
    <p:sldId id="502" r:id="rId157"/>
    <p:sldId id="503" r:id="rId158"/>
    <p:sldId id="504" r:id="rId159"/>
    <p:sldId id="505" r:id="rId160"/>
    <p:sldId id="506" r:id="rId161"/>
    <p:sldId id="507" r:id="rId162"/>
    <p:sldId id="508" r:id="rId163"/>
    <p:sldId id="509" r:id="rId164"/>
    <p:sldId id="510" r:id="rId165"/>
    <p:sldId id="511" r:id="rId166"/>
    <p:sldId id="512" r:id="rId167"/>
    <p:sldId id="513" r:id="rId168"/>
    <p:sldId id="514" r:id="rId169"/>
    <p:sldId id="515" r:id="rId170"/>
    <p:sldId id="516" r:id="rId171"/>
    <p:sldId id="517" r:id="rId172"/>
    <p:sldId id="518" r:id="rId173"/>
    <p:sldId id="519" r:id="rId174"/>
    <p:sldId id="520" r:id="rId175"/>
    <p:sldId id="521" r:id="rId176"/>
    <p:sldId id="522" r:id="rId177"/>
    <p:sldId id="523" r:id="rId178"/>
    <p:sldId id="524" r:id="rId179"/>
    <p:sldId id="525" r:id="rId180"/>
    <p:sldId id="526" r:id="rId181"/>
    <p:sldId id="527" r:id="rId182"/>
    <p:sldId id="528" r:id="rId183"/>
    <p:sldId id="529" r:id="rId184"/>
    <p:sldId id="530" r:id="rId185"/>
    <p:sldId id="531" r:id="rId186"/>
    <p:sldId id="532" r:id="rId187"/>
    <p:sldId id="533" r:id="rId188"/>
    <p:sldId id="534" r:id="rId189"/>
    <p:sldId id="535" r:id="rId190"/>
    <p:sldId id="536" r:id="rId191"/>
    <p:sldId id="539" r:id="rId192"/>
    <p:sldId id="538" r:id="rId193"/>
    <p:sldId id="542" r:id="rId194"/>
    <p:sldId id="543" r:id="rId195"/>
    <p:sldId id="544" r:id="rId196"/>
    <p:sldId id="545" r:id="rId197"/>
    <p:sldId id="546" r:id="rId198"/>
    <p:sldId id="547" r:id="rId199"/>
    <p:sldId id="548" r:id="rId200"/>
    <p:sldId id="549" r:id="rId201"/>
    <p:sldId id="550" r:id="rId202"/>
    <p:sldId id="551" r:id="rId203"/>
    <p:sldId id="552" r:id="rId204"/>
    <p:sldId id="553" r:id="rId205"/>
    <p:sldId id="554" r:id="rId206"/>
    <p:sldId id="555" r:id="rId207"/>
    <p:sldId id="556" r:id="rId208"/>
    <p:sldId id="557" r:id="rId209"/>
    <p:sldId id="558" r:id="rId210"/>
    <p:sldId id="559" r:id="rId211"/>
    <p:sldId id="560" r:id="rId212"/>
    <p:sldId id="568" r:id="rId213"/>
    <p:sldId id="562" r:id="rId2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09" autoAdjust="0"/>
  </p:normalViewPr>
  <p:slideViewPr>
    <p:cSldViewPr snapToGrid="0">
      <p:cViewPr varScale="1">
        <p:scale>
          <a:sx n="76" d="100"/>
          <a:sy n="76" d="100"/>
        </p:scale>
        <p:origin x="-1086" y="-90"/>
      </p:cViewPr>
      <p:guideLst>
        <p:guide orient="horz" pos="2160"/>
        <p:guide pos="2880"/>
      </p:guideLst>
    </p:cSldViewPr>
  </p:slideViewPr>
  <p:outlineViewPr>
    <p:cViewPr>
      <p:scale>
        <a:sx n="33" d="100"/>
        <a:sy n="33" d="100"/>
      </p:scale>
      <p:origin x="0" y="1721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9" d="100"/>
          <a:sy n="39"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6" Type="http://schemas.openxmlformats.org/officeDocument/2006/relationships/handoutMaster" Target="handoutMasters/handoutMaster1.xml"/><Relationship Id="rId211" Type="http://schemas.openxmlformats.org/officeDocument/2006/relationships/slide" Target="slides/slide208.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theme" Target="theme/theme1.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notesMaster" Target="notesMasters/notesMaster1.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s>
</file>

<file path=ppt/_rels/viewProps.xml.rels><?xml version="1.0" encoding="UTF-8" standalone="yes"?>
<Relationships xmlns="http://schemas.openxmlformats.org/package/2006/relationships"><Relationship Id="rId8" Type="http://schemas.openxmlformats.org/officeDocument/2006/relationships/slide" Target="slides/slide117.xml"/><Relationship Id="rId13" Type="http://schemas.openxmlformats.org/officeDocument/2006/relationships/slide" Target="slides/slide144.xml"/><Relationship Id="rId18" Type="http://schemas.openxmlformats.org/officeDocument/2006/relationships/slide" Target="slides/slide201.xml"/><Relationship Id="rId3" Type="http://schemas.openxmlformats.org/officeDocument/2006/relationships/slide" Target="slides/slide15.xml"/><Relationship Id="rId7" Type="http://schemas.openxmlformats.org/officeDocument/2006/relationships/slide" Target="slides/slide109.xml"/><Relationship Id="rId12" Type="http://schemas.openxmlformats.org/officeDocument/2006/relationships/slide" Target="slides/slide139.xml"/><Relationship Id="rId17" Type="http://schemas.openxmlformats.org/officeDocument/2006/relationships/slide" Target="slides/slide200.xml"/><Relationship Id="rId2" Type="http://schemas.openxmlformats.org/officeDocument/2006/relationships/slide" Target="slides/slide12.xml"/><Relationship Id="rId16" Type="http://schemas.openxmlformats.org/officeDocument/2006/relationships/slide" Target="slides/slide197.xml"/><Relationship Id="rId1" Type="http://schemas.openxmlformats.org/officeDocument/2006/relationships/slide" Target="slides/slide7.xml"/><Relationship Id="rId6" Type="http://schemas.openxmlformats.org/officeDocument/2006/relationships/slide" Target="slides/slide108.xml"/><Relationship Id="rId11" Type="http://schemas.openxmlformats.org/officeDocument/2006/relationships/slide" Target="slides/slide138.xml"/><Relationship Id="rId5" Type="http://schemas.openxmlformats.org/officeDocument/2006/relationships/slide" Target="slides/slide103.xml"/><Relationship Id="rId15" Type="http://schemas.openxmlformats.org/officeDocument/2006/relationships/slide" Target="slides/slide174.xml"/><Relationship Id="rId10" Type="http://schemas.openxmlformats.org/officeDocument/2006/relationships/slide" Target="slides/slide121.xml"/><Relationship Id="rId4" Type="http://schemas.openxmlformats.org/officeDocument/2006/relationships/slide" Target="slides/slide91.xml"/><Relationship Id="rId9" Type="http://schemas.openxmlformats.org/officeDocument/2006/relationships/slide" Target="slides/slide120.xml"/><Relationship Id="rId14"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3E4E5F-55DC-4EF4-A78F-EAE843F7DCD7}" type="datetimeFigureOut">
              <a:rPr lang="en-US" smtClean="0"/>
              <a:pPr/>
              <a:t>2/18/2010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780411-5617-4FE6-BFB1-4212DF04E6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FF4C2F-8D46-44EE-BE6B-CC63AF6AE163}" type="datetimeFigureOut">
              <a:rPr lang="en-US"/>
              <a:pPr>
                <a:defRPr/>
              </a:pPr>
              <a:t>2/18/2010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5B05D94-A964-414F-8B72-3335626F17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5B05D94-A964-414F-8B72-3335626F172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10</a:t>
            </a:fld>
            <a:endParaRPr lang="en-US" sz="1100" dirty="0">
              <a:latin typeface="Calibri" pitchFamily="34" charset="0"/>
              <a:ea typeface="ＭＳ Ｐゴシック" pitchFamily="34"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103</a:t>
            </a:fld>
            <a:endParaRPr lang="en-US" sz="1200" dirty="0">
              <a:latin typeface="Calibri"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104</a:t>
            </a:fld>
            <a:endParaRPr lang="en-US" sz="1100" dirty="0">
              <a:latin typeface="Calibri" pitchFamily="34" charset="0"/>
              <a:ea typeface="ＭＳ Ｐゴシック"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105</a:t>
            </a:fld>
            <a:endParaRPr lang="en-US" sz="1200" dirty="0">
              <a:latin typeface="Calibri"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5715"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571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72BC723C-EE16-4794-91D8-167515929277}" type="slidenum">
              <a:rPr lang="en-US" sz="1100">
                <a:ea typeface="ＭＳ Ｐゴシック" pitchFamily="34" charset="-128"/>
              </a:rPr>
              <a:pPr algn="r" defTabSz="873934" eaLnBrk="0" hangingPunct="0"/>
              <a:t>106</a:t>
            </a:fld>
            <a:endParaRPr lang="en-US" sz="1100" dirty="0">
              <a:ea typeface="ＭＳ Ｐゴシック"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107</a:t>
            </a:fld>
            <a:endParaRPr lang="en-US" sz="1100" dirty="0">
              <a:ea typeface="ＭＳ Ｐゴシック" pitchFamily="34"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35D362D0-961E-4407-9812-996D3AB60515}" type="slidenum">
              <a:rPr lang="en-US" smtClean="0"/>
              <a:pPr/>
              <a:t>108</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dirty="0"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109</a:t>
            </a:fld>
            <a:endParaRPr lang="en-US" sz="1100" dirty="0">
              <a:ea typeface="ＭＳ Ｐゴシック"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fontAlgn="base">
              <a:spcBef>
                <a:spcPct val="0"/>
              </a:spcBef>
              <a:spcAft>
                <a:spcPct val="0"/>
              </a:spcAft>
            </a:pPr>
            <a:fld id="{8C6D9CFC-CAA2-47DD-8FA8-13BD67012A00}" type="slidenum">
              <a:rPr lang="en-US" smtClean="0">
                <a:latin typeface="Arial" pitchFamily="34" charset="0"/>
              </a:rPr>
              <a:pPr fontAlgn="base">
                <a:spcBef>
                  <a:spcPct val="0"/>
                </a:spcBef>
                <a:spcAft>
                  <a:spcPct val="0"/>
                </a:spcAft>
              </a:pPr>
              <a:t>110</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111</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7638AF1-DB16-4B2D-8526-DE594248C4D4}" type="slidenum">
              <a:rPr lang="en-US" smtClean="0"/>
              <a:pPr>
                <a:defRPr/>
              </a:pPr>
              <a:t>112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11</a:t>
            </a:fld>
            <a:endParaRPr lang="en-US" sz="1200" dirty="0">
              <a:latin typeface="Calibri"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AE0E4B3-34BB-4F13-A7E4-010001B67FB8}" type="slidenum">
              <a:rPr lang="en-US" smtClean="0"/>
              <a:pPr>
                <a:defRPr/>
              </a:pPr>
              <a:t>113</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114</a:t>
            </a:fld>
            <a:endParaRPr lang="en-US" sz="1100" dirty="0">
              <a:latin typeface="Calibri" pitchFamily="34" charset="0"/>
              <a:ea typeface="ＭＳ Ｐゴシック"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115</a:t>
            </a:fld>
            <a:endParaRPr lang="en-US" sz="1100" dirty="0">
              <a:latin typeface="Calibri" pitchFamily="34" charset="0"/>
              <a:ea typeface="ＭＳ Ｐゴシック"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116</a:t>
            </a:fld>
            <a:endParaRPr lang="en-US" sz="1200" dirty="0">
              <a:latin typeface="Calibri"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fontAlgn="base">
              <a:spcBef>
                <a:spcPct val="0"/>
              </a:spcBef>
              <a:spcAft>
                <a:spcPct val="0"/>
              </a:spcAft>
            </a:pPr>
            <a:fld id="{8C6D9CFC-CAA2-47DD-8FA8-13BD67012A00}" type="slidenum">
              <a:rPr lang="en-US" smtClean="0">
                <a:latin typeface="Arial" pitchFamily="34" charset="0"/>
              </a:rPr>
              <a:pPr fontAlgn="base">
                <a:spcBef>
                  <a:spcPct val="0"/>
                </a:spcBef>
                <a:spcAft>
                  <a:spcPct val="0"/>
                </a:spcAft>
              </a:pPr>
              <a:t>117</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fontAlgn="base">
              <a:spcBef>
                <a:spcPct val="0"/>
              </a:spcBef>
              <a:spcAft>
                <a:spcPct val="0"/>
              </a:spcAft>
            </a:pPr>
            <a:fld id="{8C6D9CFC-CAA2-47DD-8FA8-13BD67012A00}" type="slidenum">
              <a:rPr lang="en-US" smtClean="0">
                <a:latin typeface="Arial" pitchFamily="34" charset="0"/>
              </a:rPr>
              <a:pPr fontAlgn="base">
                <a:spcBef>
                  <a:spcPct val="0"/>
                </a:spcBef>
                <a:spcAft>
                  <a:spcPct val="0"/>
                </a:spcAft>
              </a:pPr>
              <a:t>118</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119</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120</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127</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5715"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571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72BC723C-EE16-4794-91D8-167515929277}" type="slidenum">
              <a:rPr lang="en-US" sz="1100">
                <a:ea typeface="ＭＳ Ｐゴシック" pitchFamily="34" charset="-128"/>
              </a:rPr>
              <a:pPr algn="r" defTabSz="873934" eaLnBrk="0" hangingPunct="0"/>
              <a:t>12</a:t>
            </a:fld>
            <a:endParaRPr lang="en-US" sz="1100" dirty="0">
              <a:ea typeface="ＭＳ Ｐゴシック"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129</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9670D25-0784-4297-816B-A5CEE1E743AB}" type="slidenum">
              <a:rPr lang="en-US" smtClean="0"/>
              <a:pPr>
                <a:defRPr/>
              </a:pPr>
              <a:t>130</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AE0E4B3-34BB-4F13-A7E4-010001B67FB8}" type="slidenum">
              <a:rPr lang="en-US" smtClean="0"/>
              <a:pPr>
                <a:defRPr/>
              </a:pPr>
              <a:t>131</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AE0E4B3-34BB-4F13-A7E4-010001B67FB8}" type="slidenum">
              <a:rPr lang="en-US" smtClean="0"/>
              <a:pPr>
                <a:defRPr/>
              </a:pPr>
              <a:t>132</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133</a:t>
            </a:fld>
            <a:endParaRPr lang="en-US" sz="1100" dirty="0">
              <a:latin typeface="Calibri" pitchFamily="34" charset="0"/>
              <a:ea typeface="ＭＳ Ｐゴシック"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134</a:t>
            </a:fld>
            <a:endParaRPr lang="en-US" sz="1200" dirty="0">
              <a:latin typeface="Calibri"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135</a:t>
            </a:fld>
            <a:endParaRPr lang="en-US" sz="1200" dirty="0">
              <a:latin typeface="Calibri"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136</a:t>
            </a:fld>
            <a:endParaRPr lang="en-US" sz="1100" dirty="0">
              <a:ea typeface="ＭＳ Ｐゴシック" pitchFamily="-108" charset="-128"/>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137</a:t>
            </a:fld>
            <a:endParaRPr lang="en-US" sz="1200" dirty="0">
              <a:latin typeface="Calibri"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138</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13</a:t>
            </a:fld>
            <a:endParaRPr lang="en-US" sz="1100" dirty="0">
              <a:ea typeface="ＭＳ Ｐゴシック" pitchFamily="34"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139</a:t>
            </a:fld>
            <a:endParaRPr lang="en-US" sz="1200" dirty="0">
              <a:latin typeface="Calibri"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140</a:t>
            </a:fld>
            <a:endParaRPr lang="en-US" sz="1100" dirty="0">
              <a:ea typeface="ＭＳ Ｐゴシック" pitchFamily="-108" charset="-128"/>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141</a:t>
            </a:fld>
            <a:endParaRPr lang="en-US" sz="1200" dirty="0">
              <a:latin typeface="Calibri"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142</a:t>
            </a:fld>
            <a:endParaRPr lang="en-US" sz="1200" dirty="0">
              <a:latin typeface="Calibri"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143</a:t>
            </a:fld>
            <a:endParaRPr lang="en-US" sz="1200" dirty="0">
              <a:latin typeface="Calibri"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144</a:t>
            </a:fld>
            <a:endParaRPr lang="en-US" sz="1100" dirty="0">
              <a:ea typeface="ＭＳ Ｐゴシック" pitchFamily="-108"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145</a:t>
            </a:fld>
            <a:endParaRPr lang="en-US" sz="1200" dirty="0">
              <a:latin typeface="Calibri"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146</a:t>
            </a:fld>
            <a:endParaRPr lang="en-US" sz="1200" dirty="0">
              <a:latin typeface="Calibri"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147</a:t>
            </a:fld>
            <a:endParaRPr lang="en-US" sz="1200" dirty="0">
              <a:latin typeface="Calibri"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148</a:t>
            </a:fld>
            <a:endParaRPr lang="en-US" sz="1100" dirty="0">
              <a:ea typeface="ＭＳ Ｐゴシック" pitchFamily="-10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35D362D0-961E-4407-9812-996D3AB60515}" type="slidenum">
              <a:rPr lang="en-US" smtClean="0"/>
              <a:pPr/>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149</a:t>
            </a:fld>
            <a:endParaRPr lang="en-US" sz="1200" dirty="0">
              <a:latin typeface="Calibri"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150</a:t>
            </a:fld>
            <a:endParaRPr lang="en-US" sz="1200" dirty="0">
              <a:latin typeface="Calibri"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151</a:t>
            </a:fld>
            <a:endParaRPr lang="en-US" sz="1200" dirty="0">
              <a:latin typeface="Calibri"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152</a:t>
            </a:fld>
            <a:endParaRPr lang="en-US" sz="1100" dirty="0">
              <a:ea typeface="ＭＳ Ｐゴシック" pitchFamily="-108" charset="-128"/>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153</a:t>
            </a:fld>
            <a:endParaRPr lang="en-US" sz="1200" dirty="0">
              <a:latin typeface="Calibri"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154</a:t>
            </a:fld>
            <a:endParaRPr lang="en-US" sz="1200" dirty="0">
              <a:latin typeface="Calibri"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155</a:t>
            </a:fld>
            <a:endParaRPr lang="en-US" sz="1200" dirty="0">
              <a:latin typeface="Calibri"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156</a:t>
            </a:fld>
            <a:endParaRPr lang="en-US" sz="1100" dirty="0">
              <a:ea typeface="ＭＳ Ｐゴシック" pitchFamily="-108"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157</a:t>
            </a:fld>
            <a:endParaRPr lang="en-US" sz="1200" dirty="0">
              <a:latin typeface="Calibri"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158</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15</a:t>
            </a:fld>
            <a:endParaRPr lang="en-US" sz="1100" dirty="0">
              <a:ea typeface="ＭＳ Ｐゴシック"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159</a:t>
            </a:fld>
            <a:endParaRPr lang="en-US" sz="1200" dirty="0">
              <a:latin typeface="Calibri"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4588" y="687388"/>
            <a:ext cx="4568825" cy="3427412"/>
          </a:xfrm>
          <a:noFill/>
          <a:ln>
            <a:solidFill>
              <a:srgbClr val="000000"/>
            </a:solidFill>
            <a:miter lim="800000"/>
            <a:headEnd/>
            <a:tailEnd/>
          </a:ln>
        </p:spPr>
      </p:sp>
      <p:sp>
        <p:nvSpPr>
          <p:cNvPr id="77827" name="Notes Placeholder 2"/>
          <p:cNvSpPr>
            <a:spLocks noGrp="1"/>
          </p:cNvSpPr>
          <p:nvPr>
            <p:ph type="body" idx="1"/>
          </p:nvPr>
        </p:nvSpPr>
        <p:spPr bwMode="auto">
          <a:xfrm>
            <a:off x="915989" y="4343401"/>
            <a:ext cx="5026025" cy="4113213"/>
          </a:xfrm>
          <a:noFill/>
        </p:spPr>
        <p:txBody>
          <a:bodyPr wrap="square" lIns="87547" tIns="43772" rIns="87547" bIns="43772" numCol="1" anchor="t" anchorCtr="0" compatLnSpc="1">
            <a:prstTxWarp prst="textNoShape">
              <a:avLst/>
            </a:prstTxWarp>
          </a:bodyPr>
          <a:lstStyle/>
          <a:p>
            <a:endParaRPr lang="en-US" dirty="0" smtClean="0"/>
          </a:p>
        </p:txBody>
      </p:sp>
      <p:sp>
        <p:nvSpPr>
          <p:cNvPr id="77828" name="Slide Number Placeholder 3"/>
          <p:cNvSpPr txBox="1">
            <a:spLocks noGrp="1"/>
          </p:cNvSpPr>
          <p:nvPr/>
        </p:nvSpPr>
        <p:spPr bwMode="auto">
          <a:xfrm>
            <a:off x="3884614" y="8688388"/>
            <a:ext cx="2973387" cy="455612"/>
          </a:xfrm>
          <a:prstGeom prst="rect">
            <a:avLst/>
          </a:prstGeom>
          <a:noFill/>
          <a:ln w="9525">
            <a:noFill/>
            <a:miter lim="800000"/>
            <a:headEnd/>
            <a:tailEnd/>
          </a:ln>
        </p:spPr>
        <p:txBody>
          <a:bodyPr lIns="87547" tIns="43772" rIns="87547" bIns="43772" anchor="b"/>
          <a:lstStyle/>
          <a:p>
            <a:pPr algn="r" defTabSz="874556" eaLnBrk="0" hangingPunct="0"/>
            <a:fld id="{B76D5F4B-FE7F-4235-B18B-10E1F3EB9F74}" type="slidenum">
              <a:rPr lang="en-US" sz="1100">
                <a:ea typeface="ＭＳ Ｐゴシック" pitchFamily="-108" charset="-128"/>
              </a:rPr>
              <a:pPr algn="r" defTabSz="874556" eaLnBrk="0" hangingPunct="0"/>
              <a:t>160</a:t>
            </a:fld>
            <a:endParaRPr lang="en-US" sz="1100" dirty="0">
              <a:ea typeface="ＭＳ Ｐゴシック" pitchFamily="-108" charset="-128"/>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161</a:t>
            </a:fld>
            <a:endParaRPr lang="en-US" sz="1200" dirty="0">
              <a:latin typeface="Calibri"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162</a:t>
            </a:fld>
            <a:endParaRPr lang="en-US" sz="1200" dirty="0">
              <a:latin typeface="Calibri"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163</a:t>
            </a:fld>
            <a:endParaRPr lang="en-US" sz="1200" dirty="0">
              <a:latin typeface="Calibri"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164</a:t>
            </a:fld>
            <a:endParaRPr lang="en-US" sz="1100" dirty="0">
              <a:latin typeface="Calibri" pitchFamily="34" charset="0"/>
              <a:ea typeface="ＭＳ Ｐゴシック" pitchFamily="34" charset="-128"/>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165</a:t>
            </a:fld>
            <a:endParaRPr lang="en-US" sz="1200" dirty="0">
              <a:latin typeface="Calibri" pitchFamily="34"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166</a:t>
            </a:fld>
            <a:endParaRPr lang="en-US" sz="1200" dirty="0">
              <a:latin typeface="Calibri" pitchFamily="34"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167</a:t>
            </a:fld>
            <a:endParaRPr lang="en-US" sz="1200" dirty="0">
              <a:latin typeface="Calibri" pitchFamily="34"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168</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1C04DB51-EACB-4332-BDFD-DDF50E5D15F8}" type="slidenum">
              <a:rPr lang="en-US" smtClean="0"/>
              <a:pPr/>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169</a:t>
            </a:fld>
            <a:endParaRPr lang="en-US" sz="1200" dirty="0">
              <a:latin typeface="Calibri"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170</a:t>
            </a:fld>
            <a:endParaRPr lang="en-US" sz="1200" dirty="0">
              <a:latin typeface="Calibri"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171</a:t>
            </a:fld>
            <a:endParaRPr lang="en-US" sz="1200" dirty="0">
              <a:latin typeface="Calibri"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172</a:t>
            </a:fld>
            <a:endParaRPr lang="en-US" sz="1200" dirty="0">
              <a:latin typeface="Calibri" pitchFamily="34"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173</a:t>
            </a:fld>
            <a:endParaRPr lang="en-US" sz="1200" dirty="0">
              <a:latin typeface="Calibri" pitchFamily="34"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174</a:t>
            </a:fld>
            <a:endParaRPr lang="en-US" sz="1200" dirty="0">
              <a:latin typeface="Calibri" pitchFamily="34"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175</a:t>
            </a:fld>
            <a:endParaRPr lang="en-US" sz="1200" dirty="0">
              <a:latin typeface="Calibri" pitchFamily="34"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176</a:t>
            </a:fld>
            <a:endParaRPr lang="en-US" sz="1200" dirty="0">
              <a:latin typeface="Calibri" pitchFamily="34"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177</a:t>
            </a:fld>
            <a:endParaRPr lang="en-US" sz="1200" dirty="0">
              <a:latin typeface="Calibri" pitchFamily="34"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178</a:t>
            </a:fld>
            <a:endParaRPr lang="en-US"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3AD54BD8-F27C-43A8-8340-F1140095C9F7}" type="slidenum">
              <a:rPr lang="en-US" smtClean="0"/>
              <a:pPr/>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179</a:t>
            </a:fld>
            <a:endParaRPr lang="en-US" sz="1200" dirty="0">
              <a:latin typeface="Calibri" pitchFamily="34"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180</a:t>
            </a:fld>
            <a:endParaRPr lang="en-US" sz="1200" dirty="0">
              <a:latin typeface="Calibri"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181</a:t>
            </a:fld>
            <a:endParaRPr lang="en-US" sz="1200" dirty="0">
              <a:latin typeface="Calibri"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182</a:t>
            </a:fld>
            <a:endParaRPr lang="en-US" sz="1200" dirty="0">
              <a:latin typeface="Calibri" pitchFamily="34"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183</a:t>
            </a:fld>
            <a:endParaRPr lang="en-US" sz="1200" dirty="0">
              <a:latin typeface="Calibri" pitchFamily="34"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184</a:t>
            </a:fld>
            <a:endParaRPr lang="en-US" sz="1200" dirty="0">
              <a:latin typeface="Calibri" pitchFamily="34"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185</a:t>
            </a:fld>
            <a:endParaRPr lang="en-US" sz="1200" dirty="0">
              <a:latin typeface="Calibri" pitchFamily="34"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186</a:t>
            </a:fld>
            <a:endParaRPr lang="en-US" sz="1200" dirty="0">
              <a:latin typeface="Calibri" pitchFamily="34"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34147" name="Notes Placeholder 2"/>
          <p:cNvSpPr>
            <a:spLocks noGrp="1"/>
          </p:cNvSpPr>
          <p:nvPr>
            <p:ph type="body" idx="1"/>
          </p:nvPr>
        </p:nvSpPr>
        <p:spPr>
          <a:xfrm>
            <a:off x="916264" y="4344025"/>
            <a:ext cx="5025473" cy="4112926"/>
          </a:xfrm>
          <a:noFill/>
          <a:ln/>
        </p:spPr>
        <p:txBody>
          <a:bodyPr lIns="91151" tIns="45575" rIns="91151" bIns="45575"/>
          <a:lstStyle/>
          <a:p>
            <a:endParaRPr lang="en-US" dirty="0" smtClean="0"/>
          </a:p>
        </p:txBody>
      </p:sp>
      <p:sp>
        <p:nvSpPr>
          <p:cNvPr id="134148"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91151" tIns="45575" rIns="91151" bIns="45575" anchor="b"/>
          <a:lstStyle/>
          <a:p>
            <a:pPr algn="r" defTabSz="911322" eaLnBrk="0" hangingPunct="0"/>
            <a:fld id="{B3AFAF91-DE26-4716-A37A-4E4FBCB099C0}" type="slidenum">
              <a:rPr lang="en-US" sz="1200">
                <a:latin typeface="Times" pitchFamily="18" charset="0"/>
              </a:rPr>
              <a:pPr algn="r" defTabSz="911322" eaLnBrk="0" hangingPunct="0"/>
              <a:t>187</a:t>
            </a:fld>
            <a:endParaRPr lang="en-US" sz="1200" dirty="0">
              <a:latin typeface="Times" pitchFamily="18"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1309DA0-B48C-4170-BAFB-F14628823AE7}" type="slidenum">
              <a:rPr lang="en-US" smtClean="0"/>
              <a:pPr>
                <a:defRPr/>
              </a:pPr>
              <a:t>189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3AD54BD8-F27C-43A8-8340-F1140095C9F7}" type="slidenum">
              <a:rPr lang="en-US" smtClean="0"/>
              <a:pPr/>
              <a:t>18</a:t>
            </a:fld>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7388"/>
            <a:ext cx="4570413" cy="3427412"/>
          </a:xfrm>
          <a:noFill/>
          <a:ln>
            <a:solidFill>
              <a:srgbClr val="000000"/>
            </a:solidFill>
            <a:miter lim="800000"/>
            <a:headEnd/>
            <a:tailEnd/>
          </a:ln>
        </p:spPr>
      </p:sp>
      <p:sp>
        <p:nvSpPr>
          <p:cNvPr id="32771" name="Rectangle 3"/>
          <p:cNvSpPr>
            <a:spLocks noGrp="1" noChangeArrowheads="1"/>
          </p:cNvSpPr>
          <p:nvPr>
            <p:ph type="body" idx="1"/>
          </p:nvPr>
        </p:nvSpPr>
        <p:spPr>
          <a:xfrm>
            <a:off x="915988" y="4343400"/>
            <a:ext cx="5026025" cy="4113213"/>
          </a:xfrm>
          <a:noFill/>
          <a:ln/>
        </p:spPr>
        <p:txBody>
          <a:bodyPr lIns="87545" tIns="43771" rIns="87545" bIns="43771"/>
          <a:lstStyle/>
          <a:p>
            <a:pPr eaLnBrk="1" hangingPunct="1"/>
            <a:endParaRPr lang="en-US" smtClean="0">
              <a:latin typeface="Arial" pitchFamily="34"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DA4F923-3CCE-45BC-B8DB-E0C862D70F8D}" type="slidenum">
              <a:rPr lang="en-US" smtClean="0"/>
              <a:pPr>
                <a:defRPr/>
              </a:pPr>
              <a:t>191</a:t>
            </a:fld>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004D5F1-416A-4ABB-8753-944B17AA7F0D}" type="slidenum">
              <a:rPr lang="en-US" smtClean="0"/>
              <a:pPr>
                <a:defRPr/>
              </a:pPr>
              <a:t>192</a:t>
            </a:fld>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9EA9DD8-7D95-468C-B25B-F98C0865E7D1}" type="slidenum">
              <a:rPr lang="en-US" smtClean="0"/>
              <a:pPr>
                <a:defRPr/>
              </a:pPr>
              <a:t>193</a:t>
            </a:fld>
            <a:endParaRPr 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BC84D20-FB57-4349-A569-0123D6958988}" type="slidenum">
              <a:rPr lang="en-US" smtClean="0"/>
              <a:pPr>
                <a:defRPr/>
              </a:pPr>
              <a:t>194</a:t>
            </a:fld>
            <a:endParaRPr 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C624988-4817-43C6-A374-DC25280EF5D4}" type="slidenum">
              <a:rPr lang="en-US" smtClean="0"/>
              <a:pPr>
                <a:defRPr/>
              </a:pPr>
              <a:t>195</a:t>
            </a:fld>
            <a:endParaRPr lang="en-US"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6E81B24-1076-4557-87F6-1C0DE5F49E70}" type="slidenum">
              <a:rPr lang="en-US" smtClean="0"/>
              <a:pPr>
                <a:defRPr/>
              </a:pPr>
              <a:t>196</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FE28E13-95C0-4030-95D6-3AABA120F693}" type="slidenum">
              <a:rPr lang="en-US" smtClean="0"/>
              <a:pPr>
                <a:defRPr/>
              </a:pPr>
              <a:t>197</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8C5FADC-A9CA-4D7B-BF21-7415EC2B8680}" type="slidenum">
              <a:rPr lang="en-US" smtClean="0"/>
              <a:pPr>
                <a:defRPr/>
              </a:pPr>
              <a:t>198</a:t>
            </a:fld>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4EC4FAA-BF2B-46DF-969A-A2056D1241A0}" type="slidenum">
              <a:rPr lang="en-US" smtClean="0"/>
              <a:pPr>
                <a:defRPr/>
              </a:pPr>
              <a:t>199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21</a:t>
            </a:fld>
            <a:endParaRPr lang="en-US" sz="1200" dirty="0">
              <a:latin typeface="Calibri" pitchFamily="34"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B31726D-6BD2-4ECC-8F92-1231CA22979E}" type="slidenum">
              <a:rPr lang="en-US" smtClean="0"/>
              <a:pPr>
                <a:defRPr/>
              </a:pPr>
              <a:t>200</a:t>
            </a:fld>
            <a:endParaRPr lang="en-US"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9BE640D-7FCB-4054-BEA9-4E49CF5B1A13}" type="slidenum">
              <a:rPr lang="en-US" smtClean="0"/>
              <a:pPr>
                <a:defRPr/>
              </a:pPr>
              <a:t>201</a:t>
            </a:fld>
            <a:endParaRPr 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F5D8C96-DE36-49AC-B22D-6C7B9C67AC56}" type="slidenum">
              <a:rPr lang="en-US" smtClean="0"/>
              <a:pPr>
                <a:defRPr/>
              </a:pPr>
              <a:t>202</a:t>
            </a:fld>
            <a:endParaRPr 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E5901AD-18CD-47F2-BAE9-5CBDE98312BC}" type="slidenum">
              <a:rPr lang="en-US" smtClean="0"/>
              <a:pPr>
                <a:defRPr/>
              </a:pPr>
              <a:t>203</a:t>
            </a:fld>
            <a:endParaRPr lang="en-US"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2995C3E-FB53-49BA-A413-689EA605DD04}" type="slidenum">
              <a:rPr lang="en-US" smtClean="0"/>
              <a:pPr>
                <a:defRPr/>
              </a:pPr>
              <a:t>204</a:t>
            </a:fld>
            <a:endParaRPr lang="en-US"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66EEACE-B475-4295-8CA2-6CCB56E8A6A4}" type="slidenum">
              <a:rPr lang="en-US" smtClean="0"/>
              <a:pPr>
                <a:defRPr/>
              </a:pPr>
              <a:t>205</a:t>
            </a:fld>
            <a:endParaRPr lang="en-US"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7C46F69-648A-4561-BE4F-D9BAA7ADBFF9}" type="slidenum">
              <a:rPr lang="en-US" smtClean="0"/>
              <a:pPr>
                <a:defRPr/>
              </a:pPr>
              <a:t>206</a:t>
            </a:fld>
            <a:endParaRPr lang="en-US"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1A2B0BF-C247-48C8-8315-F107B036E2D4}" type="slidenum">
              <a:rPr lang="en-US" smtClean="0"/>
              <a:pPr>
                <a:defRPr/>
              </a:pPr>
              <a:t>207</a:t>
            </a:fld>
            <a:endParaRPr lang="en-US"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2BA4AC-BCA6-4D5C-94F4-DEC16448DB00}" type="slidenum">
              <a:rPr lang="en-US" smtClean="0"/>
              <a:pPr>
                <a:defRPr/>
              </a:pPr>
              <a:t>208</a:t>
            </a:fld>
            <a:endParaRPr lang="en-US"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27A9EA0-E5BE-403D-9D18-75A29F38B41A}" type="slidenum">
              <a:rPr lang="en-US" smtClean="0"/>
              <a:pPr>
                <a:defRPr/>
              </a:pPr>
              <a:t>209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7388"/>
            <a:ext cx="4567237" cy="3427412"/>
          </a:xfrm>
          <a:noFill/>
          <a:ln>
            <a:solidFill>
              <a:srgbClr val="000000"/>
            </a:solidFill>
            <a:miter lim="800000"/>
            <a:headEnd/>
            <a:tailEnd/>
          </a:ln>
        </p:spPr>
      </p:sp>
      <p:sp>
        <p:nvSpPr>
          <p:cNvPr id="235523" name="Rectangle 3"/>
          <p:cNvSpPr>
            <a:spLocks noGrp="1" noChangeArrowheads="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22</a:t>
            </a:fld>
            <a:endParaRPr lang="en-US" sz="1100" dirty="0">
              <a:latin typeface="Calibri" pitchFamily="34" charset="0"/>
              <a:ea typeface="ＭＳ Ｐゴシック" pitchFamily="34" charset="-128"/>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34147" name="Notes Placeholder 2"/>
          <p:cNvSpPr>
            <a:spLocks noGrp="1"/>
          </p:cNvSpPr>
          <p:nvPr>
            <p:ph type="body" idx="1"/>
          </p:nvPr>
        </p:nvSpPr>
        <p:spPr>
          <a:xfrm>
            <a:off x="916264" y="4344025"/>
            <a:ext cx="5025473" cy="4112926"/>
          </a:xfrm>
          <a:noFill/>
          <a:ln/>
        </p:spPr>
        <p:txBody>
          <a:bodyPr lIns="91151" tIns="45575" rIns="91151" bIns="45575"/>
          <a:lstStyle/>
          <a:p>
            <a:endParaRPr lang="en-US" dirty="0" smtClean="0"/>
          </a:p>
        </p:txBody>
      </p:sp>
      <p:sp>
        <p:nvSpPr>
          <p:cNvPr id="134148"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91151" tIns="45575" rIns="91151" bIns="45575" anchor="b"/>
          <a:lstStyle/>
          <a:p>
            <a:pPr algn="r" defTabSz="911322" eaLnBrk="0" hangingPunct="0"/>
            <a:fld id="{B3AFAF91-DE26-4716-A37A-4E4FBCB099C0}" type="slidenum">
              <a:rPr lang="en-US" sz="1200">
                <a:latin typeface="Times" pitchFamily="18" charset="0"/>
              </a:rPr>
              <a:pPr algn="r" defTabSz="911322" eaLnBrk="0" hangingPunct="0"/>
              <a:t>210</a:t>
            </a:fld>
            <a:endParaRPr lang="en-US" sz="1200" dirty="0">
              <a:latin typeface="Times" pitchFamily="18"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p:txBody>
          <a:bodyPr/>
          <a:lstStyle/>
          <a:p>
            <a:pPr defTabSz="911322">
              <a:defRPr/>
            </a:pPr>
            <a:fld id="{9D6CA909-BDA7-4AC5-A343-E488ECB28E5D}" type="slidenum">
              <a:rPr lang="en-US" smtClean="0"/>
              <a:pPr defTabSz="911322">
                <a:defRPr/>
              </a:pPr>
              <a:t>211</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23</a:t>
            </a:fld>
            <a:endParaRPr lang="en-US"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dirty="0"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24</a:t>
            </a:fld>
            <a:endParaRPr lang="en-US" sz="1100" dirty="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25</a:t>
            </a:fld>
            <a:endParaRPr lang="en-US" sz="1100" dirty="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26</a:t>
            </a:fld>
            <a:endParaRPr lang="en-US" sz="1100" dirty="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27</a:t>
            </a:fld>
            <a:endParaRPr lang="en-US" sz="1100"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28</a:t>
            </a:fld>
            <a:endParaRPr lang="en-US" sz="1100" dirty="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29</a:t>
            </a:fld>
            <a:endParaRPr lang="en-US" sz="1100" dirty="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30</a:t>
            </a:fld>
            <a:endParaRPr lang="en-US" sz="1100"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31</a:t>
            </a:fld>
            <a:endParaRPr lang="en-US" sz="1100"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7388"/>
            <a:ext cx="4567237" cy="3427412"/>
          </a:xfrm>
          <a:noFill/>
          <a:ln>
            <a:solidFill>
              <a:srgbClr val="000000"/>
            </a:solidFill>
            <a:miter lim="800000"/>
            <a:headEnd/>
            <a:tailEnd/>
          </a:ln>
        </p:spPr>
      </p:sp>
      <p:sp>
        <p:nvSpPr>
          <p:cNvPr id="235523" name="Rectangle 3"/>
          <p:cNvSpPr>
            <a:spLocks noGrp="1" noChangeArrowheads="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32</a:t>
            </a:fld>
            <a:endParaRPr lang="en-US" sz="1100" dirty="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33</a:t>
            </a:fld>
            <a:endParaRPr lang="en-US" sz="1100" dirty="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34</a:t>
            </a:fld>
            <a:endParaRPr lang="en-US" sz="1100" dirty="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35</a:t>
            </a:fld>
            <a:endParaRPr lang="en-US" sz="1100" dirty="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36</a:t>
            </a:fld>
            <a:endParaRPr lang="en-US" sz="1100" dirty="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37</a:t>
            </a:fld>
            <a:endParaRPr lang="en-US" sz="1100" dirty="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38</a:t>
            </a:fld>
            <a:endParaRPr lang="en-US" sz="1100" dirty="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39</a:t>
            </a:fld>
            <a:endParaRPr lang="en-US" sz="1100" dirty="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40</a:t>
            </a:fld>
            <a:endParaRPr lang="en-US" sz="1100" dirty="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41</a:t>
            </a:fld>
            <a:endParaRPr lang="en-US" sz="110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7388"/>
            <a:ext cx="4567237" cy="3427412"/>
          </a:xfrm>
          <a:noFill/>
          <a:ln>
            <a:solidFill>
              <a:srgbClr val="000000"/>
            </a:solidFill>
            <a:miter lim="800000"/>
            <a:headEnd/>
            <a:tailEnd/>
          </a:ln>
        </p:spPr>
      </p:sp>
      <p:sp>
        <p:nvSpPr>
          <p:cNvPr id="235523" name="Rectangle 3"/>
          <p:cNvSpPr>
            <a:spLocks noGrp="1" noChangeArrowheads="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42</a:t>
            </a:fld>
            <a:endParaRPr lang="en-US" sz="1100" dirty="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43</a:t>
            </a:fld>
            <a:endParaRPr lang="en-US" sz="1100" dirty="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44</a:t>
            </a:fld>
            <a:endParaRPr lang="en-US" sz="1100" dirty="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45</a:t>
            </a:fld>
            <a:endParaRPr lang="en-US" sz="1100" dirty="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46</a:t>
            </a:fld>
            <a:endParaRPr lang="en-US" sz="1100" dirty="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47</a:t>
            </a:fld>
            <a:endParaRPr lang="en-US" sz="1100" dirty="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48</a:t>
            </a:fld>
            <a:endParaRPr lang="en-US" sz="1100" dirty="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49</a:t>
            </a:fld>
            <a:endParaRPr lang="en-US" sz="1100" dirty="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50</a:t>
            </a:fld>
            <a:endParaRPr lang="en-US" sz="1100" dirty="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51</a:t>
            </a:fld>
            <a:endParaRPr lang="en-US" sz="1100"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7388"/>
            <a:ext cx="4567237" cy="3427412"/>
          </a:xfrm>
          <a:noFill/>
          <a:ln>
            <a:solidFill>
              <a:srgbClr val="000000"/>
            </a:solidFill>
            <a:miter lim="800000"/>
            <a:headEnd/>
            <a:tailEnd/>
          </a:ln>
        </p:spPr>
      </p:sp>
      <p:sp>
        <p:nvSpPr>
          <p:cNvPr id="235523" name="Rectangle 3"/>
          <p:cNvSpPr>
            <a:spLocks noGrp="1" noChangeArrowheads="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52</a:t>
            </a:fld>
            <a:endParaRPr lang="en-US" sz="1100" dirty="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53</a:t>
            </a:fld>
            <a:endParaRPr lang="en-US" sz="1100" dirty="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54</a:t>
            </a:fld>
            <a:endParaRPr lang="en-US" sz="1100" dirty="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55</a:t>
            </a:fld>
            <a:endParaRPr lang="en-US" sz="1100" dirty="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56</a:t>
            </a:fld>
            <a:endParaRPr lang="en-US" sz="1100" dirty="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57</a:t>
            </a:fld>
            <a:endParaRPr lang="en-US" sz="1100" dirty="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58</a:t>
            </a:fld>
            <a:endParaRPr lang="en-US" sz="1100" dirty="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59</a:t>
            </a:fld>
            <a:endParaRPr lang="en-US" sz="1100" dirty="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60</a:t>
            </a:fld>
            <a:endParaRPr lang="en-US" sz="1100" dirty="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61</a:t>
            </a:fld>
            <a:endParaRPr lang="en-US" sz="11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bwMode="auto">
          <a:xfrm>
            <a:off x="1144588" y="687388"/>
            <a:ext cx="4567237" cy="3427412"/>
          </a:xfrm>
          <a:noFill/>
          <a:ln>
            <a:solidFill>
              <a:srgbClr val="000000"/>
            </a:solidFill>
            <a:miter lim="800000"/>
            <a:headEnd/>
            <a:tailEnd/>
          </a:ln>
        </p:spPr>
      </p:sp>
      <p:sp>
        <p:nvSpPr>
          <p:cNvPr id="235523" name="Rectangle 3"/>
          <p:cNvSpPr>
            <a:spLocks noGrp="1" noChangeArrowheads="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62</a:t>
            </a:fld>
            <a:endParaRPr lang="en-US" sz="1100" dirty="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63</a:t>
            </a:fld>
            <a:endParaRPr lang="en-US" sz="1100" dirty="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64</a:t>
            </a:fld>
            <a:endParaRPr lang="en-US" sz="1100" dirty="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65</a:t>
            </a:fld>
            <a:endParaRPr lang="en-US" sz="1100" dirty="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66</a:t>
            </a:fld>
            <a:endParaRPr lang="en-US" sz="1100" dirty="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67</a:t>
            </a:fld>
            <a:endParaRPr lang="en-US" sz="1100" dirty="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68</a:t>
            </a:fld>
            <a:endParaRPr lang="en-US" sz="1100" dirty="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69</a:t>
            </a:fld>
            <a:endParaRPr lang="en-US" sz="1100" dirty="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70</a:t>
            </a:fld>
            <a:endParaRPr lang="en-US" sz="1100" dirty="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71</a:t>
            </a:fld>
            <a:endParaRPr lang="en-US" sz="1100"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7</a:t>
            </a:fld>
            <a:endParaRPr lang="en-US" sz="1100" dirty="0">
              <a:latin typeface="Calibri" pitchFamily="34"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72</a:t>
            </a:fld>
            <a:endParaRPr lang="en-US" sz="1100" dirty="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73</a:t>
            </a:fld>
            <a:endParaRPr lang="en-US" sz="1100" dirty="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74</a:t>
            </a:fld>
            <a:endParaRPr lang="en-US" sz="1100" dirty="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75</a:t>
            </a:fld>
            <a:endParaRPr lang="en-US" sz="1100" dirty="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76</a:t>
            </a:fld>
            <a:endParaRPr lang="en-US" sz="1100" dirty="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77</a:t>
            </a:fld>
            <a:endParaRPr lang="en-US" sz="1100" dirty="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78</a:t>
            </a:fld>
            <a:endParaRPr lang="en-US" sz="1100" dirty="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79</a:t>
            </a:fld>
            <a:endParaRPr lang="en-US" sz="1100" dirty="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80</a:t>
            </a:fld>
            <a:endParaRPr lang="en-US" sz="1100" dirty="0">
              <a:ea typeface="ＭＳ Ｐゴシック"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81</a:t>
            </a:fld>
            <a:endParaRPr lang="en-US" sz="1100"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212995" name="Notes Placeholder 2"/>
          <p:cNvSpPr>
            <a:spLocks noGrp="1"/>
          </p:cNvSpPr>
          <p:nvPr>
            <p:ph type="body" idx="1"/>
          </p:nvPr>
        </p:nvSpPr>
        <p:spPr>
          <a:xfrm>
            <a:off x="916264" y="4344025"/>
            <a:ext cx="5025473" cy="4112926"/>
          </a:xfrm>
          <a:noFill/>
          <a:ln/>
        </p:spPr>
        <p:txBody>
          <a:bodyPr lIns="87540" tIns="43768" rIns="87540" bIns="43768"/>
          <a:lstStyle/>
          <a:p>
            <a:pPr eaLnBrk="1" hangingPunct="1"/>
            <a:endParaRPr lang="en-US" smtClean="0">
              <a:latin typeface="Arial" pitchFamily="34" charset="0"/>
            </a:endParaRPr>
          </a:p>
        </p:txBody>
      </p:sp>
      <p:sp>
        <p:nvSpPr>
          <p:cNvPr id="21299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6B595BBF-09D5-418F-B86C-C1F949C15B30}" type="slidenum">
              <a:rPr lang="en-US" sz="1100">
                <a:ea typeface="ＭＳ Ｐゴシック" pitchFamily="34" charset="-128"/>
              </a:rPr>
              <a:pPr algn="r" defTabSz="873934" eaLnBrk="0" hangingPunct="0"/>
              <a:t>8</a:t>
            </a:fld>
            <a:endParaRPr lang="en-US" sz="1100" dirty="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82</a:t>
            </a:fld>
            <a:endParaRPr lang="en-US" sz="1100" dirty="0">
              <a:ea typeface="ＭＳ Ｐゴシック"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83</a:t>
            </a:fld>
            <a:endParaRPr lang="en-US" sz="1100" dirty="0">
              <a:ea typeface="ＭＳ Ｐゴシック"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84</a:t>
            </a:fld>
            <a:endParaRPr lang="en-US" sz="1100" dirty="0">
              <a:ea typeface="ＭＳ Ｐゴシック"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85</a:t>
            </a:fld>
            <a:endParaRPr lang="en-US" sz="1100" dirty="0">
              <a:ea typeface="ＭＳ Ｐゴシック"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86</a:t>
            </a:fld>
            <a:endParaRPr lang="en-US" sz="1100" dirty="0">
              <a:ea typeface="ＭＳ Ｐゴシック"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87</a:t>
            </a:fld>
            <a:endParaRPr lang="en-US" sz="1100" dirty="0">
              <a:ea typeface="ＭＳ Ｐゴシック"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88</a:t>
            </a:fld>
            <a:endParaRPr lang="en-US" sz="1100" dirty="0">
              <a:ea typeface="ＭＳ Ｐゴシック"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89</a:t>
            </a:fld>
            <a:endParaRPr lang="en-US" sz="1100" dirty="0">
              <a:ea typeface="ＭＳ Ｐゴシック"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90</a:t>
            </a:fld>
            <a:endParaRPr lang="en-US" sz="1100" dirty="0">
              <a:ea typeface="ＭＳ Ｐゴシック"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91</a:t>
            </a:fld>
            <a:endParaRPr lang="en-US" sz="1100"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9</a:t>
            </a:fld>
            <a:endParaRPr lang="en-US" sz="1200" dirty="0">
              <a:latin typeface="Calibri"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92</a:t>
            </a:fld>
            <a:endParaRPr lang="en-US" sz="1100" dirty="0">
              <a:ea typeface="ＭＳ Ｐゴシック"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93</a:t>
            </a:fld>
            <a:endParaRPr lang="en-US" sz="1100" dirty="0">
              <a:ea typeface="ＭＳ Ｐゴシック"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94</a:t>
            </a:fld>
            <a:endParaRPr lang="en-US" sz="1100" dirty="0">
              <a:ea typeface="ＭＳ Ｐゴシック"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17763" name="Notes Placeholder 2"/>
          <p:cNvSpPr>
            <a:spLocks noGrp="1"/>
          </p:cNvSpPr>
          <p:nvPr>
            <p:ph type="body" idx="1"/>
          </p:nvPr>
        </p:nvSpPr>
        <p:spPr>
          <a:xfrm>
            <a:off x="916264" y="4344025"/>
            <a:ext cx="5025473" cy="4112926"/>
          </a:xfrm>
          <a:noFill/>
          <a:ln/>
        </p:spPr>
        <p:txBody>
          <a:bodyPr lIns="87540" tIns="43768" rIns="87540" bIns="43768"/>
          <a:lstStyle/>
          <a:p>
            <a:endParaRPr lang="en-US" smtClean="0">
              <a:latin typeface="Arial" pitchFamily="34" charset="0"/>
            </a:endParaRPr>
          </a:p>
        </p:txBody>
      </p:sp>
      <p:sp>
        <p:nvSpPr>
          <p:cNvPr id="117764"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ADAC9EFC-8B4C-4D90-B9C6-C68F88A14D6A}" type="slidenum">
              <a:rPr lang="en-US" sz="1100">
                <a:ea typeface="ＭＳ Ｐゴシック" pitchFamily="34" charset="-128"/>
              </a:rPr>
              <a:pPr algn="r" defTabSz="873934" eaLnBrk="0" hangingPunct="0"/>
              <a:t>95</a:t>
            </a:fld>
            <a:endParaRPr lang="en-US" sz="1100" dirty="0">
              <a:ea typeface="ＭＳ Ｐゴシック"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3205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15" tIns="45708" rIns="91415" bIns="45708" anchor="b"/>
          <a:lstStyle/>
          <a:p>
            <a:pPr algn="r" defTabSz="911322"/>
            <a:fld id="{9EDBA2F2-7A82-4F10-B650-E087F5A0106C}" type="slidenum">
              <a:rPr lang="en-US" sz="1200">
                <a:latin typeface="Calibri" pitchFamily="34" charset="0"/>
              </a:rPr>
              <a:pPr algn="r" defTabSz="911322"/>
              <a:t>96</a:t>
            </a:fld>
            <a:endParaRPr lang="en-US" sz="1200" dirty="0">
              <a:latin typeface="Calibri"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146175" y="687388"/>
            <a:ext cx="4567238" cy="3427412"/>
          </a:xfrm>
          <a:noFill/>
          <a:ln>
            <a:solidFill>
              <a:srgbClr val="000000"/>
            </a:solidFill>
            <a:miter lim="800000"/>
            <a:headEnd/>
            <a:tailEnd/>
          </a:ln>
        </p:spPr>
      </p:sp>
      <p:sp>
        <p:nvSpPr>
          <p:cNvPr id="134147" name="Notes Placeholder 2"/>
          <p:cNvSpPr>
            <a:spLocks noGrp="1"/>
          </p:cNvSpPr>
          <p:nvPr>
            <p:ph type="body" idx="1"/>
          </p:nvPr>
        </p:nvSpPr>
        <p:spPr>
          <a:xfrm>
            <a:off x="916264" y="4344025"/>
            <a:ext cx="5025473" cy="4112926"/>
          </a:xfrm>
          <a:noFill/>
          <a:ln/>
        </p:spPr>
        <p:txBody>
          <a:bodyPr lIns="91151" tIns="45575" rIns="91151" bIns="45575"/>
          <a:lstStyle/>
          <a:p>
            <a:endParaRPr lang="en-US" smtClean="0"/>
          </a:p>
        </p:txBody>
      </p:sp>
      <p:sp>
        <p:nvSpPr>
          <p:cNvPr id="134148"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91151" tIns="45575" rIns="91151" bIns="45575" anchor="b"/>
          <a:lstStyle/>
          <a:p>
            <a:pPr algn="r" defTabSz="911322" eaLnBrk="0" hangingPunct="0"/>
            <a:fld id="{B3AFAF91-DE26-4716-A37A-4E4FBCB099C0}" type="slidenum">
              <a:rPr lang="en-US" sz="1200">
                <a:latin typeface="Times" pitchFamily="18" charset="0"/>
              </a:rPr>
              <a:pPr algn="r" defTabSz="911322" eaLnBrk="0" hangingPunct="0"/>
              <a:t>97</a:t>
            </a:fld>
            <a:endParaRPr lang="en-US" sz="1200" dirty="0">
              <a:latin typeface="Times"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109571" name="Notes Placeholder 2"/>
          <p:cNvSpPr>
            <a:spLocks noGrp="1"/>
          </p:cNvSpPr>
          <p:nvPr>
            <p:ph type="body" idx="1"/>
          </p:nvPr>
        </p:nvSpPr>
        <p:spPr>
          <a:xfrm>
            <a:off x="916264" y="4344025"/>
            <a:ext cx="5025473" cy="4112926"/>
          </a:xfrm>
          <a:noFill/>
          <a:ln/>
        </p:spPr>
        <p:txBody>
          <a:bodyPr lIns="87540" tIns="43768" rIns="87540" bIns="43768"/>
          <a:lstStyle/>
          <a:p>
            <a:pPr eaLnBrk="1" hangingPunct="1">
              <a:spcBef>
                <a:spcPct val="0"/>
              </a:spcBef>
            </a:pPr>
            <a:endParaRPr lang="en-US" dirty="0" smtClean="0">
              <a:latin typeface="Arial" pitchFamily="34" charset="0"/>
            </a:endParaRPr>
          </a:p>
        </p:txBody>
      </p:sp>
      <p:sp>
        <p:nvSpPr>
          <p:cNvPr id="109572"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F7C56870-B530-40BB-8D46-25A746E14720}" type="slidenum">
              <a:rPr lang="en-US" sz="1100">
                <a:latin typeface="Calibri" pitchFamily="34" charset="0"/>
                <a:ea typeface="ＭＳ Ｐゴシック" pitchFamily="34" charset="-128"/>
              </a:rPr>
              <a:pPr algn="r" defTabSz="873934" eaLnBrk="0" hangingPunct="0"/>
              <a:t>99</a:t>
            </a:fld>
            <a:endParaRPr lang="en-US" sz="1100" dirty="0">
              <a:latin typeface="Calibri" pitchFamily="34" charset="0"/>
              <a:ea typeface="ＭＳ Ｐゴシック"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212995" name="Notes Placeholder 2"/>
          <p:cNvSpPr>
            <a:spLocks noGrp="1"/>
          </p:cNvSpPr>
          <p:nvPr>
            <p:ph type="body" idx="1"/>
          </p:nvPr>
        </p:nvSpPr>
        <p:spPr>
          <a:xfrm>
            <a:off x="916264" y="4344025"/>
            <a:ext cx="5025473" cy="4112926"/>
          </a:xfrm>
          <a:noFill/>
          <a:ln/>
        </p:spPr>
        <p:txBody>
          <a:bodyPr lIns="87540" tIns="43768" rIns="87540" bIns="43768"/>
          <a:lstStyle/>
          <a:p>
            <a:pPr eaLnBrk="1" hangingPunct="1"/>
            <a:endParaRPr lang="en-US" dirty="0" smtClean="0">
              <a:latin typeface="Arial" pitchFamily="34" charset="0"/>
            </a:endParaRPr>
          </a:p>
        </p:txBody>
      </p:sp>
      <p:sp>
        <p:nvSpPr>
          <p:cNvPr id="21299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6B595BBF-09D5-418F-B86C-C1F949C15B30}" type="slidenum">
              <a:rPr lang="en-US" sz="1100">
                <a:ea typeface="ＭＳ Ｐゴシック" pitchFamily="34" charset="-128"/>
              </a:rPr>
              <a:pPr algn="r" defTabSz="873934" eaLnBrk="0" hangingPunct="0"/>
              <a:t>100</a:t>
            </a:fld>
            <a:endParaRPr lang="en-US" sz="1100" dirty="0">
              <a:ea typeface="ＭＳ Ｐゴシック"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212995" name="Notes Placeholder 2"/>
          <p:cNvSpPr>
            <a:spLocks noGrp="1"/>
          </p:cNvSpPr>
          <p:nvPr>
            <p:ph type="body" idx="1"/>
          </p:nvPr>
        </p:nvSpPr>
        <p:spPr>
          <a:xfrm>
            <a:off x="916264" y="4344025"/>
            <a:ext cx="5025473" cy="4112926"/>
          </a:xfrm>
          <a:noFill/>
          <a:ln/>
        </p:spPr>
        <p:txBody>
          <a:bodyPr lIns="87540" tIns="43768" rIns="87540" bIns="43768"/>
          <a:lstStyle/>
          <a:p>
            <a:pPr eaLnBrk="1" hangingPunct="1"/>
            <a:endParaRPr lang="en-US" dirty="0" smtClean="0">
              <a:latin typeface="Arial" pitchFamily="34" charset="0"/>
            </a:endParaRPr>
          </a:p>
        </p:txBody>
      </p:sp>
      <p:sp>
        <p:nvSpPr>
          <p:cNvPr id="21299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6B595BBF-09D5-418F-B86C-C1F949C15B30}" type="slidenum">
              <a:rPr lang="en-US" sz="1100">
                <a:ea typeface="ＭＳ Ｐゴシック" pitchFamily="34" charset="-128"/>
              </a:rPr>
              <a:pPr algn="r" defTabSz="873934" eaLnBrk="0" hangingPunct="0"/>
              <a:t>101</a:t>
            </a:fld>
            <a:endParaRPr lang="en-US" sz="1100" dirty="0">
              <a:ea typeface="ＭＳ Ｐゴシック"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144588" y="687388"/>
            <a:ext cx="4567237" cy="3427412"/>
          </a:xfrm>
          <a:noFill/>
          <a:ln>
            <a:solidFill>
              <a:srgbClr val="000000"/>
            </a:solidFill>
            <a:miter lim="800000"/>
            <a:headEnd/>
            <a:tailEnd/>
          </a:ln>
        </p:spPr>
      </p:sp>
      <p:sp>
        <p:nvSpPr>
          <p:cNvPr id="212995" name="Notes Placeholder 2"/>
          <p:cNvSpPr>
            <a:spLocks noGrp="1"/>
          </p:cNvSpPr>
          <p:nvPr>
            <p:ph type="body" idx="1"/>
          </p:nvPr>
        </p:nvSpPr>
        <p:spPr>
          <a:xfrm>
            <a:off x="916264" y="4344025"/>
            <a:ext cx="5025473" cy="4112926"/>
          </a:xfrm>
          <a:noFill/>
          <a:ln/>
        </p:spPr>
        <p:txBody>
          <a:bodyPr lIns="87540" tIns="43768" rIns="87540" bIns="43768"/>
          <a:lstStyle/>
          <a:p>
            <a:pPr eaLnBrk="1" hangingPunct="1"/>
            <a:endParaRPr lang="en-US" dirty="0" smtClean="0">
              <a:latin typeface="Arial" pitchFamily="34" charset="0"/>
            </a:endParaRPr>
          </a:p>
        </p:txBody>
      </p:sp>
      <p:sp>
        <p:nvSpPr>
          <p:cNvPr id="212996" name="Slide Number Placeholder 3"/>
          <p:cNvSpPr txBox="1">
            <a:spLocks noGrp="1"/>
          </p:cNvSpPr>
          <p:nvPr/>
        </p:nvSpPr>
        <p:spPr bwMode="auto">
          <a:xfrm>
            <a:off x="3884026" y="8688049"/>
            <a:ext cx="2973974" cy="455951"/>
          </a:xfrm>
          <a:prstGeom prst="rect">
            <a:avLst/>
          </a:prstGeom>
          <a:noFill/>
          <a:ln w="9525">
            <a:noFill/>
            <a:miter lim="800000"/>
            <a:headEnd/>
            <a:tailEnd/>
          </a:ln>
        </p:spPr>
        <p:txBody>
          <a:bodyPr lIns="87540" tIns="43768" rIns="87540" bIns="43768" anchor="b"/>
          <a:lstStyle/>
          <a:p>
            <a:pPr algn="r" defTabSz="873934" eaLnBrk="0" hangingPunct="0"/>
            <a:fld id="{6B595BBF-09D5-418F-B86C-C1F949C15B30}" type="slidenum">
              <a:rPr lang="en-US" sz="1100">
                <a:ea typeface="ＭＳ Ｐゴシック" pitchFamily="34" charset="-128"/>
              </a:rPr>
              <a:pPr algn="r" defTabSz="873934" eaLnBrk="0" hangingPunct="0"/>
              <a:t>102</a:t>
            </a:fld>
            <a:endParaRPr lang="en-US" sz="1100"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869C3FA7-2647-452A-8D63-3D8FE00077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1B97B465-7D17-43C7-8192-7CF11F43D6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5048EDA6-909D-4947-981D-210414CE1478}" type="slidenum">
              <a:rPr lang="en-US"/>
              <a:pPr>
                <a:defRPr/>
              </a:pPr>
              <a:t>‹#›</a:t>
            </a:fld>
            <a:endParaRPr lang="en-US"/>
          </a:p>
        </p:txBody>
      </p:sp>
      <p:sp>
        <p:nvSpPr>
          <p:cNvPr id="5" name="Rectangle 4">
            <a:hlinkClick r:id="rId2" action="ppaction://hlinksldjump"/>
          </p:cNvPr>
          <p:cNvSpPr/>
          <p:nvPr userDrawn="1"/>
        </p:nvSpPr>
        <p:spPr bwMode="auto">
          <a:xfrm>
            <a:off x="0" y="6261100"/>
            <a:ext cx="1765300" cy="596900"/>
          </a:xfrm>
          <a:prstGeom prst="rect">
            <a:avLst/>
          </a:prstGeom>
          <a:no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a:ln/>
        </p:spPr>
        <p:txBody>
          <a:bodyPr/>
          <a:lstStyle>
            <a:lvl1pPr>
              <a:defRPr/>
            </a:lvl1pPr>
          </a:lstStyle>
          <a:p>
            <a:pPr>
              <a:defRPr/>
            </a:pPr>
            <a:fld id="{F208317E-247D-4FDF-A6C8-295040E9701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 Target="../slides/slide2.xml"/><Relationship Id="rId5" Type="http://schemas.openxmlformats.org/officeDocument/2006/relationships/image" Target="../media/image4.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036"/>
          <p:cNvGrpSpPr>
            <a:grpSpLocks/>
          </p:cNvGrpSpPr>
          <p:nvPr/>
        </p:nvGrpSpPr>
        <p:grpSpPr bwMode="auto">
          <a:xfrm>
            <a:off x="76200" y="228600"/>
            <a:ext cx="2387600" cy="6318250"/>
            <a:chOff x="0" y="156"/>
            <a:chExt cx="1504" cy="3980"/>
          </a:xfrm>
        </p:grpSpPr>
        <p:pic>
          <p:nvPicPr>
            <p:cNvPr id="122883" name="Picture 1037" descr="DCMA logo2-lr"/>
            <p:cNvPicPr>
              <a:picLocks noChangeAspect="1" noChangeArrowheads="1"/>
            </p:cNvPicPr>
            <p:nvPr/>
          </p:nvPicPr>
          <p:blipFill>
            <a:blip r:embed="rId3"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122884" name="Picture 1038" descr="DCMA logo2-lr"/>
            <p:cNvPicPr>
              <a:picLocks noChangeAspect="1" noChangeArrowheads="1"/>
            </p:cNvPicPr>
            <p:nvPr/>
          </p:nvPicPr>
          <p:blipFill>
            <a:blip r:embed="rId3"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122885" name="Picture 1039" descr="DCMA logo2-lr"/>
            <p:cNvPicPr>
              <a:picLocks noChangeAspect="1" noChangeArrowheads="1"/>
            </p:cNvPicPr>
            <p:nvPr/>
          </p:nvPicPr>
          <p:blipFill>
            <a:blip r:embed="rId3"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122886" name="Picture 1040" descr="DCMA logo2-lr"/>
            <p:cNvPicPr>
              <a:picLocks noChangeAspect="1" noChangeArrowheads="1"/>
            </p:cNvPicPr>
            <p:nvPr/>
          </p:nvPicPr>
          <p:blipFill>
            <a:blip r:embed="rId3"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122887" name="Picture 1041" descr="DCMA logo2-lr"/>
            <p:cNvPicPr>
              <a:picLocks noChangeAspect="1" noChangeArrowheads="1"/>
            </p:cNvPicPr>
            <p:nvPr/>
          </p:nvPicPr>
          <p:blipFill>
            <a:blip r:embed="rId3"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122888" name="Picture 1042" descr="DCMA logo2-lr"/>
            <p:cNvPicPr>
              <a:picLocks noChangeAspect="1" noChangeArrowheads="1"/>
            </p:cNvPicPr>
            <p:nvPr/>
          </p:nvPicPr>
          <p:blipFill>
            <a:blip r:embed="rId3"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7"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8"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9"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20"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21"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grpSp>
        <p:nvGrpSpPr>
          <p:cNvPr id="3" name="Group 1049"/>
          <p:cNvGrpSpPr>
            <a:grpSpLocks/>
          </p:cNvGrpSpPr>
          <p:nvPr/>
        </p:nvGrpSpPr>
        <p:grpSpPr bwMode="auto">
          <a:xfrm>
            <a:off x="20638" y="1600200"/>
            <a:ext cx="2951162" cy="2968625"/>
            <a:chOff x="1848" y="1128"/>
            <a:chExt cx="2064" cy="2064"/>
          </a:xfrm>
        </p:grpSpPr>
        <p:sp>
          <p:nvSpPr>
            <p:cNvPr id="24"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algn="l" eaLnBrk="0" fontAlgn="auto" hangingPunct="0">
                <a:spcBef>
                  <a:spcPts val="0"/>
                </a:spcBef>
                <a:spcAft>
                  <a:spcPts val="0"/>
                </a:spcAft>
                <a:defRPr/>
              </a:pPr>
              <a:endParaRPr lang="en-US">
                <a:latin typeface="+mn-lt"/>
              </a:endParaRPr>
            </a:p>
          </p:txBody>
        </p:sp>
        <p:pic>
          <p:nvPicPr>
            <p:cNvPr id="122897" name="Picture 1051" descr="revised DCMA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sp>
        <p:nvSpPr>
          <p:cNvPr id="122898"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pic>
        <p:nvPicPr>
          <p:cNvPr id="23" name="Picture 19" descr="ITCSO_ACADEMY_blue_gold"/>
          <p:cNvPicPr>
            <a:picLocks noChangeAspect="1" noChangeArrowheads="1"/>
          </p:cNvPicPr>
          <p:nvPr/>
        </p:nvPicPr>
        <p:blipFill>
          <a:blip r:embed="rId5" cstate="print"/>
          <a:srcRect/>
          <a:stretch>
            <a:fillRect/>
          </a:stretch>
        </p:blipFill>
        <p:spPr bwMode="auto">
          <a:xfrm>
            <a:off x="7348538" y="1308100"/>
            <a:ext cx="1528762" cy="1538288"/>
          </a:xfrm>
          <a:prstGeom prst="rect">
            <a:avLst/>
          </a:prstGeom>
          <a:noFill/>
          <a:ln w="9525">
            <a:noFill/>
            <a:miter lim="800000"/>
            <a:headEnd/>
            <a:tailEnd/>
          </a:ln>
        </p:spPr>
      </p:pic>
      <p:sp>
        <p:nvSpPr>
          <p:cNvPr id="25" name="Rectangle 18"/>
          <p:cNvSpPr>
            <a:spLocks noChangeArrowheads="1"/>
          </p:cNvSpPr>
          <p:nvPr/>
        </p:nvSpPr>
        <p:spPr bwMode="auto">
          <a:xfrm>
            <a:off x="2984500" y="1778000"/>
            <a:ext cx="5638800" cy="1069975"/>
          </a:xfrm>
          <a:prstGeom prst="rect">
            <a:avLst/>
          </a:prstGeom>
          <a:noFill/>
          <a:ln w="12700">
            <a:noFill/>
            <a:miter lim="800000"/>
            <a:headEnd/>
            <a:tailEnd/>
          </a:ln>
        </p:spPr>
        <p:txBody>
          <a:bodyPr lIns="90488" tIns="44450" rIns="90488" bIns="44450">
            <a:spAutoFit/>
          </a:bodyPr>
          <a:lstStyle/>
          <a:p>
            <a:pPr eaLnBrk="0" hangingPunct="0">
              <a:spcBef>
                <a:spcPct val="20000"/>
              </a:spcBef>
              <a:spcAft>
                <a:spcPct val="20000"/>
              </a:spcAft>
            </a:pPr>
            <a:r>
              <a:rPr lang="en-US" sz="2800" b="1" dirty="0">
                <a:solidFill>
                  <a:srgbClr val="000066"/>
                </a:solidFill>
              </a:rPr>
              <a:t>ITCSO Training Academy</a:t>
            </a:r>
            <a:endParaRPr lang="en-US" sz="2800" b="1" dirty="0"/>
          </a:p>
          <a:p>
            <a:pPr eaLnBrk="0" hangingPunct="0">
              <a:spcBef>
                <a:spcPct val="20000"/>
              </a:spcBef>
            </a:pPr>
            <a:endParaRPr lang="en-US" sz="1400" b="1" i="1" dirty="0"/>
          </a:p>
          <a:p>
            <a:pPr eaLnBrk="0" hangingPunct="0"/>
            <a:endParaRPr lang="en-US" sz="1400" b="1" i="1" dirty="0">
              <a:solidFill>
                <a:srgbClr val="000066"/>
              </a:solidFill>
            </a:endParaRPr>
          </a:p>
        </p:txBody>
      </p:sp>
    </p:spTree>
  </p:cSld>
  <p:clrMap bg1="lt1" tx1="dk1" bg2="lt2" tx2="dk2" accent1="accent1" accent2="accent2" accent3="accent3" accent4="accent4" accent5="accent5" accent6="accent6" hlink="hlink" folHlink="folHlink"/>
  <p:sldLayoutIdLst>
    <p:sldLayoutId id="2147483853" r:id="rId1"/>
  </p:sldLayoutIdLst>
  <p:hf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pitchFamily="34" charset="0"/>
        </a:defRPr>
      </a:lvl2pPr>
      <a:lvl3pPr algn="l" rtl="0" fontAlgn="base">
        <a:spcBef>
          <a:spcPct val="0"/>
        </a:spcBef>
        <a:spcAft>
          <a:spcPct val="0"/>
        </a:spcAft>
        <a:defRPr sz="2400" b="1">
          <a:solidFill>
            <a:schemeClr val="tx1"/>
          </a:solidFill>
          <a:latin typeface="Arial" pitchFamily="34" charset="0"/>
        </a:defRPr>
      </a:lvl3pPr>
      <a:lvl4pPr algn="l" rtl="0" fontAlgn="base">
        <a:spcBef>
          <a:spcPct val="0"/>
        </a:spcBef>
        <a:spcAft>
          <a:spcPct val="0"/>
        </a:spcAft>
        <a:defRPr sz="2400" b="1">
          <a:solidFill>
            <a:schemeClr val="tx1"/>
          </a:solidFill>
          <a:latin typeface="Arial" pitchFamily="34" charset="0"/>
        </a:defRPr>
      </a:lvl4pPr>
      <a:lvl5pPr algn="l" rtl="0" fontAlgn="base">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fontAlgn="base">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fontAlgn="base">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fontAlgn="base">
        <a:lnSpc>
          <a:spcPct val="120000"/>
        </a:lnSpc>
        <a:spcBef>
          <a:spcPct val="20000"/>
        </a:spcBef>
        <a:spcAft>
          <a:spcPct val="0"/>
        </a:spcAft>
        <a:buChar char="•"/>
        <a:defRPr sz="2400" b="1">
          <a:solidFill>
            <a:schemeClr val="tx1"/>
          </a:solidFill>
          <a:latin typeface="+mn-lt"/>
        </a:defRPr>
      </a:lvl3pPr>
      <a:lvl4pPr marL="1600200" indent="-228600" algn="l" rtl="0" fontAlgn="base">
        <a:lnSpc>
          <a:spcPct val="120000"/>
        </a:lnSpc>
        <a:spcBef>
          <a:spcPct val="20000"/>
        </a:spcBef>
        <a:spcAft>
          <a:spcPct val="0"/>
        </a:spcAft>
        <a:buChar char="–"/>
        <a:defRPr sz="2000">
          <a:solidFill>
            <a:schemeClr val="tx1"/>
          </a:solidFill>
          <a:latin typeface="+mn-lt"/>
        </a:defRPr>
      </a:lvl4pPr>
      <a:lvl5pPr marL="2057400" indent="-228600" algn="l" rtl="0" fontAlgn="base">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130051"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1"/>
          <p:cNvSpPr>
            <a:spLocks noChangeShapeType="1"/>
          </p:cNvSpPr>
          <p:nvPr/>
        </p:nvSpPr>
        <p:spPr bwMode="auto">
          <a:xfrm>
            <a:off x="1684338" y="1079500"/>
            <a:ext cx="7062787" cy="0"/>
          </a:xfrm>
          <a:prstGeom prst="line">
            <a:avLst/>
          </a:prstGeom>
          <a:noFill/>
          <a:ln w="57150">
            <a:solidFill>
              <a:srgbClr val="003366"/>
            </a:solidFill>
            <a:round/>
            <a:headEnd/>
            <a:tailEnd/>
          </a:ln>
          <a:effectLst/>
        </p:spPr>
        <p:txBody>
          <a:bodyPr/>
          <a:lstStyle/>
          <a:p>
            <a:pPr algn="l" eaLnBrk="0" fontAlgn="auto" hangingPunct="0">
              <a:spcBef>
                <a:spcPts val="0"/>
              </a:spcBef>
              <a:spcAft>
                <a:spcPts val="0"/>
              </a:spcAft>
              <a:defRPr/>
            </a:pPr>
            <a:endParaRPr lang="en-US">
              <a:latin typeface="+mn-lt"/>
            </a:endParaRPr>
          </a:p>
        </p:txBody>
      </p:sp>
      <p:pic>
        <p:nvPicPr>
          <p:cNvPr id="130053" name="Picture 12" descr="DCMA logo2-lr"/>
          <p:cNvPicPr>
            <a:picLocks noChangeAspect="1" noChangeArrowheads="1"/>
          </p:cNvPicPr>
          <p:nvPr/>
        </p:nvPicPr>
        <p:blipFill>
          <a:blip r:embed="rId3"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42" name="Rectangle 18"/>
          <p:cNvSpPr>
            <a:spLocks noGrp="1" noChangeArrowheads="1"/>
          </p:cNvSpPr>
          <p:nvPr>
            <p:ph type="sldNum" sz="quarter" idx="4"/>
          </p:nvPr>
        </p:nvSpPr>
        <p:spPr bwMode="auto">
          <a:xfrm>
            <a:off x="7010400" y="6375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800">
                <a:latin typeface="Times" pitchFamily="18" charset="0"/>
              </a:defRPr>
            </a:lvl1pPr>
          </a:lstStyle>
          <a:p>
            <a:pPr>
              <a:defRPr/>
            </a:pPr>
            <a:fld id="{140EADB9-4B20-4116-97E3-EDF07C440A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Lst>
  <p:hf hdr="0" ft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pitchFamily="34" charset="0"/>
        </a:defRPr>
      </a:lvl2pPr>
      <a:lvl3pPr algn="l" rtl="0" fontAlgn="base">
        <a:spcBef>
          <a:spcPct val="0"/>
        </a:spcBef>
        <a:spcAft>
          <a:spcPct val="0"/>
        </a:spcAft>
        <a:defRPr sz="2400" b="1">
          <a:solidFill>
            <a:schemeClr val="tx1"/>
          </a:solidFill>
          <a:latin typeface="Arial" pitchFamily="34" charset="0"/>
        </a:defRPr>
      </a:lvl3pPr>
      <a:lvl4pPr algn="l" rtl="0" fontAlgn="base">
        <a:spcBef>
          <a:spcPct val="0"/>
        </a:spcBef>
        <a:spcAft>
          <a:spcPct val="0"/>
        </a:spcAft>
        <a:defRPr sz="2400" b="1">
          <a:solidFill>
            <a:schemeClr val="tx1"/>
          </a:solidFill>
          <a:latin typeface="Arial" pitchFamily="34" charset="0"/>
        </a:defRPr>
      </a:lvl4pPr>
      <a:lvl5pPr algn="l" rtl="0" fontAlgn="base">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fontAlgn="base">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fontAlgn="base">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fontAlgn="base">
        <a:lnSpc>
          <a:spcPct val="120000"/>
        </a:lnSpc>
        <a:spcBef>
          <a:spcPct val="20000"/>
        </a:spcBef>
        <a:spcAft>
          <a:spcPct val="0"/>
        </a:spcAft>
        <a:buChar char="•"/>
        <a:defRPr sz="2400" b="1">
          <a:solidFill>
            <a:schemeClr val="tx1"/>
          </a:solidFill>
          <a:latin typeface="+mn-lt"/>
        </a:defRPr>
      </a:lvl3pPr>
      <a:lvl4pPr marL="1600200" indent="-228600" algn="l" rtl="0" fontAlgn="base">
        <a:lnSpc>
          <a:spcPct val="120000"/>
        </a:lnSpc>
        <a:spcBef>
          <a:spcPct val="20000"/>
        </a:spcBef>
        <a:spcAft>
          <a:spcPct val="0"/>
        </a:spcAft>
        <a:buChar char="–"/>
        <a:defRPr sz="2000">
          <a:solidFill>
            <a:schemeClr val="tx1"/>
          </a:solidFill>
          <a:latin typeface="+mn-lt"/>
        </a:defRPr>
      </a:lvl4pPr>
      <a:lvl5pPr marL="2057400" indent="-228600" algn="l" rtl="0" fontAlgn="base">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123907"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 name="Line 11"/>
          <p:cNvSpPr>
            <a:spLocks noChangeShapeType="1"/>
          </p:cNvSpPr>
          <p:nvPr/>
        </p:nvSpPr>
        <p:spPr bwMode="auto">
          <a:xfrm>
            <a:off x="1684338" y="1079500"/>
            <a:ext cx="7062787" cy="0"/>
          </a:xfrm>
          <a:prstGeom prst="line">
            <a:avLst/>
          </a:prstGeom>
          <a:noFill/>
          <a:ln w="57150">
            <a:solidFill>
              <a:srgbClr val="003366"/>
            </a:solidFill>
            <a:round/>
            <a:headEnd/>
            <a:tailEnd/>
          </a:ln>
          <a:effectLst/>
        </p:spPr>
        <p:txBody>
          <a:bodyPr/>
          <a:lstStyle/>
          <a:p>
            <a:pPr algn="l" eaLnBrk="0" fontAlgn="auto" hangingPunct="0">
              <a:spcBef>
                <a:spcPts val="0"/>
              </a:spcBef>
              <a:spcAft>
                <a:spcPts val="0"/>
              </a:spcAft>
              <a:defRPr/>
            </a:pPr>
            <a:endParaRPr lang="en-US">
              <a:latin typeface="+mn-lt"/>
            </a:endParaRPr>
          </a:p>
        </p:txBody>
      </p:sp>
      <p:pic>
        <p:nvPicPr>
          <p:cNvPr id="123909" name="Picture 12" descr="DCMA logo2-lr"/>
          <p:cNvPicPr>
            <a:picLocks noChangeAspect="1" noChangeArrowheads="1"/>
          </p:cNvPicPr>
          <p:nvPr/>
        </p:nvPicPr>
        <p:blipFill>
          <a:blip r:embed="rId5"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a:latin typeface="+mn-lt"/>
            </a:endParaRPr>
          </a:p>
        </p:txBody>
      </p:sp>
      <p:sp>
        <p:nvSpPr>
          <p:cNvPr id="1042" name="Rectangle 18"/>
          <p:cNvSpPr>
            <a:spLocks noGrp="1" noChangeArrowheads="1"/>
          </p:cNvSpPr>
          <p:nvPr>
            <p:ph type="sldNum" sz="quarter" idx="4"/>
          </p:nvPr>
        </p:nvSpPr>
        <p:spPr bwMode="auto">
          <a:xfrm>
            <a:off x="7010400" y="6375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800">
                <a:latin typeface="Times" pitchFamily="18" charset="0"/>
              </a:defRPr>
            </a:lvl1pPr>
          </a:lstStyle>
          <a:p>
            <a:pPr>
              <a:defRPr/>
            </a:pPr>
            <a:fld id="{4BFCF684-6AC1-4FC5-95F0-8BDD1ED46A29}" type="slidenum">
              <a:rPr lang="en-US"/>
              <a:pPr>
                <a:defRPr/>
              </a:pPr>
              <a:t>‹#›</a:t>
            </a:fld>
            <a:endParaRPr lang="en-US"/>
          </a:p>
        </p:txBody>
      </p:sp>
      <p:sp>
        <p:nvSpPr>
          <p:cNvPr id="11" name="Rectangle 10">
            <a:hlinkClick r:id="rId6" action="ppaction://hlinksldjump"/>
          </p:cNvPr>
          <p:cNvSpPr/>
          <p:nvPr/>
        </p:nvSpPr>
        <p:spPr bwMode="auto">
          <a:xfrm>
            <a:off x="171450" y="6305550"/>
            <a:ext cx="1438275" cy="247650"/>
          </a:xfrm>
          <a:prstGeom prst="rect">
            <a:avLst/>
          </a:prstGeom>
          <a:solidFill>
            <a:srgbClr val="003366"/>
          </a:solidFill>
          <a:ln w="9525" cap="flat" cmpd="sng" algn="ctr">
            <a:solidFill>
              <a:schemeClr val="tx2"/>
            </a:solidFill>
            <a:prstDash val="solid"/>
            <a:round/>
            <a:headEnd type="none" w="med" len="med"/>
            <a:tailEnd type="none" w="med" len="med"/>
          </a:ln>
          <a:effectLst/>
        </p:spPr>
        <p:txBody>
          <a:bodyPr anchor="ctr"/>
          <a:lstStyle/>
          <a:p>
            <a:pPr algn="l" eaLnBrk="0" hangingPunct="0">
              <a:defRPr/>
            </a:pPr>
            <a:r>
              <a:rPr lang="en-US" sz="1400" baseline="0" dirty="0">
                <a:solidFill>
                  <a:schemeClr val="bg1"/>
                </a:solidFill>
                <a:latin typeface="+mj-lt"/>
              </a:rPr>
              <a:t>Course Topics</a:t>
            </a:r>
          </a:p>
        </p:txBody>
      </p:sp>
    </p:spTree>
  </p:cSld>
  <p:clrMap bg1="lt1" tx1="dk1" bg2="lt2" tx2="dk2" accent1="accent1" accent2="accent2" accent3="accent3" accent4="accent4" accent5="accent5" accent6="accent6" hlink="hlink" folHlink="folHlink"/>
  <p:sldLayoutIdLst>
    <p:sldLayoutId id="2147483884" r:id="rId1"/>
    <p:sldLayoutId id="2147483886" r:id="rId2"/>
    <p:sldLayoutId id="2147483888" r:id="rId3"/>
  </p:sldLayoutIdLst>
  <p:hf hdr="0" ft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pitchFamily="34" charset="0"/>
        </a:defRPr>
      </a:lvl2pPr>
      <a:lvl3pPr algn="l" rtl="0" fontAlgn="base">
        <a:spcBef>
          <a:spcPct val="0"/>
        </a:spcBef>
        <a:spcAft>
          <a:spcPct val="0"/>
        </a:spcAft>
        <a:defRPr sz="2400" b="1">
          <a:solidFill>
            <a:schemeClr val="tx1"/>
          </a:solidFill>
          <a:latin typeface="Arial" pitchFamily="34" charset="0"/>
        </a:defRPr>
      </a:lvl3pPr>
      <a:lvl4pPr algn="l" rtl="0" fontAlgn="base">
        <a:spcBef>
          <a:spcPct val="0"/>
        </a:spcBef>
        <a:spcAft>
          <a:spcPct val="0"/>
        </a:spcAft>
        <a:defRPr sz="2400" b="1">
          <a:solidFill>
            <a:schemeClr val="tx1"/>
          </a:solidFill>
          <a:latin typeface="Arial" pitchFamily="34" charset="0"/>
        </a:defRPr>
      </a:lvl4pPr>
      <a:lvl5pPr algn="l" rtl="0" fontAlgn="base">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fontAlgn="base">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fontAlgn="base">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fontAlgn="base">
        <a:lnSpc>
          <a:spcPct val="120000"/>
        </a:lnSpc>
        <a:spcBef>
          <a:spcPct val="20000"/>
        </a:spcBef>
        <a:spcAft>
          <a:spcPct val="0"/>
        </a:spcAft>
        <a:buChar char="•"/>
        <a:defRPr sz="2400" b="1">
          <a:solidFill>
            <a:schemeClr val="tx1"/>
          </a:solidFill>
          <a:latin typeface="+mn-lt"/>
        </a:defRPr>
      </a:lvl3pPr>
      <a:lvl4pPr marL="1600200" indent="-228600" algn="l" rtl="0" fontAlgn="base">
        <a:lnSpc>
          <a:spcPct val="120000"/>
        </a:lnSpc>
        <a:spcBef>
          <a:spcPct val="20000"/>
        </a:spcBef>
        <a:spcAft>
          <a:spcPct val="0"/>
        </a:spcAft>
        <a:buChar char="–"/>
        <a:defRPr sz="2000">
          <a:solidFill>
            <a:schemeClr val="tx1"/>
          </a:solidFill>
          <a:latin typeface="+mn-lt"/>
        </a:defRPr>
      </a:lvl4pPr>
      <a:lvl5pPr marL="2057400" indent="-228600" algn="l" rtl="0" fontAlgn="base">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slide" Target="slide124.xml"/><Relationship Id="rId13" Type="http://schemas.openxmlformats.org/officeDocument/2006/relationships/slide" Target="slide127.xml"/><Relationship Id="rId3" Type="http://schemas.openxmlformats.org/officeDocument/2006/relationships/slide" Target="slide8.xml"/><Relationship Id="rId7" Type="http://schemas.openxmlformats.org/officeDocument/2006/relationships/slide" Target="slide121.xml"/><Relationship Id="rId12" Type="http://schemas.openxmlformats.org/officeDocument/2006/relationships/slide" Target="slide117.xm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slide" Target="slide119.xml"/><Relationship Id="rId11" Type="http://schemas.openxmlformats.org/officeDocument/2006/relationships/slide" Target="slide115.xml"/><Relationship Id="rId5" Type="http://schemas.openxmlformats.org/officeDocument/2006/relationships/slide" Target="slide106.xml"/><Relationship Id="rId10" Type="http://schemas.openxmlformats.org/officeDocument/2006/relationships/slide" Target="slide113.xml"/><Relationship Id="rId4" Type="http://schemas.openxmlformats.org/officeDocument/2006/relationships/slide" Target="slide104.xml"/><Relationship Id="rId9" Type="http://schemas.openxmlformats.org/officeDocument/2006/relationships/slide" Target="slide112.xml"/><Relationship Id="rId14" Type="http://schemas.openxmlformats.org/officeDocument/2006/relationships/slide" Target="slide130.xml"/></Relationships>
</file>

<file path=ppt/slides/_rels/slide101.xml.rels><?xml version="1.0" encoding="UTF-8" standalone="yes"?>
<Relationships xmlns="http://schemas.openxmlformats.org/package/2006/relationships"><Relationship Id="rId8" Type="http://schemas.openxmlformats.org/officeDocument/2006/relationships/slide" Target="slide147.xml"/><Relationship Id="rId13" Type="http://schemas.openxmlformats.org/officeDocument/2006/relationships/slide" Target="slide166.xml"/><Relationship Id="rId3" Type="http://schemas.openxmlformats.org/officeDocument/2006/relationships/slide" Target="slide8.xml"/><Relationship Id="rId7" Type="http://schemas.openxmlformats.org/officeDocument/2006/relationships/slide" Target="slide143.xml"/><Relationship Id="rId12" Type="http://schemas.openxmlformats.org/officeDocument/2006/relationships/slide" Target="slide164.xml"/><Relationship Id="rId17" Type="http://schemas.openxmlformats.org/officeDocument/2006/relationships/slide" Target="slide183.xml"/><Relationship Id="rId2" Type="http://schemas.openxmlformats.org/officeDocument/2006/relationships/notesSlide" Target="../notesSlides/notesSlide98.xml"/><Relationship Id="rId16" Type="http://schemas.openxmlformats.org/officeDocument/2006/relationships/slide" Target="slide179.xml"/><Relationship Id="rId1" Type="http://schemas.openxmlformats.org/officeDocument/2006/relationships/slideLayout" Target="../slideLayouts/slideLayout3.xml"/><Relationship Id="rId6" Type="http://schemas.openxmlformats.org/officeDocument/2006/relationships/slide" Target="slide139.xml"/><Relationship Id="rId11" Type="http://schemas.openxmlformats.org/officeDocument/2006/relationships/slide" Target="slide159.xml"/><Relationship Id="rId5" Type="http://schemas.openxmlformats.org/officeDocument/2006/relationships/slide" Target="slide135.xml"/><Relationship Id="rId15" Type="http://schemas.openxmlformats.org/officeDocument/2006/relationships/slide" Target="slide174.xml"/><Relationship Id="rId10" Type="http://schemas.openxmlformats.org/officeDocument/2006/relationships/slide" Target="slide155.xml"/><Relationship Id="rId4" Type="http://schemas.openxmlformats.org/officeDocument/2006/relationships/slide" Target="slide133.xml"/><Relationship Id="rId9" Type="http://schemas.openxmlformats.org/officeDocument/2006/relationships/slide" Target="slide152.xml"/><Relationship Id="rId14" Type="http://schemas.openxmlformats.org/officeDocument/2006/relationships/slide" Target="slide170.xml"/></Relationships>
</file>

<file path=ppt/slides/_rels/slide10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0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8.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11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jpeg"/><Relationship Id="rId2" Type="http://schemas.openxmlformats.org/officeDocument/2006/relationships/notesSlide" Target="../notesSlides/notesSlide110.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12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9.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1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167.xml"/><Relationship Id="rId1" Type="http://schemas.openxmlformats.org/officeDocument/2006/relationships/slideLayout" Target="../slideLayouts/slideLayout3.xml"/><Relationship Id="rId4" Type="http://schemas.openxmlformats.org/officeDocument/2006/relationships/image" Target="../media/image163.png"/></Relationships>
</file>

<file path=ppt/slides/_rels/slide17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0.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71.xml"/><Relationship Id="rId1" Type="http://schemas.openxmlformats.org/officeDocument/2006/relationships/slideLayout" Target="../slideLayouts/slideLayout3.xml"/><Relationship Id="rId4" Type="http://schemas.openxmlformats.org/officeDocument/2006/relationships/image" Target="../media/image168.png"/></Relationships>
</file>

<file path=ppt/slides/_rels/slide18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notesSlide" Target="../notesSlides/notesSlide180.xml"/><Relationship Id="rId1" Type="http://schemas.openxmlformats.org/officeDocument/2006/relationships/slideLayout" Target="../slideLayouts/slideLayout3.xml"/><Relationship Id="rId4" Type="http://schemas.openxmlformats.org/officeDocument/2006/relationships/slide" Target="slide19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82.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83.xml"/><Relationship Id="rId1" Type="http://schemas.openxmlformats.org/officeDocument/2006/relationships/slideLayout" Target="../slideLayouts/slideLayout5.xml"/><Relationship Id="rId4" Type="http://schemas.openxmlformats.org/officeDocument/2006/relationships/image" Target="../media/image176.png"/></Relationships>
</file>

<file path=ppt/slides/_rels/slide19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84.xml"/><Relationship Id="rId1" Type="http://schemas.openxmlformats.org/officeDocument/2006/relationships/slideLayout" Target="../slideLayouts/slideLayout5.xml"/><Relationship Id="rId4" Type="http://schemas.openxmlformats.org/officeDocument/2006/relationships/image" Target="../media/image176.png"/></Relationships>
</file>

<file path=ppt/slides/_rels/slide19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85.xml"/><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87.xml"/><Relationship Id="rId1" Type="http://schemas.openxmlformats.org/officeDocument/2006/relationships/slideLayout" Target="../slideLayouts/slideLayout5.xml"/></Relationships>
</file>

<file path=ppt/slides/_rels/slide19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88.xml"/><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8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50.xml"/><Relationship Id="rId3" Type="http://schemas.openxmlformats.org/officeDocument/2006/relationships/slide" Target="slide11.xml"/><Relationship Id="rId7" Type="http://schemas.openxmlformats.org/officeDocument/2006/relationships/slide" Target="slide24.xml"/><Relationship Id="rId12" Type="http://schemas.openxmlformats.org/officeDocument/2006/relationships/slide" Target="slide4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41.xml"/><Relationship Id="rId5" Type="http://schemas.openxmlformats.org/officeDocument/2006/relationships/slide" Target="slide14.xml"/><Relationship Id="rId15" Type="http://schemas.openxmlformats.org/officeDocument/2006/relationships/slide" Target="slide60.xml"/><Relationship Id="rId10" Type="http://schemas.openxmlformats.org/officeDocument/2006/relationships/slide" Target="slide36.xml"/><Relationship Id="rId4" Type="http://schemas.openxmlformats.org/officeDocument/2006/relationships/slide" Target="slide12.xml"/><Relationship Id="rId9" Type="http://schemas.openxmlformats.org/officeDocument/2006/relationships/slide" Target="slide31.xml"/><Relationship Id="rId14" Type="http://schemas.openxmlformats.org/officeDocument/2006/relationships/slide" Target="slide5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90.xml"/><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91.xml"/><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92.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93.xml"/><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94.xml"/><Relationship Id="rId1" Type="http://schemas.openxmlformats.org/officeDocument/2006/relationships/slideLayout" Target="../slideLayouts/slideLayout5.xml"/><Relationship Id="rId4" Type="http://schemas.openxmlformats.org/officeDocument/2006/relationships/image" Target="../media/image185.png"/></Relationships>
</file>

<file path=ppt/slides/_rels/slide20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95.xml"/><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196.xml"/><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197.xml"/><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98.xml"/><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22.xml"/><Relationship Id="rId7" Type="http://schemas.openxmlformats.org/officeDocument/2006/relationships/slide" Target="slide8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0.xml"/><Relationship Id="rId4" Type="http://schemas.openxmlformats.org/officeDocument/2006/relationships/slide" Target="slide65.xml"/><Relationship Id="rId9" Type="http://schemas.openxmlformats.org/officeDocument/2006/relationships/slide" Target="slide9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112.xml"/><Relationship Id="rId13" Type="http://schemas.openxmlformats.org/officeDocument/2006/relationships/slide" Target="slide121.xml"/><Relationship Id="rId3" Type="http://schemas.openxmlformats.org/officeDocument/2006/relationships/slide" Target="slide104.xml"/><Relationship Id="rId7" Type="http://schemas.openxmlformats.org/officeDocument/2006/relationships/slide" Target="slide111.xml"/><Relationship Id="rId12" Type="http://schemas.openxmlformats.org/officeDocument/2006/relationships/slide" Target="slide119.xml"/><Relationship Id="rId2" Type="http://schemas.openxmlformats.org/officeDocument/2006/relationships/notesSlide" Target="../notesSlides/notesSlide4.xml"/><Relationship Id="rId16" Type="http://schemas.openxmlformats.org/officeDocument/2006/relationships/slide" Target="slide130.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17.xml"/><Relationship Id="rId5" Type="http://schemas.openxmlformats.org/officeDocument/2006/relationships/slide" Target="slide109.xml"/><Relationship Id="rId15" Type="http://schemas.openxmlformats.org/officeDocument/2006/relationships/slide" Target="slide127.xml"/><Relationship Id="rId10" Type="http://schemas.openxmlformats.org/officeDocument/2006/relationships/slide" Target="slide115.xml"/><Relationship Id="rId4" Type="http://schemas.openxmlformats.org/officeDocument/2006/relationships/slide" Target="slide105.xml"/><Relationship Id="rId9" Type="http://schemas.openxmlformats.org/officeDocument/2006/relationships/slide" Target="slide113.xml"/><Relationship Id="rId14" Type="http://schemas.openxmlformats.org/officeDocument/2006/relationships/slide" Target="slide12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51.xml"/><Relationship Id="rId13" Type="http://schemas.openxmlformats.org/officeDocument/2006/relationships/slide" Target="slide174.xml"/><Relationship Id="rId3" Type="http://schemas.openxmlformats.org/officeDocument/2006/relationships/slide" Target="slide133.xml"/><Relationship Id="rId7" Type="http://schemas.openxmlformats.org/officeDocument/2006/relationships/slide" Target="slide147.xml"/><Relationship Id="rId12" Type="http://schemas.openxmlformats.org/officeDocument/2006/relationships/slide" Target="slide17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3.xml"/><Relationship Id="rId11" Type="http://schemas.openxmlformats.org/officeDocument/2006/relationships/slide" Target="slide166.xml"/><Relationship Id="rId5" Type="http://schemas.openxmlformats.org/officeDocument/2006/relationships/slide" Target="slide139.xml"/><Relationship Id="rId15" Type="http://schemas.openxmlformats.org/officeDocument/2006/relationships/slide" Target="slide183.xml"/><Relationship Id="rId10" Type="http://schemas.openxmlformats.org/officeDocument/2006/relationships/slide" Target="slide164.xml"/><Relationship Id="rId4" Type="http://schemas.openxmlformats.org/officeDocument/2006/relationships/slide" Target="slide135.xml"/><Relationship Id="rId9" Type="http://schemas.openxmlformats.org/officeDocument/2006/relationships/slide" Target="slide155.xml"/><Relationship Id="rId14" Type="http://schemas.openxmlformats.org/officeDocument/2006/relationships/slide" Target="slide179.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97.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3365500" y="3695700"/>
            <a:ext cx="5778500" cy="2761269"/>
          </a:xfrm>
          <a:prstGeom prst="rect">
            <a:avLst/>
          </a:prstGeom>
          <a:noFill/>
          <a:ln w="12700">
            <a:noFill/>
            <a:miter lim="800000"/>
            <a:headEnd/>
            <a:tailEnd/>
          </a:ln>
        </p:spPr>
        <p:txBody>
          <a:bodyPr lIns="90488" tIns="44450" rIns="90488" bIns="44450">
            <a:spAutoFit/>
          </a:bodyPr>
          <a:lstStyle/>
          <a:p>
            <a:pPr eaLnBrk="0" hangingPunct="0">
              <a:spcBef>
                <a:spcPct val="20000"/>
              </a:spcBef>
              <a:spcAft>
                <a:spcPct val="20000"/>
              </a:spcAft>
            </a:pPr>
            <a:r>
              <a:rPr lang="en-US" sz="2600" b="1" dirty="0" smtClean="0">
                <a:solidFill>
                  <a:srgbClr val="000066"/>
                </a:solidFill>
              </a:rPr>
              <a:t>Plant Clearance Automated Reutilization </a:t>
            </a:r>
            <a:r>
              <a:rPr lang="en-US" sz="2600" b="1" smtClean="0">
                <a:solidFill>
                  <a:srgbClr val="000066"/>
                </a:solidFill>
              </a:rPr>
              <a:t>Screening </a:t>
            </a:r>
            <a:r>
              <a:rPr lang="en-US" sz="2600" b="1" smtClean="0">
                <a:solidFill>
                  <a:srgbClr val="000066"/>
                </a:solidFill>
              </a:rPr>
              <a:t>System (</a:t>
            </a:r>
            <a:r>
              <a:rPr lang="en-US" sz="2600" b="1" dirty="0" smtClean="0">
                <a:solidFill>
                  <a:srgbClr val="000066"/>
                </a:solidFill>
              </a:rPr>
              <a:t>PCARSS</a:t>
            </a:r>
            <a:r>
              <a:rPr lang="en-US" sz="2600" b="1" smtClean="0">
                <a:solidFill>
                  <a:srgbClr val="000066"/>
                </a:solidFill>
              </a:rPr>
              <a:t>) </a:t>
            </a:r>
            <a:r>
              <a:rPr lang="en-US" sz="2600" b="1" smtClean="0">
                <a:solidFill>
                  <a:srgbClr val="000066"/>
                </a:solidFill>
              </a:rPr>
              <a:t>3.0 Reporting </a:t>
            </a:r>
            <a:r>
              <a:rPr lang="en-US" sz="2600" b="1" dirty="0" smtClean="0">
                <a:solidFill>
                  <a:srgbClr val="000066"/>
                </a:solidFill>
              </a:rPr>
              <a:t>Functionality</a:t>
            </a:r>
            <a:endParaRPr lang="en-US" sz="2600" b="1" dirty="0"/>
          </a:p>
          <a:p>
            <a:pPr eaLnBrk="0" hangingPunct="0">
              <a:spcBef>
                <a:spcPct val="20000"/>
              </a:spcBef>
            </a:pPr>
            <a:endParaRPr lang="en-US" sz="2600" b="1" dirty="0">
              <a:solidFill>
                <a:srgbClr val="000066"/>
              </a:solidFill>
            </a:endParaRPr>
          </a:p>
          <a:p>
            <a:pPr eaLnBrk="0" hangingPunct="0">
              <a:spcBef>
                <a:spcPct val="20000"/>
              </a:spcBef>
            </a:pPr>
            <a:r>
              <a:rPr lang="en-US" sz="1600" b="1" dirty="0" smtClean="0">
                <a:solidFill>
                  <a:srgbClr val="000066"/>
                </a:solidFill>
              </a:rPr>
              <a:t>February 2010</a:t>
            </a:r>
            <a:endParaRPr lang="en-US" sz="1600" b="1" dirty="0">
              <a:solidFill>
                <a:srgbClr val="000066"/>
              </a:solidFill>
            </a:endParaRPr>
          </a:p>
          <a:p>
            <a:pPr eaLnBrk="0" hangingPunct="0"/>
            <a:endParaRPr lang="en-US" sz="1400" b="1" i="1" dirty="0">
              <a:solidFill>
                <a:srgbClr val="0000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Module One – Using Pre-defined Reports</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One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About Reports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4"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755648" y="283464"/>
            <a:ext cx="7002462" cy="674687"/>
          </a:xfrm>
        </p:spPr>
        <p:txBody>
          <a:bodyPr/>
          <a:lstStyle/>
          <a:p>
            <a:r>
              <a:rPr lang="en-US" dirty="0" smtClean="0"/>
              <a:t>Module Two</a:t>
            </a:r>
            <a:r>
              <a:rPr lang="en-US" baseline="0" dirty="0" smtClean="0"/>
              <a:t> </a:t>
            </a:r>
            <a:r>
              <a:rPr lang="en-US" dirty="0" smtClean="0"/>
              <a:t>Topics </a:t>
            </a:r>
          </a:p>
        </p:txBody>
      </p:sp>
      <p:sp>
        <p:nvSpPr>
          <p:cNvPr id="6" name="Rectangle 5">
            <a:hlinkClick r:id="rId3" action="ppaction://hlinksldjump"/>
          </p:cNvPr>
          <p:cNvSpPr/>
          <p:nvPr/>
        </p:nvSpPr>
        <p:spPr bwMode="auto">
          <a:xfrm>
            <a:off x="129092" y="6282466"/>
            <a:ext cx="1549101" cy="311972"/>
          </a:xfrm>
          <a:prstGeom prst="rect">
            <a:avLst/>
          </a:prstGeom>
          <a:no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100</a:t>
            </a:fld>
            <a:endParaRPr lang="en-US" dirty="0">
              <a:solidFill>
                <a:schemeClr val="bg1"/>
              </a:solidFill>
            </a:endParaRPr>
          </a:p>
        </p:txBody>
      </p:sp>
      <p:sp>
        <p:nvSpPr>
          <p:cNvPr id="8"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10"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graphicFrame>
        <p:nvGraphicFramePr>
          <p:cNvPr id="11" name="Group 125"/>
          <p:cNvGraphicFramePr>
            <a:graphicFrameLocks noGrp="1"/>
          </p:cNvGraphicFramePr>
          <p:nvPr/>
        </p:nvGraphicFramePr>
        <p:xfrm>
          <a:off x="973224" y="2073620"/>
          <a:ext cx="7330326" cy="3615980"/>
        </p:xfrm>
        <a:graphic>
          <a:graphicData uri="http://schemas.openxmlformats.org/drawingml/2006/table">
            <a:tbl>
              <a:tblPr/>
              <a:tblGrid>
                <a:gridCol w="1560650"/>
                <a:gridCol w="5769676"/>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Cube Overview</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Accessing Cubes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Cube Components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Dimensions Folders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Dimensions 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Cube View</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Toolbar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Using Cubes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Filtering Using Dimensions Folders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Filtering Using Dimensions 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Drill Down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Expanding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Nesting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5098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Using Basic Tools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755648" y="283464"/>
            <a:ext cx="7002462" cy="674687"/>
          </a:xfrm>
        </p:spPr>
        <p:txBody>
          <a:bodyPr/>
          <a:lstStyle/>
          <a:p>
            <a:r>
              <a:rPr lang="en-US" dirty="0" smtClean="0"/>
              <a:t>Module Two Topics </a:t>
            </a:r>
          </a:p>
        </p:txBody>
      </p:sp>
      <p:sp>
        <p:nvSpPr>
          <p:cNvPr id="6" name="Rectangle 5">
            <a:hlinkClick r:id="rId3" action="ppaction://hlinksldjump"/>
          </p:cNvPr>
          <p:cNvSpPr/>
          <p:nvPr/>
        </p:nvSpPr>
        <p:spPr bwMode="auto">
          <a:xfrm>
            <a:off x="129092" y="6282466"/>
            <a:ext cx="1549101" cy="311972"/>
          </a:xfrm>
          <a:prstGeom prst="rect">
            <a:avLst/>
          </a:prstGeom>
          <a:no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10"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graphicFrame>
        <p:nvGraphicFramePr>
          <p:cNvPr id="11" name="Group 125"/>
          <p:cNvGraphicFramePr>
            <a:graphicFrameLocks noGrp="1"/>
          </p:cNvGraphicFramePr>
          <p:nvPr/>
        </p:nvGraphicFramePr>
        <p:xfrm>
          <a:off x="973224" y="2073620"/>
          <a:ext cx="7330326" cy="3591329"/>
        </p:xfrm>
        <a:graphic>
          <a:graphicData uri="http://schemas.openxmlformats.org/drawingml/2006/table">
            <a:tbl>
              <a:tblPr/>
              <a:tblGrid>
                <a:gridCol w="1560650"/>
                <a:gridCol w="5769676"/>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PCARSS Cubes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Accepted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Active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Closed Referral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Completed Sale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Established Closed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Overage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Property Disposition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26337">
                <a:tc>
                  <a:txBody>
                    <a:bodyPr/>
                    <a:lstStyle/>
                    <a:p>
                      <a:pPr marL="120650" marR="0" lvl="0" indent="0" algn="l" defTabSz="914400" rtl="0" eaLnBrk="1" fontAlgn="base" latinLnBrk="0" hangingPunct="1">
                        <a:lnSpc>
                          <a:spcPct val="115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Advanced Topics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Calculation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Ranking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Custom Exception Highlighting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action="ppaction://hlinksldjump"/>
                        </a:rPr>
                        <a:t>Custom Subsets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7" action="ppaction://hlinksldjump"/>
                        </a:rPr>
                        <a:t>Drill Through</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9" name="Slide Number Placeholder 1"/>
          <p:cNvSpPr txBox="1">
            <a:spLocks/>
          </p:cNvSpPr>
          <p:nvPr/>
        </p:nvSpPr>
        <p:spPr bwMode="auto">
          <a:xfrm>
            <a:off x="7010400" y="6666628"/>
            <a:ext cx="2133600" cy="5146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101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755648" y="283464"/>
            <a:ext cx="7002462" cy="674687"/>
          </a:xfrm>
        </p:spPr>
        <p:txBody>
          <a:bodyPr/>
          <a:lstStyle/>
          <a:p>
            <a:r>
              <a:rPr lang="en-US" dirty="0" smtClean="0"/>
              <a:t>Module Two Objectives </a:t>
            </a:r>
          </a:p>
        </p:txBody>
      </p:sp>
      <p:sp>
        <p:nvSpPr>
          <p:cNvPr id="211972" name="TextBox 4"/>
          <p:cNvSpPr txBox="1">
            <a:spLocks noChangeArrowheads="1"/>
          </p:cNvSpPr>
          <p:nvPr/>
        </p:nvSpPr>
        <p:spPr bwMode="auto">
          <a:xfrm>
            <a:off x="128588" y="1420813"/>
            <a:ext cx="7072312" cy="369332"/>
          </a:xfrm>
          <a:prstGeom prst="rect">
            <a:avLst/>
          </a:prstGeom>
          <a:noFill/>
          <a:ln w="9525">
            <a:noFill/>
            <a:miter lim="800000"/>
            <a:headEnd/>
            <a:tailEnd/>
          </a:ln>
        </p:spPr>
        <p:txBody>
          <a:bodyPr wrap="square">
            <a:spAutoFit/>
          </a:bodyPr>
          <a:lstStyle/>
          <a:p>
            <a:pPr algn="l" eaLnBrk="0" hangingPunct="0"/>
            <a:r>
              <a:rPr lang="en-US" b="1" dirty="0">
                <a:ea typeface="ＭＳ Ｐゴシック" pitchFamily="34" charset="-128"/>
              </a:rPr>
              <a:t>At the end of </a:t>
            </a:r>
            <a:r>
              <a:rPr lang="en-US" b="1" dirty="0" smtClean="0">
                <a:ea typeface="ＭＳ Ｐゴシック" pitchFamily="34" charset="-128"/>
              </a:rPr>
              <a:t>this module you </a:t>
            </a:r>
            <a:r>
              <a:rPr lang="en-US" b="1" dirty="0">
                <a:ea typeface="ＭＳ Ｐゴシック" pitchFamily="34" charset="-128"/>
              </a:rPr>
              <a:t>should be able to:</a:t>
            </a:r>
          </a:p>
        </p:txBody>
      </p:sp>
      <p:sp>
        <p:nvSpPr>
          <p:cNvPr id="6" name="Rectangle 5">
            <a:hlinkClick r:id="rId3" action="ppaction://hlinksldjump"/>
          </p:cNvPr>
          <p:cNvSpPr/>
          <p:nvPr/>
        </p:nvSpPr>
        <p:spPr bwMode="auto">
          <a:xfrm>
            <a:off x="129092" y="6282466"/>
            <a:ext cx="1549101" cy="311972"/>
          </a:xfrm>
          <a:prstGeom prst="rect">
            <a:avLst/>
          </a:prstGeom>
          <a:no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 Box 5"/>
          <p:cNvSpPr txBox="1">
            <a:spLocks noChangeArrowheads="1"/>
          </p:cNvSpPr>
          <p:nvPr/>
        </p:nvSpPr>
        <p:spPr bwMode="auto">
          <a:xfrm>
            <a:off x="358775" y="2023403"/>
            <a:ext cx="8280400" cy="4031873"/>
          </a:xfrm>
          <a:prstGeom prst="rect">
            <a:avLst/>
          </a:prstGeom>
          <a:noFill/>
          <a:ln w="25400" algn="ctr">
            <a:noFill/>
            <a:miter lim="800000"/>
            <a:headEnd/>
            <a:tailEnd/>
          </a:ln>
        </p:spPr>
        <p:txBody>
          <a:bodyPr>
            <a:spAutoFit/>
          </a:bodyPr>
          <a:lstStyle/>
          <a:p>
            <a:pPr marL="457200" indent="-457200">
              <a:buFont typeface="Arial" pitchFamily="34" charset="0"/>
              <a:buChar char="•"/>
            </a:pPr>
            <a:r>
              <a:rPr lang="en-US" sz="1600" dirty="0" smtClean="0">
                <a:solidFill>
                  <a:srgbClr val="000000"/>
                </a:solidFill>
              </a:rPr>
              <a:t>Access PCARSS cubes</a:t>
            </a:r>
          </a:p>
          <a:p>
            <a:pPr marL="457200" indent="-457200"/>
            <a:r>
              <a:rPr lang="en-US" sz="1600" dirty="0" smtClean="0">
                <a:solidFill>
                  <a:srgbClr val="000000"/>
                </a:solidFill>
              </a:rPr>
              <a:t>	</a:t>
            </a:r>
          </a:p>
          <a:p>
            <a:pPr marL="457200" indent="-457200">
              <a:buFont typeface="Arial" pitchFamily="34" charset="0"/>
              <a:buChar char="•"/>
            </a:pPr>
            <a:r>
              <a:rPr lang="en-US" sz="1600" dirty="0" smtClean="0">
                <a:solidFill>
                  <a:srgbClr val="000000"/>
                </a:solidFill>
              </a:rPr>
              <a:t>Locate each component of PCARSS cubes</a:t>
            </a: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the dimensions folders to filter through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a:t>
            </a:r>
            <a:r>
              <a:rPr lang="en-US" sz="1600" smtClean="0">
                <a:solidFill>
                  <a:srgbClr val="000000"/>
                </a:solidFill>
              </a:rPr>
              <a:t>the dimensions </a:t>
            </a:r>
            <a:r>
              <a:rPr lang="en-US" sz="1600" dirty="0" smtClean="0">
                <a:solidFill>
                  <a:srgbClr val="000000"/>
                </a:solidFill>
              </a:rPr>
              <a:t>bar to filter through data</a:t>
            </a:r>
          </a:p>
          <a:p>
            <a:pPr marL="457200" indent="-457200">
              <a:buFont typeface="Arial" pitchFamily="34" charset="0"/>
              <a:buChar char="•"/>
            </a:pPr>
            <a:endParaRPr lang="en-US" sz="1600" dirty="0" smtClean="0">
              <a:solidFill>
                <a:srgbClr val="000000"/>
              </a:solidFill>
            </a:endParaRPr>
          </a:p>
          <a:p>
            <a:pPr marL="457200" indent="-457200">
              <a:buFont typeface="Arial" pitchFamily="34" charset="0"/>
              <a:buChar char="•"/>
            </a:pPr>
            <a:r>
              <a:rPr lang="en-US" sz="1600" dirty="0" smtClean="0">
                <a:solidFill>
                  <a:srgbClr val="000000"/>
                </a:solidFill>
              </a:rPr>
              <a:t>Drill down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Expand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Nest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cube tools</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p:txBody>
      </p:sp>
      <p:sp>
        <p:nvSpPr>
          <p:cNvPr id="8" name="Slide Number Placeholder 1"/>
          <p:cNvSpPr txBox="1">
            <a:spLocks/>
          </p:cNvSpPr>
          <p:nvPr/>
        </p:nvSpPr>
        <p:spPr bwMode="auto">
          <a:xfrm>
            <a:off x="7010400" y="6666628"/>
            <a:ext cx="2133600" cy="5146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102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Module Two – PCARSS Cubes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smtClean="0"/>
              <a:t>Module Two Lessons</a:t>
            </a:r>
            <a:endParaRPr lang="en-US" b="1" dirty="0"/>
          </a:p>
        </p:txBody>
      </p:sp>
      <p:graphicFrame>
        <p:nvGraphicFramePr>
          <p:cNvPr id="6" name="Group 125"/>
          <p:cNvGraphicFramePr>
            <a:graphicFrameLocks noGrp="1"/>
          </p:cNvGraphicFramePr>
          <p:nvPr/>
        </p:nvGraphicFramePr>
        <p:xfrm>
          <a:off x="760412" y="2120900"/>
          <a:ext cx="5905500" cy="1124501"/>
        </p:xfrm>
        <a:graphic>
          <a:graphicData uri="http://schemas.openxmlformats.org/drawingml/2006/table">
            <a:tbl>
              <a:tblPr/>
              <a:tblGrid>
                <a:gridCol w="1652588"/>
                <a:gridCol w="4252912"/>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 Overview</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Cubes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Advanced Topics</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One – Cube Overview</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One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Cube Overview</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One – Cube Overview</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a:t>Lesson One Topics</a:t>
            </a:r>
          </a:p>
        </p:txBody>
      </p:sp>
      <p:graphicFrame>
        <p:nvGraphicFramePr>
          <p:cNvPr id="6" name="Group 125"/>
          <p:cNvGraphicFramePr>
            <a:graphicFrameLocks noGrp="1"/>
          </p:cNvGraphicFramePr>
          <p:nvPr/>
        </p:nvGraphicFramePr>
        <p:xfrm>
          <a:off x="760410" y="2120900"/>
          <a:ext cx="7264794" cy="1685333"/>
        </p:xfrm>
        <a:graphic>
          <a:graphicData uri="http://schemas.openxmlformats.org/drawingml/2006/table">
            <a:tbl>
              <a:tblPr/>
              <a:tblGrid>
                <a:gridCol w="1660061"/>
                <a:gridCol w="5604733"/>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Accessing Cubes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 Components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Dimensions Folders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Dimensions Bar</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 View</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Toolbar</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4" name="Picture 80"/>
          <p:cNvPicPr>
            <a:picLocks noChangeAspect="1" noChangeArrowheads="1"/>
          </p:cNvPicPr>
          <p:nvPr/>
        </p:nvPicPr>
        <p:blipFill>
          <a:blip r:embed="rId3" cstate="print"/>
          <a:stretch>
            <a:fillRect/>
          </a:stretch>
        </p:blipFill>
        <p:spPr bwMode="auto">
          <a:xfrm>
            <a:off x="3445612" y="1866901"/>
            <a:ext cx="5531702" cy="2459148"/>
          </a:xfrm>
          <a:prstGeom prst="rect">
            <a:avLst/>
          </a:prstGeom>
          <a:noFill/>
          <a:ln w="19050" algn="ctr">
            <a:solidFill>
              <a:schemeClr val="tx1"/>
            </a:solidFill>
            <a:miter lim="800000"/>
            <a:headEnd/>
            <a:tailEnd/>
          </a:ln>
        </p:spPr>
      </p:pic>
      <p:sp>
        <p:nvSpPr>
          <p:cNvPr id="18434" name="Rectangle 2"/>
          <p:cNvSpPr>
            <a:spLocks noGrp="1" noChangeArrowheads="1"/>
          </p:cNvSpPr>
          <p:nvPr>
            <p:ph type="title" idx="4294967295"/>
          </p:nvPr>
        </p:nvSpPr>
        <p:spPr>
          <a:xfrm>
            <a:off x="1755648" y="282575"/>
            <a:ext cx="7388225" cy="717550"/>
          </a:xfrm>
        </p:spPr>
        <p:txBody>
          <a:bodyPr/>
          <a:lstStyle/>
          <a:p>
            <a:r>
              <a:rPr lang="en-US" dirty="0" smtClean="0"/>
              <a:t>Topic One – Accessing Cubes</a:t>
            </a:r>
          </a:p>
        </p:txBody>
      </p:sp>
      <p:sp>
        <p:nvSpPr>
          <p:cNvPr id="18437" name="Text Box 38"/>
          <p:cNvSpPr txBox="1">
            <a:spLocks noChangeArrowheads="1"/>
          </p:cNvSpPr>
          <p:nvPr/>
        </p:nvSpPr>
        <p:spPr bwMode="auto">
          <a:xfrm>
            <a:off x="165100" y="1607820"/>
            <a:ext cx="3048000" cy="1015663"/>
          </a:xfrm>
          <a:prstGeom prst="rect">
            <a:avLst/>
          </a:prstGeom>
          <a:noFill/>
          <a:ln w="19050" algn="ctr">
            <a:noFill/>
            <a:miter lim="800000"/>
            <a:headEnd/>
            <a:tailEnd/>
          </a:ln>
        </p:spPr>
        <p:txBody>
          <a:bodyPr>
            <a:spAutoFit/>
          </a:bodyPr>
          <a:lstStyle/>
          <a:p>
            <a:pPr>
              <a:spcBef>
                <a:spcPct val="50000"/>
              </a:spcBef>
            </a:pPr>
            <a:r>
              <a:rPr lang="en-US" sz="1200" dirty="0"/>
              <a:t>Once you have logged into </a:t>
            </a:r>
            <a:r>
              <a:rPr lang="en-US" sz="1200" dirty="0" err="1" smtClean="0"/>
              <a:t>eTools</a:t>
            </a:r>
            <a:r>
              <a:rPr lang="en-US" sz="1200" dirty="0" smtClean="0"/>
              <a:t>, </a:t>
            </a:r>
            <a:r>
              <a:rPr lang="en-US" sz="1200" dirty="0"/>
              <a:t>the </a:t>
            </a:r>
            <a:r>
              <a:rPr lang="en-US" sz="1200" dirty="0" smtClean="0"/>
              <a:t>Reports portal </a:t>
            </a:r>
            <a:r>
              <a:rPr lang="en-US" sz="1200" dirty="0"/>
              <a:t>can be accessed by selecting the Reports link under the My Pages menu on the Portal </a:t>
            </a:r>
            <a:r>
              <a:rPr lang="en-US" sz="1200" dirty="0" smtClean="0"/>
              <a:t>page (Graphic 2.1.1 – Graphic 2.1.2).</a:t>
            </a:r>
            <a:endParaRPr lang="en-US" sz="1200" dirty="0"/>
          </a:p>
        </p:txBody>
      </p:sp>
      <p:sp>
        <p:nvSpPr>
          <p:cNvPr id="18451" name="TextBox 11"/>
          <p:cNvSpPr txBox="1">
            <a:spLocks noChangeArrowheads="1"/>
          </p:cNvSpPr>
          <p:nvPr/>
        </p:nvSpPr>
        <p:spPr bwMode="auto">
          <a:xfrm>
            <a:off x="3438351" y="4354513"/>
            <a:ext cx="2933700" cy="228600"/>
          </a:xfrm>
          <a:prstGeom prst="rect">
            <a:avLst/>
          </a:prstGeom>
          <a:noFill/>
          <a:ln w="9525">
            <a:noFill/>
            <a:miter lim="800000"/>
            <a:headEnd/>
            <a:tailEnd/>
          </a:ln>
        </p:spPr>
        <p:txBody>
          <a:bodyPr>
            <a:spAutoFit/>
          </a:bodyPr>
          <a:lstStyle/>
          <a:p>
            <a:pPr algn="l"/>
            <a:r>
              <a:rPr lang="en-US" sz="900" dirty="0" smtClean="0">
                <a:ea typeface="ＭＳ Ｐゴシック" pitchFamily="34" charset="-128"/>
              </a:rPr>
              <a:t>Graphic 2.1.1</a:t>
            </a:r>
            <a:r>
              <a:rPr lang="en-US" sz="900" dirty="0">
                <a:ea typeface="ＭＳ Ｐゴシック" pitchFamily="34" charset="-128"/>
              </a:rPr>
              <a:t>: Accessing </a:t>
            </a:r>
            <a:r>
              <a:rPr lang="en-US" sz="900" dirty="0" err="1" smtClean="0">
                <a:ea typeface="ＭＳ Ｐゴシック" pitchFamily="34" charset="-128"/>
              </a:rPr>
              <a:t>eTools</a:t>
            </a:r>
            <a:r>
              <a:rPr lang="en-US" sz="900" dirty="0" smtClean="0">
                <a:ea typeface="ＭＳ Ｐゴシック" pitchFamily="34" charset="-128"/>
              </a:rPr>
              <a:t> </a:t>
            </a:r>
            <a:r>
              <a:rPr lang="en-US" sz="900" dirty="0">
                <a:ea typeface="ＭＳ Ｐゴシック" pitchFamily="34" charset="-128"/>
              </a:rPr>
              <a:t>Reports</a:t>
            </a:r>
          </a:p>
        </p:txBody>
      </p:sp>
      <p:sp>
        <p:nvSpPr>
          <p:cNvPr id="18453" name="Text Box 31"/>
          <p:cNvSpPr txBox="1">
            <a:spLocks noChangeArrowheads="1"/>
          </p:cNvSpPr>
          <p:nvPr/>
        </p:nvSpPr>
        <p:spPr bwMode="auto">
          <a:xfrm>
            <a:off x="0" y="1139825"/>
            <a:ext cx="6943725" cy="338554"/>
          </a:xfrm>
          <a:prstGeom prst="rect">
            <a:avLst/>
          </a:prstGeom>
          <a:noFill/>
          <a:ln w="9525" algn="ctr">
            <a:noFill/>
            <a:miter lim="800000"/>
            <a:headEnd/>
            <a:tailEnd/>
          </a:ln>
        </p:spPr>
        <p:txBody>
          <a:bodyPr>
            <a:spAutoFit/>
          </a:bodyPr>
          <a:lstStyle/>
          <a:p>
            <a:pPr algn="l"/>
            <a:r>
              <a:rPr lang="en-US" sz="1600" b="1" dirty="0" smtClean="0"/>
              <a:t>Accessing Cubes</a:t>
            </a:r>
            <a:endParaRPr lang="en-US" sz="1600" b="1" dirty="0"/>
          </a:p>
        </p:txBody>
      </p:sp>
      <p:graphicFrame>
        <p:nvGraphicFramePr>
          <p:cNvPr id="12" name="Table 11"/>
          <p:cNvGraphicFramePr>
            <a:graphicFrameLocks noGrp="1"/>
          </p:cNvGraphicFramePr>
          <p:nvPr/>
        </p:nvGraphicFramePr>
        <p:xfrm>
          <a:off x="241300" y="2794000"/>
          <a:ext cx="2923140" cy="2499360"/>
        </p:xfrm>
        <a:graphic>
          <a:graphicData uri="http://schemas.openxmlformats.org/drawingml/2006/table">
            <a:tbl>
              <a:tblPr firstRow="1" bandRow="1">
                <a:tableStyleId>{5C22544A-7EE6-4342-B048-85BDC9FD1C3A}</a:tableStyleId>
              </a:tblPr>
              <a:tblGrid>
                <a:gridCol w="390065"/>
                <a:gridCol w="2533075"/>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rPr>
                        <a:t>Viewing the </a:t>
                      </a:r>
                      <a:r>
                        <a:rPr kumimoji="0" lang="en-US" sz="1000" b="1" i="0" u="none" strike="noStrike" cap="none" normalizeH="0" baseline="0" dirty="0" err="1" smtClean="0">
                          <a:ln>
                            <a:noFill/>
                          </a:ln>
                          <a:solidFill>
                            <a:schemeClr val="tx1"/>
                          </a:solidFill>
                          <a:effectLst/>
                          <a:latin typeface="Arial" pitchFamily="34" charset="0"/>
                        </a:rPr>
                        <a:t>eTools</a:t>
                      </a:r>
                      <a:r>
                        <a:rPr kumimoji="0" lang="en-US" sz="1000" b="1" i="0" u="none" strike="noStrike" cap="none" normalizeH="0" baseline="0" dirty="0" smtClean="0">
                          <a:ln>
                            <a:noFill/>
                          </a:ln>
                          <a:solidFill>
                            <a:schemeClr val="tx1"/>
                          </a:solidFill>
                          <a:effectLst/>
                          <a:latin typeface="Arial" pitchFamily="34" charset="0"/>
                        </a:rPr>
                        <a:t> Reports Portal (See Graphic 2.1.1 and Graphic 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smtClean="0"/>
                        <a:t>Log into</a:t>
                      </a:r>
                      <a:r>
                        <a:rPr lang="en-US" sz="1200" dirty="0" smtClean="0"/>
                        <a:t> the </a:t>
                      </a:r>
                      <a:r>
                        <a:rPr lang="en-US" sz="1200" dirty="0" err="1" smtClean="0"/>
                        <a:t>eTools</a:t>
                      </a:r>
                      <a:r>
                        <a:rPr lang="en-US" sz="1200" dirty="0" smtClean="0"/>
                        <a:t> portal.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18">
                <a:tc>
                  <a:txBody>
                    <a:bodyPr/>
                    <a:lstStyle/>
                    <a:p>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t>In the </a:t>
                      </a:r>
                      <a:r>
                        <a:rPr lang="en-US" sz="1200" b="1" dirty="0" smtClean="0"/>
                        <a:t>My</a:t>
                      </a:r>
                      <a:r>
                        <a:rPr lang="en-US" sz="1200" b="1" baseline="0" dirty="0" smtClean="0"/>
                        <a:t> </a:t>
                      </a:r>
                      <a:r>
                        <a:rPr lang="en-US" sz="1200" b="1" dirty="0" smtClean="0"/>
                        <a:t>Pages</a:t>
                      </a:r>
                      <a:r>
                        <a:rPr lang="en-US" sz="1200" b="1" baseline="0" dirty="0" smtClean="0"/>
                        <a:t> </a:t>
                      </a:r>
                      <a:r>
                        <a:rPr lang="en-US" sz="1200" baseline="0" dirty="0" smtClean="0"/>
                        <a:t>list of options, </a:t>
                      </a:r>
                      <a:r>
                        <a:rPr lang="en-US" sz="1200" i="1" baseline="0" dirty="0" smtClean="0"/>
                        <a:t>click </a:t>
                      </a:r>
                      <a:r>
                        <a:rPr lang="en-US" sz="1200" b="1" baseline="0" dirty="0" smtClean="0"/>
                        <a:t>Reports</a:t>
                      </a:r>
                      <a:r>
                        <a:rPr lang="en-US" sz="1200" b="0" baseline="0" dirty="0" smtClean="0"/>
                        <a:t> </a:t>
                      </a:r>
                      <a:r>
                        <a:rPr kumimoji="0" lang="en-US" sz="1200" b="0" i="0" u="none" strike="noStrike" cap="none" normalizeH="0" baseline="0" dirty="0" smtClean="0">
                          <a:ln>
                            <a:noFill/>
                          </a:ln>
                          <a:solidFill>
                            <a:schemeClr val="tx1"/>
                          </a:solidFill>
                          <a:effectLst/>
                          <a:latin typeface="Arial" pitchFamily="34" charset="0"/>
                        </a:rPr>
                        <a:t>(Graphic 2</a:t>
                      </a:r>
                      <a:r>
                        <a:rPr kumimoji="0" lang="en-US" sz="1200" b="0" i="0" u="none" strike="noStrike" cap="none" normalizeH="0" baseline="0" dirty="0" smtClean="0">
                          <a:ln>
                            <a:noFill/>
                          </a:ln>
                          <a:solidFill>
                            <a:schemeClr val="dk1"/>
                          </a:solidFill>
                          <a:effectLst/>
                          <a:latin typeface="+mn-lt"/>
                          <a:ea typeface="ＭＳ Ｐゴシック" pitchFamily="34" charset="-128"/>
                        </a:rPr>
                        <a:t>.</a:t>
                      </a:r>
                      <a:r>
                        <a:rPr lang="en-US" sz="1200" dirty="0" smtClean="0">
                          <a:ea typeface="ＭＳ Ｐゴシック" pitchFamily="34" charset="-128"/>
                        </a:rPr>
                        <a:t>1.1.</a:t>
                      </a:r>
                      <a:r>
                        <a:rPr kumimoji="0" lang="en-US" sz="1200" b="0" i="0" u="none" strike="noStrike" cap="none" normalizeH="0" baseline="0" dirty="0" smtClean="0">
                          <a:ln>
                            <a:noFill/>
                          </a:ln>
                          <a:solidFill>
                            <a:schemeClr val="tx1"/>
                          </a:solidFill>
                          <a:effectLst/>
                          <a:latin typeface="Arial" pitchFamily="34" charset="0"/>
                        </a:rPr>
                        <a:t>).</a:t>
                      </a:r>
                      <a:endParaRPr lang="en-US" sz="1200" baseline="0" dirty="0" smtClean="0"/>
                    </a:p>
                    <a:p>
                      <a:endParaRPr lang="en-US" sz="1200" baseline="0" dirty="0" smtClean="0"/>
                    </a:p>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cap="none" normalizeH="0" baseline="0" dirty="0" smtClean="0">
                          <a:ln>
                            <a:noFill/>
                          </a:ln>
                          <a:solidFill>
                            <a:schemeClr val="tx1"/>
                          </a:solidFill>
                          <a:effectLst/>
                          <a:latin typeface="Arial" pitchFamily="34" charset="0"/>
                        </a:rPr>
                        <a:t>The </a:t>
                      </a:r>
                      <a:r>
                        <a:rPr kumimoji="0" lang="en-US" sz="1200" b="0" i="0" u="none" strike="noStrike" cap="none" normalizeH="0" baseline="0" dirty="0" err="1" smtClean="0">
                          <a:ln>
                            <a:noFill/>
                          </a:ln>
                          <a:solidFill>
                            <a:schemeClr val="tx1"/>
                          </a:solidFill>
                          <a:effectLst/>
                          <a:latin typeface="Arial" pitchFamily="34" charset="0"/>
                        </a:rPr>
                        <a:t>eTools</a:t>
                      </a:r>
                      <a:r>
                        <a:rPr kumimoji="0" lang="en-US" sz="1200" b="0" i="0" u="none" strike="noStrike" cap="none" normalizeH="0" baseline="0" dirty="0" smtClean="0">
                          <a:ln>
                            <a:noFill/>
                          </a:ln>
                          <a:solidFill>
                            <a:schemeClr val="tx1"/>
                          </a:solidFill>
                          <a:effectLst/>
                          <a:latin typeface="Arial" pitchFamily="34" charset="0"/>
                        </a:rPr>
                        <a:t> Reports portal page displays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18">
                <a:tc>
                  <a:txBody>
                    <a:bodyPr/>
                    <a:lstStyle/>
                    <a:p>
                      <a:r>
                        <a:rPr lang="en-US" sz="1200" dirty="0" smtClean="0"/>
                        <a:t>3.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report icon or highlighted report text on the Reports portal page to access the reports (Graphic </a:t>
                      </a:r>
                      <a:r>
                        <a:rPr kumimoji="0" lang="en-US" sz="1200" b="0" i="0" u="none" strike="noStrike" cap="none" normalizeH="0" baseline="0" dirty="0" smtClean="0">
                          <a:ln>
                            <a:noFill/>
                          </a:ln>
                          <a:solidFill>
                            <a:schemeClr val="dk1"/>
                          </a:solidFill>
                          <a:effectLst/>
                          <a:latin typeface="+mn-lt"/>
                          <a:ea typeface="ＭＳ Ｐゴシック" pitchFamily="34" charset="-128"/>
                        </a:rPr>
                        <a:t>2</a:t>
                      </a:r>
                      <a:r>
                        <a:rPr lang="en-US" sz="1200" dirty="0" smtClean="0">
                          <a:ea typeface="ＭＳ Ｐゴシック" pitchFamily="34" charset="-128"/>
                        </a:rPr>
                        <a:t>.1.2)</a:t>
                      </a:r>
                      <a:r>
                        <a:rPr kumimoji="0" lang="en-US" sz="1200" b="0" i="0" u="none" strike="noStrike" cap="none" normalizeH="0" baseline="0" dirty="0" smtClean="0">
                          <a:ln>
                            <a:noFill/>
                          </a:ln>
                          <a:solidFill>
                            <a:schemeClr val="tx1"/>
                          </a:solidFill>
                          <a:effectLst/>
                          <a:latin typeface="Arial" pitchFamily="34" charset="0"/>
                        </a:rPr>
                        <a:t>.</a:t>
                      </a:r>
                      <a:endParaRPr kumimoji="0" lang="en-US" sz="1000" b="0" i="0" u="none" strike="noStrike" cap="none" normalizeH="0" baseline="0" dirty="0" smtClean="0">
                        <a:ln>
                          <a:noFill/>
                        </a:ln>
                        <a:solidFill>
                          <a:schemeClr val="tx1"/>
                        </a:solidFill>
                        <a:effectLst/>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Flowchart: Alternate Process 8"/>
          <p:cNvSpPr/>
          <p:nvPr/>
        </p:nvSpPr>
        <p:spPr bwMode="auto">
          <a:xfrm>
            <a:off x="3467100" y="3049494"/>
            <a:ext cx="914400" cy="152400"/>
          </a:xfrm>
          <a:prstGeom prst="flowChartAlternateProcess">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TextBox 11"/>
          <p:cNvSpPr txBox="1">
            <a:spLocks noChangeArrowheads="1"/>
          </p:cNvSpPr>
          <p:nvPr/>
        </p:nvSpPr>
        <p:spPr bwMode="auto">
          <a:xfrm>
            <a:off x="4204135" y="5852618"/>
            <a:ext cx="2933700" cy="369332"/>
          </a:xfrm>
          <a:prstGeom prst="rect">
            <a:avLst/>
          </a:prstGeom>
          <a:noFill/>
          <a:ln w="9525">
            <a:noFill/>
            <a:miter lim="800000"/>
            <a:headEnd/>
            <a:tailEnd/>
          </a:ln>
        </p:spPr>
        <p:txBody>
          <a:bodyPr>
            <a:spAutoFit/>
          </a:bodyPr>
          <a:lstStyle/>
          <a:p>
            <a:r>
              <a:rPr lang="en-US" sz="900" dirty="0" smtClean="0">
                <a:ea typeface="ＭＳ Ｐゴシック" pitchFamily="34" charset="-128"/>
              </a:rPr>
              <a:t>Graphic 2.1.2: Plant Clearance Automated Reutilization Screening System Reports Icon</a:t>
            </a:r>
            <a:endParaRPr lang="en-US" sz="900" dirty="0">
              <a:ea typeface="ＭＳ Ｐゴシック" pitchFamily="34" charset="-128"/>
            </a:endParaRPr>
          </a:p>
        </p:txBody>
      </p:sp>
      <p:pic>
        <p:nvPicPr>
          <p:cNvPr id="13" name="Picture 12" descr="pcarss_logo.png"/>
          <p:cNvPicPr>
            <a:picLocks noChangeAspect="1"/>
          </p:cNvPicPr>
          <p:nvPr/>
        </p:nvPicPr>
        <p:blipFill>
          <a:blip r:embed="rId4" cstate="print"/>
          <a:stretch>
            <a:fillRect/>
          </a:stretch>
        </p:blipFill>
        <p:spPr>
          <a:xfrm>
            <a:off x="4191724" y="4750526"/>
            <a:ext cx="2571429" cy="1076191"/>
          </a:xfrm>
          <a:prstGeom prst="rect">
            <a:avLst/>
          </a:prstGeom>
          <a:ln>
            <a:solidFill>
              <a:schemeClr val="tx1"/>
            </a:solidFill>
          </a:ln>
        </p:spPr>
      </p:pic>
      <p:cxnSp>
        <p:nvCxnSpPr>
          <p:cNvPr id="15" name="Straight Arrow Connector 14"/>
          <p:cNvCxnSpPr/>
          <p:nvPr/>
        </p:nvCxnSpPr>
        <p:spPr bwMode="auto">
          <a:xfrm>
            <a:off x="2933205" y="4667003"/>
            <a:ext cx="1401289" cy="38001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9" name="Straight Arrow Connector 18"/>
          <p:cNvCxnSpPr>
            <a:endCxn id="18454" idx="1"/>
          </p:cNvCxnSpPr>
          <p:nvPr/>
        </p:nvCxnSpPr>
        <p:spPr bwMode="auto">
          <a:xfrm flipV="1">
            <a:off x="2839453" y="3096475"/>
            <a:ext cx="606159" cy="476904"/>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648" y="282575"/>
            <a:ext cx="7388225" cy="717550"/>
          </a:xfrm>
        </p:spPr>
        <p:txBody>
          <a:bodyPr/>
          <a:lstStyle/>
          <a:p>
            <a:r>
              <a:rPr lang="en-US" dirty="0" smtClean="0"/>
              <a:t>Topic One – Accessing Cubes</a:t>
            </a:r>
          </a:p>
        </p:txBody>
      </p:sp>
      <p:sp>
        <p:nvSpPr>
          <p:cNvPr id="20483" name="Text Box 31"/>
          <p:cNvSpPr txBox="1">
            <a:spLocks noChangeArrowheads="1"/>
          </p:cNvSpPr>
          <p:nvPr/>
        </p:nvSpPr>
        <p:spPr bwMode="auto">
          <a:xfrm>
            <a:off x="0" y="1190625"/>
            <a:ext cx="6943725" cy="338554"/>
          </a:xfrm>
          <a:prstGeom prst="rect">
            <a:avLst/>
          </a:prstGeom>
          <a:noFill/>
          <a:ln w="9525" algn="ctr">
            <a:noFill/>
            <a:miter lim="800000"/>
            <a:headEnd/>
            <a:tailEnd/>
          </a:ln>
        </p:spPr>
        <p:txBody>
          <a:bodyPr>
            <a:spAutoFit/>
          </a:bodyPr>
          <a:lstStyle/>
          <a:p>
            <a:pPr algn="l"/>
            <a:r>
              <a:rPr lang="en-US" sz="1600" b="1" dirty="0" smtClean="0">
                <a:solidFill>
                  <a:srgbClr val="000000"/>
                </a:solidFill>
              </a:rPr>
              <a:t>Reports </a:t>
            </a:r>
            <a:r>
              <a:rPr lang="en-US" sz="1600" b="1" dirty="0">
                <a:solidFill>
                  <a:srgbClr val="000000"/>
                </a:solidFill>
              </a:rPr>
              <a:t>List</a:t>
            </a:r>
            <a:endParaRPr lang="en-US" sz="1600" dirty="0"/>
          </a:p>
        </p:txBody>
      </p:sp>
      <p:sp>
        <p:nvSpPr>
          <p:cNvPr id="20485" name="TextBox 11"/>
          <p:cNvSpPr txBox="1">
            <a:spLocks noChangeArrowheads="1"/>
          </p:cNvSpPr>
          <p:nvPr/>
        </p:nvSpPr>
        <p:spPr bwMode="auto">
          <a:xfrm>
            <a:off x="3103826" y="5536287"/>
            <a:ext cx="2933700" cy="228600"/>
          </a:xfrm>
          <a:prstGeom prst="rect">
            <a:avLst/>
          </a:prstGeom>
          <a:noFill/>
          <a:ln w="9525">
            <a:noFill/>
            <a:miter lim="800000"/>
            <a:headEnd/>
            <a:tailEnd/>
          </a:ln>
        </p:spPr>
        <p:txBody>
          <a:bodyPr>
            <a:spAutoFit/>
          </a:bodyPr>
          <a:lstStyle/>
          <a:p>
            <a:r>
              <a:rPr lang="en-US" sz="900" dirty="0" smtClean="0">
                <a:ea typeface="ＭＳ Ｐゴシック" pitchFamily="34" charset="-128"/>
              </a:rPr>
              <a:t>Graphic 2.1.3: </a:t>
            </a:r>
            <a:r>
              <a:rPr lang="en-US" sz="900" dirty="0">
                <a:ea typeface="ＭＳ Ｐゴシック" pitchFamily="34" charset="-128"/>
              </a:rPr>
              <a:t>Report </a:t>
            </a:r>
            <a:r>
              <a:rPr lang="en-US" sz="900" dirty="0" smtClean="0">
                <a:ea typeface="ＭＳ Ｐゴシック" pitchFamily="34" charset="-128"/>
              </a:rPr>
              <a:t>List View</a:t>
            </a:r>
            <a:endParaRPr lang="en-US" sz="900" dirty="0">
              <a:ea typeface="ＭＳ Ｐゴシック" pitchFamily="34" charset="-128"/>
            </a:endParaRPr>
          </a:p>
        </p:txBody>
      </p:sp>
      <p:pic>
        <p:nvPicPr>
          <p:cNvPr id="8" name="Picture 7" descr="report_list.png"/>
          <p:cNvPicPr>
            <a:picLocks noChangeAspect="1"/>
          </p:cNvPicPr>
          <p:nvPr/>
        </p:nvPicPr>
        <p:blipFill>
          <a:blip r:embed="rId3" cstate="print"/>
          <a:stretch>
            <a:fillRect/>
          </a:stretch>
        </p:blipFill>
        <p:spPr>
          <a:xfrm>
            <a:off x="3086188" y="1660648"/>
            <a:ext cx="5923342" cy="3875612"/>
          </a:xfrm>
          <a:prstGeom prst="rect">
            <a:avLst/>
          </a:prstGeom>
          <a:ln>
            <a:solidFill>
              <a:schemeClr val="tx1"/>
            </a:solidFill>
          </a:ln>
        </p:spPr>
      </p:pic>
      <p:sp>
        <p:nvSpPr>
          <p:cNvPr id="10" name="Text Box 51"/>
          <p:cNvSpPr txBox="1">
            <a:spLocks noChangeArrowheads="1"/>
          </p:cNvSpPr>
          <p:nvPr/>
        </p:nvSpPr>
        <p:spPr bwMode="auto">
          <a:xfrm>
            <a:off x="152400" y="1562100"/>
            <a:ext cx="2857500" cy="1661993"/>
          </a:xfrm>
          <a:prstGeom prst="rect">
            <a:avLst/>
          </a:prstGeom>
          <a:noFill/>
          <a:ln w="19050" algn="ctr">
            <a:noFill/>
            <a:miter lim="800000"/>
            <a:headEnd/>
            <a:tailEnd/>
          </a:ln>
        </p:spPr>
        <p:txBody>
          <a:bodyPr>
            <a:spAutoFit/>
          </a:bodyPr>
          <a:lstStyle/>
          <a:p>
            <a:pPr>
              <a:spcBef>
                <a:spcPct val="50000"/>
              </a:spcBef>
            </a:pPr>
            <a:r>
              <a:rPr lang="en-US" sz="1200" dirty="0"/>
              <a:t>The </a:t>
            </a:r>
            <a:r>
              <a:rPr lang="en-US" sz="1200" dirty="0" smtClean="0"/>
              <a:t>Reports List displays after you click the PCARSS icon or text on the reports portal. Reports are displayed by default if they are present (Graphic 2.1.3).</a:t>
            </a:r>
          </a:p>
          <a:p>
            <a:pPr>
              <a:spcBef>
                <a:spcPct val="50000"/>
              </a:spcBef>
            </a:pPr>
            <a:r>
              <a:rPr lang="en-US" sz="1200" dirty="0" smtClean="0"/>
              <a:t>The yellow menu bar displays links to access cubes. Click on Cubes to go to the Cubes page (Graphic 2.1.4).</a:t>
            </a:r>
            <a:endParaRPr lang="en-US" sz="1200" dirty="0"/>
          </a:p>
        </p:txBody>
      </p:sp>
      <p:pic>
        <p:nvPicPr>
          <p:cNvPr id="11" name="Picture 10" descr="cubelink.png"/>
          <p:cNvPicPr>
            <a:picLocks noChangeAspect="1"/>
          </p:cNvPicPr>
          <p:nvPr/>
        </p:nvPicPr>
        <p:blipFill>
          <a:blip r:embed="rId4" cstate="print"/>
          <a:stretch>
            <a:fillRect/>
          </a:stretch>
        </p:blipFill>
        <p:spPr>
          <a:xfrm>
            <a:off x="270192" y="3790421"/>
            <a:ext cx="2553689" cy="626815"/>
          </a:xfrm>
          <a:prstGeom prst="rect">
            <a:avLst/>
          </a:prstGeom>
          <a:ln>
            <a:solidFill>
              <a:schemeClr val="tx1"/>
            </a:solidFill>
          </a:ln>
        </p:spPr>
      </p:pic>
      <p:sp>
        <p:nvSpPr>
          <p:cNvPr id="14" name="TextBox 11"/>
          <p:cNvSpPr txBox="1">
            <a:spLocks noChangeArrowheads="1"/>
          </p:cNvSpPr>
          <p:nvPr/>
        </p:nvSpPr>
        <p:spPr bwMode="auto">
          <a:xfrm>
            <a:off x="251162" y="4405554"/>
            <a:ext cx="2933700" cy="228600"/>
          </a:xfrm>
          <a:prstGeom prst="rect">
            <a:avLst/>
          </a:prstGeom>
          <a:noFill/>
          <a:ln w="9525">
            <a:noFill/>
            <a:miter lim="800000"/>
            <a:headEnd/>
            <a:tailEnd/>
          </a:ln>
        </p:spPr>
        <p:txBody>
          <a:bodyPr>
            <a:spAutoFit/>
          </a:bodyPr>
          <a:lstStyle/>
          <a:p>
            <a:r>
              <a:rPr lang="en-US" sz="900" dirty="0" smtClean="0">
                <a:ea typeface="ＭＳ Ｐゴシック" pitchFamily="34" charset="-128"/>
              </a:rPr>
              <a:t>Graphic 2.1.4: Cubes Link</a:t>
            </a:r>
            <a:endParaRPr lang="en-US" sz="900" dirty="0">
              <a:ea typeface="ＭＳ Ｐゴシック" pitchFamily="34" charset="-128"/>
            </a:endParaRPr>
          </a:p>
        </p:txBody>
      </p:sp>
      <p:cxnSp>
        <p:nvCxnSpPr>
          <p:cNvPr id="16" name="Straight Arrow Connector 15"/>
          <p:cNvCxnSpPr/>
          <p:nvPr/>
        </p:nvCxnSpPr>
        <p:spPr bwMode="auto">
          <a:xfrm rot="10800000" flipV="1">
            <a:off x="1801909" y="2232212"/>
            <a:ext cx="2299445" cy="1990164"/>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2" name="Slide Number Placeholder 1"/>
          <p:cNvSpPr txBox="1">
            <a:spLocks/>
          </p:cNvSpPr>
          <p:nvPr/>
        </p:nvSpPr>
        <p:spPr bwMode="auto">
          <a:xfrm>
            <a:off x="7010400" y="6666628"/>
            <a:ext cx="2133600" cy="5146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107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55648" y="283464"/>
            <a:ext cx="7429500" cy="636588"/>
          </a:xfrm>
        </p:spPr>
        <p:txBody>
          <a:bodyPr/>
          <a:lstStyle/>
          <a:p>
            <a:r>
              <a:rPr lang="en-US" dirty="0" smtClean="0"/>
              <a:t>Topic One – Accessing Cubes</a:t>
            </a:r>
          </a:p>
        </p:txBody>
      </p:sp>
      <p:sp>
        <p:nvSpPr>
          <p:cNvPr id="31747" name="TextBox 9"/>
          <p:cNvSpPr txBox="1">
            <a:spLocks noChangeArrowheads="1"/>
          </p:cNvSpPr>
          <p:nvPr/>
        </p:nvSpPr>
        <p:spPr bwMode="auto">
          <a:xfrm>
            <a:off x="0" y="1288461"/>
            <a:ext cx="6262687" cy="338554"/>
          </a:xfrm>
          <a:prstGeom prst="rect">
            <a:avLst/>
          </a:prstGeom>
          <a:noFill/>
          <a:ln w="9525">
            <a:noFill/>
            <a:miter lim="800000"/>
            <a:headEnd/>
            <a:tailEnd/>
          </a:ln>
        </p:spPr>
        <p:txBody>
          <a:bodyPr>
            <a:spAutoFit/>
          </a:bodyPr>
          <a:lstStyle/>
          <a:p>
            <a:pPr algn="l"/>
            <a:r>
              <a:rPr lang="en-US" sz="1600" b="1" dirty="0" smtClean="0"/>
              <a:t>Accessing Individual Cube</a:t>
            </a:r>
            <a:endParaRPr lang="en-US" sz="1600" b="1" dirty="0"/>
          </a:p>
        </p:txBody>
      </p:sp>
      <p:pic>
        <p:nvPicPr>
          <p:cNvPr id="11" name="Picture 10" descr="cubelist.png"/>
          <p:cNvPicPr>
            <a:picLocks noChangeAspect="1"/>
          </p:cNvPicPr>
          <p:nvPr/>
        </p:nvPicPr>
        <p:blipFill>
          <a:blip r:embed="rId3" cstate="print"/>
          <a:stretch>
            <a:fillRect/>
          </a:stretch>
        </p:blipFill>
        <p:spPr>
          <a:xfrm>
            <a:off x="2427155" y="1900543"/>
            <a:ext cx="6434458" cy="3776747"/>
          </a:xfrm>
          <a:prstGeom prst="rect">
            <a:avLst/>
          </a:prstGeom>
          <a:ln>
            <a:solidFill>
              <a:schemeClr val="tx1"/>
            </a:solidFill>
          </a:ln>
        </p:spPr>
      </p:pic>
      <p:sp>
        <p:nvSpPr>
          <p:cNvPr id="12" name="Text Box 51"/>
          <p:cNvSpPr txBox="1">
            <a:spLocks noChangeArrowheads="1"/>
          </p:cNvSpPr>
          <p:nvPr/>
        </p:nvSpPr>
        <p:spPr bwMode="auto">
          <a:xfrm>
            <a:off x="206188" y="1925169"/>
            <a:ext cx="2026024" cy="1569660"/>
          </a:xfrm>
          <a:prstGeom prst="rect">
            <a:avLst/>
          </a:prstGeom>
          <a:noFill/>
          <a:ln w="19050" algn="ctr">
            <a:noFill/>
            <a:miter lim="800000"/>
            <a:headEnd/>
            <a:tailEnd/>
          </a:ln>
        </p:spPr>
        <p:txBody>
          <a:bodyPr wrap="square">
            <a:spAutoFit/>
          </a:bodyPr>
          <a:lstStyle/>
          <a:p>
            <a:pPr>
              <a:spcBef>
                <a:spcPct val="50000"/>
              </a:spcBef>
            </a:pPr>
            <a:r>
              <a:rPr lang="en-US" sz="1200" dirty="0"/>
              <a:t>The </a:t>
            </a:r>
            <a:r>
              <a:rPr lang="en-US" sz="1200" dirty="0" smtClean="0"/>
              <a:t>Cube List for PCARSS displays after you click the Cubes link on the yellow bar. There are seven PCARSS cubes. Click on the Internet Explorer icon to access each individual cube (Graphic 2.1.5).</a:t>
            </a:r>
          </a:p>
        </p:txBody>
      </p:sp>
      <p:cxnSp>
        <p:nvCxnSpPr>
          <p:cNvPr id="18" name="Straight Arrow Connector 17"/>
          <p:cNvCxnSpPr/>
          <p:nvPr/>
        </p:nvCxnSpPr>
        <p:spPr bwMode="auto">
          <a:xfrm rot="16200000" flipH="1">
            <a:off x="1850386" y="3311161"/>
            <a:ext cx="707032" cy="629888"/>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9" name="Rounded Rectangle 18"/>
          <p:cNvSpPr/>
          <p:nvPr/>
        </p:nvSpPr>
        <p:spPr bwMode="auto">
          <a:xfrm>
            <a:off x="2554941" y="3227294"/>
            <a:ext cx="255493" cy="1721224"/>
          </a:xfrm>
          <a:prstGeom prst="roundRect">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1"/>
          <p:cNvSpPr txBox="1">
            <a:spLocks noChangeArrowheads="1"/>
          </p:cNvSpPr>
          <p:nvPr/>
        </p:nvSpPr>
        <p:spPr bwMode="auto">
          <a:xfrm>
            <a:off x="2428878" y="5704965"/>
            <a:ext cx="2933700" cy="228600"/>
          </a:xfrm>
          <a:prstGeom prst="rect">
            <a:avLst/>
          </a:prstGeom>
          <a:noFill/>
          <a:ln w="9525">
            <a:noFill/>
            <a:miter lim="800000"/>
            <a:headEnd/>
            <a:tailEnd/>
          </a:ln>
        </p:spPr>
        <p:txBody>
          <a:bodyPr>
            <a:spAutoFit/>
          </a:bodyPr>
          <a:lstStyle/>
          <a:p>
            <a:r>
              <a:rPr lang="en-US" sz="900" dirty="0" smtClean="0">
                <a:ea typeface="ＭＳ Ｐゴシック" pitchFamily="34" charset="-128"/>
              </a:rPr>
              <a:t>Graphic 2.1.5: Accessing Individual Cube</a:t>
            </a:r>
            <a:endParaRPr lang="en-US" sz="900" dirty="0">
              <a:ea typeface="ＭＳ Ｐゴシック" pitchFamily="34" charset="-128"/>
            </a:endParaRPr>
          </a:p>
        </p:txBody>
      </p:sp>
      <p:sp>
        <p:nvSpPr>
          <p:cNvPr id="14"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artsofcube.png"/>
          <p:cNvPicPr>
            <a:picLocks noChangeAspect="1"/>
          </p:cNvPicPr>
          <p:nvPr/>
        </p:nvPicPr>
        <p:blipFill>
          <a:blip r:embed="rId3" cstate="print"/>
          <a:stretch>
            <a:fillRect/>
          </a:stretch>
        </p:blipFill>
        <p:spPr>
          <a:xfrm>
            <a:off x="1515702" y="2856167"/>
            <a:ext cx="7021730" cy="3075408"/>
          </a:xfrm>
          <a:prstGeom prst="rect">
            <a:avLst/>
          </a:prstGeom>
          <a:ln>
            <a:solidFill>
              <a:schemeClr val="tx1"/>
            </a:solidFill>
          </a:ln>
        </p:spPr>
      </p:pic>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Cubes Components</a:t>
            </a:r>
          </a:p>
        </p:txBody>
      </p:sp>
      <p:sp>
        <p:nvSpPr>
          <p:cNvPr id="11" name="Text Box 4"/>
          <p:cNvSpPr txBox="1">
            <a:spLocks noChangeArrowheads="1"/>
          </p:cNvSpPr>
          <p:nvPr/>
        </p:nvSpPr>
        <p:spPr bwMode="auto">
          <a:xfrm>
            <a:off x="0" y="1241425"/>
            <a:ext cx="5983288" cy="752475"/>
          </a:xfrm>
          <a:prstGeom prst="rect">
            <a:avLst/>
          </a:prstGeom>
          <a:noFill/>
          <a:ln w="25400" algn="ctr">
            <a:noFill/>
            <a:miter lim="800000"/>
            <a:headEnd/>
            <a:tailEnd/>
          </a:ln>
        </p:spPr>
        <p:txBody>
          <a:bodyPr>
            <a:spAutoFit/>
          </a:bodyPr>
          <a:lstStyle/>
          <a:p>
            <a:pPr eaLnBrk="0" hangingPunct="0">
              <a:lnSpc>
                <a:spcPct val="120000"/>
              </a:lnSpc>
              <a:spcBef>
                <a:spcPct val="20000"/>
              </a:spcBef>
            </a:pPr>
            <a:r>
              <a:rPr lang="en-US" sz="1600" b="1" dirty="0" smtClean="0"/>
              <a:t>Cube Components</a:t>
            </a:r>
            <a:endParaRPr lang="en-US" sz="1600" b="1" dirty="0"/>
          </a:p>
          <a:p>
            <a:pPr>
              <a:spcBef>
                <a:spcPct val="50000"/>
              </a:spcBef>
            </a:pPr>
            <a:endParaRPr lang="en-US" sz="1600" dirty="0"/>
          </a:p>
        </p:txBody>
      </p:sp>
      <p:sp>
        <p:nvSpPr>
          <p:cNvPr id="12" name="Text Box 5"/>
          <p:cNvSpPr txBox="1">
            <a:spLocks noChangeArrowheads="1"/>
          </p:cNvSpPr>
          <p:nvPr/>
        </p:nvSpPr>
        <p:spPr bwMode="auto">
          <a:xfrm>
            <a:off x="149225" y="1685925"/>
            <a:ext cx="8785225" cy="830997"/>
          </a:xfrm>
          <a:prstGeom prst="rect">
            <a:avLst/>
          </a:prstGeom>
          <a:noFill/>
          <a:ln w="25400" algn="ctr">
            <a:noFill/>
            <a:miter lim="800000"/>
            <a:headEnd/>
            <a:tailEnd/>
          </a:ln>
        </p:spPr>
        <p:txBody>
          <a:bodyPr>
            <a:spAutoFit/>
          </a:bodyPr>
          <a:lstStyle/>
          <a:p>
            <a:r>
              <a:rPr lang="en-US" sz="1200" dirty="0" smtClean="0">
                <a:solidFill>
                  <a:srgbClr val="000000"/>
                </a:solidFill>
              </a:rPr>
              <a:t>After you click on the Internet Explorer icon, a page displays the cube. A cube has the following components: a </a:t>
            </a:r>
            <a:r>
              <a:rPr lang="en-US" sz="1200" i="1" dirty="0" smtClean="0">
                <a:solidFill>
                  <a:srgbClr val="000000"/>
                </a:solidFill>
              </a:rPr>
              <a:t>cube view, </a:t>
            </a:r>
            <a:r>
              <a:rPr lang="en-US" sz="1200" dirty="0" smtClean="0">
                <a:solidFill>
                  <a:srgbClr val="000000"/>
                </a:solidFill>
              </a:rPr>
              <a:t>a </a:t>
            </a:r>
            <a:r>
              <a:rPr lang="en-US" sz="1200" i="1" dirty="0" smtClean="0">
                <a:solidFill>
                  <a:srgbClr val="000000"/>
                </a:solidFill>
              </a:rPr>
              <a:t>dimensions bar , a dimensions folders</a:t>
            </a:r>
            <a:r>
              <a:rPr lang="en-US" sz="1200" dirty="0" smtClean="0">
                <a:solidFill>
                  <a:srgbClr val="000000"/>
                </a:solidFill>
              </a:rPr>
              <a:t>, and </a:t>
            </a:r>
            <a:r>
              <a:rPr lang="en-US" sz="1200" dirty="0">
                <a:solidFill>
                  <a:srgbClr val="000000"/>
                </a:solidFill>
              </a:rPr>
              <a:t>a </a:t>
            </a:r>
            <a:r>
              <a:rPr lang="en-US" sz="1200" i="1" dirty="0">
                <a:solidFill>
                  <a:srgbClr val="000000"/>
                </a:solidFill>
              </a:rPr>
              <a:t>toolbar</a:t>
            </a:r>
            <a:r>
              <a:rPr lang="en-US" sz="1200" dirty="0">
                <a:solidFill>
                  <a:srgbClr val="000000"/>
                </a:solidFill>
              </a:rPr>
              <a:t> (Graphic </a:t>
            </a:r>
            <a:r>
              <a:rPr lang="en-US" sz="1200" dirty="0" smtClean="0">
                <a:solidFill>
                  <a:srgbClr val="000000"/>
                </a:solidFill>
              </a:rPr>
              <a:t>2.1.6). </a:t>
            </a:r>
            <a:r>
              <a:rPr lang="en-US" sz="1200" dirty="0">
                <a:solidFill>
                  <a:srgbClr val="000000"/>
                </a:solidFill>
              </a:rPr>
              <a:t>These features help </a:t>
            </a:r>
            <a:r>
              <a:rPr lang="en-US" sz="1200" dirty="0" smtClean="0">
                <a:solidFill>
                  <a:srgbClr val="000000"/>
                </a:solidFill>
              </a:rPr>
              <a:t>you to manipulate </a:t>
            </a:r>
            <a:r>
              <a:rPr lang="en-US" sz="1200" dirty="0">
                <a:solidFill>
                  <a:srgbClr val="000000"/>
                </a:solidFill>
              </a:rPr>
              <a:t>how the data are </a:t>
            </a:r>
            <a:r>
              <a:rPr lang="en-US" sz="1200" dirty="0" smtClean="0">
                <a:solidFill>
                  <a:srgbClr val="000000"/>
                </a:solidFill>
              </a:rPr>
              <a:t>displayed.</a:t>
            </a:r>
            <a:endParaRPr lang="en-US" sz="1200" dirty="0">
              <a:solidFill>
                <a:srgbClr val="000000"/>
              </a:solidFill>
            </a:endParaRPr>
          </a:p>
          <a:p>
            <a:endParaRPr lang="en-US" sz="1200" dirty="0">
              <a:solidFill>
                <a:srgbClr val="000000"/>
              </a:solidFill>
            </a:endParaRPr>
          </a:p>
        </p:txBody>
      </p:sp>
      <p:sp>
        <p:nvSpPr>
          <p:cNvPr id="14" name="TextBox 25"/>
          <p:cNvSpPr txBox="1">
            <a:spLocks noChangeArrowheads="1"/>
          </p:cNvSpPr>
          <p:nvPr/>
        </p:nvSpPr>
        <p:spPr bwMode="auto">
          <a:xfrm>
            <a:off x="255491" y="3050312"/>
            <a:ext cx="1019175" cy="460375"/>
          </a:xfrm>
          <a:prstGeom prst="rect">
            <a:avLst/>
          </a:prstGeom>
          <a:noFill/>
          <a:ln w="9525">
            <a:noFill/>
            <a:miter lim="800000"/>
            <a:headEnd/>
            <a:tailEnd/>
          </a:ln>
        </p:spPr>
        <p:txBody>
          <a:bodyPr>
            <a:spAutoFit/>
          </a:bodyPr>
          <a:lstStyle/>
          <a:p>
            <a:r>
              <a:rPr lang="en-US" sz="1200" dirty="0">
                <a:solidFill>
                  <a:srgbClr val="C00000"/>
                </a:solidFill>
              </a:rPr>
              <a:t>Dimensions folders</a:t>
            </a:r>
          </a:p>
        </p:txBody>
      </p:sp>
      <p:sp>
        <p:nvSpPr>
          <p:cNvPr id="15" name="TextBox 31"/>
          <p:cNvSpPr txBox="1">
            <a:spLocks noChangeArrowheads="1"/>
          </p:cNvSpPr>
          <p:nvPr/>
        </p:nvSpPr>
        <p:spPr bwMode="auto">
          <a:xfrm>
            <a:off x="4923741" y="2219468"/>
            <a:ext cx="1619437" cy="276999"/>
          </a:xfrm>
          <a:prstGeom prst="rect">
            <a:avLst/>
          </a:prstGeom>
          <a:noFill/>
          <a:ln w="9525">
            <a:noFill/>
            <a:miter lim="800000"/>
            <a:headEnd/>
            <a:tailEnd/>
          </a:ln>
        </p:spPr>
        <p:txBody>
          <a:bodyPr wrap="square">
            <a:spAutoFit/>
          </a:bodyPr>
          <a:lstStyle/>
          <a:p>
            <a:r>
              <a:rPr lang="en-US" sz="1200" dirty="0">
                <a:solidFill>
                  <a:srgbClr val="C00000"/>
                </a:solidFill>
              </a:rPr>
              <a:t>Dimensions </a:t>
            </a:r>
            <a:r>
              <a:rPr lang="en-US" sz="1200" dirty="0" smtClean="0">
                <a:solidFill>
                  <a:srgbClr val="C00000"/>
                </a:solidFill>
              </a:rPr>
              <a:t>bar</a:t>
            </a:r>
            <a:endParaRPr lang="en-US" sz="1200" dirty="0">
              <a:solidFill>
                <a:srgbClr val="C00000"/>
              </a:solidFill>
            </a:endParaRPr>
          </a:p>
        </p:txBody>
      </p:sp>
      <p:sp>
        <p:nvSpPr>
          <p:cNvPr id="17" name="TextBox 35"/>
          <p:cNvSpPr txBox="1">
            <a:spLocks noChangeArrowheads="1"/>
          </p:cNvSpPr>
          <p:nvPr/>
        </p:nvSpPr>
        <p:spPr bwMode="auto">
          <a:xfrm>
            <a:off x="307164" y="5131482"/>
            <a:ext cx="1179513" cy="277813"/>
          </a:xfrm>
          <a:prstGeom prst="rect">
            <a:avLst/>
          </a:prstGeom>
          <a:noFill/>
          <a:ln w="9525">
            <a:noFill/>
            <a:miter lim="800000"/>
            <a:headEnd/>
            <a:tailEnd/>
          </a:ln>
        </p:spPr>
        <p:txBody>
          <a:bodyPr>
            <a:spAutoFit/>
          </a:bodyPr>
          <a:lstStyle/>
          <a:p>
            <a:r>
              <a:rPr lang="en-US" sz="1200" dirty="0" smtClean="0">
                <a:solidFill>
                  <a:srgbClr val="C00000"/>
                </a:solidFill>
              </a:rPr>
              <a:t>Toolbar</a:t>
            </a:r>
            <a:endParaRPr lang="en-US" sz="1200" dirty="0">
              <a:solidFill>
                <a:srgbClr val="C00000"/>
              </a:solidFill>
            </a:endParaRPr>
          </a:p>
        </p:txBody>
      </p:sp>
      <p:sp>
        <p:nvSpPr>
          <p:cNvPr id="20" name="Left Brace 24"/>
          <p:cNvSpPr>
            <a:spLocks/>
          </p:cNvSpPr>
          <p:nvPr/>
        </p:nvSpPr>
        <p:spPr bwMode="auto">
          <a:xfrm>
            <a:off x="1254780" y="3113972"/>
            <a:ext cx="479891" cy="682344"/>
          </a:xfrm>
          <a:prstGeom prst="leftBrace">
            <a:avLst>
              <a:gd name="adj1" fmla="val 20765"/>
              <a:gd name="adj2" fmla="val 26190"/>
            </a:avLst>
          </a:prstGeom>
          <a:noFill/>
          <a:ln w="25400" algn="ctr">
            <a:solidFill>
              <a:srgbClr val="C00000"/>
            </a:solidFill>
            <a:round/>
            <a:headEnd/>
            <a:tailEnd/>
          </a:ln>
        </p:spPr>
        <p:txBody>
          <a:bodyPr/>
          <a:lstStyle/>
          <a:p>
            <a:pPr algn="ctr"/>
            <a:endParaRPr lang="en-US"/>
          </a:p>
        </p:txBody>
      </p:sp>
      <p:cxnSp>
        <p:nvCxnSpPr>
          <p:cNvPr id="21" name="Straight Arrow Connector 32"/>
          <p:cNvCxnSpPr>
            <a:cxnSpLocks noChangeShapeType="1"/>
          </p:cNvCxnSpPr>
          <p:nvPr/>
        </p:nvCxnSpPr>
        <p:spPr bwMode="auto">
          <a:xfrm>
            <a:off x="974558" y="5293895"/>
            <a:ext cx="1792705" cy="469231"/>
          </a:xfrm>
          <a:prstGeom prst="straightConnector1">
            <a:avLst/>
          </a:prstGeom>
          <a:noFill/>
          <a:ln w="25400" algn="ctr">
            <a:solidFill>
              <a:srgbClr val="C00000"/>
            </a:solidFill>
            <a:round/>
            <a:headEnd/>
            <a:tailEnd type="arrow" w="med" len="med"/>
          </a:ln>
        </p:spPr>
      </p:cxnSp>
      <p:sp>
        <p:nvSpPr>
          <p:cNvPr id="22" name="Left Brace 24"/>
          <p:cNvSpPr>
            <a:spLocks/>
          </p:cNvSpPr>
          <p:nvPr/>
        </p:nvSpPr>
        <p:spPr bwMode="auto">
          <a:xfrm>
            <a:off x="2472473" y="3344779"/>
            <a:ext cx="631678" cy="2329178"/>
          </a:xfrm>
          <a:prstGeom prst="leftBrace">
            <a:avLst>
              <a:gd name="adj1" fmla="val 13675"/>
              <a:gd name="adj2" fmla="val 49668"/>
            </a:avLst>
          </a:prstGeom>
          <a:noFill/>
          <a:ln w="25400" algn="ctr">
            <a:solidFill>
              <a:srgbClr val="C00000"/>
            </a:solidFill>
            <a:round/>
            <a:headEnd/>
            <a:tailEnd/>
          </a:ln>
        </p:spPr>
        <p:txBody>
          <a:bodyPr/>
          <a:lstStyle/>
          <a:p>
            <a:pPr algn="ctr"/>
            <a:endParaRPr lang="en-US"/>
          </a:p>
        </p:txBody>
      </p:sp>
      <p:sp>
        <p:nvSpPr>
          <p:cNvPr id="31" name="Left Brace 24"/>
          <p:cNvSpPr>
            <a:spLocks/>
          </p:cNvSpPr>
          <p:nvPr/>
        </p:nvSpPr>
        <p:spPr bwMode="auto">
          <a:xfrm rot="5400000">
            <a:off x="4992044" y="729328"/>
            <a:ext cx="586002" cy="4084369"/>
          </a:xfrm>
          <a:prstGeom prst="leftBrace">
            <a:avLst>
              <a:gd name="adj1" fmla="val 20765"/>
              <a:gd name="adj2" fmla="val 43646"/>
            </a:avLst>
          </a:prstGeom>
          <a:noFill/>
          <a:ln w="25400" algn="ctr">
            <a:solidFill>
              <a:srgbClr val="C00000"/>
            </a:solidFill>
            <a:round/>
            <a:headEnd/>
            <a:tailEnd/>
          </a:ln>
        </p:spPr>
        <p:txBody>
          <a:bodyPr/>
          <a:lstStyle/>
          <a:p>
            <a:pPr algn="ctr"/>
            <a:endParaRPr lang="en-US"/>
          </a:p>
        </p:txBody>
      </p:sp>
      <p:sp>
        <p:nvSpPr>
          <p:cNvPr id="16" name="TextBox 11"/>
          <p:cNvSpPr txBox="1">
            <a:spLocks noChangeArrowheads="1"/>
          </p:cNvSpPr>
          <p:nvPr/>
        </p:nvSpPr>
        <p:spPr bwMode="auto">
          <a:xfrm>
            <a:off x="1526510" y="5945597"/>
            <a:ext cx="2933700" cy="228600"/>
          </a:xfrm>
          <a:prstGeom prst="rect">
            <a:avLst/>
          </a:prstGeom>
          <a:noFill/>
          <a:ln w="9525">
            <a:noFill/>
            <a:miter lim="800000"/>
            <a:headEnd/>
            <a:tailEnd/>
          </a:ln>
        </p:spPr>
        <p:txBody>
          <a:bodyPr>
            <a:spAutoFit/>
          </a:bodyPr>
          <a:lstStyle/>
          <a:p>
            <a:r>
              <a:rPr lang="en-US" sz="900" dirty="0" smtClean="0">
                <a:ea typeface="ＭＳ Ｐゴシック" pitchFamily="34" charset="-128"/>
              </a:rPr>
              <a:t>Graphic 2.1.6: Cube Components</a:t>
            </a:r>
            <a:endParaRPr lang="en-US" sz="900" dirty="0">
              <a:ea typeface="ＭＳ Ｐゴシック" pitchFamily="34" charset="-128"/>
            </a:endParaRPr>
          </a:p>
        </p:txBody>
      </p:sp>
      <p:sp>
        <p:nvSpPr>
          <p:cNvPr id="25" name="TextBox 35"/>
          <p:cNvSpPr txBox="1">
            <a:spLocks noChangeArrowheads="1"/>
          </p:cNvSpPr>
          <p:nvPr/>
        </p:nvSpPr>
        <p:spPr bwMode="auto">
          <a:xfrm>
            <a:off x="1554430" y="4369477"/>
            <a:ext cx="1179513" cy="277813"/>
          </a:xfrm>
          <a:prstGeom prst="rect">
            <a:avLst/>
          </a:prstGeom>
          <a:noFill/>
          <a:ln w="9525">
            <a:noFill/>
            <a:miter lim="800000"/>
            <a:headEnd/>
            <a:tailEnd/>
          </a:ln>
        </p:spPr>
        <p:txBody>
          <a:bodyPr>
            <a:spAutoFit/>
          </a:bodyPr>
          <a:lstStyle/>
          <a:p>
            <a:r>
              <a:rPr lang="en-US" sz="1200" dirty="0" smtClean="0">
                <a:solidFill>
                  <a:srgbClr val="C00000"/>
                </a:solidFill>
              </a:rPr>
              <a:t>Cube View</a:t>
            </a:r>
            <a:endParaRPr lang="en-US" sz="1200" dirty="0">
              <a:solidFill>
                <a:srgbClr val="C00000"/>
              </a:solidFill>
            </a:endParaRPr>
          </a:p>
        </p:txBody>
      </p:sp>
      <p:sp>
        <p:nvSpPr>
          <p:cNvPr id="19" name="Rectangle 18"/>
          <p:cNvSpPr/>
          <p:nvPr/>
        </p:nvSpPr>
        <p:spPr bwMode="auto">
          <a:xfrm>
            <a:off x="2827421" y="5727033"/>
            <a:ext cx="3320716" cy="216567"/>
          </a:xfrm>
          <a:prstGeom prst="rect">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109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One – About Reports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a:t>Lesson One Topics</a:t>
            </a:r>
          </a:p>
        </p:txBody>
      </p:sp>
      <p:graphicFrame>
        <p:nvGraphicFramePr>
          <p:cNvPr id="6" name="Group 125"/>
          <p:cNvGraphicFramePr>
            <a:graphicFrameLocks noGrp="1"/>
          </p:cNvGraphicFramePr>
          <p:nvPr/>
        </p:nvGraphicFramePr>
        <p:xfrm>
          <a:off x="760410" y="2120900"/>
          <a:ext cx="7264794" cy="1124501"/>
        </p:xfrm>
        <a:graphic>
          <a:graphicData uri="http://schemas.openxmlformats.org/drawingml/2006/table">
            <a:tbl>
              <a:tblPr/>
              <a:tblGrid>
                <a:gridCol w="1444908"/>
                <a:gridCol w="5819886"/>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Accessing Pre-Defined Reports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 Formats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Running a Report</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Viewing a Report</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91640" y="282575"/>
            <a:ext cx="7062788" cy="717550"/>
          </a:xfrm>
        </p:spPr>
        <p:txBody>
          <a:bodyPr/>
          <a:lstStyle/>
          <a:p>
            <a:pPr eaLnBrk="1" hangingPunct="1"/>
            <a:r>
              <a:rPr lang="en-US" dirty="0" smtClean="0"/>
              <a:t>Topic Three – Dimensions Folders</a:t>
            </a:r>
          </a:p>
        </p:txBody>
      </p:sp>
      <p:sp>
        <p:nvSpPr>
          <p:cNvPr id="13316" name="Text Box 45"/>
          <p:cNvSpPr txBox="1">
            <a:spLocks noChangeArrowheads="1"/>
          </p:cNvSpPr>
          <p:nvPr/>
        </p:nvSpPr>
        <p:spPr bwMode="auto">
          <a:xfrm>
            <a:off x="0" y="1184275"/>
            <a:ext cx="4171950" cy="338138"/>
          </a:xfrm>
          <a:prstGeom prst="rect">
            <a:avLst/>
          </a:prstGeom>
          <a:noFill/>
          <a:ln w="9525" algn="ctr">
            <a:noFill/>
            <a:miter lim="800000"/>
            <a:headEnd/>
            <a:tailEnd/>
          </a:ln>
        </p:spPr>
        <p:txBody>
          <a:bodyPr>
            <a:spAutoFit/>
          </a:bodyPr>
          <a:lstStyle/>
          <a:p>
            <a:pPr>
              <a:spcBef>
                <a:spcPct val="50000"/>
              </a:spcBef>
            </a:pPr>
            <a:r>
              <a:rPr lang="en-US" sz="1600" b="1" dirty="0" smtClean="0"/>
              <a:t>Dimensions </a:t>
            </a:r>
            <a:r>
              <a:rPr lang="en-US" sz="1600" b="1" dirty="0"/>
              <a:t>Folders</a:t>
            </a:r>
          </a:p>
        </p:txBody>
      </p:sp>
      <p:sp>
        <p:nvSpPr>
          <p:cNvPr id="13317" name="Text Box 54"/>
          <p:cNvSpPr txBox="1">
            <a:spLocks noChangeArrowheads="1"/>
          </p:cNvSpPr>
          <p:nvPr/>
        </p:nvSpPr>
        <p:spPr bwMode="auto">
          <a:xfrm>
            <a:off x="3813174" y="6266198"/>
            <a:ext cx="2286000" cy="215900"/>
          </a:xfrm>
          <a:prstGeom prst="rect">
            <a:avLst/>
          </a:prstGeom>
          <a:noFill/>
          <a:ln w="9525" algn="ctr">
            <a:noFill/>
            <a:miter lim="800000"/>
            <a:headEnd/>
            <a:tailEnd/>
          </a:ln>
        </p:spPr>
        <p:txBody>
          <a:bodyPr>
            <a:spAutoFit/>
          </a:bodyPr>
          <a:lstStyle/>
          <a:p>
            <a:pPr>
              <a:spcBef>
                <a:spcPct val="50000"/>
              </a:spcBef>
            </a:pPr>
            <a:r>
              <a:rPr lang="en-US" sz="800" dirty="0"/>
              <a:t>Graphic </a:t>
            </a:r>
            <a:r>
              <a:rPr lang="en-US" sz="800" dirty="0" smtClean="0"/>
              <a:t>2.1.7: Dimensions Folders</a:t>
            </a:r>
            <a:endParaRPr lang="en-US" sz="800" dirty="0"/>
          </a:p>
        </p:txBody>
      </p:sp>
      <p:sp>
        <p:nvSpPr>
          <p:cNvPr id="13318" name="Text Box 24"/>
          <p:cNvSpPr txBox="1">
            <a:spLocks noChangeArrowheads="1"/>
          </p:cNvSpPr>
          <p:nvPr/>
        </p:nvSpPr>
        <p:spPr bwMode="auto">
          <a:xfrm>
            <a:off x="152400" y="1728788"/>
            <a:ext cx="3132221" cy="1625060"/>
          </a:xfrm>
          <a:prstGeom prst="rect">
            <a:avLst/>
          </a:prstGeom>
          <a:noFill/>
          <a:ln w="9525" algn="ctr">
            <a:noFill/>
            <a:miter lim="800000"/>
            <a:headEnd/>
            <a:tailEnd/>
          </a:ln>
        </p:spPr>
        <p:txBody>
          <a:bodyPr wrap="square">
            <a:spAutoFit/>
          </a:bodyPr>
          <a:lstStyle/>
          <a:p>
            <a:pPr>
              <a:spcBef>
                <a:spcPct val="30000"/>
              </a:spcBef>
            </a:pPr>
            <a:r>
              <a:rPr lang="en-US" sz="1200" dirty="0"/>
              <a:t>The dimensions folders display a hierarchy of the </a:t>
            </a:r>
            <a:r>
              <a:rPr lang="en-US" sz="1200" dirty="0" smtClean="0"/>
              <a:t>information you </a:t>
            </a:r>
            <a:r>
              <a:rPr lang="en-US" sz="1200" dirty="0"/>
              <a:t>can select for the cube view. </a:t>
            </a:r>
            <a:r>
              <a:rPr lang="en-US" sz="1200" dirty="0" smtClean="0"/>
              <a:t>By opening a folder, you see the information at that level of the hierarchy. </a:t>
            </a:r>
            <a:endParaRPr lang="en-US" sz="1200" dirty="0"/>
          </a:p>
          <a:p>
            <a:pPr>
              <a:spcBef>
                <a:spcPct val="30000"/>
              </a:spcBef>
            </a:pPr>
            <a:r>
              <a:rPr lang="en-US" sz="1200" dirty="0"/>
              <a:t>To </a:t>
            </a:r>
            <a:r>
              <a:rPr lang="en-US" sz="1200" dirty="0" smtClean="0"/>
              <a:t>open a </a:t>
            </a:r>
            <a:r>
              <a:rPr lang="en-US" sz="1200" dirty="0"/>
              <a:t>folder, </a:t>
            </a:r>
            <a:r>
              <a:rPr lang="en-US" sz="1200" i="1" dirty="0"/>
              <a:t>click</a:t>
            </a:r>
            <a:r>
              <a:rPr lang="en-US" sz="1200" dirty="0"/>
              <a:t> </a:t>
            </a:r>
            <a:r>
              <a:rPr lang="en-US" sz="1200" dirty="0" smtClean="0"/>
              <a:t>the </a:t>
            </a:r>
            <a:r>
              <a:rPr lang="en-US" sz="1200" b="1" dirty="0"/>
              <a:t>plus sign </a:t>
            </a:r>
            <a:r>
              <a:rPr lang="en-US" sz="1200" dirty="0" smtClean="0"/>
              <a:t>next </a:t>
            </a:r>
            <a:r>
              <a:rPr lang="en-US" sz="1200" dirty="0"/>
              <a:t>to the folder</a:t>
            </a:r>
            <a:r>
              <a:rPr lang="en-US" sz="1200" dirty="0" smtClean="0"/>
              <a:t>. The plus sign becomes a minus sign and more information displays in the hierarchy (Graphic 2.1.7). </a:t>
            </a:r>
            <a:endParaRPr lang="en-US" sz="1200" dirty="0"/>
          </a:p>
        </p:txBody>
      </p:sp>
      <p:pic>
        <p:nvPicPr>
          <p:cNvPr id="8" name="Picture 7" descr="dimensionfolder.png"/>
          <p:cNvPicPr>
            <a:picLocks noChangeAspect="1"/>
          </p:cNvPicPr>
          <p:nvPr/>
        </p:nvPicPr>
        <p:blipFill>
          <a:blip r:embed="rId3" cstate="print"/>
          <a:stretch>
            <a:fillRect/>
          </a:stretch>
        </p:blipFill>
        <p:spPr>
          <a:xfrm>
            <a:off x="3799729" y="1446807"/>
            <a:ext cx="4694566" cy="4792825"/>
          </a:xfrm>
          <a:prstGeom prst="rect">
            <a:avLst/>
          </a:prstGeom>
          <a:ln>
            <a:solidFill>
              <a:schemeClr val="tx1"/>
            </a:solidFill>
          </a:ln>
        </p:spPr>
      </p:pic>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Four – Dimensions Bar</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Dimensions Bar</a:t>
            </a:r>
            <a:endParaRPr lang="en-US" sz="1600" b="1" dirty="0">
              <a:latin typeface="+mj-lt"/>
            </a:endParaRPr>
          </a:p>
        </p:txBody>
      </p:sp>
      <p:sp>
        <p:nvSpPr>
          <p:cNvPr id="12293" name="TextBox 11"/>
          <p:cNvSpPr txBox="1">
            <a:spLocks noChangeArrowheads="1"/>
          </p:cNvSpPr>
          <p:nvPr/>
        </p:nvSpPr>
        <p:spPr bwMode="auto">
          <a:xfrm>
            <a:off x="728576" y="5969482"/>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2.1.9: Drop-down Menu on the Dimensions Bar</a:t>
            </a:r>
            <a:endParaRPr lang="en-US" sz="800" dirty="0">
              <a:ea typeface="ＭＳ Ｐゴシック" pitchFamily="34" charset="-128"/>
            </a:endParaRPr>
          </a:p>
        </p:txBody>
      </p:sp>
      <p:sp>
        <p:nvSpPr>
          <p:cNvPr id="12294" name="TextBox 10"/>
          <p:cNvSpPr txBox="1">
            <a:spLocks noChangeArrowheads="1"/>
          </p:cNvSpPr>
          <p:nvPr/>
        </p:nvSpPr>
        <p:spPr bwMode="auto">
          <a:xfrm>
            <a:off x="150813" y="1711325"/>
            <a:ext cx="8564562" cy="461665"/>
          </a:xfrm>
          <a:prstGeom prst="rect">
            <a:avLst/>
          </a:prstGeom>
          <a:noFill/>
          <a:ln w="9525">
            <a:noFill/>
            <a:miter lim="800000"/>
            <a:headEnd/>
            <a:tailEnd/>
          </a:ln>
        </p:spPr>
        <p:txBody>
          <a:bodyPr>
            <a:spAutoFit/>
          </a:bodyPr>
          <a:lstStyle/>
          <a:p>
            <a:r>
              <a:rPr lang="en-US" sz="1200" dirty="0">
                <a:ea typeface="ＭＳ Ｐゴシック" pitchFamily="34" charset="-128"/>
              </a:rPr>
              <a:t>The dimensions </a:t>
            </a:r>
            <a:r>
              <a:rPr lang="en-US" sz="1200" dirty="0" smtClean="0">
                <a:ea typeface="ＭＳ Ｐゴシック" pitchFamily="34" charset="-128"/>
              </a:rPr>
              <a:t>bar </a:t>
            </a:r>
            <a:r>
              <a:rPr lang="en-US" sz="1200" dirty="0">
                <a:ea typeface="ＭＳ Ｐゴシック" pitchFamily="34" charset="-128"/>
              </a:rPr>
              <a:t>is located at the top of the cube </a:t>
            </a:r>
            <a:r>
              <a:rPr lang="en-US" sz="1200" dirty="0" smtClean="0">
                <a:ea typeface="ＭＳ Ｐゴシック" pitchFamily="34" charset="-128"/>
              </a:rPr>
              <a:t>view (Graphic 2.1.8). You can change the dimension by clicking the drop-down arrow to the right of the desired dimension and selecting from the drop down menu that appears (Graphic 2.1.9).</a:t>
            </a:r>
            <a:endParaRPr lang="en-US" sz="1200" dirty="0">
              <a:ea typeface="ＭＳ Ｐゴシック" pitchFamily="34" charset="-128"/>
            </a:endParaRPr>
          </a:p>
        </p:txBody>
      </p:sp>
      <p:sp>
        <p:nvSpPr>
          <p:cNvPr id="12297" name="TextBox 31"/>
          <p:cNvSpPr txBox="1">
            <a:spLocks noChangeArrowheads="1"/>
          </p:cNvSpPr>
          <p:nvPr/>
        </p:nvSpPr>
        <p:spPr bwMode="auto">
          <a:xfrm>
            <a:off x="6422768" y="2153654"/>
            <a:ext cx="1484312" cy="276999"/>
          </a:xfrm>
          <a:prstGeom prst="rect">
            <a:avLst/>
          </a:prstGeom>
          <a:noFill/>
          <a:ln w="9525">
            <a:noFill/>
            <a:miter lim="800000"/>
            <a:headEnd/>
            <a:tailEnd/>
          </a:ln>
        </p:spPr>
        <p:txBody>
          <a:bodyPr wrap="square">
            <a:spAutoFit/>
          </a:bodyPr>
          <a:lstStyle/>
          <a:p>
            <a:r>
              <a:rPr lang="en-US" sz="1200" dirty="0">
                <a:solidFill>
                  <a:srgbClr val="C00000"/>
                </a:solidFill>
              </a:rPr>
              <a:t>Dimensions </a:t>
            </a:r>
            <a:r>
              <a:rPr lang="en-US" sz="1200" dirty="0" smtClean="0">
                <a:solidFill>
                  <a:srgbClr val="C00000"/>
                </a:solidFill>
              </a:rPr>
              <a:t>Bar</a:t>
            </a:r>
            <a:endParaRPr lang="en-US" sz="1200" dirty="0">
              <a:solidFill>
                <a:srgbClr val="C00000"/>
              </a:solidFill>
            </a:endParaRPr>
          </a:p>
        </p:txBody>
      </p:sp>
      <p:pic>
        <p:nvPicPr>
          <p:cNvPr id="9" name="Picture 8" descr="dimensionbar.png"/>
          <p:cNvPicPr>
            <a:picLocks noChangeAspect="1"/>
          </p:cNvPicPr>
          <p:nvPr/>
        </p:nvPicPr>
        <p:blipFill>
          <a:blip r:embed="rId3" cstate="print"/>
          <a:stretch>
            <a:fillRect/>
          </a:stretch>
        </p:blipFill>
        <p:spPr>
          <a:xfrm>
            <a:off x="721423" y="2532240"/>
            <a:ext cx="7760841" cy="1374678"/>
          </a:xfrm>
          <a:prstGeom prst="rect">
            <a:avLst/>
          </a:prstGeom>
          <a:ln>
            <a:solidFill>
              <a:schemeClr val="tx1"/>
            </a:solidFill>
          </a:ln>
        </p:spPr>
      </p:pic>
      <p:sp>
        <p:nvSpPr>
          <p:cNvPr id="11" name="Rounded Rectangle 10"/>
          <p:cNvSpPr/>
          <p:nvPr/>
        </p:nvSpPr>
        <p:spPr bwMode="auto">
          <a:xfrm>
            <a:off x="1143014" y="2779297"/>
            <a:ext cx="5041228" cy="300788"/>
          </a:xfrm>
          <a:prstGeom prst="round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7" name="Picture 16" descr="dimensionbar2.png"/>
          <p:cNvPicPr>
            <a:picLocks noChangeAspect="1"/>
          </p:cNvPicPr>
          <p:nvPr/>
        </p:nvPicPr>
        <p:blipFill>
          <a:blip r:embed="rId4" cstate="print"/>
          <a:stretch>
            <a:fillRect/>
          </a:stretch>
        </p:blipFill>
        <p:spPr>
          <a:xfrm>
            <a:off x="733200" y="4209166"/>
            <a:ext cx="7785157" cy="1755390"/>
          </a:xfrm>
          <a:prstGeom prst="rect">
            <a:avLst/>
          </a:prstGeom>
          <a:ln>
            <a:solidFill>
              <a:schemeClr val="tx1"/>
            </a:solidFill>
          </a:ln>
        </p:spPr>
      </p:pic>
      <p:cxnSp>
        <p:nvCxnSpPr>
          <p:cNvPr id="19" name="Straight Arrow Connector 18"/>
          <p:cNvCxnSpPr/>
          <p:nvPr/>
        </p:nvCxnSpPr>
        <p:spPr bwMode="auto">
          <a:xfrm rot="10800000" flipV="1">
            <a:off x="4066674" y="2322091"/>
            <a:ext cx="2382254" cy="42110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3" name="Text Box 54"/>
          <p:cNvSpPr txBox="1">
            <a:spLocks noChangeArrowheads="1"/>
          </p:cNvSpPr>
          <p:nvPr/>
        </p:nvSpPr>
        <p:spPr bwMode="auto">
          <a:xfrm>
            <a:off x="733090" y="3920041"/>
            <a:ext cx="2286000" cy="215900"/>
          </a:xfrm>
          <a:prstGeom prst="rect">
            <a:avLst/>
          </a:prstGeom>
          <a:noFill/>
          <a:ln w="9525" algn="ctr">
            <a:noFill/>
            <a:miter lim="800000"/>
            <a:headEnd/>
            <a:tailEnd/>
          </a:ln>
        </p:spPr>
        <p:txBody>
          <a:bodyPr>
            <a:spAutoFit/>
          </a:bodyPr>
          <a:lstStyle/>
          <a:p>
            <a:pPr>
              <a:spcBef>
                <a:spcPct val="50000"/>
              </a:spcBef>
            </a:pPr>
            <a:r>
              <a:rPr lang="en-US" sz="800" dirty="0"/>
              <a:t>Graphic </a:t>
            </a:r>
            <a:r>
              <a:rPr lang="en-US" sz="800" dirty="0" smtClean="0"/>
              <a:t>2.1.8: Dimensions Bar</a:t>
            </a:r>
            <a:endParaRPr lang="en-US" sz="800" dirty="0"/>
          </a:p>
        </p:txBody>
      </p:sp>
      <p:sp>
        <p:nvSpPr>
          <p:cNvPr id="24" name="TextBox 31"/>
          <p:cNvSpPr txBox="1">
            <a:spLocks noChangeArrowheads="1"/>
          </p:cNvSpPr>
          <p:nvPr/>
        </p:nvSpPr>
        <p:spPr bwMode="auto">
          <a:xfrm>
            <a:off x="6611263" y="6132097"/>
            <a:ext cx="1484312" cy="276999"/>
          </a:xfrm>
          <a:prstGeom prst="rect">
            <a:avLst/>
          </a:prstGeom>
          <a:noFill/>
          <a:ln w="9525">
            <a:noFill/>
            <a:miter lim="800000"/>
            <a:headEnd/>
            <a:tailEnd/>
          </a:ln>
        </p:spPr>
        <p:txBody>
          <a:bodyPr wrap="square">
            <a:spAutoFit/>
          </a:bodyPr>
          <a:lstStyle/>
          <a:p>
            <a:r>
              <a:rPr lang="en-US" sz="1200" dirty="0" smtClean="0">
                <a:solidFill>
                  <a:srgbClr val="C00000"/>
                </a:solidFill>
              </a:rPr>
              <a:t>Drop-down Menu</a:t>
            </a:r>
            <a:endParaRPr lang="en-US" sz="1200" dirty="0">
              <a:solidFill>
                <a:srgbClr val="C00000"/>
              </a:solidFill>
            </a:endParaRPr>
          </a:p>
        </p:txBody>
      </p:sp>
      <p:cxnSp>
        <p:nvCxnSpPr>
          <p:cNvPr id="26" name="Straight Arrow Connector 25"/>
          <p:cNvCxnSpPr/>
          <p:nvPr/>
        </p:nvCxnSpPr>
        <p:spPr bwMode="auto">
          <a:xfrm rot="10800000">
            <a:off x="6075950" y="5871413"/>
            <a:ext cx="601576" cy="32485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Cube </a:t>
            </a:r>
            <a:r>
              <a:rPr lang="en-US" sz="1600" b="1" dirty="0"/>
              <a:t>View</a:t>
            </a:r>
          </a:p>
        </p:txBody>
      </p:sp>
      <p:sp>
        <p:nvSpPr>
          <p:cNvPr id="18437" name="TextBox 10"/>
          <p:cNvSpPr txBox="1">
            <a:spLocks noChangeArrowheads="1"/>
          </p:cNvSpPr>
          <p:nvPr/>
        </p:nvSpPr>
        <p:spPr bwMode="auto">
          <a:xfrm>
            <a:off x="152400" y="1600200"/>
            <a:ext cx="8753475" cy="830997"/>
          </a:xfrm>
          <a:prstGeom prst="rect">
            <a:avLst/>
          </a:prstGeom>
          <a:noFill/>
          <a:ln w="9525">
            <a:noFill/>
            <a:miter lim="800000"/>
            <a:headEnd/>
            <a:tailEnd/>
          </a:ln>
        </p:spPr>
        <p:txBody>
          <a:bodyPr>
            <a:spAutoFit/>
          </a:bodyPr>
          <a:lstStyle/>
          <a:p>
            <a:pPr>
              <a:defRPr/>
            </a:pPr>
            <a:r>
              <a:rPr lang="en-US" sz="1200" dirty="0"/>
              <a:t>The cube view shows </a:t>
            </a:r>
            <a:r>
              <a:rPr lang="en-US" sz="1200" dirty="0" smtClean="0"/>
              <a:t>the currently selected </a:t>
            </a:r>
            <a:r>
              <a:rPr lang="en-US" sz="1200" i="1" dirty="0" smtClean="0"/>
              <a:t>measure, dimensions, </a:t>
            </a:r>
            <a:r>
              <a:rPr lang="en-US" sz="1200" dirty="0" smtClean="0"/>
              <a:t>and values. </a:t>
            </a:r>
            <a:r>
              <a:rPr lang="en-US" sz="1200" dirty="0"/>
              <a:t>Graphic </a:t>
            </a:r>
            <a:r>
              <a:rPr lang="en-US" sz="1200" dirty="0" smtClean="0"/>
              <a:t>2.1.10 </a:t>
            </a:r>
            <a:r>
              <a:rPr lang="en-US" sz="1200" dirty="0"/>
              <a:t>shows:</a:t>
            </a:r>
          </a:p>
          <a:p>
            <a:pPr marL="457200" indent="-228600">
              <a:buFont typeface="Arial" pitchFamily="34" charset="0"/>
              <a:buChar char="•"/>
              <a:defRPr/>
            </a:pPr>
            <a:r>
              <a:rPr lang="en-US" sz="1200" dirty="0"/>
              <a:t>The </a:t>
            </a:r>
            <a:r>
              <a:rPr lang="en-US" sz="1200" i="1" dirty="0"/>
              <a:t>measure </a:t>
            </a:r>
            <a:r>
              <a:rPr lang="en-US" sz="1200" dirty="0"/>
              <a:t>as </a:t>
            </a:r>
            <a:r>
              <a:rPr lang="en-US" sz="1200" b="1" dirty="0" smtClean="0"/>
              <a:t>Number of Cases as </a:t>
            </a:r>
            <a:r>
              <a:rPr lang="en-US" sz="1200" b="1" dirty="0"/>
              <a:t>values </a:t>
            </a:r>
            <a:r>
              <a:rPr lang="en-US" sz="1200" dirty="0"/>
              <a:t>in the upper left cell of the cube view.</a:t>
            </a:r>
          </a:p>
          <a:p>
            <a:pPr marL="457200" indent="-228600">
              <a:buFont typeface="Arial" pitchFamily="34" charset="0"/>
              <a:buChar char="•"/>
              <a:defRPr/>
            </a:pPr>
            <a:r>
              <a:rPr lang="en-US" sz="1200" dirty="0"/>
              <a:t>The </a:t>
            </a:r>
            <a:r>
              <a:rPr lang="en-US" sz="1200" i="1" dirty="0"/>
              <a:t>dimension </a:t>
            </a:r>
            <a:r>
              <a:rPr lang="en-US" sz="1200" dirty="0"/>
              <a:t>in the column </a:t>
            </a:r>
            <a:r>
              <a:rPr lang="en-US" sz="1200" dirty="0" smtClean="0"/>
              <a:t>heading is </a:t>
            </a:r>
            <a:r>
              <a:rPr lang="en-US" sz="1200" b="1" dirty="0" smtClean="0"/>
              <a:t>Established Date</a:t>
            </a:r>
            <a:endParaRPr lang="en-US" sz="1200" dirty="0"/>
          </a:p>
          <a:p>
            <a:pPr marL="457200" indent="-228600">
              <a:buFont typeface="Arial" pitchFamily="34" charset="0"/>
              <a:buChar char="•"/>
              <a:defRPr/>
            </a:pPr>
            <a:r>
              <a:rPr lang="en-US" sz="1200" dirty="0"/>
              <a:t>The </a:t>
            </a:r>
            <a:r>
              <a:rPr lang="en-US" sz="1200" i="1" dirty="0"/>
              <a:t>dimension </a:t>
            </a:r>
            <a:r>
              <a:rPr lang="en-US" sz="1200" dirty="0"/>
              <a:t>in the </a:t>
            </a:r>
            <a:r>
              <a:rPr lang="en-US" sz="1200" dirty="0" smtClean="0"/>
              <a:t>row heading is </a:t>
            </a:r>
            <a:r>
              <a:rPr lang="en-US" sz="1200" b="1" dirty="0" smtClean="0"/>
              <a:t>DCMA</a:t>
            </a:r>
            <a:r>
              <a:rPr lang="en-US" sz="1200" dirty="0" smtClean="0"/>
              <a:t>.</a:t>
            </a:r>
            <a:endParaRPr lang="en-US" sz="1200" dirty="0"/>
          </a:p>
        </p:txBody>
      </p:sp>
      <p:sp>
        <p:nvSpPr>
          <p:cNvPr id="14340" name="TextBox 11"/>
          <p:cNvSpPr txBox="1">
            <a:spLocks noChangeArrowheads="1"/>
          </p:cNvSpPr>
          <p:nvPr/>
        </p:nvSpPr>
        <p:spPr bwMode="auto">
          <a:xfrm>
            <a:off x="1505952" y="5957059"/>
            <a:ext cx="1513974" cy="215444"/>
          </a:xfrm>
          <a:prstGeom prst="rect">
            <a:avLst/>
          </a:prstGeom>
          <a:noFill/>
          <a:ln w="9525">
            <a:noFill/>
            <a:miter lim="800000"/>
            <a:headEnd/>
            <a:tailEnd/>
          </a:ln>
        </p:spPr>
        <p:txBody>
          <a:bodyPr wrap="square">
            <a:spAutoFit/>
          </a:bodyPr>
          <a:lstStyle/>
          <a:p>
            <a:r>
              <a:rPr lang="en-US" sz="800" dirty="0"/>
              <a:t>Graphic </a:t>
            </a:r>
            <a:r>
              <a:rPr lang="en-US" sz="800" dirty="0" smtClean="0"/>
              <a:t>2.1.10: </a:t>
            </a:r>
            <a:r>
              <a:rPr lang="en-US" sz="800" dirty="0"/>
              <a:t>Cube View</a:t>
            </a:r>
          </a:p>
        </p:txBody>
      </p:sp>
      <p:sp>
        <p:nvSpPr>
          <p:cNvPr id="14343" name="Title 13"/>
          <p:cNvSpPr>
            <a:spLocks noGrp="1"/>
          </p:cNvSpPr>
          <p:nvPr>
            <p:ph type="title" idx="4294967295"/>
          </p:nvPr>
        </p:nvSpPr>
        <p:spPr>
          <a:xfrm>
            <a:off x="1691640" y="282575"/>
            <a:ext cx="7062788" cy="717550"/>
          </a:xfrm>
        </p:spPr>
        <p:txBody>
          <a:bodyPr/>
          <a:lstStyle/>
          <a:p>
            <a:r>
              <a:rPr lang="en-US" dirty="0" smtClean="0"/>
              <a:t>Topic Five – Cube View</a:t>
            </a:r>
          </a:p>
        </p:txBody>
      </p:sp>
      <p:pic>
        <p:nvPicPr>
          <p:cNvPr id="8" name="Picture 7" descr="cubeview.png"/>
          <p:cNvPicPr>
            <a:picLocks noChangeAspect="1"/>
          </p:cNvPicPr>
          <p:nvPr/>
        </p:nvPicPr>
        <p:blipFill>
          <a:blip r:embed="rId3" cstate="print"/>
          <a:stretch>
            <a:fillRect/>
          </a:stretch>
        </p:blipFill>
        <p:spPr>
          <a:xfrm>
            <a:off x="1508939" y="2587585"/>
            <a:ext cx="6552219" cy="3359705"/>
          </a:xfrm>
          <a:prstGeom prst="rect">
            <a:avLst/>
          </a:prstGeom>
          <a:ln>
            <a:solidFill>
              <a:schemeClr val="tx1"/>
            </a:solidFill>
          </a:ln>
        </p:spPr>
      </p:pic>
      <p:sp>
        <p:nvSpPr>
          <p:cNvPr id="9"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112</a:t>
            </a:fld>
            <a:endParaRPr lang="en-US" dirty="0">
              <a:solidFill>
                <a:schemeClr val="bg1"/>
              </a:solidFill>
            </a:endParaRPr>
          </a:p>
        </p:txBody>
      </p:sp>
      <p:sp>
        <p:nvSpPr>
          <p:cNvPr id="10" name="Rectangle 9"/>
          <p:cNvSpPr/>
          <p:nvPr/>
        </p:nvSpPr>
        <p:spPr bwMode="auto">
          <a:xfrm>
            <a:off x="7482625" y="3065171"/>
            <a:ext cx="605307" cy="489397"/>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1493949" y="5808372"/>
            <a:ext cx="1146220" cy="154546"/>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1517560" y="3088783"/>
            <a:ext cx="1135488" cy="478666"/>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1"/>
          <p:cNvSpPr txBox="1">
            <a:spLocks noChangeArrowheads="1"/>
          </p:cNvSpPr>
          <p:nvPr/>
        </p:nvSpPr>
        <p:spPr bwMode="auto">
          <a:xfrm>
            <a:off x="231819" y="2786710"/>
            <a:ext cx="904544" cy="276999"/>
          </a:xfrm>
          <a:prstGeom prst="rect">
            <a:avLst/>
          </a:prstGeom>
          <a:noFill/>
          <a:ln w="9525">
            <a:noFill/>
            <a:miter lim="800000"/>
            <a:headEnd/>
            <a:tailEnd/>
          </a:ln>
        </p:spPr>
        <p:txBody>
          <a:bodyPr wrap="square">
            <a:spAutoFit/>
          </a:bodyPr>
          <a:lstStyle/>
          <a:p>
            <a:r>
              <a:rPr lang="en-US" sz="1200" dirty="0" smtClean="0"/>
              <a:t>Measure</a:t>
            </a:r>
            <a:endParaRPr lang="en-US" sz="1200" dirty="0"/>
          </a:p>
        </p:txBody>
      </p:sp>
      <p:sp>
        <p:nvSpPr>
          <p:cNvPr id="14" name="TextBox 11"/>
          <p:cNvSpPr txBox="1">
            <a:spLocks noChangeArrowheads="1"/>
          </p:cNvSpPr>
          <p:nvPr/>
        </p:nvSpPr>
        <p:spPr bwMode="auto">
          <a:xfrm>
            <a:off x="165278" y="5424732"/>
            <a:ext cx="1096852" cy="276999"/>
          </a:xfrm>
          <a:prstGeom prst="rect">
            <a:avLst/>
          </a:prstGeom>
          <a:noFill/>
          <a:ln w="9525">
            <a:noFill/>
            <a:miter lim="800000"/>
            <a:headEnd/>
            <a:tailEnd/>
          </a:ln>
        </p:spPr>
        <p:txBody>
          <a:bodyPr wrap="square">
            <a:spAutoFit/>
          </a:bodyPr>
          <a:lstStyle/>
          <a:p>
            <a:r>
              <a:rPr lang="en-US" sz="1200" dirty="0" smtClean="0"/>
              <a:t>Row Heading</a:t>
            </a:r>
            <a:endParaRPr lang="en-US" sz="1200" dirty="0"/>
          </a:p>
        </p:txBody>
      </p:sp>
      <p:sp>
        <p:nvSpPr>
          <p:cNvPr id="15" name="TextBox 11"/>
          <p:cNvSpPr txBox="1">
            <a:spLocks noChangeArrowheads="1"/>
          </p:cNvSpPr>
          <p:nvPr/>
        </p:nvSpPr>
        <p:spPr bwMode="auto">
          <a:xfrm>
            <a:off x="7724302" y="2061200"/>
            <a:ext cx="1393942" cy="276999"/>
          </a:xfrm>
          <a:prstGeom prst="rect">
            <a:avLst/>
          </a:prstGeom>
          <a:noFill/>
          <a:ln w="9525">
            <a:noFill/>
            <a:miter lim="800000"/>
            <a:headEnd/>
            <a:tailEnd/>
          </a:ln>
        </p:spPr>
        <p:txBody>
          <a:bodyPr wrap="square">
            <a:spAutoFit/>
          </a:bodyPr>
          <a:lstStyle/>
          <a:p>
            <a:r>
              <a:rPr lang="en-US" sz="1200" dirty="0" smtClean="0"/>
              <a:t>Column Heading</a:t>
            </a:r>
            <a:endParaRPr lang="en-US" sz="1200" dirty="0"/>
          </a:p>
        </p:txBody>
      </p:sp>
      <p:cxnSp>
        <p:nvCxnSpPr>
          <p:cNvPr id="17" name="Straight Arrow Connector 16"/>
          <p:cNvCxnSpPr/>
          <p:nvPr/>
        </p:nvCxnSpPr>
        <p:spPr bwMode="auto">
          <a:xfrm>
            <a:off x="901521" y="3000777"/>
            <a:ext cx="579549" cy="30909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9" name="Straight Arrow Connector 18"/>
          <p:cNvCxnSpPr>
            <a:endCxn id="11" idx="1"/>
          </p:cNvCxnSpPr>
          <p:nvPr/>
        </p:nvCxnSpPr>
        <p:spPr bwMode="auto">
          <a:xfrm>
            <a:off x="875766" y="5679586"/>
            <a:ext cx="618183" cy="206059"/>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2" name="Straight Arrow Connector 21"/>
          <p:cNvCxnSpPr>
            <a:stCxn id="15" idx="2"/>
          </p:cNvCxnSpPr>
          <p:nvPr/>
        </p:nvCxnSpPr>
        <p:spPr bwMode="auto">
          <a:xfrm rot="5400000">
            <a:off x="7923314" y="2528576"/>
            <a:ext cx="688336" cy="30758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ool.png"/>
          <p:cNvPicPr>
            <a:picLocks noChangeAspect="1"/>
          </p:cNvPicPr>
          <p:nvPr/>
        </p:nvPicPr>
        <p:blipFill>
          <a:blip r:embed="rId3" cstate="print"/>
          <a:stretch>
            <a:fillRect/>
          </a:stretch>
        </p:blipFill>
        <p:spPr>
          <a:xfrm>
            <a:off x="4632391" y="2489396"/>
            <a:ext cx="4347658" cy="2278808"/>
          </a:xfrm>
          <a:prstGeom prst="rect">
            <a:avLst/>
          </a:prstGeom>
          <a:ln>
            <a:solidFill>
              <a:schemeClr val="tx1"/>
            </a:solidFill>
          </a:ln>
        </p:spPr>
      </p:pic>
      <p:graphicFrame>
        <p:nvGraphicFramePr>
          <p:cNvPr id="34" name="Table 33"/>
          <p:cNvGraphicFramePr>
            <a:graphicFrameLocks noGrp="1"/>
          </p:cNvGraphicFramePr>
          <p:nvPr/>
        </p:nvGraphicFramePr>
        <p:xfrm>
          <a:off x="221828" y="2202576"/>
          <a:ext cx="4156036" cy="2839720"/>
        </p:xfrm>
        <a:graphic>
          <a:graphicData uri="http://schemas.openxmlformats.org/drawingml/2006/table">
            <a:tbl>
              <a:tblPr firstRow="1" bandRow="1">
                <a:tableStyleId>{5C22544A-7EE6-4342-B048-85BDC9FD1C3A}</a:tableStyleId>
              </a:tblPr>
              <a:tblGrid>
                <a:gridCol w="509193"/>
                <a:gridCol w="1021977"/>
                <a:gridCol w="2624866"/>
              </a:tblGrid>
              <a:tr h="370840">
                <a:tc>
                  <a:txBody>
                    <a:bodyPr/>
                    <a:lstStyle/>
                    <a:p>
                      <a:r>
                        <a:rPr lang="en-US" sz="1200" b="1" i="0" dirty="0" smtClean="0">
                          <a:solidFill>
                            <a:schemeClr val="tx1"/>
                          </a:solidFill>
                        </a:rPr>
                        <a:t>Icon</a:t>
                      </a:r>
                      <a:endParaRPr lang="en-US" sz="12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i="0" dirty="0" smtClean="0">
                          <a:solidFill>
                            <a:schemeClr val="tx1"/>
                          </a:solidFill>
                        </a:rPr>
                        <a:t>Name</a:t>
                      </a:r>
                      <a:endParaRPr lang="en-US" sz="12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i="0" dirty="0" smtClean="0">
                          <a:solidFill>
                            <a:schemeClr val="tx1"/>
                          </a:solidFill>
                        </a:rPr>
                        <a:t>Description</a:t>
                      </a:r>
                      <a:endParaRPr lang="en-US" sz="120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Crosstab</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View the data as a table (default display)</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200"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Chart</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View the data as a bar chart</a:t>
                      </a:r>
                      <a:r>
                        <a:rPr lang="en-US" sz="1200" b="0" i="0" baseline="0" dirty="0" smtClean="0">
                          <a:solidFill>
                            <a:schemeClr val="tx1"/>
                          </a:solidFill>
                        </a:rPr>
                        <a:t>, graph, or other graphic</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200" b="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Swap</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Switch</a:t>
                      </a:r>
                      <a:r>
                        <a:rPr lang="en-US" sz="1200" b="0" i="0" baseline="0" dirty="0" smtClean="0">
                          <a:solidFill>
                            <a:schemeClr val="tx1"/>
                          </a:solidFill>
                        </a:rPr>
                        <a:t> columns to rows, or vice versa</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Zero suppression</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Show or hide</a:t>
                      </a:r>
                      <a:r>
                        <a:rPr lang="en-US" sz="1200" b="0" i="0" baseline="0" dirty="0" smtClean="0">
                          <a:solidFill>
                            <a:schemeClr val="tx1"/>
                          </a:solidFill>
                        </a:rPr>
                        <a:t> zero values</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File</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dirty="0" smtClean="0">
                          <a:solidFill>
                            <a:schemeClr val="tx1"/>
                          </a:solidFill>
                        </a:rPr>
                        <a:t>Export data</a:t>
                      </a:r>
                      <a:r>
                        <a:rPr lang="en-US" sz="1200" b="0" i="0" baseline="0" dirty="0" smtClean="0">
                          <a:solidFill>
                            <a:schemeClr val="tx1"/>
                          </a:solidFill>
                        </a:rPr>
                        <a:t> to Adobe Acrobat, Excel, or a comma-separated value file</a:t>
                      </a:r>
                      <a:endParaRPr lang="en-US" sz="12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5362" name="Picture 45" descr="29_toolbar"/>
          <p:cNvPicPr>
            <a:picLocks noChangeAspect="1" noChangeArrowheads="1"/>
          </p:cNvPicPr>
          <p:nvPr/>
        </p:nvPicPr>
        <p:blipFill>
          <a:blip r:embed="rId4" cstate="print"/>
          <a:srcRect/>
          <a:stretch>
            <a:fillRect/>
          </a:stretch>
        </p:blipFill>
        <p:spPr bwMode="auto">
          <a:xfrm>
            <a:off x="2235200" y="5409786"/>
            <a:ext cx="6761163" cy="593725"/>
          </a:xfrm>
          <a:prstGeom prst="rect">
            <a:avLst/>
          </a:prstGeom>
          <a:noFill/>
          <a:ln w="9525">
            <a:noFill/>
            <a:miter lim="800000"/>
            <a:headEnd/>
            <a:tailEnd/>
          </a:ln>
        </p:spPr>
      </p:pic>
      <p:sp>
        <p:nvSpPr>
          <p:cNvPr id="15364" name="Rectangle 2"/>
          <p:cNvSpPr>
            <a:spLocks noGrp="1" noChangeArrowheads="1"/>
          </p:cNvSpPr>
          <p:nvPr>
            <p:ph type="title" idx="4294967295"/>
          </p:nvPr>
        </p:nvSpPr>
        <p:spPr>
          <a:xfrm>
            <a:off x="1691640" y="283464"/>
            <a:ext cx="7388225" cy="717550"/>
          </a:xfrm>
        </p:spPr>
        <p:txBody>
          <a:bodyPr/>
          <a:lstStyle/>
          <a:p>
            <a:pPr eaLnBrk="1" hangingPunct="1"/>
            <a:r>
              <a:rPr lang="en-US" dirty="0" smtClean="0"/>
              <a:t>Topic Six – Toolbar</a:t>
            </a:r>
          </a:p>
        </p:txBody>
      </p:sp>
      <p:sp>
        <p:nvSpPr>
          <p:cNvPr id="12" name="TextBox 11"/>
          <p:cNvSpPr txBox="1"/>
          <p:nvPr/>
        </p:nvSpPr>
        <p:spPr>
          <a:xfrm>
            <a:off x="0" y="1231231"/>
            <a:ext cx="4554537" cy="338138"/>
          </a:xfrm>
          <a:prstGeom prst="rect">
            <a:avLst/>
          </a:prstGeom>
          <a:noFill/>
        </p:spPr>
        <p:txBody>
          <a:bodyPr>
            <a:spAutoFit/>
          </a:bodyPr>
          <a:lstStyle/>
          <a:p>
            <a:pPr fontAlgn="auto">
              <a:spcBef>
                <a:spcPts val="0"/>
              </a:spcBef>
              <a:spcAft>
                <a:spcPts val="0"/>
              </a:spcAft>
              <a:defRPr/>
            </a:pPr>
            <a:r>
              <a:rPr lang="en-US" sz="1600" b="1" dirty="0" smtClean="0">
                <a:latin typeface="+mj-lt"/>
              </a:rPr>
              <a:t>Toolbar</a:t>
            </a:r>
            <a:endParaRPr lang="en-US" sz="1600" b="1" dirty="0">
              <a:latin typeface="+mj-lt"/>
            </a:endParaRPr>
          </a:p>
        </p:txBody>
      </p:sp>
      <p:cxnSp>
        <p:nvCxnSpPr>
          <p:cNvPr id="15367" name="Straight Arrow Connector 20"/>
          <p:cNvCxnSpPr>
            <a:cxnSpLocks noChangeShapeType="1"/>
          </p:cNvCxnSpPr>
          <p:nvPr/>
        </p:nvCxnSpPr>
        <p:spPr bwMode="auto">
          <a:xfrm rot="5400000">
            <a:off x="5270317" y="4916894"/>
            <a:ext cx="604840" cy="534179"/>
          </a:xfrm>
          <a:prstGeom prst="straightConnector1">
            <a:avLst/>
          </a:prstGeom>
          <a:noFill/>
          <a:ln w="25400" algn="ctr">
            <a:solidFill>
              <a:srgbClr val="C00000"/>
            </a:solidFill>
            <a:round/>
            <a:headEnd/>
            <a:tailEnd type="arrow" w="med" len="med"/>
          </a:ln>
        </p:spPr>
      </p:cxnSp>
      <p:sp>
        <p:nvSpPr>
          <p:cNvPr id="15368" name="Oval 42"/>
          <p:cNvSpPr>
            <a:spLocks noChangeArrowheads="1"/>
          </p:cNvSpPr>
          <p:nvPr/>
        </p:nvSpPr>
        <p:spPr bwMode="auto">
          <a:xfrm>
            <a:off x="4520703" y="4567304"/>
            <a:ext cx="2808217" cy="285612"/>
          </a:xfrm>
          <a:prstGeom prst="ellipse">
            <a:avLst/>
          </a:prstGeom>
          <a:noFill/>
          <a:ln w="25400" algn="ctr">
            <a:solidFill>
              <a:srgbClr val="C00000"/>
            </a:solidFill>
            <a:round/>
            <a:headEnd/>
            <a:tailEnd/>
          </a:ln>
        </p:spPr>
        <p:txBody>
          <a:bodyPr wrap="none" anchor="ctr"/>
          <a:lstStyle/>
          <a:p>
            <a:pPr algn="ctr"/>
            <a:endParaRPr lang="en-US"/>
          </a:p>
        </p:txBody>
      </p:sp>
      <p:sp>
        <p:nvSpPr>
          <p:cNvPr id="15369" name="TextBox 7"/>
          <p:cNvSpPr txBox="1">
            <a:spLocks noChangeArrowheads="1"/>
          </p:cNvSpPr>
          <p:nvPr/>
        </p:nvSpPr>
        <p:spPr bwMode="auto">
          <a:xfrm>
            <a:off x="2327755" y="6113346"/>
            <a:ext cx="2944812" cy="215900"/>
          </a:xfrm>
          <a:prstGeom prst="rect">
            <a:avLst/>
          </a:prstGeom>
          <a:noFill/>
          <a:ln w="9525">
            <a:noFill/>
            <a:miter lim="800000"/>
            <a:headEnd/>
            <a:tailEnd/>
          </a:ln>
        </p:spPr>
        <p:txBody>
          <a:bodyPr>
            <a:spAutoFit/>
          </a:bodyPr>
          <a:lstStyle/>
          <a:p>
            <a:r>
              <a:rPr lang="en-US" sz="800" dirty="0"/>
              <a:t>Graphic </a:t>
            </a:r>
            <a:r>
              <a:rPr lang="en-US" sz="800" dirty="0" smtClean="0"/>
              <a:t>2.1.11: </a:t>
            </a:r>
            <a:r>
              <a:rPr lang="en-US" sz="800" dirty="0"/>
              <a:t>Cubes Toolbar</a:t>
            </a:r>
          </a:p>
        </p:txBody>
      </p:sp>
      <p:sp>
        <p:nvSpPr>
          <p:cNvPr id="15370" name="Oval 42"/>
          <p:cNvSpPr>
            <a:spLocks noChangeArrowheads="1"/>
          </p:cNvSpPr>
          <p:nvPr/>
        </p:nvSpPr>
        <p:spPr bwMode="auto">
          <a:xfrm>
            <a:off x="7778452" y="5592018"/>
            <a:ext cx="397985" cy="468530"/>
          </a:xfrm>
          <a:prstGeom prst="ellipse">
            <a:avLst/>
          </a:prstGeom>
          <a:noFill/>
          <a:ln w="25400" algn="ctr">
            <a:solidFill>
              <a:srgbClr val="C00000"/>
            </a:solidFill>
            <a:round/>
            <a:headEnd/>
            <a:tailEnd/>
          </a:ln>
        </p:spPr>
        <p:txBody>
          <a:bodyPr wrap="none" anchor="ctr"/>
          <a:lstStyle/>
          <a:p>
            <a:pPr algn="ctr"/>
            <a:endParaRPr lang="en-US"/>
          </a:p>
        </p:txBody>
      </p:sp>
      <p:sp>
        <p:nvSpPr>
          <p:cNvPr id="15371" name="Oval 42"/>
          <p:cNvSpPr>
            <a:spLocks noChangeArrowheads="1"/>
          </p:cNvSpPr>
          <p:nvPr/>
        </p:nvSpPr>
        <p:spPr bwMode="auto">
          <a:xfrm>
            <a:off x="5426241" y="5581385"/>
            <a:ext cx="372979" cy="451767"/>
          </a:xfrm>
          <a:prstGeom prst="ellipse">
            <a:avLst/>
          </a:prstGeom>
          <a:noFill/>
          <a:ln w="25400" algn="ctr">
            <a:solidFill>
              <a:srgbClr val="C00000"/>
            </a:solidFill>
            <a:round/>
            <a:headEnd/>
            <a:tailEnd/>
          </a:ln>
        </p:spPr>
        <p:txBody>
          <a:bodyPr wrap="none" anchor="ctr"/>
          <a:lstStyle/>
          <a:p>
            <a:pPr algn="ctr"/>
            <a:endParaRPr lang="en-US"/>
          </a:p>
        </p:txBody>
      </p:sp>
      <p:sp>
        <p:nvSpPr>
          <p:cNvPr id="15372" name="Oval 42"/>
          <p:cNvSpPr>
            <a:spLocks noChangeArrowheads="1"/>
          </p:cNvSpPr>
          <p:nvPr/>
        </p:nvSpPr>
        <p:spPr bwMode="auto">
          <a:xfrm>
            <a:off x="3988319" y="5581385"/>
            <a:ext cx="402927" cy="489794"/>
          </a:xfrm>
          <a:prstGeom prst="ellipse">
            <a:avLst/>
          </a:prstGeom>
          <a:noFill/>
          <a:ln w="25400" algn="ctr">
            <a:solidFill>
              <a:srgbClr val="C00000"/>
            </a:solidFill>
            <a:round/>
            <a:headEnd/>
            <a:tailEnd/>
          </a:ln>
        </p:spPr>
        <p:txBody>
          <a:bodyPr wrap="none" anchor="ctr"/>
          <a:lstStyle/>
          <a:p>
            <a:pPr algn="ctr"/>
            <a:endParaRPr lang="en-US"/>
          </a:p>
        </p:txBody>
      </p:sp>
      <p:sp>
        <p:nvSpPr>
          <p:cNvPr id="15373" name="Oval 42"/>
          <p:cNvSpPr>
            <a:spLocks noChangeArrowheads="1"/>
          </p:cNvSpPr>
          <p:nvPr/>
        </p:nvSpPr>
        <p:spPr bwMode="auto">
          <a:xfrm>
            <a:off x="2514600" y="5581385"/>
            <a:ext cx="397042" cy="489794"/>
          </a:xfrm>
          <a:prstGeom prst="ellipse">
            <a:avLst/>
          </a:prstGeom>
          <a:noFill/>
          <a:ln w="25400" algn="ctr">
            <a:solidFill>
              <a:srgbClr val="C00000"/>
            </a:solidFill>
            <a:round/>
            <a:headEnd/>
            <a:tailEnd/>
          </a:ln>
        </p:spPr>
        <p:txBody>
          <a:bodyPr wrap="none" anchor="ctr"/>
          <a:lstStyle/>
          <a:p>
            <a:pPr algn="ctr"/>
            <a:endParaRPr lang="en-US"/>
          </a:p>
        </p:txBody>
      </p:sp>
      <p:graphicFrame>
        <p:nvGraphicFramePr>
          <p:cNvPr id="2" name="Group 4"/>
          <p:cNvGraphicFramePr>
            <a:graphicFrameLocks noGrp="1"/>
          </p:cNvGraphicFramePr>
          <p:nvPr>
            <p:ph type="tbl" idx="4294967295"/>
          </p:nvPr>
        </p:nvGraphicFramePr>
        <p:xfrm>
          <a:off x="228599" y="1676400"/>
          <a:ext cx="8426303" cy="333375"/>
        </p:xfrm>
        <a:graphic>
          <a:graphicData uri="http://schemas.openxmlformats.org/drawingml/2006/table">
            <a:tbl>
              <a:tblPr/>
              <a:tblGrid>
                <a:gridCol w="8426303"/>
              </a:tblGrid>
              <a:tr h="333375">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Graphic 2.1.11 shows the toolbar with some basic tools circled that can be used to manipulate how data are displayed. </a:t>
                      </a:r>
                    </a:p>
                  </a:txBody>
                  <a:tcPr horzOverflow="overflow">
                    <a:lnL>
                      <a:noFill/>
                    </a:lnL>
                    <a:lnR>
                      <a:noFill/>
                    </a:lnR>
                    <a:lnT>
                      <a:noFill/>
                    </a:lnT>
                    <a:lnB>
                      <a:noFill/>
                    </a:lnB>
                    <a:lnTlToBr>
                      <a:noFill/>
                    </a:lnTlToBr>
                    <a:lnBlToTr>
                      <a:noFill/>
                    </a:lnBlToTr>
                    <a:noFill/>
                  </a:tcPr>
                </a:tc>
              </a:tr>
            </a:tbl>
          </a:graphicData>
        </a:graphic>
      </p:graphicFrame>
      <p:pic>
        <p:nvPicPr>
          <p:cNvPr id="15401" name="Picture 17"/>
          <p:cNvPicPr>
            <a:picLocks noChangeAspect="1" noChangeArrowheads="1"/>
          </p:cNvPicPr>
          <p:nvPr/>
        </p:nvPicPr>
        <p:blipFill>
          <a:blip r:embed="rId5" cstate="print"/>
          <a:srcRect/>
          <a:stretch>
            <a:fillRect/>
          </a:stretch>
        </p:blipFill>
        <p:spPr bwMode="auto">
          <a:xfrm>
            <a:off x="335616" y="4064853"/>
            <a:ext cx="247650" cy="247650"/>
          </a:xfrm>
          <a:prstGeom prst="rect">
            <a:avLst/>
          </a:prstGeom>
          <a:noFill/>
          <a:ln w="9525">
            <a:noFill/>
            <a:miter lim="800000"/>
            <a:headEnd/>
            <a:tailEnd/>
          </a:ln>
        </p:spPr>
      </p:pic>
      <p:pic>
        <p:nvPicPr>
          <p:cNvPr id="15412" name="Picture 14"/>
          <p:cNvPicPr>
            <a:picLocks noChangeAspect="1" noChangeArrowheads="1"/>
          </p:cNvPicPr>
          <p:nvPr/>
        </p:nvPicPr>
        <p:blipFill>
          <a:blip r:embed="rId6" cstate="print"/>
          <a:srcRect/>
          <a:stretch>
            <a:fillRect/>
          </a:stretch>
        </p:blipFill>
        <p:spPr bwMode="auto">
          <a:xfrm>
            <a:off x="335616" y="3127481"/>
            <a:ext cx="247650" cy="247650"/>
          </a:xfrm>
          <a:prstGeom prst="rect">
            <a:avLst/>
          </a:prstGeom>
          <a:noFill/>
          <a:ln w="9525">
            <a:noFill/>
            <a:miter lim="800000"/>
            <a:headEnd/>
            <a:tailEnd/>
          </a:ln>
        </p:spPr>
      </p:pic>
      <p:pic>
        <p:nvPicPr>
          <p:cNvPr id="15405" name="Picture 24" descr="SwapIcon.jpg"/>
          <p:cNvPicPr>
            <a:picLocks noChangeAspect="1"/>
          </p:cNvPicPr>
          <p:nvPr/>
        </p:nvPicPr>
        <p:blipFill>
          <a:blip r:embed="rId7" cstate="print"/>
          <a:srcRect/>
          <a:stretch>
            <a:fillRect/>
          </a:stretch>
        </p:blipFill>
        <p:spPr bwMode="auto">
          <a:xfrm>
            <a:off x="335616" y="3582402"/>
            <a:ext cx="304800" cy="247650"/>
          </a:xfrm>
          <a:prstGeom prst="rect">
            <a:avLst/>
          </a:prstGeom>
          <a:noFill/>
          <a:ln w="9525">
            <a:noFill/>
            <a:miter lim="800000"/>
            <a:headEnd/>
            <a:tailEnd/>
          </a:ln>
        </p:spPr>
      </p:pic>
      <p:pic>
        <p:nvPicPr>
          <p:cNvPr id="15406" name="Picture 19"/>
          <p:cNvPicPr>
            <a:picLocks noChangeAspect="1" noChangeArrowheads="1"/>
          </p:cNvPicPr>
          <p:nvPr/>
        </p:nvPicPr>
        <p:blipFill>
          <a:blip r:embed="rId8" cstate="print"/>
          <a:srcRect/>
          <a:stretch>
            <a:fillRect/>
          </a:stretch>
        </p:blipFill>
        <p:spPr bwMode="auto">
          <a:xfrm>
            <a:off x="335616" y="4546904"/>
            <a:ext cx="342900" cy="247650"/>
          </a:xfrm>
          <a:prstGeom prst="rect">
            <a:avLst/>
          </a:prstGeom>
          <a:noFill/>
          <a:ln w="9525">
            <a:noFill/>
            <a:miter lim="800000"/>
            <a:headEnd/>
            <a:tailEnd/>
          </a:ln>
        </p:spPr>
      </p:pic>
      <p:pic>
        <p:nvPicPr>
          <p:cNvPr id="15411" name="Picture 161" descr="16_crosstabicon"/>
          <p:cNvPicPr>
            <a:picLocks noChangeAspect="1" noChangeArrowheads="1"/>
          </p:cNvPicPr>
          <p:nvPr/>
        </p:nvPicPr>
        <p:blipFill>
          <a:blip r:embed="rId9" cstate="print"/>
          <a:srcRect/>
          <a:stretch>
            <a:fillRect/>
          </a:stretch>
        </p:blipFill>
        <p:spPr bwMode="auto">
          <a:xfrm>
            <a:off x="335616" y="2682999"/>
            <a:ext cx="247650" cy="247650"/>
          </a:xfrm>
          <a:prstGeom prst="rect">
            <a:avLst/>
          </a:prstGeom>
          <a:noFill/>
          <a:ln w="9525">
            <a:noFill/>
            <a:miter lim="800000"/>
            <a:headEnd/>
            <a:tailEnd/>
          </a:ln>
        </p:spPr>
      </p:pic>
      <p:sp>
        <p:nvSpPr>
          <p:cNvPr id="24" name="Oval 42"/>
          <p:cNvSpPr>
            <a:spLocks noChangeArrowheads="1"/>
          </p:cNvSpPr>
          <p:nvPr/>
        </p:nvSpPr>
        <p:spPr bwMode="auto">
          <a:xfrm>
            <a:off x="2991853" y="5560119"/>
            <a:ext cx="397042" cy="500428"/>
          </a:xfrm>
          <a:prstGeom prst="ellipse">
            <a:avLst/>
          </a:prstGeom>
          <a:noFill/>
          <a:ln w="25400" algn="ctr">
            <a:solidFill>
              <a:srgbClr val="C00000"/>
            </a:solidFill>
            <a:round/>
            <a:headEnd/>
            <a:tailEnd/>
          </a:ln>
        </p:spPr>
        <p:txBody>
          <a:bodyPr wrap="none" anchor="ctr"/>
          <a:lstStyle/>
          <a:p>
            <a:pPr algn="ctr"/>
            <a:endParaRPr lang="en-US"/>
          </a:p>
        </p:txBody>
      </p:sp>
      <p:sp>
        <p:nvSpPr>
          <p:cNvPr id="2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One – Review</a:t>
            </a: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114</a:t>
            </a:fld>
            <a:endParaRPr lang="en-US" dirty="0">
              <a:solidFill>
                <a:schemeClr val="bg1"/>
              </a:solidFill>
            </a:endParaRPr>
          </a:p>
        </p:txBody>
      </p:sp>
      <p:sp>
        <p:nvSpPr>
          <p:cNvPr id="6"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Lesson One covered </a:t>
            </a:r>
            <a:r>
              <a:rPr lang="en-US" b="1" dirty="0"/>
              <a:t>the </a:t>
            </a:r>
            <a:r>
              <a:rPr lang="en-US" b="1" dirty="0" smtClean="0"/>
              <a:t>following topics:</a:t>
            </a:r>
            <a:endParaRPr lang="en-US" b="1" dirty="0"/>
          </a:p>
        </p:txBody>
      </p:sp>
      <p:graphicFrame>
        <p:nvGraphicFramePr>
          <p:cNvPr id="7" name="Group 125"/>
          <p:cNvGraphicFramePr>
            <a:graphicFrameLocks noGrp="1"/>
          </p:cNvGraphicFramePr>
          <p:nvPr/>
        </p:nvGraphicFramePr>
        <p:xfrm>
          <a:off x="775984" y="2042274"/>
          <a:ext cx="7023100" cy="1682496"/>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Accessing Cubes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Cubes Components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Dimensions Folders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Dimensions Bar</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 View</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Toolbar</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Two – Using Cubes</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Two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Using Cubes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Two – Using Cubes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a:t>Lesson </a:t>
            </a:r>
            <a:r>
              <a:rPr lang="en-US" b="1" dirty="0" smtClean="0"/>
              <a:t>Two Topics</a:t>
            </a:r>
            <a:endParaRPr lang="en-US" b="1" dirty="0"/>
          </a:p>
        </p:txBody>
      </p:sp>
      <p:graphicFrame>
        <p:nvGraphicFramePr>
          <p:cNvPr id="6" name="Group 125"/>
          <p:cNvGraphicFramePr>
            <a:graphicFrameLocks noGrp="1"/>
          </p:cNvGraphicFramePr>
          <p:nvPr/>
        </p:nvGraphicFramePr>
        <p:xfrm>
          <a:off x="760410" y="2120900"/>
          <a:ext cx="7264794" cy="1685333"/>
        </p:xfrm>
        <a:graphic>
          <a:graphicData uri="http://schemas.openxmlformats.org/drawingml/2006/table">
            <a:tbl>
              <a:tblPr/>
              <a:tblGrid>
                <a:gridCol w="1660061"/>
                <a:gridCol w="5604733"/>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Filtering Using Dimensions Folders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Filtering Using Dimensions Bar</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Drill Down</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Expanding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Nesting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Basic Tools</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91640" y="282575"/>
            <a:ext cx="7175634" cy="717550"/>
          </a:xfrm>
        </p:spPr>
        <p:txBody>
          <a:bodyPr/>
          <a:lstStyle/>
          <a:p>
            <a:pPr eaLnBrk="1" hangingPunct="1"/>
            <a:r>
              <a:rPr lang="en-US" dirty="0" smtClean="0"/>
              <a:t>Topic One – Filtering Using Dimensions Folders</a:t>
            </a:r>
          </a:p>
        </p:txBody>
      </p:sp>
      <p:sp>
        <p:nvSpPr>
          <p:cNvPr id="13316" name="Text Box 45"/>
          <p:cNvSpPr txBox="1">
            <a:spLocks noChangeArrowheads="1"/>
          </p:cNvSpPr>
          <p:nvPr/>
        </p:nvSpPr>
        <p:spPr bwMode="auto">
          <a:xfrm>
            <a:off x="-1" y="1184275"/>
            <a:ext cx="4776537" cy="338554"/>
          </a:xfrm>
          <a:prstGeom prst="rect">
            <a:avLst/>
          </a:prstGeom>
          <a:noFill/>
          <a:ln w="9525" algn="ctr">
            <a:noFill/>
            <a:miter lim="800000"/>
            <a:headEnd/>
            <a:tailEnd/>
          </a:ln>
        </p:spPr>
        <p:txBody>
          <a:bodyPr wrap="square">
            <a:spAutoFit/>
          </a:bodyPr>
          <a:lstStyle/>
          <a:p>
            <a:pPr>
              <a:spcBef>
                <a:spcPct val="50000"/>
              </a:spcBef>
            </a:pPr>
            <a:r>
              <a:rPr lang="en-US" sz="1600" b="1" dirty="0" smtClean="0"/>
              <a:t>Filtering Using Dimensions Folders</a:t>
            </a:r>
            <a:endParaRPr lang="en-US" sz="1600" b="1" dirty="0"/>
          </a:p>
        </p:txBody>
      </p:sp>
      <p:sp>
        <p:nvSpPr>
          <p:cNvPr id="13317" name="Text Box 54"/>
          <p:cNvSpPr txBox="1">
            <a:spLocks noChangeArrowheads="1"/>
          </p:cNvSpPr>
          <p:nvPr/>
        </p:nvSpPr>
        <p:spPr bwMode="auto">
          <a:xfrm>
            <a:off x="3849269" y="5520239"/>
            <a:ext cx="2286000" cy="215900"/>
          </a:xfrm>
          <a:prstGeom prst="rect">
            <a:avLst/>
          </a:prstGeom>
          <a:noFill/>
          <a:ln w="9525" algn="ctr">
            <a:noFill/>
            <a:miter lim="800000"/>
            <a:headEnd/>
            <a:tailEnd/>
          </a:ln>
        </p:spPr>
        <p:txBody>
          <a:bodyPr>
            <a:spAutoFit/>
          </a:bodyPr>
          <a:lstStyle/>
          <a:p>
            <a:pPr>
              <a:spcBef>
                <a:spcPct val="50000"/>
              </a:spcBef>
            </a:pPr>
            <a:r>
              <a:rPr lang="en-US" sz="800" dirty="0"/>
              <a:t>Graphic </a:t>
            </a:r>
            <a:r>
              <a:rPr lang="en-US" sz="800" dirty="0" smtClean="0"/>
              <a:t>2.2.1: </a:t>
            </a:r>
            <a:r>
              <a:rPr lang="en-US" sz="800" dirty="0"/>
              <a:t>Dimensions Folders</a:t>
            </a:r>
          </a:p>
        </p:txBody>
      </p:sp>
      <p:sp>
        <p:nvSpPr>
          <p:cNvPr id="13318" name="Text Box 24"/>
          <p:cNvSpPr txBox="1">
            <a:spLocks noChangeArrowheads="1"/>
          </p:cNvSpPr>
          <p:nvPr/>
        </p:nvSpPr>
        <p:spPr bwMode="auto">
          <a:xfrm>
            <a:off x="192506" y="1620503"/>
            <a:ext cx="2891589" cy="830997"/>
          </a:xfrm>
          <a:prstGeom prst="rect">
            <a:avLst/>
          </a:prstGeom>
          <a:noFill/>
          <a:ln w="9525" algn="ctr">
            <a:noFill/>
            <a:miter lim="800000"/>
            <a:headEnd/>
            <a:tailEnd/>
          </a:ln>
        </p:spPr>
        <p:txBody>
          <a:bodyPr wrap="square">
            <a:spAutoFit/>
          </a:bodyPr>
          <a:lstStyle/>
          <a:p>
            <a:pPr>
              <a:spcBef>
                <a:spcPct val="30000"/>
              </a:spcBef>
            </a:pPr>
            <a:r>
              <a:rPr lang="en-US" sz="1200" dirty="0" smtClean="0"/>
              <a:t>Filtering will limit the view of information within the cube and show only the information based on the selection you have made. </a:t>
            </a:r>
            <a:endParaRPr lang="en-US" sz="1200" dirty="0"/>
          </a:p>
        </p:txBody>
      </p:sp>
      <p:pic>
        <p:nvPicPr>
          <p:cNvPr id="9" name="Picture 8" descr="dimensionfolder1.png"/>
          <p:cNvPicPr>
            <a:picLocks noChangeAspect="1"/>
          </p:cNvPicPr>
          <p:nvPr/>
        </p:nvPicPr>
        <p:blipFill>
          <a:blip r:embed="rId3" cstate="print"/>
          <a:stretch>
            <a:fillRect/>
          </a:stretch>
        </p:blipFill>
        <p:spPr>
          <a:xfrm>
            <a:off x="3822667" y="1892737"/>
            <a:ext cx="5122630" cy="3605696"/>
          </a:xfrm>
          <a:prstGeom prst="rect">
            <a:avLst/>
          </a:prstGeom>
          <a:ln>
            <a:solidFill>
              <a:schemeClr val="tx1"/>
            </a:solidFill>
          </a:ln>
        </p:spPr>
      </p:pic>
      <p:graphicFrame>
        <p:nvGraphicFramePr>
          <p:cNvPr id="10" name="Group 33"/>
          <p:cNvGraphicFramePr>
            <a:graphicFrameLocks noGrp="1"/>
          </p:cNvGraphicFramePr>
          <p:nvPr/>
        </p:nvGraphicFramePr>
        <p:xfrm>
          <a:off x="320841" y="2622969"/>
          <a:ext cx="3240088" cy="2590800"/>
        </p:xfrm>
        <a:graphic>
          <a:graphicData uri="http://schemas.openxmlformats.org/drawingml/2006/table">
            <a:tbl>
              <a:tblPr/>
              <a:tblGrid>
                <a:gridCol w="319088"/>
                <a:gridCol w="2921000"/>
              </a:tblGrid>
              <a:tr h="0">
                <a:tc gridSpan="2">
                  <a:txBody>
                    <a:bodyPr/>
                    <a:lstStyle/>
                    <a:p>
                      <a:pPr marL="0" marR="0" lvl="0" indent="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Filtering Using Dimensions Folder s (See Graphics 2.2.1)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05950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Right-click </a:t>
                      </a:r>
                      <a:r>
                        <a:rPr kumimoji="0" lang="en-US" sz="1200" b="0" i="0" u="none" strike="noStrike" cap="none" normalizeH="0" baseline="0" dirty="0" smtClean="0">
                          <a:ln>
                            <a:noFill/>
                          </a:ln>
                          <a:solidFill>
                            <a:schemeClr val="tx1"/>
                          </a:solidFill>
                          <a:effectLst/>
                          <a:latin typeface="Arial" pitchFamily="34" charset="0"/>
                        </a:rPr>
                        <a:t>on desired folder.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In the example, DCMA NAVAL SEA SYSTEMS DIVISION was right-clicked.</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 drop-down menu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from the drop-down menu.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The cube dimension will only show information related to DCMA NAVAL SEA SYSTEMS DIVISION.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691640" y="282575"/>
            <a:ext cx="7062788" cy="717550"/>
          </a:xfrm>
        </p:spPr>
        <p:txBody>
          <a:bodyPr/>
          <a:lstStyle/>
          <a:p>
            <a:pPr eaLnBrk="1" hangingPunct="1"/>
            <a:r>
              <a:rPr lang="en-US" dirty="0" smtClean="0"/>
              <a:t>Topic </a:t>
            </a:r>
            <a:r>
              <a:rPr lang="en-US" sz="2400" b="1" dirty="0" smtClean="0">
                <a:solidFill>
                  <a:schemeClr val="tx1"/>
                </a:solidFill>
                <a:latin typeface="+mj-lt"/>
                <a:ea typeface="+mj-ea"/>
                <a:cs typeface="+mj-cs"/>
              </a:rPr>
              <a:t>One</a:t>
            </a:r>
            <a:r>
              <a:rPr lang="en-US" dirty="0" smtClean="0"/>
              <a:t> – Filtering Using Dimensions Folder</a:t>
            </a:r>
          </a:p>
        </p:txBody>
      </p:sp>
      <p:sp>
        <p:nvSpPr>
          <p:cNvPr id="13316" name="Text Box 45"/>
          <p:cNvSpPr txBox="1">
            <a:spLocks noChangeArrowheads="1"/>
          </p:cNvSpPr>
          <p:nvPr/>
        </p:nvSpPr>
        <p:spPr bwMode="auto">
          <a:xfrm>
            <a:off x="-1" y="1184275"/>
            <a:ext cx="4776537" cy="338554"/>
          </a:xfrm>
          <a:prstGeom prst="rect">
            <a:avLst/>
          </a:prstGeom>
          <a:noFill/>
          <a:ln w="9525" algn="ctr">
            <a:noFill/>
            <a:miter lim="800000"/>
            <a:headEnd/>
            <a:tailEnd/>
          </a:ln>
        </p:spPr>
        <p:txBody>
          <a:bodyPr wrap="square">
            <a:spAutoFit/>
          </a:bodyPr>
          <a:lstStyle/>
          <a:p>
            <a:pPr>
              <a:spcBef>
                <a:spcPct val="50000"/>
              </a:spcBef>
            </a:pPr>
            <a:r>
              <a:rPr lang="en-US" sz="1600" b="1" dirty="0" smtClean="0"/>
              <a:t>Result of Filtering Using Dimensions Folder</a:t>
            </a:r>
            <a:endParaRPr lang="en-US" sz="1600" b="1" dirty="0"/>
          </a:p>
        </p:txBody>
      </p:sp>
      <p:sp>
        <p:nvSpPr>
          <p:cNvPr id="13318" name="Text Box 24"/>
          <p:cNvSpPr txBox="1">
            <a:spLocks noChangeArrowheads="1"/>
          </p:cNvSpPr>
          <p:nvPr/>
        </p:nvSpPr>
        <p:spPr bwMode="auto">
          <a:xfrm>
            <a:off x="152400" y="1728787"/>
            <a:ext cx="8125326" cy="830997"/>
          </a:xfrm>
          <a:prstGeom prst="rect">
            <a:avLst/>
          </a:prstGeom>
          <a:noFill/>
          <a:ln w="9525" algn="ctr">
            <a:noFill/>
            <a:miter lim="800000"/>
            <a:headEnd/>
            <a:tailEnd/>
          </a:ln>
        </p:spPr>
        <p:txBody>
          <a:bodyPr wrap="square">
            <a:spAutoFit/>
          </a:bodyPr>
          <a:lstStyle/>
          <a:p>
            <a:pPr>
              <a:spcBef>
                <a:spcPct val="30000"/>
              </a:spcBef>
            </a:pPr>
            <a:r>
              <a:rPr lang="en-US" sz="1200" dirty="0" smtClean="0"/>
              <a:t>In the previous page, we used the Dimensions Folders to select DCMA NAVAL SEA SYSTEMS DIVISION as the filter. Graphic 2.2.2 shows the filtered result displaying all the divisions of DCMA NAVAL SEA SYSTEMS. You can see that DCMA NAVAL SEA SYSTEMS DIVISION is now highlighted in blue on the Dimensions Bar, indicating that you have used it as a filter.</a:t>
            </a:r>
            <a:endParaRPr lang="en-US" sz="1200" dirty="0"/>
          </a:p>
        </p:txBody>
      </p:sp>
      <p:pic>
        <p:nvPicPr>
          <p:cNvPr id="8" name="Picture 7" descr="dimensionsfolder2.png"/>
          <p:cNvPicPr>
            <a:picLocks noChangeAspect="1"/>
          </p:cNvPicPr>
          <p:nvPr/>
        </p:nvPicPr>
        <p:blipFill>
          <a:blip r:embed="rId3" cstate="print"/>
          <a:stretch>
            <a:fillRect/>
          </a:stretch>
        </p:blipFill>
        <p:spPr>
          <a:xfrm>
            <a:off x="240631" y="2658555"/>
            <a:ext cx="8422105" cy="2549578"/>
          </a:xfrm>
          <a:prstGeom prst="rect">
            <a:avLst/>
          </a:prstGeom>
          <a:ln>
            <a:solidFill>
              <a:schemeClr val="tx1"/>
            </a:solidFill>
          </a:ln>
        </p:spPr>
      </p:pic>
      <p:sp>
        <p:nvSpPr>
          <p:cNvPr id="10" name="Text Box 54"/>
          <p:cNvSpPr txBox="1">
            <a:spLocks noChangeArrowheads="1"/>
          </p:cNvSpPr>
          <p:nvPr/>
        </p:nvSpPr>
        <p:spPr bwMode="auto">
          <a:xfrm>
            <a:off x="227765" y="5231481"/>
            <a:ext cx="3129046" cy="215444"/>
          </a:xfrm>
          <a:prstGeom prst="rect">
            <a:avLst/>
          </a:prstGeom>
          <a:noFill/>
          <a:ln w="9525" algn="ctr">
            <a:noFill/>
            <a:miter lim="800000"/>
            <a:headEnd/>
            <a:tailEnd/>
          </a:ln>
        </p:spPr>
        <p:txBody>
          <a:bodyPr wrap="square">
            <a:spAutoFit/>
          </a:bodyPr>
          <a:lstStyle/>
          <a:p>
            <a:pPr>
              <a:spcBef>
                <a:spcPct val="50000"/>
              </a:spcBef>
            </a:pPr>
            <a:r>
              <a:rPr lang="en-US" sz="800" dirty="0"/>
              <a:t>Graphic </a:t>
            </a:r>
            <a:r>
              <a:rPr lang="en-US" sz="800" dirty="0" smtClean="0"/>
              <a:t>2.2.2: Result of Filtering Using Dimensions </a:t>
            </a:r>
            <a:r>
              <a:rPr lang="en-US" sz="800" dirty="0"/>
              <a:t>Folders</a:t>
            </a: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118</a:t>
            </a:fld>
            <a:endParaRPr lang="en-US" dirty="0">
              <a:solidFill>
                <a:schemeClr val="bg1"/>
              </a:solidFill>
            </a:endParaRPr>
          </a:p>
        </p:txBody>
      </p:sp>
      <p:sp>
        <p:nvSpPr>
          <p:cNvPr id="9" name="Rectangle 8"/>
          <p:cNvSpPr/>
          <p:nvPr/>
        </p:nvSpPr>
        <p:spPr bwMode="auto">
          <a:xfrm>
            <a:off x="682579" y="2884868"/>
            <a:ext cx="1906073" cy="193184"/>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a:t>
            </a:r>
            <a:r>
              <a:rPr lang="en-US" sz="2400" b="1" dirty="0" smtClean="0">
                <a:solidFill>
                  <a:schemeClr val="tx1"/>
                </a:solidFill>
                <a:latin typeface="+mj-lt"/>
                <a:ea typeface="+mj-ea"/>
                <a:cs typeface="+mj-cs"/>
              </a:rPr>
              <a:t>Two</a:t>
            </a:r>
            <a:r>
              <a:rPr lang="en-US" dirty="0" smtClean="0"/>
              <a:t> – Filtering Using Dimensions Bar</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Filtering Using Dimensions Bar</a:t>
            </a:r>
            <a:endParaRPr lang="en-US" sz="1600" b="1" dirty="0">
              <a:latin typeface="+mj-lt"/>
            </a:endParaRPr>
          </a:p>
        </p:txBody>
      </p:sp>
      <p:sp>
        <p:nvSpPr>
          <p:cNvPr id="12293" name="TextBox 11"/>
          <p:cNvSpPr txBox="1">
            <a:spLocks noChangeArrowheads="1"/>
          </p:cNvSpPr>
          <p:nvPr/>
        </p:nvSpPr>
        <p:spPr bwMode="auto">
          <a:xfrm>
            <a:off x="3700375" y="5355871"/>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2.2.3: Filtering Using Dimensions Bar</a:t>
            </a:r>
            <a:endParaRPr lang="en-US" sz="800" dirty="0">
              <a:ea typeface="ＭＳ Ｐゴシック" pitchFamily="34" charset="-128"/>
            </a:endParaRPr>
          </a:p>
        </p:txBody>
      </p:sp>
      <p:sp>
        <p:nvSpPr>
          <p:cNvPr id="12294" name="TextBox 10"/>
          <p:cNvSpPr txBox="1">
            <a:spLocks noChangeArrowheads="1"/>
          </p:cNvSpPr>
          <p:nvPr/>
        </p:nvSpPr>
        <p:spPr bwMode="auto">
          <a:xfrm>
            <a:off x="150813" y="1711325"/>
            <a:ext cx="8572082" cy="276999"/>
          </a:xfrm>
          <a:prstGeom prst="rect">
            <a:avLst/>
          </a:prstGeom>
          <a:noFill/>
          <a:ln w="9525">
            <a:noFill/>
            <a:miter lim="800000"/>
            <a:headEnd/>
            <a:tailEnd/>
          </a:ln>
        </p:spPr>
        <p:txBody>
          <a:bodyPr wrap="square">
            <a:spAutoFit/>
          </a:bodyPr>
          <a:lstStyle/>
          <a:p>
            <a:r>
              <a:rPr lang="en-US" sz="1200" dirty="0" smtClean="0">
                <a:ea typeface="ＭＳ Ｐゴシック" pitchFamily="34" charset="-128"/>
              </a:rPr>
              <a:t>Dimensions bar is another way to filter through data. Any of the categories can be selected by clicking on the down arrow.</a:t>
            </a:r>
            <a:endParaRPr lang="en-US" sz="1200" dirty="0">
              <a:ea typeface="ＭＳ Ｐゴシック" pitchFamily="34" charset="-128"/>
            </a:endParaRPr>
          </a:p>
        </p:txBody>
      </p:sp>
      <p:pic>
        <p:nvPicPr>
          <p:cNvPr id="15" name="Picture 14" descr="dimensionbar1.png"/>
          <p:cNvPicPr>
            <a:picLocks noChangeAspect="1"/>
          </p:cNvPicPr>
          <p:nvPr/>
        </p:nvPicPr>
        <p:blipFill>
          <a:blip r:embed="rId3" cstate="print"/>
          <a:stretch>
            <a:fillRect/>
          </a:stretch>
        </p:blipFill>
        <p:spPr>
          <a:xfrm>
            <a:off x="3704351" y="2228831"/>
            <a:ext cx="5071870" cy="3113189"/>
          </a:xfrm>
          <a:prstGeom prst="rect">
            <a:avLst/>
          </a:prstGeom>
          <a:ln>
            <a:solidFill>
              <a:schemeClr val="tx1"/>
            </a:solidFill>
          </a:ln>
        </p:spPr>
      </p:pic>
      <p:graphicFrame>
        <p:nvGraphicFramePr>
          <p:cNvPr id="16" name="Group 33"/>
          <p:cNvGraphicFramePr>
            <a:graphicFrameLocks noGrp="1"/>
          </p:cNvGraphicFramePr>
          <p:nvPr/>
        </p:nvGraphicFramePr>
        <p:xfrm>
          <a:off x="224589" y="2237952"/>
          <a:ext cx="3240088" cy="2407920"/>
        </p:xfrm>
        <a:graphic>
          <a:graphicData uri="http://schemas.openxmlformats.org/drawingml/2006/table">
            <a:tbl>
              <a:tblPr/>
              <a:tblGrid>
                <a:gridCol w="319088"/>
                <a:gridCol w="2921000"/>
              </a:tblGrid>
              <a:tr h="0">
                <a:tc gridSpan="2">
                  <a:txBody>
                    <a:bodyPr/>
                    <a:lstStyle/>
                    <a:p>
                      <a:pPr marL="0" marR="0" lvl="0" indent="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Filtering Using Dimensions Bar (See Graphics 2.2.3)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From the dimensions bar,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down arrow </a:t>
                      </a:r>
                      <a:r>
                        <a:rPr kumimoji="0" lang="en-US" sz="1200" b="0" i="0" u="none" strike="noStrike" cap="none" normalizeH="0" baseline="0" dirty="0" smtClean="0">
                          <a:ln>
                            <a:noFill/>
                          </a:ln>
                          <a:solidFill>
                            <a:schemeClr val="tx1"/>
                          </a:solidFill>
                          <a:effectLst/>
                          <a:latin typeface="Arial" pitchFamily="34" charset="0"/>
                        </a:rPr>
                        <a:t>next to the desired category.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 list of all relevant sub-categories appears.</a:t>
                      </a:r>
                      <a:endParaRPr kumimoji="0" lang="en-US" sz="11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0014">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desired sub-category.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In our example, we selected </a:t>
                      </a:r>
                      <a:r>
                        <a:rPr kumimoji="0" lang="en-US" sz="1200" b="1" i="0" u="none" strike="noStrike" cap="none" normalizeH="0" baseline="0" dirty="0" smtClean="0">
                          <a:ln>
                            <a:noFill/>
                          </a:ln>
                          <a:solidFill>
                            <a:schemeClr val="tx1"/>
                          </a:solidFill>
                          <a:effectLst/>
                          <a:latin typeface="Arial" pitchFamily="34" charset="0"/>
                        </a:rPr>
                        <a:t>MARINE CORPS</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119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4" name="Picture 80"/>
          <p:cNvPicPr>
            <a:picLocks noChangeAspect="1" noChangeArrowheads="1"/>
          </p:cNvPicPr>
          <p:nvPr/>
        </p:nvPicPr>
        <p:blipFill>
          <a:blip r:embed="rId3" cstate="print"/>
          <a:stretch>
            <a:fillRect/>
          </a:stretch>
        </p:blipFill>
        <p:spPr bwMode="auto">
          <a:xfrm>
            <a:off x="3445612" y="1866901"/>
            <a:ext cx="5531702" cy="2459148"/>
          </a:xfrm>
          <a:prstGeom prst="rect">
            <a:avLst/>
          </a:prstGeom>
          <a:noFill/>
          <a:ln w="19050" algn="ctr">
            <a:solidFill>
              <a:schemeClr val="tx1"/>
            </a:solidFill>
            <a:miter lim="800000"/>
            <a:headEnd/>
            <a:tailEnd/>
          </a:ln>
        </p:spPr>
      </p:pic>
      <p:sp>
        <p:nvSpPr>
          <p:cNvPr id="18434" name="Rectangle 2"/>
          <p:cNvSpPr>
            <a:spLocks noGrp="1" noChangeArrowheads="1"/>
          </p:cNvSpPr>
          <p:nvPr>
            <p:ph type="title" idx="4294967295"/>
          </p:nvPr>
        </p:nvSpPr>
        <p:spPr>
          <a:xfrm>
            <a:off x="1755648" y="282575"/>
            <a:ext cx="7388225" cy="717550"/>
          </a:xfrm>
        </p:spPr>
        <p:txBody>
          <a:bodyPr/>
          <a:lstStyle/>
          <a:p>
            <a:r>
              <a:rPr lang="en-US" dirty="0" smtClean="0"/>
              <a:t>Topic One – Accessing Pre-defined Reports</a:t>
            </a:r>
          </a:p>
        </p:txBody>
      </p:sp>
      <p:sp>
        <p:nvSpPr>
          <p:cNvPr id="18437" name="Text Box 38"/>
          <p:cNvSpPr txBox="1">
            <a:spLocks noChangeArrowheads="1"/>
          </p:cNvSpPr>
          <p:nvPr/>
        </p:nvSpPr>
        <p:spPr bwMode="auto">
          <a:xfrm>
            <a:off x="165100" y="1607820"/>
            <a:ext cx="3048000" cy="1015663"/>
          </a:xfrm>
          <a:prstGeom prst="rect">
            <a:avLst/>
          </a:prstGeom>
          <a:noFill/>
          <a:ln w="19050" algn="ctr">
            <a:noFill/>
            <a:miter lim="800000"/>
            <a:headEnd/>
            <a:tailEnd/>
          </a:ln>
        </p:spPr>
        <p:txBody>
          <a:bodyPr>
            <a:spAutoFit/>
          </a:bodyPr>
          <a:lstStyle/>
          <a:p>
            <a:pPr>
              <a:spcBef>
                <a:spcPct val="50000"/>
              </a:spcBef>
            </a:pPr>
            <a:r>
              <a:rPr lang="en-US" sz="1200" dirty="0"/>
              <a:t>Once you have logged into </a:t>
            </a:r>
            <a:r>
              <a:rPr lang="en-US" sz="1200" dirty="0" err="1" smtClean="0"/>
              <a:t>eTools</a:t>
            </a:r>
            <a:r>
              <a:rPr lang="en-US" sz="1200" dirty="0" smtClean="0"/>
              <a:t>, </a:t>
            </a:r>
            <a:r>
              <a:rPr lang="en-US" sz="1200" dirty="0"/>
              <a:t>the </a:t>
            </a:r>
            <a:r>
              <a:rPr lang="en-US" sz="1200" dirty="0" smtClean="0"/>
              <a:t>Reports portal </a:t>
            </a:r>
            <a:r>
              <a:rPr lang="en-US" sz="1200" dirty="0"/>
              <a:t>can be accessed by selecting the Reports link under the My Pages menu on the Portal </a:t>
            </a:r>
            <a:r>
              <a:rPr lang="en-US" sz="1200" dirty="0" smtClean="0"/>
              <a:t>page (Graphic 1.1.1 – Graphic 1.1.2).</a:t>
            </a:r>
            <a:endParaRPr lang="en-US" sz="1200" dirty="0"/>
          </a:p>
        </p:txBody>
      </p:sp>
      <p:sp>
        <p:nvSpPr>
          <p:cNvPr id="18451" name="TextBox 11"/>
          <p:cNvSpPr txBox="1">
            <a:spLocks noChangeArrowheads="1"/>
          </p:cNvSpPr>
          <p:nvPr/>
        </p:nvSpPr>
        <p:spPr bwMode="auto">
          <a:xfrm>
            <a:off x="3438351" y="4354513"/>
            <a:ext cx="2933700" cy="228600"/>
          </a:xfrm>
          <a:prstGeom prst="rect">
            <a:avLst/>
          </a:prstGeom>
          <a:noFill/>
          <a:ln w="9525">
            <a:noFill/>
            <a:miter lim="800000"/>
            <a:headEnd/>
            <a:tailEnd/>
          </a:ln>
        </p:spPr>
        <p:txBody>
          <a:bodyPr>
            <a:spAutoFit/>
          </a:bodyPr>
          <a:lstStyle/>
          <a:p>
            <a:pPr algn="l"/>
            <a:r>
              <a:rPr lang="en-US" sz="900" dirty="0" smtClean="0">
                <a:ea typeface="ＭＳ Ｐゴシック" pitchFamily="34" charset="-128"/>
              </a:rPr>
              <a:t>Graphic 1.1.1</a:t>
            </a:r>
            <a:r>
              <a:rPr lang="en-US" sz="900" dirty="0">
                <a:ea typeface="ＭＳ Ｐゴシック" pitchFamily="34" charset="-128"/>
              </a:rPr>
              <a:t>: Accessing </a:t>
            </a:r>
            <a:r>
              <a:rPr lang="en-US" sz="900" dirty="0" err="1" smtClean="0">
                <a:ea typeface="ＭＳ Ｐゴシック" pitchFamily="34" charset="-128"/>
              </a:rPr>
              <a:t>eTools</a:t>
            </a:r>
            <a:r>
              <a:rPr lang="en-US" sz="900" dirty="0" smtClean="0">
                <a:ea typeface="ＭＳ Ｐゴシック" pitchFamily="34" charset="-128"/>
              </a:rPr>
              <a:t> </a:t>
            </a:r>
            <a:r>
              <a:rPr lang="en-US" sz="900" dirty="0">
                <a:ea typeface="ＭＳ Ｐゴシック" pitchFamily="34" charset="-128"/>
              </a:rPr>
              <a:t>Reports</a:t>
            </a:r>
          </a:p>
        </p:txBody>
      </p:sp>
      <p:sp>
        <p:nvSpPr>
          <p:cNvPr id="18453" name="Text Box 31"/>
          <p:cNvSpPr txBox="1">
            <a:spLocks noChangeArrowheads="1"/>
          </p:cNvSpPr>
          <p:nvPr/>
        </p:nvSpPr>
        <p:spPr bwMode="auto">
          <a:xfrm>
            <a:off x="0" y="1139825"/>
            <a:ext cx="6943725" cy="369332"/>
          </a:xfrm>
          <a:prstGeom prst="rect">
            <a:avLst/>
          </a:prstGeom>
          <a:noFill/>
          <a:ln w="9525" algn="ctr">
            <a:noFill/>
            <a:miter lim="800000"/>
            <a:headEnd/>
            <a:tailEnd/>
          </a:ln>
        </p:spPr>
        <p:txBody>
          <a:bodyPr>
            <a:spAutoFit/>
          </a:bodyPr>
          <a:lstStyle/>
          <a:p>
            <a:pPr algn="l"/>
            <a:r>
              <a:rPr lang="en-US" b="1" dirty="0" smtClean="0"/>
              <a:t>Accessing Pre-defined Reports</a:t>
            </a:r>
            <a:endParaRPr lang="en-US" b="1" dirty="0"/>
          </a:p>
        </p:txBody>
      </p:sp>
      <p:graphicFrame>
        <p:nvGraphicFramePr>
          <p:cNvPr id="12" name="Table 11"/>
          <p:cNvGraphicFramePr>
            <a:graphicFrameLocks noGrp="1"/>
          </p:cNvGraphicFramePr>
          <p:nvPr/>
        </p:nvGraphicFramePr>
        <p:xfrm>
          <a:off x="241300" y="2794000"/>
          <a:ext cx="2923140" cy="2316480"/>
        </p:xfrm>
        <a:graphic>
          <a:graphicData uri="http://schemas.openxmlformats.org/drawingml/2006/table">
            <a:tbl>
              <a:tblPr firstRow="1" bandRow="1">
                <a:tableStyleId>{5C22544A-7EE6-4342-B048-85BDC9FD1C3A}</a:tableStyleId>
              </a:tblPr>
              <a:tblGrid>
                <a:gridCol w="390065"/>
                <a:gridCol w="2533075"/>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rPr>
                        <a:t>Viewing the </a:t>
                      </a:r>
                      <a:r>
                        <a:rPr kumimoji="0" lang="en-US" sz="1000" b="1" i="0" u="none" strike="noStrike" cap="none" normalizeH="0" baseline="0" dirty="0" err="1" smtClean="0">
                          <a:ln>
                            <a:noFill/>
                          </a:ln>
                          <a:solidFill>
                            <a:schemeClr val="tx1"/>
                          </a:solidFill>
                          <a:effectLst/>
                          <a:latin typeface="Arial" pitchFamily="34" charset="0"/>
                        </a:rPr>
                        <a:t>eTools</a:t>
                      </a:r>
                      <a:r>
                        <a:rPr kumimoji="0" lang="en-US" sz="1000" b="1" i="0" u="none" strike="noStrike" cap="none" normalizeH="0" baseline="0" dirty="0" smtClean="0">
                          <a:ln>
                            <a:noFill/>
                          </a:ln>
                          <a:solidFill>
                            <a:schemeClr val="tx1"/>
                          </a:solidFill>
                          <a:effectLst/>
                          <a:latin typeface="Arial" pitchFamily="34" charset="0"/>
                        </a:rPr>
                        <a:t> Reports Portal (Graphic 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smtClean="0"/>
                        <a:t>Log into</a:t>
                      </a:r>
                      <a:r>
                        <a:rPr lang="en-US" sz="1200" dirty="0" smtClean="0"/>
                        <a:t> the </a:t>
                      </a:r>
                      <a:r>
                        <a:rPr lang="en-US" sz="1200" dirty="0" err="1" smtClean="0"/>
                        <a:t>eTools</a:t>
                      </a:r>
                      <a:r>
                        <a:rPr lang="en-US" sz="1200" dirty="0" smtClean="0"/>
                        <a:t> portal.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18">
                <a:tc>
                  <a:txBody>
                    <a:bodyPr/>
                    <a:lstStyle/>
                    <a:p>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t>In the </a:t>
                      </a:r>
                      <a:r>
                        <a:rPr lang="en-US" sz="1200" b="1" dirty="0" smtClean="0"/>
                        <a:t>My Pages</a:t>
                      </a:r>
                      <a:r>
                        <a:rPr lang="en-US" sz="1200" b="1" baseline="0" dirty="0" smtClean="0"/>
                        <a:t> </a:t>
                      </a:r>
                      <a:r>
                        <a:rPr lang="en-US" sz="1200" baseline="0" dirty="0" smtClean="0"/>
                        <a:t>list of options, </a:t>
                      </a:r>
                      <a:r>
                        <a:rPr lang="en-US" sz="1200" i="1" baseline="0" dirty="0" smtClean="0"/>
                        <a:t>click </a:t>
                      </a:r>
                      <a:r>
                        <a:rPr lang="en-US" sz="1200" b="1" baseline="0" dirty="0" smtClean="0"/>
                        <a:t>Reports</a:t>
                      </a:r>
                      <a:r>
                        <a:rPr lang="en-US" sz="1200" b="0" baseline="0" dirty="0" smtClean="0"/>
                        <a:t> (</a:t>
                      </a:r>
                      <a:r>
                        <a:rPr kumimoji="0" lang="en-US" sz="1200" b="0" i="0" u="none" strike="noStrike" cap="none" normalizeH="0" baseline="0" dirty="0" smtClean="0">
                          <a:ln>
                            <a:noFill/>
                          </a:ln>
                          <a:solidFill>
                            <a:schemeClr val="tx1"/>
                          </a:solidFill>
                          <a:effectLst/>
                          <a:latin typeface="Arial" pitchFamily="34" charset="0"/>
                        </a:rPr>
                        <a:t>Graphic 1</a:t>
                      </a:r>
                      <a:r>
                        <a:rPr kumimoji="0" lang="en-US" sz="1200" b="0" i="0" u="none" strike="noStrike" cap="none" normalizeH="0" baseline="0" dirty="0" smtClean="0">
                          <a:ln>
                            <a:noFill/>
                          </a:ln>
                          <a:solidFill>
                            <a:schemeClr val="dk1"/>
                          </a:solidFill>
                          <a:effectLst/>
                          <a:latin typeface="+mn-lt"/>
                          <a:ea typeface="ＭＳ Ｐゴシック" pitchFamily="34" charset="-128"/>
                        </a:rPr>
                        <a:t>.</a:t>
                      </a:r>
                      <a:r>
                        <a:rPr lang="en-US" sz="1200" dirty="0" smtClean="0">
                          <a:ea typeface="ＭＳ Ｐゴシック" pitchFamily="34" charset="-128"/>
                        </a:rPr>
                        <a:t>1.1.</a:t>
                      </a:r>
                      <a:r>
                        <a:rPr kumimoji="0" lang="en-US" sz="1200" b="0" i="0" u="none" strike="noStrike" cap="none" normalizeH="0" baseline="0" dirty="0" smtClean="0">
                          <a:ln>
                            <a:noFill/>
                          </a:ln>
                          <a:solidFill>
                            <a:schemeClr val="tx1"/>
                          </a:solidFill>
                          <a:effectLst/>
                          <a:latin typeface="Arial" pitchFamily="34" charset="0"/>
                        </a:rPr>
                        <a:t>).</a:t>
                      </a:r>
                    </a:p>
                    <a:p>
                      <a:endParaRPr kumimoji="0" lang="en-US" sz="1200" b="0" i="0" u="none" strike="noStrike" cap="none" normalizeH="0" baseline="0" dirty="0" smtClean="0">
                        <a:ln>
                          <a:noFill/>
                        </a:ln>
                        <a:solidFill>
                          <a:schemeClr val="tx1"/>
                        </a:solidFill>
                        <a:effectLst/>
                        <a:latin typeface="Arial" pitchFamily="34" charset="0"/>
                      </a:endParaRPr>
                    </a:p>
                    <a:p>
                      <a:pPr marL="120650" indent="-120650">
                        <a:buFont typeface="Arial" pitchFamily="34" charset="0"/>
                        <a:buChar char="•"/>
                      </a:pPr>
                      <a:r>
                        <a:rPr kumimoji="0" lang="en-US" sz="1200" b="0" i="0" u="none" strike="noStrike" cap="none" normalizeH="0" baseline="0" dirty="0" smtClean="0">
                          <a:ln>
                            <a:noFill/>
                          </a:ln>
                          <a:solidFill>
                            <a:schemeClr val="tx1"/>
                          </a:solidFill>
                          <a:effectLst/>
                          <a:latin typeface="Arial" pitchFamily="34" charset="0"/>
                        </a:rPr>
                        <a:t>Report portal page appears.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18">
                <a:tc>
                  <a:txBody>
                    <a:bodyPr/>
                    <a:lstStyle/>
                    <a:p>
                      <a:r>
                        <a:rPr lang="en-US" sz="1200" dirty="0" smtClean="0"/>
                        <a:t>3.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0" i="0" u="none" strike="noStrike" cap="none" normalizeH="0" baseline="0" dirty="0" smtClean="0">
                          <a:ln>
                            <a:noFill/>
                          </a:ln>
                          <a:solidFill>
                            <a:schemeClr val="tx1"/>
                          </a:solidFill>
                          <a:effectLst/>
                          <a:latin typeface="Arial" pitchFamily="34" charset="0"/>
                        </a:rPr>
                        <a:t>On the report portal page,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report icon or highlighted report text to access the report lists (Graphic </a:t>
                      </a:r>
                      <a:r>
                        <a:rPr lang="en-US" sz="1200" dirty="0" smtClean="0">
                          <a:ea typeface="ＭＳ Ｐゴシック" pitchFamily="34" charset="-128"/>
                        </a:rPr>
                        <a:t>1.1.2)</a:t>
                      </a:r>
                      <a:r>
                        <a:rPr kumimoji="0" lang="en-US" sz="1200" b="0" i="0" u="none" strike="noStrike" cap="none" normalizeH="0" baseline="0" dirty="0" smtClean="0">
                          <a:ln>
                            <a:noFill/>
                          </a:ln>
                          <a:solidFill>
                            <a:schemeClr val="tx1"/>
                          </a:solidFill>
                          <a:effectLst/>
                          <a:latin typeface="Arial" pitchFamily="34" charset="0"/>
                        </a:rPr>
                        <a:t>.</a:t>
                      </a:r>
                      <a:endParaRPr kumimoji="0" lang="en-US" sz="1000" b="0" i="0" u="none" strike="noStrike" cap="none" normalizeH="0" baseline="0" dirty="0" smtClean="0">
                        <a:ln>
                          <a:noFill/>
                        </a:ln>
                        <a:solidFill>
                          <a:schemeClr val="tx1"/>
                        </a:solidFill>
                        <a:effectLst/>
                        <a:latin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Flowchart: Alternate Process 8"/>
          <p:cNvSpPr/>
          <p:nvPr/>
        </p:nvSpPr>
        <p:spPr bwMode="auto">
          <a:xfrm>
            <a:off x="3467100" y="3049494"/>
            <a:ext cx="914400" cy="137460"/>
          </a:xfrm>
          <a:prstGeom prst="flowChartAlternateProcess">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TextBox 11"/>
          <p:cNvSpPr txBox="1">
            <a:spLocks noChangeArrowheads="1"/>
          </p:cNvSpPr>
          <p:nvPr/>
        </p:nvSpPr>
        <p:spPr bwMode="auto">
          <a:xfrm>
            <a:off x="4204135" y="5852618"/>
            <a:ext cx="2933700" cy="369332"/>
          </a:xfrm>
          <a:prstGeom prst="rect">
            <a:avLst/>
          </a:prstGeom>
          <a:noFill/>
          <a:ln w="9525">
            <a:noFill/>
            <a:miter lim="800000"/>
            <a:headEnd/>
            <a:tailEnd/>
          </a:ln>
        </p:spPr>
        <p:txBody>
          <a:bodyPr>
            <a:spAutoFit/>
          </a:bodyPr>
          <a:lstStyle/>
          <a:p>
            <a:r>
              <a:rPr lang="en-US" sz="900" dirty="0" smtClean="0">
                <a:ea typeface="ＭＳ Ｐゴシック" pitchFamily="34" charset="-128"/>
              </a:rPr>
              <a:t>Graphic 1.1.2: Plant Clearance Automated Reutilization Screening System Reports Icon</a:t>
            </a:r>
            <a:endParaRPr lang="en-US" sz="900" dirty="0">
              <a:ea typeface="ＭＳ Ｐゴシック" pitchFamily="34" charset="-128"/>
            </a:endParaRPr>
          </a:p>
        </p:txBody>
      </p:sp>
      <p:pic>
        <p:nvPicPr>
          <p:cNvPr id="13" name="Picture 12" descr="pcarss_logo.png"/>
          <p:cNvPicPr>
            <a:picLocks noChangeAspect="1"/>
          </p:cNvPicPr>
          <p:nvPr/>
        </p:nvPicPr>
        <p:blipFill>
          <a:blip r:embed="rId4" cstate="print"/>
          <a:stretch>
            <a:fillRect/>
          </a:stretch>
        </p:blipFill>
        <p:spPr>
          <a:xfrm>
            <a:off x="4191724" y="4750526"/>
            <a:ext cx="2571429" cy="1076191"/>
          </a:xfrm>
          <a:prstGeom prst="rect">
            <a:avLst/>
          </a:prstGeom>
          <a:ln>
            <a:solidFill>
              <a:schemeClr val="tx1"/>
            </a:solidFill>
          </a:ln>
        </p:spPr>
      </p:pic>
      <p:cxnSp>
        <p:nvCxnSpPr>
          <p:cNvPr id="15" name="Straight Arrow Connector 14"/>
          <p:cNvCxnSpPr/>
          <p:nvPr/>
        </p:nvCxnSpPr>
        <p:spPr bwMode="auto">
          <a:xfrm>
            <a:off x="2933205" y="4667003"/>
            <a:ext cx="1401289" cy="38001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19" name="Straight Arrow Connector 18"/>
          <p:cNvCxnSpPr>
            <a:endCxn id="18454" idx="1"/>
          </p:cNvCxnSpPr>
          <p:nvPr/>
        </p:nvCxnSpPr>
        <p:spPr bwMode="auto">
          <a:xfrm flipV="1">
            <a:off x="2404533" y="3096475"/>
            <a:ext cx="1041079" cy="408725"/>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a:t>
            </a:r>
            <a:r>
              <a:rPr lang="en-US" sz="2400" b="1" dirty="0" smtClean="0">
                <a:solidFill>
                  <a:schemeClr val="tx1"/>
                </a:solidFill>
                <a:latin typeface="+mj-lt"/>
                <a:ea typeface="+mj-ea"/>
                <a:cs typeface="+mj-cs"/>
              </a:rPr>
              <a:t>Two</a:t>
            </a:r>
            <a:r>
              <a:rPr lang="en-US" dirty="0" smtClean="0"/>
              <a:t> – Filtering Using Dimensions Bar</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Filtering Using Dimensions Bar</a:t>
            </a:r>
            <a:endParaRPr lang="en-US" sz="1600" b="1" dirty="0">
              <a:latin typeface="+mj-lt"/>
            </a:endParaRPr>
          </a:p>
        </p:txBody>
      </p:sp>
      <p:sp>
        <p:nvSpPr>
          <p:cNvPr id="8" name="Text Box 24"/>
          <p:cNvSpPr txBox="1">
            <a:spLocks noChangeArrowheads="1"/>
          </p:cNvSpPr>
          <p:nvPr/>
        </p:nvSpPr>
        <p:spPr bwMode="auto">
          <a:xfrm>
            <a:off x="152400" y="1728787"/>
            <a:ext cx="8125326" cy="646331"/>
          </a:xfrm>
          <a:prstGeom prst="rect">
            <a:avLst/>
          </a:prstGeom>
          <a:noFill/>
          <a:ln w="9525" algn="ctr">
            <a:noFill/>
            <a:miter lim="800000"/>
            <a:headEnd/>
            <a:tailEnd/>
          </a:ln>
        </p:spPr>
        <p:txBody>
          <a:bodyPr wrap="square">
            <a:spAutoFit/>
          </a:bodyPr>
          <a:lstStyle/>
          <a:p>
            <a:pPr>
              <a:spcBef>
                <a:spcPct val="30000"/>
              </a:spcBef>
            </a:pPr>
            <a:r>
              <a:rPr lang="en-US" sz="1200" dirty="0" smtClean="0"/>
              <a:t>In the previous page, we used the Dimensions Bar to select MARINE CORPS as the filter. Graphic 2.2.4 shows the filtered result. You can see that MARINE CORPS is now highlighted in BLUE on the Dimensions Bar, indicating that you have used it as the filter. </a:t>
            </a:r>
            <a:endParaRPr lang="en-US" sz="1200" dirty="0"/>
          </a:p>
        </p:txBody>
      </p:sp>
      <p:pic>
        <p:nvPicPr>
          <p:cNvPr id="13" name="Picture 12" descr="dimensionbar2.png"/>
          <p:cNvPicPr>
            <a:picLocks noChangeAspect="1"/>
          </p:cNvPicPr>
          <p:nvPr/>
        </p:nvPicPr>
        <p:blipFill>
          <a:blip r:embed="rId3" cstate="print"/>
          <a:stretch>
            <a:fillRect/>
          </a:stretch>
        </p:blipFill>
        <p:spPr>
          <a:xfrm>
            <a:off x="268731" y="2690904"/>
            <a:ext cx="8438096" cy="1476191"/>
          </a:xfrm>
          <a:prstGeom prst="rect">
            <a:avLst/>
          </a:prstGeom>
          <a:ln>
            <a:solidFill>
              <a:schemeClr val="tx1"/>
            </a:solidFill>
          </a:ln>
        </p:spPr>
      </p:pic>
      <p:sp>
        <p:nvSpPr>
          <p:cNvPr id="14" name="TextBox 11"/>
          <p:cNvSpPr txBox="1">
            <a:spLocks noChangeArrowheads="1"/>
          </p:cNvSpPr>
          <p:nvPr/>
        </p:nvSpPr>
        <p:spPr bwMode="auto">
          <a:xfrm>
            <a:off x="271375" y="4188808"/>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2.2.4: Result of Filtering Using Dimensions Bar</a:t>
            </a:r>
            <a:endParaRPr lang="en-US" sz="800" dirty="0">
              <a:ea typeface="ＭＳ Ｐゴシック" pitchFamily="34" charset="-128"/>
            </a:endParaRP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120</a:t>
            </a:fld>
            <a:endParaRPr lang="en-US" dirty="0">
              <a:solidFill>
                <a:schemeClr val="bg1"/>
              </a:solidFill>
            </a:endParaRPr>
          </a:p>
        </p:txBody>
      </p:sp>
      <p:sp>
        <p:nvSpPr>
          <p:cNvPr id="9" name="Rectangle 8"/>
          <p:cNvSpPr/>
          <p:nvPr/>
        </p:nvSpPr>
        <p:spPr bwMode="auto">
          <a:xfrm>
            <a:off x="2189407" y="2962141"/>
            <a:ext cx="1017431" cy="218941"/>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Drill </a:t>
            </a:r>
            <a:r>
              <a:rPr lang="en-US" sz="1600" b="1" dirty="0"/>
              <a:t>Down</a:t>
            </a:r>
          </a:p>
        </p:txBody>
      </p:sp>
      <p:sp>
        <p:nvSpPr>
          <p:cNvPr id="6" name="TextBox 10"/>
          <p:cNvSpPr txBox="1">
            <a:spLocks noChangeArrowheads="1"/>
          </p:cNvSpPr>
          <p:nvPr/>
        </p:nvSpPr>
        <p:spPr bwMode="auto">
          <a:xfrm>
            <a:off x="152400" y="1600200"/>
            <a:ext cx="8642684" cy="461665"/>
          </a:xfrm>
          <a:prstGeom prst="rect">
            <a:avLst/>
          </a:prstGeom>
          <a:noFill/>
          <a:ln w="9525">
            <a:noFill/>
            <a:miter lim="800000"/>
            <a:headEnd/>
            <a:tailEnd/>
          </a:ln>
        </p:spPr>
        <p:txBody>
          <a:bodyPr wrap="square">
            <a:spAutoFit/>
          </a:bodyPr>
          <a:lstStyle/>
          <a:p>
            <a:r>
              <a:rPr lang="en-US" sz="1200" dirty="0" smtClean="0"/>
              <a:t>Drilling down means that you will go to a lower level of a dimension to see more information. Graphic 2.2.5 shows the data by all fiscal years before drilling down. Graphic 2.2.6 shows the data for each month after you drill down the FY2003 dimension.  </a:t>
            </a:r>
            <a:endParaRPr lang="en-US" sz="1200" dirty="0"/>
          </a:p>
        </p:txBody>
      </p:sp>
      <p:sp>
        <p:nvSpPr>
          <p:cNvPr id="8" name="TextBox 12"/>
          <p:cNvSpPr txBox="1">
            <a:spLocks noChangeArrowheads="1"/>
          </p:cNvSpPr>
          <p:nvPr/>
        </p:nvSpPr>
        <p:spPr bwMode="auto">
          <a:xfrm>
            <a:off x="263192" y="3856956"/>
            <a:ext cx="2801938" cy="215900"/>
          </a:xfrm>
          <a:prstGeom prst="rect">
            <a:avLst/>
          </a:prstGeom>
          <a:noFill/>
          <a:ln w="9525">
            <a:noFill/>
            <a:miter lim="800000"/>
            <a:headEnd/>
            <a:tailEnd/>
          </a:ln>
        </p:spPr>
        <p:txBody>
          <a:bodyPr>
            <a:spAutoFit/>
          </a:bodyPr>
          <a:lstStyle/>
          <a:p>
            <a:r>
              <a:rPr lang="en-US" sz="800" dirty="0"/>
              <a:t>Graphic </a:t>
            </a:r>
            <a:r>
              <a:rPr lang="en-US" sz="800" dirty="0" smtClean="0"/>
              <a:t>2.2.5 Before Drilling Down</a:t>
            </a:r>
            <a:endParaRPr lang="en-US" sz="800" dirty="0"/>
          </a:p>
        </p:txBody>
      </p:sp>
      <p:sp>
        <p:nvSpPr>
          <p:cNvPr id="20" name="Title 19"/>
          <p:cNvSpPr>
            <a:spLocks noGrp="1"/>
          </p:cNvSpPr>
          <p:nvPr>
            <p:ph type="title" idx="4294967295"/>
          </p:nvPr>
        </p:nvSpPr>
        <p:spPr/>
        <p:txBody>
          <a:bodyPr/>
          <a:lstStyle/>
          <a:p>
            <a:r>
              <a:rPr lang="en-US" dirty="0" smtClean="0"/>
              <a:t>Topic Three – Drill Down</a:t>
            </a:r>
            <a:endParaRPr lang="en-US" dirty="0"/>
          </a:p>
        </p:txBody>
      </p:sp>
      <p:pic>
        <p:nvPicPr>
          <p:cNvPr id="15" name="Picture 14" descr="dirlldown.png"/>
          <p:cNvPicPr>
            <a:picLocks noChangeAspect="1"/>
          </p:cNvPicPr>
          <p:nvPr/>
        </p:nvPicPr>
        <p:blipFill>
          <a:blip r:embed="rId2" cstate="print"/>
          <a:stretch>
            <a:fillRect/>
          </a:stretch>
        </p:blipFill>
        <p:spPr>
          <a:xfrm>
            <a:off x="259207" y="2337227"/>
            <a:ext cx="8457143" cy="1485714"/>
          </a:xfrm>
          <a:prstGeom prst="rect">
            <a:avLst/>
          </a:prstGeom>
          <a:ln>
            <a:solidFill>
              <a:schemeClr val="tx1"/>
            </a:solidFill>
          </a:ln>
        </p:spPr>
      </p:pic>
      <p:pic>
        <p:nvPicPr>
          <p:cNvPr id="16" name="Picture 15" descr="drilldownb.png"/>
          <p:cNvPicPr>
            <a:picLocks noChangeAspect="1"/>
          </p:cNvPicPr>
          <p:nvPr/>
        </p:nvPicPr>
        <p:blipFill>
          <a:blip r:embed="rId3" cstate="print"/>
          <a:stretch>
            <a:fillRect/>
          </a:stretch>
        </p:blipFill>
        <p:spPr>
          <a:xfrm>
            <a:off x="271300" y="4225201"/>
            <a:ext cx="8439563" cy="1689750"/>
          </a:xfrm>
          <a:prstGeom prst="rect">
            <a:avLst/>
          </a:prstGeom>
          <a:ln>
            <a:solidFill>
              <a:schemeClr val="tx1"/>
            </a:solidFill>
          </a:ln>
        </p:spPr>
      </p:pic>
      <p:sp>
        <p:nvSpPr>
          <p:cNvPr id="10" name="TextBox 12"/>
          <p:cNvSpPr txBox="1">
            <a:spLocks noChangeArrowheads="1"/>
          </p:cNvSpPr>
          <p:nvPr/>
        </p:nvSpPr>
        <p:spPr bwMode="auto">
          <a:xfrm>
            <a:off x="319340" y="5934407"/>
            <a:ext cx="2801938" cy="215900"/>
          </a:xfrm>
          <a:prstGeom prst="rect">
            <a:avLst/>
          </a:prstGeom>
          <a:noFill/>
          <a:ln w="9525">
            <a:noFill/>
            <a:miter lim="800000"/>
            <a:headEnd/>
            <a:tailEnd/>
          </a:ln>
        </p:spPr>
        <p:txBody>
          <a:bodyPr>
            <a:spAutoFit/>
          </a:bodyPr>
          <a:lstStyle/>
          <a:p>
            <a:r>
              <a:rPr lang="en-US" sz="800" dirty="0"/>
              <a:t>Graphic </a:t>
            </a:r>
            <a:r>
              <a:rPr lang="en-US" sz="800" dirty="0" smtClean="0"/>
              <a:t>2.2.6 After Drilling Down</a:t>
            </a:r>
            <a:endParaRPr lang="en-US" sz="800"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121</a:t>
            </a:fld>
            <a:endParaRPr lang="en-US" dirty="0">
              <a:solidFill>
                <a:schemeClr val="bg1"/>
              </a:solidFill>
            </a:endParaRPr>
          </a:p>
        </p:txBody>
      </p:sp>
      <p:sp>
        <p:nvSpPr>
          <p:cNvPr id="12" name="Rectangle 11"/>
          <p:cNvSpPr/>
          <p:nvPr/>
        </p:nvSpPr>
        <p:spPr bwMode="auto">
          <a:xfrm>
            <a:off x="1146219" y="4443213"/>
            <a:ext cx="631065" cy="257576"/>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Drill </a:t>
            </a:r>
            <a:r>
              <a:rPr lang="en-US" sz="1600" b="1" dirty="0"/>
              <a:t>Down</a:t>
            </a:r>
          </a:p>
        </p:txBody>
      </p:sp>
      <p:sp>
        <p:nvSpPr>
          <p:cNvPr id="6" name="TextBox 10"/>
          <p:cNvSpPr txBox="1">
            <a:spLocks noChangeArrowheads="1"/>
          </p:cNvSpPr>
          <p:nvPr/>
        </p:nvSpPr>
        <p:spPr bwMode="auto">
          <a:xfrm>
            <a:off x="152400" y="1600200"/>
            <a:ext cx="8642684" cy="276999"/>
          </a:xfrm>
          <a:prstGeom prst="rect">
            <a:avLst/>
          </a:prstGeom>
          <a:noFill/>
          <a:ln w="9525">
            <a:noFill/>
            <a:miter lim="800000"/>
            <a:headEnd/>
            <a:tailEnd/>
          </a:ln>
        </p:spPr>
        <p:txBody>
          <a:bodyPr wrap="square">
            <a:spAutoFit/>
          </a:bodyPr>
          <a:lstStyle/>
          <a:p>
            <a:r>
              <a:rPr lang="en-US" sz="1200" dirty="0" smtClean="0"/>
              <a:t>In the following example, you can give it a try to drill down to the Fiscal Year 2003.</a:t>
            </a:r>
            <a:endParaRPr lang="en-US" sz="1200" dirty="0"/>
          </a:p>
        </p:txBody>
      </p:sp>
      <p:sp>
        <p:nvSpPr>
          <p:cNvPr id="8" name="TextBox 12"/>
          <p:cNvSpPr txBox="1">
            <a:spLocks noChangeArrowheads="1"/>
          </p:cNvSpPr>
          <p:nvPr/>
        </p:nvSpPr>
        <p:spPr bwMode="auto">
          <a:xfrm>
            <a:off x="3692192" y="5084177"/>
            <a:ext cx="2801938" cy="215900"/>
          </a:xfrm>
          <a:prstGeom prst="rect">
            <a:avLst/>
          </a:prstGeom>
          <a:noFill/>
          <a:ln w="9525">
            <a:noFill/>
            <a:miter lim="800000"/>
            <a:headEnd/>
            <a:tailEnd/>
          </a:ln>
        </p:spPr>
        <p:txBody>
          <a:bodyPr>
            <a:spAutoFit/>
          </a:bodyPr>
          <a:lstStyle/>
          <a:p>
            <a:r>
              <a:rPr lang="en-US" sz="800" dirty="0"/>
              <a:t>Graphic </a:t>
            </a:r>
            <a:r>
              <a:rPr lang="en-US" sz="800" dirty="0" smtClean="0"/>
              <a:t>2.2.7: Drill Down</a:t>
            </a:r>
            <a:endParaRPr lang="en-US" sz="800" dirty="0"/>
          </a:p>
        </p:txBody>
      </p:sp>
      <p:graphicFrame>
        <p:nvGraphicFramePr>
          <p:cNvPr id="9" name="Group 33"/>
          <p:cNvGraphicFramePr>
            <a:graphicFrameLocks noGrp="1"/>
          </p:cNvGraphicFramePr>
          <p:nvPr/>
        </p:nvGraphicFramePr>
        <p:xfrm>
          <a:off x="212557" y="2117636"/>
          <a:ext cx="3240088" cy="1417320"/>
        </p:xfrm>
        <a:graphic>
          <a:graphicData uri="http://schemas.openxmlformats.org/drawingml/2006/table">
            <a:tbl>
              <a:tblPr/>
              <a:tblGrid>
                <a:gridCol w="319088"/>
                <a:gridCol w="2921000"/>
              </a:tblGrid>
              <a:tr h="0">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Drill Down (See Graphics 2.2.7)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FY2003</a:t>
                      </a:r>
                      <a:r>
                        <a:rPr kumimoji="0" lang="en-US" sz="1200" b="0" i="0" u="none" strike="noStrike" cap="none" normalizeH="0" baseline="0" dirty="0" smtClean="0">
                          <a:ln>
                            <a:noFill/>
                          </a:ln>
                          <a:solidFill>
                            <a:schemeClr val="tx1"/>
                          </a:solidFill>
                          <a:effectLst/>
                          <a:latin typeface="Arial" pitchFamily="34" charset="0"/>
                        </a:rPr>
                        <a:t> to drill down.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All the months of FY2003 will be displayed (see next page).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(Continued on next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 name="Title 19"/>
          <p:cNvSpPr>
            <a:spLocks noGrp="1"/>
          </p:cNvSpPr>
          <p:nvPr>
            <p:ph type="title" idx="4294967295"/>
          </p:nvPr>
        </p:nvSpPr>
        <p:spPr/>
        <p:txBody>
          <a:bodyPr/>
          <a:lstStyle/>
          <a:p>
            <a:r>
              <a:rPr lang="en-US" dirty="0" smtClean="0"/>
              <a:t>Topic Three – Drill Down</a:t>
            </a:r>
            <a:endParaRPr lang="en-US" dirty="0"/>
          </a:p>
        </p:txBody>
      </p:sp>
      <p:pic>
        <p:nvPicPr>
          <p:cNvPr id="14" name="Picture 13" descr="drilldown1.png"/>
          <p:cNvPicPr>
            <a:picLocks noChangeAspect="1"/>
          </p:cNvPicPr>
          <p:nvPr/>
        </p:nvPicPr>
        <p:blipFill>
          <a:blip r:embed="rId2" cstate="print"/>
          <a:stretch>
            <a:fillRect/>
          </a:stretch>
        </p:blipFill>
        <p:spPr>
          <a:xfrm>
            <a:off x="3696263" y="2116235"/>
            <a:ext cx="5000000" cy="2914286"/>
          </a:xfrm>
          <a:prstGeom prst="rect">
            <a:avLst/>
          </a:prstGeom>
          <a:ln>
            <a:solidFill>
              <a:schemeClr val="tx1"/>
            </a:solidFill>
          </a:ln>
        </p:spPr>
      </p:pic>
      <p:sp>
        <p:nvSpPr>
          <p:cNvPr id="10" name="Oval 9"/>
          <p:cNvSpPr/>
          <p:nvPr/>
        </p:nvSpPr>
        <p:spPr bwMode="auto">
          <a:xfrm>
            <a:off x="7134726" y="2786275"/>
            <a:ext cx="553453" cy="421105"/>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Drill Down</a:t>
            </a:r>
            <a:endParaRPr lang="en-US" sz="1600" b="1" dirty="0"/>
          </a:p>
        </p:txBody>
      </p:sp>
      <p:sp>
        <p:nvSpPr>
          <p:cNvPr id="20" name="Title 19"/>
          <p:cNvSpPr>
            <a:spLocks noGrp="1"/>
          </p:cNvSpPr>
          <p:nvPr>
            <p:ph type="title" idx="4294967295"/>
          </p:nvPr>
        </p:nvSpPr>
        <p:spPr/>
        <p:txBody>
          <a:bodyPr/>
          <a:lstStyle/>
          <a:p>
            <a:r>
              <a:rPr lang="en-US" dirty="0" smtClean="0"/>
              <a:t>Topic </a:t>
            </a:r>
            <a:r>
              <a:rPr lang="en-US" sz="2400" b="1" dirty="0" smtClean="0">
                <a:solidFill>
                  <a:schemeClr val="tx1"/>
                </a:solidFill>
                <a:latin typeface="+mj-lt"/>
                <a:ea typeface="+mj-ea"/>
                <a:cs typeface="+mj-cs"/>
              </a:rPr>
              <a:t>Three</a:t>
            </a:r>
            <a:r>
              <a:rPr lang="en-US" dirty="0" smtClean="0"/>
              <a:t> – Drill Down</a:t>
            </a:r>
            <a:endParaRPr lang="en-US" dirty="0"/>
          </a:p>
        </p:txBody>
      </p:sp>
      <p:sp>
        <p:nvSpPr>
          <p:cNvPr id="8" name="Text Box 24"/>
          <p:cNvSpPr txBox="1">
            <a:spLocks noChangeArrowheads="1"/>
          </p:cNvSpPr>
          <p:nvPr/>
        </p:nvSpPr>
        <p:spPr bwMode="auto">
          <a:xfrm>
            <a:off x="152400" y="1728787"/>
            <a:ext cx="8125326" cy="646331"/>
          </a:xfrm>
          <a:prstGeom prst="rect">
            <a:avLst/>
          </a:prstGeom>
          <a:noFill/>
          <a:ln w="9525" algn="ctr">
            <a:noFill/>
            <a:miter lim="800000"/>
            <a:headEnd/>
            <a:tailEnd/>
          </a:ln>
        </p:spPr>
        <p:txBody>
          <a:bodyPr wrap="square">
            <a:spAutoFit/>
          </a:bodyPr>
          <a:lstStyle/>
          <a:p>
            <a:pPr>
              <a:spcBef>
                <a:spcPct val="30000"/>
              </a:spcBef>
            </a:pPr>
            <a:r>
              <a:rPr lang="en-US" sz="1200" dirty="0" smtClean="0"/>
              <a:t>After you clicked on the FY2003 dimension in the previous page, the data for each month of fiscal year 2003 displays. You can see that FY2003 is now highlighted on the Dimensions Bar, indicating that you are now under a new dimension, which is FY2003 (Graphic 2.2.8).</a:t>
            </a:r>
            <a:endParaRPr lang="en-US" sz="1200" dirty="0"/>
          </a:p>
        </p:txBody>
      </p:sp>
      <p:pic>
        <p:nvPicPr>
          <p:cNvPr id="9" name="Picture 8" descr="drilldown2.png"/>
          <p:cNvPicPr>
            <a:picLocks noChangeAspect="1"/>
          </p:cNvPicPr>
          <p:nvPr/>
        </p:nvPicPr>
        <p:blipFill>
          <a:blip r:embed="rId2" cstate="print"/>
          <a:stretch>
            <a:fillRect/>
          </a:stretch>
        </p:blipFill>
        <p:spPr>
          <a:xfrm>
            <a:off x="221902" y="2438242"/>
            <a:ext cx="8660894" cy="1399832"/>
          </a:xfrm>
          <a:prstGeom prst="rect">
            <a:avLst/>
          </a:prstGeom>
          <a:ln>
            <a:solidFill>
              <a:schemeClr val="tx1"/>
            </a:solidFill>
          </a:ln>
        </p:spPr>
      </p:pic>
      <p:sp>
        <p:nvSpPr>
          <p:cNvPr id="10" name="TextBox 12"/>
          <p:cNvSpPr txBox="1">
            <a:spLocks noChangeArrowheads="1"/>
          </p:cNvSpPr>
          <p:nvPr/>
        </p:nvSpPr>
        <p:spPr bwMode="auto">
          <a:xfrm>
            <a:off x="203034" y="3844924"/>
            <a:ext cx="2801938" cy="215900"/>
          </a:xfrm>
          <a:prstGeom prst="rect">
            <a:avLst/>
          </a:prstGeom>
          <a:noFill/>
          <a:ln w="9525">
            <a:noFill/>
            <a:miter lim="800000"/>
            <a:headEnd/>
            <a:tailEnd/>
          </a:ln>
        </p:spPr>
        <p:txBody>
          <a:bodyPr>
            <a:spAutoFit/>
          </a:bodyPr>
          <a:lstStyle/>
          <a:p>
            <a:r>
              <a:rPr lang="en-US" sz="800" dirty="0"/>
              <a:t>Graphic </a:t>
            </a:r>
            <a:r>
              <a:rPr lang="en-US" sz="800" dirty="0" smtClean="0"/>
              <a:t>2.2.8 Result of Drill -down</a:t>
            </a:r>
            <a:endParaRPr lang="en-US" sz="800"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123</a:t>
            </a:fld>
            <a:endParaRPr lang="en-US" dirty="0">
              <a:solidFill>
                <a:schemeClr val="bg1"/>
              </a:solidFill>
            </a:endParaRPr>
          </a:p>
        </p:txBody>
      </p:sp>
      <p:sp>
        <p:nvSpPr>
          <p:cNvPr id="12" name="Rectangle 11"/>
          <p:cNvSpPr/>
          <p:nvPr/>
        </p:nvSpPr>
        <p:spPr bwMode="auto">
          <a:xfrm>
            <a:off x="1081823" y="2691683"/>
            <a:ext cx="605308" cy="218942"/>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1519707" y="3116688"/>
            <a:ext cx="6903076" cy="334850"/>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Expanding</a:t>
            </a:r>
            <a:endParaRPr lang="en-US" sz="1600" b="1" dirty="0"/>
          </a:p>
        </p:txBody>
      </p:sp>
      <p:sp>
        <p:nvSpPr>
          <p:cNvPr id="6" name="TextBox 10"/>
          <p:cNvSpPr txBox="1">
            <a:spLocks noChangeArrowheads="1"/>
          </p:cNvSpPr>
          <p:nvPr/>
        </p:nvSpPr>
        <p:spPr bwMode="auto">
          <a:xfrm>
            <a:off x="152400" y="1600200"/>
            <a:ext cx="8341895" cy="461665"/>
          </a:xfrm>
          <a:prstGeom prst="rect">
            <a:avLst/>
          </a:prstGeom>
          <a:noFill/>
          <a:ln w="9525">
            <a:noFill/>
            <a:miter lim="800000"/>
            <a:headEnd/>
            <a:tailEnd/>
          </a:ln>
        </p:spPr>
        <p:txBody>
          <a:bodyPr wrap="square">
            <a:spAutoFit/>
          </a:bodyPr>
          <a:lstStyle/>
          <a:p>
            <a:endParaRPr lang="en-US" sz="1200" dirty="0" smtClean="0"/>
          </a:p>
          <a:p>
            <a:endParaRPr lang="en-US" sz="1200" dirty="0" smtClean="0"/>
          </a:p>
        </p:txBody>
      </p:sp>
      <p:sp>
        <p:nvSpPr>
          <p:cNvPr id="20" name="Title 19"/>
          <p:cNvSpPr>
            <a:spLocks noGrp="1"/>
          </p:cNvSpPr>
          <p:nvPr>
            <p:ph type="title" idx="4294967295"/>
          </p:nvPr>
        </p:nvSpPr>
        <p:spPr/>
        <p:txBody>
          <a:bodyPr/>
          <a:lstStyle/>
          <a:p>
            <a:r>
              <a:rPr lang="en-US" dirty="0" smtClean="0"/>
              <a:t>Topic </a:t>
            </a:r>
            <a:r>
              <a:rPr lang="en-US" sz="2400" b="1" dirty="0" smtClean="0">
                <a:solidFill>
                  <a:schemeClr val="tx1"/>
                </a:solidFill>
                <a:latin typeface="+mj-lt"/>
                <a:ea typeface="+mj-ea"/>
                <a:cs typeface="+mj-cs"/>
              </a:rPr>
              <a:t>Four</a:t>
            </a:r>
            <a:r>
              <a:rPr lang="en-US" dirty="0" smtClean="0"/>
              <a:t> – Expanding</a:t>
            </a:r>
            <a:endParaRPr lang="en-US" dirty="0"/>
          </a:p>
        </p:txBody>
      </p:sp>
      <p:sp>
        <p:nvSpPr>
          <p:cNvPr id="8" name="Text Box 24"/>
          <p:cNvSpPr txBox="1">
            <a:spLocks noChangeArrowheads="1"/>
          </p:cNvSpPr>
          <p:nvPr/>
        </p:nvSpPr>
        <p:spPr bwMode="auto">
          <a:xfrm>
            <a:off x="152400" y="1620503"/>
            <a:ext cx="8125326" cy="646331"/>
          </a:xfrm>
          <a:prstGeom prst="rect">
            <a:avLst/>
          </a:prstGeom>
          <a:noFill/>
          <a:ln w="9525" algn="ctr">
            <a:noFill/>
            <a:miter lim="800000"/>
            <a:headEnd/>
            <a:tailEnd/>
          </a:ln>
        </p:spPr>
        <p:txBody>
          <a:bodyPr wrap="square">
            <a:spAutoFit/>
          </a:bodyPr>
          <a:lstStyle/>
          <a:p>
            <a:pPr>
              <a:spcBef>
                <a:spcPct val="30000"/>
              </a:spcBef>
            </a:pPr>
            <a:r>
              <a:rPr lang="en-US" sz="1200" dirty="0" smtClean="0"/>
              <a:t>Expanding is similar to drilling down. The difference is that expanding also shows the dimension name of the higher level. Graphic 2.2.9 shows the By Property Class dimension before it is expanded. Graphic 2.2.10 shows the By Property Class dimension after it has been expanded to include DCMA.</a:t>
            </a:r>
            <a:endParaRPr lang="en-US" sz="1200" dirty="0"/>
          </a:p>
        </p:txBody>
      </p:sp>
      <p:pic>
        <p:nvPicPr>
          <p:cNvPr id="9" name="Picture 8" descr="expand1.png"/>
          <p:cNvPicPr>
            <a:picLocks noChangeAspect="1"/>
          </p:cNvPicPr>
          <p:nvPr/>
        </p:nvPicPr>
        <p:blipFill>
          <a:blip r:embed="rId2" cstate="print"/>
          <a:stretch>
            <a:fillRect/>
          </a:stretch>
        </p:blipFill>
        <p:spPr>
          <a:xfrm>
            <a:off x="259207" y="2517701"/>
            <a:ext cx="8457143" cy="1485714"/>
          </a:xfrm>
          <a:prstGeom prst="rect">
            <a:avLst/>
          </a:prstGeom>
          <a:ln>
            <a:solidFill>
              <a:schemeClr val="tx1"/>
            </a:solidFill>
          </a:ln>
        </p:spPr>
      </p:pic>
      <p:pic>
        <p:nvPicPr>
          <p:cNvPr id="10" name="Picture 9" descr="expand2.png"/>
          <p:cNvPicPr>
            <a:picLocks noChangeAspect="1"/>
          </p:cNvPicPr>
          <p:nvPr/>
        </p:nvPicPr>
        <p:blipFill>
          <a:blip r:embed="rId3" cstate="print"/>
          <a:stretch>
            <a:fillRect/>
          </a:stretch>
        </p:blipFill>
        <p:spPr>
          <a:xfrm>
            <a:off x="300789" y="4312891"/>
            <a:ext cx="8373979" cy="1686602"/>
          </a:xfrm>
          <a:prstGeom prst="rect">
            <a:avLst/>
          </a:prstGeom>
          <a:ln>
            <a:solidFill>
              <a:schemeClr val="tx1"/>
            </a:solidFill>
          </a:ln>
        </p:spPr>
      </p:pic>
      <p:sp>
        <p:nvSpPr>
          <p:cNvPr id="11" name="TextBox 12"/>
          <p:cNvSpPr txBox="1">
            <a:spLocks noChangeArrowheads="1"/>
          </p:cNvSpPr>
          <p:nvPr/>
        </p:nvSpPr>
        <p:spPr bwMode="auto">
          <a:xfrm>
            <a:off x="251160" y="4013367"/>
            <a:ext cx="2801938" cy="215900"/>
          </a:xfrm>
          <a:prstGeom prst="rect">
            <a:avLst/>
          </a:prstGeom>
          <a:noFill/>
          <a:ln w="9525">
            <a:noFill/>
            <a:miter lim="800000"/>
            <a:headEnd/>
            <a:tailEnd/>
          </a:ln>
        </p:spPr>
        <p:txBody>
          <a:bodyPr>
            <a:spAutoFit/>
          </a:bodyPr>
          <a:lstStyle/>
          <a:p>
            <a:r>
              <a:rPr lang="en-US" sz="800" dirty="0"/>
              <a:t>Graphic </a:t>
            </a:r>
            <a:r>
              <a:rPr lang="en-US" sz="800" dirty="0" smtClean="0"/>
              <a:t>2.2.9: Data Before Expanding</a:t>
            </a:r>
            <a:endParaRPr lang="en-US" sz="800" dirty="0"/>
          </a:p>
        </p:txBody>
      </p:sp>
      <p:sp>
        <p:nvSpPr>
          <p:cNvPr id="12" name="TextBox 12"/>
          <p:cNvSpPr txBox="1">
            <a:spLocks noChangeArrowheads="1"/>
          </p:cNvSpPr>
          <p:nvPr/>
        </p:nvSpPr>
        <p:spPr bwMode="auto">
          <a:xfrm>
            <a:off x="287255" y="6010609"/>
            <a:ext cx="2801938" cy="215900"/>
          </a:xfrm>
          <a:prstGeom prst="rect">
            <a:avLst/>
          </a:prstGeom>
          <a:noFill/>
          <a:ln w="9525">
            <a:noFill/>
            <a:miter lim="800000"/>
            <a:headEnd/>
            <a:tailEnd/>
          </a:ln>
        </p:spPr>
        <p:txBody>
          <a:bodyPr>
            <a:spAutoFit/>
          </a:bodyPr>
          <a:lstStyle/>
          <a:p>
            <a:r>
              <a:rPr lang="en-US" sz="800" dirty="0"/>
              <a:t>Graphic </a:t>
            </a:r>
            <a:r>
              <a:rPr lang="en-US" sz="800" dirty="0" smtClean="0"/>
              <a:t>2.2.10: Data After Expanding</a:t>
            </a:r>
            <a:endParaRPr lang="en-US" sz="800" dirty="0"/>
          </a:p>
        </p:txBody>
      </p:sp>
      <p:sp>
        <p:nvSpPr>
          <p:cNvPr id="13"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Expanding</a:t>
            </a:r>
            <a:endParaRPr lang="en-US" sz="1600" b="1" dirty="0"/>
          </a:p>
        </p:txBody>
      </p:sp>
      <p:graphicFrame>
        <p:nvGraphicFramePr>
          <p:cNvPr id="9" name="Group 33"/>
          <p:cNvGraphicFramePr>
            <a:graphicFrameLocks noGrp="1"/>
          </p:cNvGraphicFramePr>
          <p:nvPr/>
        </p:nvGraphicFramePr>
        <p:xfrm>
          <a:off x="260684" y="2274035"/>
          <a:ext cx="3538584" cy="2532146"/>
        </p:xfrm>
        <a:graphic>
          <a:graphicData uri="http://schemas.openxmlformats.org/drawingml/2006/table">
            <a:tbl>
              <a:tblPr/>
              <a:tblGrid>
                <a:gridCol w="348484"/>
                <a:gridCol w="3190100"/>
              </a:tblGrid>
              <a:tr h="243799">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Expanding (See Graphics 2.2.11– 2.2.12)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00567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Move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mouse cursor </a:t>
                      </a:r>
                      <a:r>
                        <a:rPr kumimoji="0" lang="en-US" sz="1200" b="0" i="0" u="none" strike="noStrike" cap="none" normalizeH="0" baseline="0" dirty="0" smtClean="0">
                          <a:ln>
                            <a:noFill/>
                          </a:ln>
                          <a:solidFill>
                            <a:schemeClr val="tx1"/>
                          </a:solidFill>
                          <a:effectLst/>
                          <a:latin typeface="Arial" pitchFamily="34" charset="0"/>
                        </a:rPr>
                        <a:t>over the narrow cell under the measure cell.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The narrow cell turns gray with a down arrow in the middle. </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2346">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Right-click </a:t>
                      </a:r>
                      <a:r>
                        <a:rPr kumimoji="0" lang="en-US" sz="1200" b="0" i="0" u="none" strike="noStrike" cap="none" normalizeH="0" baseline="0" dirty="0" smtClean="0">
                          <a:ln>
                            <a:noFill/>
                          </a:ln>
                          <a:solidFill>
                            <a:schemeClr val="tx1"/>
                          </a:solidFill>
                          <a:effectLst/>
                          <a:latin typeface="Arial" pitchFamily="34" charset="0"/>
                        </a:rPr>
                        <a:t>on the </a:t>
                      </a:r>
                      <a:r>
                        <a:rPr kumimoji="0" lang="en-US" sz="1200" b="1" i="0" u="none" strike="noStrike" cap="none" normalizeH="0" baseline="0" dirty="0" smtClean="0">
                          <a:ln>
                            <a:noFill/>
                          </a:ln>
                          <a:solidFill>
                            <a:schemeClr val="tx1"/>
                          </a:solidFill>
                          <a:effectLst/>
                          <a:latin typeface="Arial" pitchFamily="34" charset="0"/>
                        </a:rPr>
                        <a:t>gray cell</a:t>
                      </a:r>
                      <a:r>
                        <a:rPr kumimoji="0" lang="en-US" sz="1200" b="0" i="0" u="none" strike="noStrike" cap="none" normalizeH="0" baseline="0" dirty="0" smtClean="0">
                          <a:ln>
                            <a:noFill/>
                          </a:ln>
                          <a:solidFill>
                            <a:schemeClr val="tx1"/>
                          </a:solidFill>
                          <a:effectLst/>
                          <a:latin typeface="Arial" pitchFamily="34" charset="0"/>
                        </a:rPr>
                        <a: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cap="none" normalizeH="0" baseline="0" dirty="0" smtClean="0">
                        <a:ln>
                          <a:noFill/>
                        </a:ln>
                        <a:solidFill>
                          <a:schemeClr val="tx1"/>
                        </a:solidFill>
                        <a:effectLst/>
                        <a:latin typeface="Arial" pitchFamily="34" charset="0"/>
                      </a:endParaRPr>
                    </a:p>
                    <a:p>
                      <a:pPr marL="0" marR="0" lvl="1"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1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gray cell turns blue and a drop-down menu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4746">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7160" marR="0" lvl="1" indent="-13716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From the drop-down menu,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Expand</a:t>
                      </a:r>
                    </a:p>
                    <a:p>
                      <a:pPr marL="137160" marR="0" lvl="1" indent="-13716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to expand the By Property Class dimension.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 name="Title 19"/>
          <p:cNvSpPr>
            <a:spLocks noGrp="1"/>
          </p:cNvSpPr>
          <p:nvPr>
            <p:ph type="title" idx="4294967295"/>
          </p:nvPr>
        </p:nvSpPr>
        <p:spPr/>
        <p:txBody>
          <a:bodyPr/>
          <a:lstStyle/>
          <a:p>
            <a:r>
              <a:rPr lang="en-US" dirty="0" smtClean="0"/>
              <a:t>Topic </a:t>
            </a:r>
            <a:r>
              <a:rPr lang="en-US" sz="2400" b="1" dirty="0" smtClean="0">
                <a:solidFill>
                  <a:schemeClr val="tx1"/>
                </a:solidFill>
                <a:latin typeface="+mj-lt"/>
                <a:ea typeface="+mj-ea"/>
                <a:cs typeface="+mj-cs"/>
              </a:rPr>
              <a:t>Four</a:t>
            </a:r>
            <a:r>
              <a:rPr lang="en-US" dirty="0" smtClean="0"/>
              <a:t> – Expanding</a:t>
            </a:r>
            <a:endParaRPr lang="en-US" dirty="0"/>
          </a:p>
        </p:txBody>
      </p:sp>
      <p:pic>
        <p:nvPicPr>
          <p:cNvPr id="10" name="Picture 9" descr="expand1.png"/>
          <p:cNvPicPr>
            <a:picLocks noChangeAspect="1"/>
          </p:cNvPicPr>
          <p:nvPr/>
        </p:nvPicPr>
        <p:blipFill>
          <a:blip r:embed="rId2" cstate="print"/>
          <a:stretch>
            <a:fillRect/>
          </a:stretch>
        </p:blipFill>
        <p:spPr>
          <a:xfrm>
            <a:off x="4471214" y="1317078"/>
            <a:ext cx="3452342" cy="1847227"/>
          </a:xfrm>
          <a:prstGeom prst="rect">
            <a:avLst/>
          </a:prstGeom>
          <a:ln>
            <a:solidFill>
              <a:schemeClr val="tx1"/>
            </a:solidFill>
          </a:ln>
        </p:spPr>
      </p:pic>
      <p:pic>
        <p:nvPicPr>
          <p:cNvPr id="13" name="Picture 12" descr="expand2.png"/>
          <p:cNvPicPr>
            <a:picLocks noChangeAspect="1"/>
          </p:cNvPicPr>
          <p:nvPr/>
        </p:nvPicPr>
        <p:blipFill>
          <a:blip r:embed="rId3" cstate="print"/>
          <a:stretch>
            <a:fillRect/>
          </a:stretch>
        </p:blipFill>
        <p:spPr>
          <a:xfrm>
            <a:off x="4481499" y="3480820"/>
            <a:ext cx="3483406" cy="2713206"/>
          </a:xfrm>
          <a:prstGeom prst="rect">
            <a:avLst/>
          </a:prstGeom>
          <a:ln>
            <a:solidFill>
              <a:schemeClr val="tx1"/>
            </a:solidFill>
          </a:ln>
        </p:spPr>
      </p:pic>
      <p:sp>
        <p:nvSpPr>
          <p:cNvPr id="11" name="TextBox 10"/>
          <p:cNvSpPr txBox="1">
            <a:spLocks noChangeArrowheads="1"/>
          </p:cNvSpPr>
          <p:nvPr/>
        </p:nvSpPr>
        <p:spPr bwMode="auto">
          <a:xfrm>
            <a:off x="152400" y="1600199"/>
            <a:ext cx="3878179" cy="461665"/>
          </a:xfrm>
          <a:prstGeom prst="rect">
            <a:avLst/>
          </a:prstGeom>
          <a:noFill/>
          <a:ln w="9525">
            <a:noFill/>
            <a:miter lim="800000"/>
            <a:headEnd/>
            <a:tailEnd/>
          </a:ln>
        </p:spPr>
        <p:txBody>
          <a:bodyPr wrap="square">
            <a:spAutoFit/>
          </a:bodyPr>
          <a:lstStyle/>
          <a:p>
            <a:r>
              <a:rPr lang="en-US" sz="1200" dirty="0" smtClean="0"/>
              <a:t>In the following example, you will expand By Property Class to view more information.</a:t>
            </a:r>
            <a:endParaRPr lang="en-US" sz="1200" dirty="0"/>
          </a:p>
        </p:txBody>
      </p:sp>
      <p:sp>
        <p:nvSpPr>
          <p:cNvPr id="12" name="TextBox 12"/>
          <p:cNvSpPr txBox="1">
            <a:spLocks noChangeArrowheads="1"/>
          </p:cNvSpPr>
          <p:nvPr/>
        </p:nvSpPr>
        <p:spPr bwMode="auto">
          <a:xfrm>
            <a:off x="4474245" y="3183191"/>
            <a:ext cx="2801938" cy="215900"/>
          </a:xfrm>
          <a:prstGeom prst="rect">
            <a:avLst/>
          </a:prstGeom>
          <a:noFill/>
          <a:ln w="9525">
            <a:noFill/>
            <a:miter lim="800000"/>
            <a:headEnd/>
            <a:tailEnd/>
          </a:ln>
        </p:spPr>
        <p:txBody>
          <a:bodyPr>
            <a:spAutoFit/>
          </a:bodyPr>
          <a:lstStyle/>
          <a:p>
            <a:r>
              <a:rPr lang="en-US" sz="800" dirty="0"/>
              <a:t>Graphic </a:t>
            </a:r>
            <a:r>
              <a:rPr lang="en-US" sz="800" dirty="0" smtClean="0"/>
              <a:t>2.2.11: Expanding Step 1.</a:t>
            </a:r>
            <a:endParaRPr lang="en-US" sz="800" dirty="0"/>
          </a:p>
        </p:txBody>
      </p:sp>
      <p:sp>
        <p:nvSpPr>
          <p:cNvPr id="14" name="TextBox 12"/>
          <p:cNvSpPr txBox="1">
            <a:spLocks noChangeArrowheads="1"/>
          </p:cNvSpPr>
          <p:nvPr/>
        </p:nvSpPr>
        <p:spPr bwMode="auto">
          <a:xfrm>
            <a:off x="4446171" y="6223169"/>
            <a:ext cx="2801938" cy="215900"/>
          </a:xfrm>
          <a:prstGeom prst="rect">
            <a:avLst/>
          </a:prstGeom>
          <a:noFill/>
          <a:ln w="9525">
            <a:noFill/>
            <a:miter lim="800000"/>
            <a:headEnd/>
            <a:tailEnd/>
          </a:ln>
        </p:spPr>
        <p:txBody>
          <a:bodyPr>
            <a:spAutoFit/>
          </a:bodyPr>
          <a:lstStyle/>
          <a:p>
            <a:r>
              <a:rPr lang="en-US" sz="800" dirty="0"/>
              <a:t>Graphic </a:t>
            </a:r>
            <a:r>
              <a:rPr lang="en-US" sz="800" dirty="0" smtClean="0"/>
              <a:t>2.2.12: Expanding Step 2 and 3.</a:t>
            </a:r>
            <a:endParaRPr lang="en-US" sz="800" dirty="0"/>
          </a:p>
        </p:txBody>
      </p:sp>
      <p:sp>
        <p:nvSpPr>
          <p:cNvPr id="1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125</a:t>
            </a:fld>
            <a:endParaRPr lang="en-US" dirty="0">
              <a:solidFill>
                <a:schemeClr val="bg1"/>
              </a:solidFill>
            </a:endParaRPr>
          </a:p>
        </p:txBody>
      </p:sp>
      <p:sp>
        <p:nvSpPr>
          <p:cNvPr id="16" name="Rectangle 15"/>
          <p:cNvSpPr/>
          <p:nvPr/>
        </p:nvSpPr>
        <p:spPr bwMode="auto">
          <a:xfrm>
            <a:off x="4572000" y="2253803"/>
            <a:ext cx="1326524" cy="167425"/>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0" y="1243013"/>
            <a:ext cx="4554538" cy="338137"/>
          </a:xfrm>
          <a:prstGeom prst="rect">
            <a:avLst/>
          </a:prstGeom>
          <a:noFill/>
          <a:ln w="9525">
            <a:noFill/>
            <a:miter lim="800000"/>
            <a:headEnd/>
            <a:tailEnd/>
          </a:ln>
        </p:spPr>
        <p:txBody>
          <a:bodyPr>
            <a:spAutoFit/>
          </a:bodyPr>
          <a:lstStyle/>
          <a:p>
            <a:r>
              <a:rPr lang="en-US" sz="1600" b="1" dirty="0" smtClean="0"/>
              <a:t>Expanding</a:t>
            </a:r>
            <a:endParaRPr lang="en-US" sz="1600" b="1" dirty="0"/>
          </a:p>
        </p:txBody>
      </p:sp>
      <p:sp>
        <p:nvSpPr>
          <p:cNvPr id="20" name="Title 19"/>
          <p:cNvSpPr>
            <a:spLocks noGrp="1"/>
          </p:cNvSpPr>
          <p:nvPr>
            <p:ph type="title" idx="4294967295"/>
          </p:nvPr>
        </p:nvSpPr>
        <p:spPr/>
        <p:txBody>
          <a:bodyPr/>
          <a:lstStyle/>
          <a:p>
            <a:r>
              <a:rPr lang="en-US" dirty="0" smtClean="0"/>
              <a:t>Topic </a:t>
            </a:r>
            <a:r>
              <a:rPr lang="en-US" sz="2400" b="1" dirty="0" smtClean="0">
                <a:solidFill>
                  <a:schemeClr val="tx1"/>
                </a:solidFill>
                <a:latin typeface="+mj-lt"/>
                <a:ea typeface="+mj-ea"/>
                <a:cs typeface="+mj-cs"/>
              </a:rPr>
              <a:t>Four</a:t>
            </a:r>
            <a:r>
              <a:rPr lang="en-US" dirty="0" smtClean="0"/>
              <a:t> – Expanding</a:t>
            </a:r>
            <a:endParaRPr lang="en-US" dirty="0"/>
          </a:p>
        </p:txBody>
      </p:sp>
      <p:sp>
        <p:nvSpPr>
          <p:cNvPr id="8" name="Text Box 24"/>
          <p:cNvSpPr txBox="1">
            <a:spLocks noChangeArrowheads="1"/>
          </p:cNvSpPr>
          <p:nvPr/>
        </p:nvSpPr>
        <p:spPr bwMode="auto">
          <a:xfrm>
            <a:off x="164432" y="1716755"/>
            <a:ext cx="8125326" cy="461665"/>
          </a:xfrm>
          <a:prstGeom prst="rect">
            <a:avLst/>
          </a:prstGeom>
          <a:noFill/>
          <a:ln w="9525" algn="ctr">
            <a:noFill/>
            <a:miter lim="800000"/>
            <a:headEnd/>
            <a:tailEnd/>
          </a:ln>
        </p:spPr>
        <p:txBody>
          <a:bodyPr wrap="square">
            <a:spAutoFit/>
          </a:bodyPr>
          <a:lstStyle/>
          <a:p>
            <a:pPr>
              <a:spcBef>
                <a:spcPct val="30000"/>
              </a:spcBef>
            </a:pPr>
            <a:r>
              <a:rPr lang="en-US" sz="1200" dirty="0" smtClean="0"/>
              <a:t>In the previous page, you expanded the By Property Class. Graphic 2.2.13 shows DCMA data after the By Property Class has been expanded.</a:t>
            </a:r>
            <a:endParaRPr lang="en-US" sz="1200" dirty="0"/>
          </a:p>
        </p:txBody>
      </p:sp>
      <p:pic>
        <p:nvPicPr>
          <p:cNvPr id="9" name="Picture 8" descr="expand2.png"/>
          <p:cNvPicPr>
            <a:picLocks noChangeAspect="1"/>
          </p:cNvPicPr>
          <p:nvPr/>
        </p:nvPicPr>
        <p:blipFill>
          <a:blip r:embed="rId2" cstate="print"/>
          <a:stretch>
            <a:fillRect/>
          </a:stretch>
        </p:blipFill>
        <p:spPr>
          <a:xfrm>
            <a:off x="360947" y="2530400"/>
            <a:ext cx="8208771" cy="1656589"/>
          </a:xfrm>
          <a:prstGeom prst="rect">
            <a:avLst/>
          </a:prstGeom>
          <a:ln>
            <a:solidFill>
              <a:schemeClr val="tx1"/>
            </a:solidFill>
          </a:ln>
        </p:spPr>
      </p:pic>
      <p:sp>
        <p:nvSpPr>
          <p:cNvPr id="10" name="TextBox 12"/>
          <p:cNvSpPr txBox="1">
            <a:spLocks noChangeArrowheads="1"/>
          </p:cNvSpPr>
          <p:nvPr/>
        </p:nvSpPr>
        <p:spPr bwMode="auto">
          <a:xfrm>
            <a:off x="347413" y="4193844"/>
            <a:ext cx="2801938" cy="215900"/>
          </a:xfrm>
          <a:prstGeom prst="rect">
            <a:avLst/>
          </a:prstGeom>
          <a:noFill/>
          <a:ln w="9525">
            <a:noFill/>
            <a:miter lim="800000"/>
            <a:headEnd/>
            <a:tailEnd/>
          </a:ln>
        </p:spPr>
        <p:txBody>
          <a:bodyPr>
            <a:spAutoFit/>
          </a:bodyPr>
          <a:lstStyle/>
          <a:p>
            <a:r>
              <a:rPr lang="en-US" sz="800" dirty="0"/>
              <a:t>Graphic </a:t>
            </a:r>
            <a:r>
              <a:rPr lang="en-US" sz="800" dirty="0" smtClean="0"/>
              <a:t>2.2.13 Result of Expanding</a:t>
            </a:r>
            <a:endParaRPr lang="en-US" sz="800"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Five – Nesting</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Nesting</a:t>
            </a:r>
            <a:endParaRPr lang="en-US" sz="1600" b="1" dirty="0">
              <a:latin typeface="+mj-lt"/>
            </a:endParaRPr>
          </a:p>
        </p:txBody>
      </p:sp>
      <p:sp>
        <p:nvSpPr>
          <p:cNvPr id="12294" name="TextBox 10"/>
          <p:cNvSpPr txBox="1">
            <a:spLocks noChangeArrowheads="1"/>
          </p:cNvSpPr>
          <p:nvPr/>
        </p:nvSpPr>
        <p:spPr bwMode="auto">
          <a:xfrm>
            <a:off x="150813" y="1711325"/>
            <a:ext cx="8564562" cy="646331"/>
          </a:xfrm>
          <a:prstGeom prst="rect">
            <a:avLst/>
          </a:prstGeom>
          <a:noFill/>
          <a:ln w="9525">
            <a:noFill/>
            <a:miter lim="800000"/>
            <a:headEnd/>
            <a:tailEnd/>
          </a:ln>
        </p:spPr>
        <p:txBody>
          <a:bodyPr>
            <a:spAutoFit/>
          </a:bodyPr>
          <a:lstStyle/>
          <a:p>
            <a:r>
              <a:rPr lang="en-US" sz="1200" dirty="0" smtClean="0">
                <a:ea typeface="ＭＳ Ｐゴシック" pitchFamily="34" charset="-128"/>
              </a:rPr>
              <a:t>Nesting displays one set of data as it relates to another set of data. For example, Graphic  2.2.14 shows DCMA data only. Graphic 2.2.15 shows DCMA data with Contractor data nested to its right, allowing you to see DCMA data in relation to Contractors data.</a:t>
            </a:r>
            <a:endParaRPr lang="en-US" sz="1200" dirty="0">
              <a:ea typeface="ＭＳ Ｐゴシック" pitchFamily="34" charset="-128"/>
            </a:endParaRPr>
          </a:p>
        </p:txBody>
      </p:sp>
      <p:pic>
        <p:nvPicPr>
          <p:cNvPr id="11" name="Picture 10" descr="nest1.png"/>
          <p:cNvPicPr>
            <a:picLocks noChangeAspect="1"/>
          </p:cNvPicPr>
          <p:nvPr/>
        </p:nvPicPr>
        <p:blipFill>
          <a:blip r:embed="rId3" cstate="print"/>
          <a:stretch>
            <a:fillRect/>
          </a:stretch>
        </p:blipFill>
        <p:spPr>
          <a:xfrm>
            <a:off x="738217" y="2464813"/>
            <a:ext cx="7443258" cy="1311550"/>
          </a:xfrm>
          <a:prstGeom prst="rect">
            <a:avLst/>
          </a:prstGeom>
          <a:ln>
            <a:solidFill>
              <a:schemeClr val="tx1"/>
            </a:solidFill>
          </a:ln>
        </p:spPr>
      </p:pic>
      <p:pic>
        <p:nvPicPr>
          <p:cNvPr id="12" name="Picture 11" descr="nestcontractor.png"/>
          <p:cNvPicPr>
            <a:picLocks noChangeAspect="1"/>
          </p:cNvPicPr>
          <p:nvPr/>
        </p:nvPicPr>
        <p:blipFill>
          <a:blip r:embed="rId4" cstate="print"/>
          <a:stretch>
            <a:fillRect/>
          </a:stretch>
        </p:blipFill>
        <p:spPr>
          <a:xfrm>
            <a:off x="757989" y="4144628"/>
            <a:ext cx="7447548" cy="1734902"/>
          </a:xfrm>
          <a:prstGeom prst="rect">
            <a:avLst/>
          </a:prstGeom>
          <a:ln>
            <a:solidFill>
              <a:schemeClr val="tx1"/>
            </a:solidFill>
          </a:ln>
        </p:spPr>
      </p:pic>
      <p:sp>
        <p:nvSpPr>
          <p:cNvPr id="9" name="TextBox 12"/>
          <p:cNvSpPr txBox="1">
            <a:spLocks noChangeArrowheads="1"/>
          </p:cNvSpPr>
          <p:nvPr/>
        </p:nvSpPr>
        <p:spPr bwMode="auto">
          <a:xfrm>
            <a:off x="720392" y="3796802"/>
            <a:ext cx="2801938" cy="215900"/>
          </a:xfrm>
          <a:prstGeom prst="rect">
            <a:avLst/>
          </a:prstGeom>
          <a:noFill/>
          <a:ln w="9525">
            <a:noFill/>
            <a:miter lim="800000"/>
            <a:headEnd/>
            <a:tailEnd/>
          </a:ln>
        </p:spPr>
        <p:txBody>
          <a:bodyPr>
            <a:spAutoFit/>
          </a:bodyPr>
          <a:lstStyle/>
          <a:p>
            <a:r>
              <a:rPr lang="en-US" sz="800" dirty="0"/>
              <a:t>Graphic </a:t>
            </a:r>
            <a:r>
              <a:rPr lang="en-US" sz="800" dirty="0" smtClean="0"/>
              <a:t>2.2.14 Before Nesting</a:t>
            </a:r>
            <a:endParaRPr lang="en-US" sz="800" dirty="0"/>
          </a:p>
        </p:txBody>
      </p:sp>
      <p:sp>
        <p:nvSpPr>
          <p:cNvPr id="13" name="TextBox 12"/>
          <p:cNvSpPr txBox="1">
            <a:spLocks noChangeArrowheads="1"/>
          </p:cNvSpPr>
          <p:nvPr/>
        </p:nvSpPr>
        <p:spPr bwMode="auto">
          <a:xfrm>
            <a:off x="752477" y="5898318"/>
            <a:ext cx="2801938" cy="215900"/>
          </a:xfrm>
          <a:prstGeom prst="rect">
            <a:avLst/>
          </a:prstGeom>
          <a:noFill/>
          <a:ln w="9525">
            <a:noFill/>
            <a:miter lim="800000"/>
            <a:headEnd/>
            <a:tailEnd/>
          </a:ln>
        </p:spPr>
        <p:txBody>
          <a:bodyPr>
            <a:spAutoFit/>
          </a:bodyPr>
          <a:lstStyle/>
          <a:p>
            <a:r>
              <a:rPr lang="en-US" sz="800" dirty="0"/>
              <a:t>Graphic </a:t>
            </a:r>
            <a:r>
              <a:rPr lang="en-US" sz="800" dirty="0" smtClean="0"/>
              <a:t>2.2.15: After Nesting</a:t>
            </a:r>
            <a:endParaRPr lang="en-US" sz="800" dirty="0"/>
          </a:p>
        </p:txBody>
      </p:sp>
      <p:sp>
        <p:nvSpPr>
          <p:cNvPr id="1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127</a:t>
            </a:fld>
            <a:endParaRPr lang="en-US" dirty="0">
              <a:solidFill>
                <a:schemeClr val="bg1"/>
              </a:solidFill>
            </a:endParaRPr>
          </a:p>
        </p:txBody>
      </p:sp>
      <p:sp>
        <p:nvSpPr>
          <p:cNvPr id="14" name="Rectangle 13"/>
          <p:cNvSpPr/>
          <p:nvPr/>
        </p:nvSpPr>
        <p:spPr bwMode="auto">
          <a:xfrm>
            <a:off x="746975" y="3412902"/>
            <a:ext cx="1184856" cy="193183"/>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a:off x="1169832" y="4904704"/>
            <a:ext cx="2101402" cy="865031"/>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a:off x="785611" y="4906851"/>
            <a:ext cx="309094" cy="167426"/>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Five</a:t>
            </a:r>
            <a:r>
              <a:rPr lang="en-US" baseline="0" dirty="0" smtClean="0"/>
              <a:t> </a:t>
            </a:r>
            <a:r>
              <a:rPr lang="en-US" dirty="0" smtClean="0"/>
              <a:t>– Nesting</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Nesting</a:t>
            </a:r>
            <a:endParaRPr lang="en-US" sz="1600" b="1" dirty="0">
              <a:latin typeface="+mj-lt"/>
            </a:endParaRPr>
          </a:p>
        </p:txBody>
      </p:sp>
      <p:sp>
        <p:nvSpPr>
          <p:cNvPr id="12293" name="TextBox 11"/>
          <p:cNvSpPr txBox="1">
            <a:spLocks noChangeArrowheads="1"/>
          </p:cNvSpPr>
          <p:nvPr/>
        </p:nvSpPr>
        <p:spPr bwMode="auto">
          <a:xfrm>
            <a:off x="3820691" y="3346598"/>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2.2.16: Nesting Step 1</a:t>
            </a:r>
            <a:endParaRPr lang="en-US" sz="800" dirty="0">
              <a:ea typeface="ＭＳ Ｐゴシック" pitchFamily="34" charset="-128"/>
            </a:endParaRPr>
          </a:p>
        </p:txBody>
      </p:sp>
      <p:graphicFrame>
        <p:nvGraphicFramePr>
          <p:cNvPr id="11" name="Group 33"/>
          <p:cNvGraphicFramePr>
            <a:graphicFrameLocks noGrp="1"/>
          </p:cNvGraphicFramePr>
          <p:nvPr/>
        </p:nvGraphicFramePr>
        <p:xfrm>
          <a:off x="308810" y="2361169"/>
          <a:ext cx="2843463" cy="1849453"/>
        </p:xfrm>
        <a:graphic>
          <a:graphicData uri="http://schemas.openxmlformats.org/drawingml/2006/table">
            <a:tbl>
              <a:tblPr/>
              <a:tblGrid>
                <a:gridCol w="280029"/>
                <a:gridCol w="2563434"/>
              </a:tblGrid>
              <a:tr h="294973">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Nesting (See Graphics 2.2.16– 2.2.17)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Dimensions Folder, </a:t>
                      </a:r>
                      <a:r>
                        <a:rPr kumimoji="0" lang="en-US" sz="1200" b="0" i="1" u="none" strike="noStrike" cap="none" normalizeH="0" baseline="0" dirty="0" smtClean="0">
                          <a:ln>
                            <a:noFill/>
                          </a:ln>
                          <a:solidFill>
                            <a:schemeClr val="tx1"/>
                          </a:solidFill>
                          <a:effectLst/>
                          <a:latin typeface="Arial" pitchFamily="34" charset="0"/>
                        </a:rPr>
                        <a:t>left-click </a:t>
                      </a:r>
                      <a:r>
                        <a:rPr kumimoji="0" lang="en-US" sz="1200" b="0" i="0" u="none" strike="noStrike" cap="none" normalizeH="0" baseline="0" dirty="0" smtClean="0">
                          <a:ln>
                            <a:noFill/>
                          </a:ln>
                          <a:solidFill>
                            <a:schemeClr val="tx1"/>
                          </a:solidFill>
                          <a:effectLst/>
                          <a:latin typeface="Arial" pitchFamily="34" charset="0"/>
                        </a:rPr>
                        <a:t>on the </a:t>
                      </a:r>
                      <a:r>
                        <a:rPr kumimoji="0" lang="en-US" sz="1200" b="1" i="0" u="none" strike="noStrike" cap="none" normalizeH="0" baseline="0" dirty="0" smtClean="0">
                          <a:ln>
                            <a:noFill/>
                          </a:ln>
                          <a:solidFill>
                            <a:schemeClr val="tx1"/>
                          </a:solidFill>
                          <a:effectLst/>
                          <a:latin typeface="Arial" pitchFamily="34" charset="0"/>
                        </a:rPr>
                        <a:t>Contractor folder </a:t>
                      </a:r>
                      <a:r>
                        <a:rPr kumimoji="0" lang="en-US" sz="1200" b="0" i="0" u="none" strike="noStrike" cap="none" normalizeH="0" baseline="0" dirty="0" smtClean="0">
                          <a:ln>
                            <a:noFill/>
                          </a:ln>
                          <a:solidFill>
                            <a:schemeClr val="tx1"/>
                          </a:solidFill>
                          <a:effectLst/>
                          <a:latin typeface="Arial" pitchFamily="34" charset="0"/>
                        </a:rPr>
                        <a:t>to select it.</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64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Right –click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Contractor folder</a:t>
                      </a:r>
                      <a:r>
                        <a:rPr kumimoji="0" lang="en-US" sz="1200" b="0" i="0" u="none" strike="noStrike" cap="none" normalizeH="0" baseline="0" dirty="0" smtClean="0">
                          <a:ln>
                            <a:noFill/>
                          </a:ln>
                          <a:solidFill>
                            <a:schemeClr val="tx1"/>
                          </a:solidFill>
                          <a:effectLst/>
                          <a:latin typeface="Arial" pitchFamily="34" charset="0"/>
                        </a:rPr>
                        <a:t>. A drop-down menu appears.</a:t>
                      </a:r>
                      <a:endParaRPr kumimoji="0" lang="en-US" sz="12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64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From the drop-down menu, </a:t>
                      </a: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Nest Rows</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3" name="Picture 12" descr="nestDCMA.png"/>
          <p:cNvPicPr>
            <a:picLocks noChangeAspect="1"/>
          </p:cNvPicPr>
          <p:nvPr/>
        </p:nvPicPr>
        <p:blipFill>
          <a:blip r:embed="rId3" cstate="print"/>
          <a:stretch>
            <a:fillRect/>
          </a:stretch>
        </p:blipFill>
        <p:spPr>
          <a:xfrm>
            <a:off x="3842106" y="1459458"/>
            <a:ext cx="4050610" cy="1888519"/>
          </a:xfrm>
          <a:prstGeom prst="rect">
            <a:avLst/>
          </a:prstGeom>
          <a:ln>
            <a:solidFill>
              <a:schemeClr val="tx1"/>
            </a:solidFill>
          </a:ln>
        </p:spPr>
      </p:pic>
      <p:pic>
        <p:nvPicPr>
          <p:cNvPr id="14" name="Picture 13" descr="nestcontractor2.png"/>
          <p:cNvPicPr>
            <a:picLocks noChangeAspect="1"/>
          </p:cNvPicPr>
          <p:nvPr/>
        </p:nvPicPr>
        <p:blipFill>
          <a:blip r:embed="rId4" cstate="print"/>
          <a:stretch>
            <a:fillRect/>
          </a:stretch>
        </p:blipFill>
        <p:spPr>
          <a:xfrm>
            <a:off x="3856897" y="3612408"/>
            <a:ext cx="4047849" cy="2562480"/>
          </a:xfrm>
          <a:prstGeom prst="rect">
            <a:avLst/>
          </a:prstGeom>
          <a:ln>
            <a:solidFill>
              <a:schemeClr val="tx1"/>
            </a:solidFill>
          </a:ln>
        </p:spPr>
      </p:pic>
      <p:sp>
        <p:nvSpPr>
          <p:cNvPr id="12" name="TextBox 11"/>
          <p:cNvSpPr txBox="1">
            <a:spLocks noChangeArrowheads="1"/>
          </p:cNvSpPr>
          <p:nvPr/>
        </p:nvSpPr>
        <p:spPr bwMode="auto">
          <a:xfrm>
            <a:off x="152400" y="1600200"/>
            <a:ext cx="3445041" cy="646331"/>
          </a:xfrm>
          <a:prstGeom prst="rect">
            <a:avLst/>
          </a:prstGeom>
          <a:noFill/>
          <a:ln w="9525">
            <a:noFill/>
            <a:miter lim="800000"/>
            <a:headEnd/>
            <a:tailEnd/>
          </a:ln>
        </p:spPr>
        <p:txBody>
          <a:bodyPr wrap="square">
            <a:spAutoFit/>
          </a:bodyPr>
          <a:lstStyle/>
          <a:p>
            <a:r>
              <a:rPr lang="en-US" sz="1200" dirty="0" smtClean="0"/>
              <a:t>In the following example, you will give it a try to nest Contractors dimension to DCMA dimension.</a:t>
            </a:r>
            <a:endParaRPr lang="en-US" sz="1200" dirty="0"/>
          </a:p>
        </p:txBody>
      </p:sp>
      <p:sp>
        <p:nvSpPr>
          <p:cNvPr id="15" name="TextBox 11"/>
          <p:cNvSpPr txBox="1">
            <a:spLocks noChangeArrowheads="1"/>
          </p:cNvSpPr>
          <p:nvPr/>
        </p:nvSpPr>
        <p:spPr bwMode="auto">
          <a:xfrm>
            <a:off x="3864806" y="6170008"/>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2.2.17: Nesting Step 2 and 3.</a:t>
            </a:r>
            <a:endParaRPr lang="en-US" sz="800" dirty="0">
              <a:ea typeface="ＭＳ Ｐゴシック" pitchFamily="34" charset="-128"/>
            </a:endParaRPr>
          </a:p>
        </p:txBody>
      </p:sp>
      <p:sp>
        <p:nvSpPr>
          <p:cNvPr id="1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Five – Nesting</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Nesting</a:t>
            </a:r>
            <a:endParaRPr lang="en-US" sz="1600" b="1" dirty="0">
              <a:latin typeface="+mj-lt"/>
            </a:endParaRPr>
          </a:p>
        </p:txBody>
      </p:sp>
      <p:sp>
        <p:nvSpPr>
          <p:cNvPr id="12293" name="TextBox 11"/>
          <p:cNvSpPr txBox="1">
            <a:spLocks noChangeArrowheads="1"/>
          </p:cNvSpPr>
          <p:nvPr/>
        </p:nvSpPr>
        <p:spPr bwMode="auto">
          <a:xfrm>
            <a:off x="343565" y="4212871"/>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2.2.18: Result of Nesting</a:t>
            </a:r>
            <a:endParaRPr lang="en-US" sz="800" dirty="0">
              <a:ea typeface="ＭＳ Ｐゴシック" pitchFamily="34" charset="-128"/>
            </a:endParaRPr>
          </a:p>
        </p:txBody>
      </p:sp>
      <p:pic>
        <p:nvPicPr>
          <p:cNvPr id="9" name="Picture 8" descr="nestcontractor.png"/>
          <p:cNvPicPr>
            <a:picLocks noChangeAspect="1"/>
          </p:cNvPicPr>
          <p:nvPr/>
        </p:nvPicPr>
        <p:blipFill>
          <a:blip r:embed="rId3" cstate="print"/>
          <a:stretch>
            <a:fillRect/>
          </a:stretch>
        </p:blipFill>
        <p:spPr>
          <a:xfrm>
            <a:off x="360949" y="2267690"/>
            <a:ext cx="8239072" cy="1919287"/>
          </a:xfrm>
          <a:prstGeom prst="rect">
            <a:avLst/>
          </a:prstGeom>
          <a:ln>
            <a:solidFill>
              <a:schemeClr val="tx1"/>
            </a:solidFill>
          </a:ln>
        </p:spPr>
      </p:pic>
      <p:sp>
        <p:nvSpPr>
          <p:cNvPr id="8" name="TextBox 10"/>
          <p:cNvSpPr txBox="1">
            <a:spLocks noChangeArrowheads="1"/>
          </p:cNvSpPr>
          <p:nvPr/>
        </p:nvSpPr>
        <p:spPr bwMode="auto">
          <a:xfrm>
            <a:off x="150813" y="1711325"/>
            <a:ext cx="8564562" cy="461665"/>
          </a:xfrm>
          <a:prstGeom prst="rect">
            <a:avLst/>
          </a:prstGeom>
          <a:noFill/>
          <a:ln w="9525">
            <a:noFill/>
            <a:miter lim="800000"/>
            <a:headEnd/>
            <a:tailEnd/>
          </a:ln>
        </p:spPr>
        <p:txBody>
          <a:bodyPr>
            <a:spAutoFit/>
          </a:bodyPr>
          <a:lstStyle/>
          <a:p>
            <a:r>
              <a:rPr lang="en-US" sz="1200" dirty="0" smtClean="0">
                <a:ea typeface="ＭＳ Ｐゴシック" pitchFamily="34" charset="-128"/>
              </a:rPr>
              <a:t>In the previous page, you nested Contractor to DCMA. Graphic 2.2.18 shows DCMA data with all the contractors nested to its right side.</a:t>
            </a:r>
            <a:endParaRPr lang="en-US" sz="1200" dirty="0">
              <a:ea typeface="ＭＳ Ｐゴシック" pitchFamily="34" charset="-128"/>
            </a:endParaRP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129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648" y="282575"/>
            <a:ext cx="7388225" cy="717550"/>
          </a:xfrm>
        </p:spPr>
        <p:txBody>
          <a:bodyPr/>
          <a:lstStyle/>
          <a:p>
            <a:r>
              <a:rPr lang="en-US" dirty="0" smtClean="0"/>
              <a:t>Topic One – Accessing Report Lists</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Report </a:t>
            </a:r>
            <a:r>
              <a:rPr lang="en-US" b="1" dirty="0">
                <a:solidFill>
                  <a:srgbClr val="000000"/>
                </a:solidFill>
              </a:rPr>
              <a:t>List</a:t>
            </a:r>
            <a:endParaRPr lang="en-US" dirty="0"/>
          </a:p>
        </p:txBody>
      </p:sp>
      <p:sp>
        <p:nvSpPr>
          <p:cNvPr id="20485" name="TextBox 11"/>
          <p:cNvSpPr txBox="1">
            <a:spLocks noChangeArrowheads="1"/>
          </p:cNvSpPr>
          <p:nvPr/>
        </p:nvSpPr>
        <p:spPr bwMode="auto">
          <a:xfrm>
            <a:off x="3043668" y="5470470"/>
            <a:ext cx="2933700" cy="228600"/>
          </a:xfrm>
          <a:prstGeom prst="rect">
            <a:avLst/>
          </a:prstGeom>
          <a:noFill/>
          <a:ln w="9525">
            <a:noFill/>
            <a:miter lim="800000"/>
            <a:headEnd/>
            <a:tailEnd/>
          </a:ln>
        </p:spPr>
        <p:txBody>
          <a:bodyPr>
            <a:spAutoFit/>
          </a:bodyPr>
          <a:lstStyle/>
          <a:p>
            <a:r>
              <a:rPr lang="en-US" sz="900" dirty="0" smtClean="0">
                <a:ea typeface="ＭＳ Ｐゴシック" pitchFamily="34" charset="-128"/>
              </a:rPr>
              <a:t>Graphic 1.1.3: </a:t>
            </a:r>
            <a:r>
              <a:rPr lang="en-US" sz="900" dirty="0">
                <a:ea typeface="ＭＳ Ｐゴシック" pitchFamily="34" charset="-128"/>
              </a:rPr>
              <a:t>Report </a:t>
            </a:r>
            <a:r>
              <a:rPr lang="en-US" sz="900" dirty="0" smtClean="0">
                <a:ea typeface="ＭＳ Ｐゴシック" pitchFamily="34" charset="-128"/>
              </a:rPr>
              <a:t>List View</a:t>
            </a:r>
            <a:endParaRPr lang="en-US" sz="900" dirty="0">
              <a:ea typeface="ＭＳ Ｐゴシック" pitchFamily="34" charset="-128"/>
            </a:endParaRPr>
          </a:p>
        </p:txBody>
      </p:sp>
      <p:sp>
        <p:nvSpPr>
          <p:cNvPr id="20500" name="Text Box 51"/>
          <p:cNvSpPr txBox="1">
            <a:spLocks noChangeArrowheads="1"/>
          </p:cNvSpPr>
          <p:nvPr/>
        </p:nvSpPr>
        <p:spPr bwMode="auto">
          <a:xfrm>
            <a:off x="152400" y="1562100"/>
            <a:ext cx="2857500" cy="1754326"/>
          </a:xfrm>
          <a:prstGeom prst="rect">
            <a:avLst/>
          </a:prstGeom>
          <a:noFill/>
          <a:ln w="19050" algn="ctr">
            <a:noFill/>
            <a:miter lim="800000"/>
            <a:headEnd/>
            <a:tailEnd/>
          </a:ln>
        </p:spPr>
        <p:txBody>
          <a:bodyPr>
            <a:spAutoFit/>
          </a:bodyPr>
          <a:lstStyle/>
          <a:p>
            <a:pPr>
              <a:spcBef>
                <a:spcPct val="50000"/>
              </a:spcBef>
            </a:pPr>
            <a:r>
              <a:rPr lang="en-US" sz="1200" dirty="0"/>
              <a:t>The Report </a:t>
            </a:r>
            <a:r>
              <a:rPr lang="en-US" sz="1200" dirty="0" smtClean="0"/>
              <a:t>List displays when you click the icon on the reports portal. Reports are displayed by default if they are present (Graphic 1.1.3).</a:t>
            </a:r>
          </a:p>
          <a:p>
            <a:pPr algn="l">
              <a:spcBef>
                <a:spcPct val="50000"/>
              </a:spcBef>
            </a:pPr>
            <a:r>
              <a:rPr lang="en-US" sz="1200" dirty="0" smtClean="0"/>
              <a:t>The yellow menu bar displays links to view reports, cubes and ad hoc reports.</a:t>
            </a:r>
          </a:p>
          <a:p>
            <a:pPr algn="l">
              <a:spcBef>
                <a:spcPct val="50000"/>
              </a:spcBef>
            </a:pPr>
            <a:r>
              <a:rPr lang="en-US" sz="1200" dirty="0" smtClean="0"/>
              <a:t>Separate trainings describe using cubes and ad hoc.</a:t>
            </a:r>
            <a:endParaRPr lang="en-US" sz="1200" dirty="0"/>
          </a:p>
        </p:txBody>
      </p:sp>
      <p:pic>
        <p:nvPicPr>
          <p:cNvPr id="8" name="Picture 7" descr="report_list.png"/>
          <p:cNvPicPr>
            <a:picLocks noChangeAspect="1"/>
          </p:cNvPicPr>
          <p:nvPr/>
        </p:nvPicPr>
        <p:blipFill>
          <a:blip r:embed="rId3" cstate="print"/>
          <a:stretch>
            <a:fillRect/>
          </a:stretch>
        </p:blipFill>
        <p:spPr>
          <a:xfrm>
            <a:off x="3030208" y="1579966"/>
            <a:ext cx="5923342" cy="3875612"/>
          </a:xfrm>
          <a:prstGeom prst="rect">
            <a:avLst/>
          </a:prstGeom>
          <a:ln>
            <a:solidFill>
              <a:schemeClr val="tx1"/>
            </a:solidFill>
          </a:ln>
        </p:spPr>
      </p:pic>
      <p:sp>
        <p:nvSpPr>
          <p:cNvPr id="9"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p:cNvSpPr>
            <a:spLocks noGrp="1"/>
          </p:cNvSpPr>
          <p:nvPr>
            <p:ph type="title" idx="4294967295"/>
          </p:nvPr>
        </p:nvSpPr>
        <p:spPr>
          <a:xfrm>
            <a:off x="1691640" y="282575"/>
            <a:ext cx="7062788" cy="717550"/>
          </a:xfrm>
        </p:spPr>
        <p:txBody>
          <a:bodyPr/>
          <a:lstStyle/>
          <a:p>
            <a:r>
              <a:rPr lang="en-US" dirty="0" smtClean="0"/>
              <a:t>Topic Six – Using Basic</a:t>
            </a:r>
            <a:r>
              <a:rPr lang="en-US" baseline="0" dirty="0" smtClean="0"/>
              <a:t> </a:t>
            </a:r>
            <a:r>
              <a:rPr lang="en-US" dirty="0" smtClean="0"/>
              <a:t>Tools</a:t>
            </a:r>
          </a:p>
        </p:txBody>
      </p:sp>
      <p:sp>
        <p:nvSpPr>
          <p:cNvPr id="10" name="TextBox 9"/>
          <p:cNvSpPr txBox="1"/>
          <p:nvPr/>
        </p:nvSpPr>
        <p:spPr>
          <a:xfrm>
            <a:off x="0" y="1219200"/>
            <a:ext cx="4554538" cy="338138"/>
          </a:xfrm>
          <a:prstGeom prst="rect">
            <a:avLst/>
          </a:prstGeom>
          <a:noFill/>
        </p:spPr>
        <p:txBody>
          <a:bodyPr>
            <a:spAutoFit/>
          </a:bodyPr>
          <a:lstStyle/>
          <a:p>
            <a:pPr fontAlgn="auto">
              <a:spcBef>
                <a:spcPts val="0"/>
              </a:spcBef>
              <a:spcAft>
                <a:spcPts val="0"/>
              </a:spcAft>
              <a:defRPr/>
            </a:pPr>
            <a:r>
              <a:rPr lang="en-US" sz="1600" b="1" dirty="0" smtClean="0">
                <a:latin typeface="+mj-lt"/>
              </a:rPr>
              <a:t>Using Tools</a:t>
            </a:r>
            <a:endParaRPr lang="en-US" sz="1600" b="1" dirty="0">
              <a:latin typeface="+mj-lt"/>
            </a:endParaRPr>
          </a:p>
        </p:txBody>
      </p:sp>
      <p:sp>
        <p:nvSpPr>
          <p:cNvPr id="12293" name="TextBox 11"/>
          <p:cNvSpPr txBox="1">
            <a:spLocks noChangeArrowheads="1"/>
          </p:cNvSpPr>
          <p:nvPr/>
        </p:nvSpPr>
        <p:spPr bwMode="auto">
          <a:xfrm>
            <a:off x="3146923" y="5704795"/>
            <a:ext cx="2933700" cy="215900"/>
          </a:xfrm>
          <a:prstGeom prst="rect">
            <a:avLst/>
          </a:prstGeom>
          <a:noFill/>
          <a:ln w="9525">
            <a:noFill/>
            <a:miter lim="800000"/>
            <a:headEnd/>
            <a:tailEnd/>
          </a:ln>
        </p:spPr>
        <p:txBody>
          <a:bodyPr>
            <a:spAutoFit/>
          </a:bodyPr>
          <a:lstStyle/>
          <a:p>
            <a:r>
              <a:rPr lang="en-US" sz="800" dirty="0">
                <a:ea typeface="ＭＳ Ｐゴシック" pitchFamily="34" charset="-128"/>
              </a:rPr>
              <a:t>Graphic </a:t>
            </a:r>
            <a:r>
              <a:rPr lang="en-US" sz="800" dirty="0" smtClean="0">
                <a:ea typeface="ＭＳ Ｐゴシック" pitchFamily="34" charset="-128"/>
              </a:rPr>
              <a:t>2.2.19: Using Chart Tool</a:t>
            </a:r>
            <a:endParaRPr lang="en-US" sz="800" dirty="0">
              <a:ea typeface="ＭＳ Ｐゴシック" pitchFamily="34" charset="-128"/>
            </a:endParaRPr>
          </a:p>
        </p:txBody>
      </p:sp>
      <p:graphicFrame>
        <p:nvGraphicFramePr>
          <p:cNvPr id="11" name="Group 33"/>
          <p:cNvGraphicFramePr>
            <a:graphicFrameLocks noGrp="1"/>
          </p:cNvGraphicFramePr>
          <p:nvPr/>
        </p:nvGraphicFramePr>
        <p:xfrm>
          <a:off x="236622" y="2411166"/>
          <a:ext cx="2655332" cy="1649132"/>
        </p:xfrm>
        <a:graphic>
          <a:graphicData uri="http://schemas.openxmlformats.org/drawingml/2006/table">
            <a:tbl>
              <a:tblPr/>
              <a:tblGrid>
                <a:gridCol w="395605"/>
                <a:gridCol w="2259727"/>
              </a:tblGrid>
              <a:tr h="353761">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Using Chart Tool (See Graphics 2.2.19)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9379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Locate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chart icon </a:t>
                      </a:r>
                      <a:r>
                        <a:rPr kumimoji="0" lang="en-US" sz="1200" b="0" i="0" u="none" strike="noStrike" cap="none" normalizeH="0" baseline="0" dirty="0" smtClean="0">
                          <a:ln>
                            <a:noFill/>
                          </a:ln>
                          <a:solidFill>
                            <a:schemeClr val="tx1"/>
                          </a:solidFill>
                          <a:effectLst/>
                          <a:latin typeface="Arial" pitchFamily="34" charset="0"/>
                        </a:rPr>
                        <a:t>on the tool bar at the bottom of the cube.</a:t>
                      </a:r>
                      <a:endParaRPr kumimoji="0" lang="en-US" sz="12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1579">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chart icon </a:t>
                      </a:r>
                      <a:r>
                        <a:rPr kumimoji="0" lang="en-US" sz="1200" b="0" i="0" u="none" strike="noStrike" cap="none" normalizeH="0" baseline="0" dirty="0" smtClean="0">
                          <a:ln>
                            <a:noFill/>
                          </a:ln>
                          <a:solidFill>
                            <a:schemeClr val="tx1"/>
                          </a:solidFill>
                          <a:effectLst/>
                          <a:latin typeface="Arial" pitchFamily="34" charset="0"/>
                        </a:rPr>
                        <a:t>to create a graphical display of the data.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5" name="Picture 14" descr="tool3.png"/>
          <p:cNvPicPr>
            <a:picLocks noChangeAspect="1"/>
          </p:cNvPicPr>
          <p:nvPr/>
        </p:nvPicPr>
        <p:blipFill>
          <a:blip r:embed="rId3" cstate="print"/>
          <a:stretch>
            <a:fillRect/>
          </a:stretch>
        </p:blipFill>
        <p:spPr>
          <a:xfrm>
            <a:off x="3136931" y="2398806"/>
            <a:ext cx="5794481" cy="3292141"/>
          </a:xfrm>
          <a:prstGeom prst="rect">
            <a:avLst/>
          </a:prstGeom>
          <a:ln>
            <a:solidFill>
              <a:schemeClr val="tx1"/>
            </a:solidFill>
          </a:ln>
        </p:spPr>
      </p:pic>
      <p:sp>
        <p:nvSpPr>
          <p:cNvPr id="8" name="TextBox 10"/>
          <p:cNvSpPr txBox="1">
            <a:spLocks noChangeArrowheads="1"/>
          </p:cNvSpPr>
          <p:nvPr/>
        </p:nvSpPr>
        <p:spPr bwMode="auto">
          <a:xfrm>
            <a:off x="162845" y="1663199"/>
            <a:ext cx="8564562" cy="461665"/>
          </a:xfrm>
          <a:prstGeom prst="rect">
            <a:avLst/>
          </a:prstGeom>
          <a:noFill/>
          <a:ln w="9525">
            <a:noFill/>
            <a:miter lim="800000"/>
            <a:headEnd/>
            <a:tailEnd/>
          </a:ln>
        </p:spPr>
        <p:txBody>
          <a:bodyPr>
            <a:spAutoFit/>
          </a:bodyPr>
          <a:lstStyle/>
          <a:p>
            <a:r>
              <a:rPr lang="en-US" sz="1200" dirty="0" smtClean="0">
                <a:latin typeface="Arial" pitchFamily="34" charset="0"/>
              </a:rPr>
              <a:t>Tools on the tool bar are used to manipulate how data are displayed. </a:t>
            </a:r>
            <a:r>
              <a:rPr lang="en-US" sz="1200" dirty="0" smtClean="0">
                <a:ea typeface="ＭＳ Ｐゴシック" pitchFamily="34" charset="-128"/>
              </a:rPr>
              <a:t>The following example shows you how to use the Chart tool to display data in a graphic view.</a:t>
            </a:r>
            <a:endParaRPr lang="en-US" sz="1200" dirty="0">
              <a:ea typeface="ＭＳ Ｐゴシック" pitchFamily="34" charset="-128"/>
            </a:endParaRPr>
          </a:p>
        </p:txBody>
      </p:sp>
      <p:sp>
        <p:nvSpPr>
          <p:cNvPr id="9" name="Oval 8"/>
          <p:cNvSpPr/>
          <p:nvPr/>
        </p:nvSpPr>
        <p:spPr bwMode="auto">
          <a:xfrm>
            <a:off x="4896852" y="5185610"/>
            <a:ext cx="541421" cy="589547"/>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3" name="Straight Arrow Connector 12"/>
          <p:cNvCxnSpPr/>
          <p:nvPr/>
        </p:nvCxnSpPr>
        <p:spPr bwMode="auto">
          <a:xfrm>
            <a:off x="2093495" y="5233737"/>
            <a:ext cx="2791326" cy="306805"/>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Rectangle 13"/>
          <p:cNvSpPr/>
          <p:nvPr/>
        </p:nvSpPr>
        <p:spPr>
          <a:xfrm>
            <a:off x="1219542" y="5077326"/>
            <a:ext cx="982236" cy="276999"/>
          </a:xfrm>
          <a:prstGeom prst="rect">
            <a:avLst/>
          </a:prstGeom>
        </p:spPr>
        <p:txBody>
          <a:bodyPr wrap="square">
            <a:spAutoFit/>
          </a:bodyPr>
          <a:lstStyle/>
          <a:p>
            <a:r>
              <a:rPr lang="en-US" sz="1200" dirty="0" smtClean="0">
                <a:solidFill>
                  <a:srgbClr val="C00000"/>
                </a:solidFill>
                <a:latin typeface="Arial" pitchFamily="34" charset="0"/>
              </a:rPr>
              <a:t>Chart icon</a:t>
            </a:r>
            <a:endParaRPr lang="en-US" sz="1200" dirty="0">
              <a:solidFill>
                <a:srgbClr val="C00000"/>
              </a:solidFill>
            </a:endParaRPr>
          </a:p>
        </p:txBody>
      </p:sp>
      <p:sp>
        <p:nvSpPr>
          <p:cNvPr id="1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1691640" y="283464"/>
            <a:ext cx="7388225" cy="717550"/>
          </a:xfrm>
        </p:spPr>
        <p:txBody>
          <a:bodyPr/>
          <a:lstStyle/>
          <a:p>
            <a:pPr eaLnBrk="1" hangingPunct="1"/>
            <a:r>
              <a:rPr lang="en-US" dirty="0" smtClean="0"/>
              <a:t>Topic</a:t>
            </a:r>
            <a:r>
              <a:rPr lang="en-US" baseline="0" dirty="0" smtClean="0"/>
              <a:t> Six</a:t>
            </a:r>
            <a:r>
              <a:rPr lang="en-US" dirty="0" smtClean="0"/>
              <a:t> – Using Basic Tools</a:t>
            </a:r>
          </a:p>
        </p:txBody>
      </p:sp>
      <p:sp>
        <p:nvSpPr>
          <p:cNvPr id="12" name="TextBox 11"/>
          <p:cNvSpPr txBox="1"/>
          <p:nvPr/>
        </p:nvSpPr>
        <p:spPr>
          <a:xfrm>
            <a:off x="0" y="1219200"/>
            <a:ext cx="4554537" cy="338138"/>
          </a:xfrm>
          <a:prstGeom prst="rect">
            <a:avLst/>
          </a:prstGeom>
          <a:noFill/>
        </p:spPr>
        <p:txBody>
          <a:bodyPr>
            <a:spAutoFit/>
          </a:bodyPr>
          <a:lstStyle/>
          <a:p>
            <a:pPr fontAlgn="auto">
              <a:spcBef>
                <a:spcPts val="0"/>
              </a:spcBef>
              <a:spcAft>
                <a:spcPts val="0"/>
              </a:spcAft>
              <a:defRPr/>
            </a:pPr>
            <a:r>
              <a:rPr lang="en-US" sz="1600" b="1" dirty="0" smtClean="0">
                <a:latin typeface="+mj-lt"/>
              </a:rPr>
              <a:t>Using Tools</a:t>
            </a:r>
            <a:endParaRPr lang="en-US" sz="1600" b="1" dirty="0">
              <a:latin typeface="+mj-lt"/>
            </a:endParaRPr>
          </a:p>
        </p:txBody>
      </p:sp>
      <p:sp>
        <p:nvSpPr>
          <p:cNvPr id="15369" name="TextBox 7"/>
          <p:cNvSpPr txBox="1">
            <a:spLocks noChangeArrowheads="1"/>
          </p:cNvSpPr>
          <p:nvPr/>
        </p:nvSpPr>
        <p:spPr bwMode="auto">
          <a:xfrm>
            <a:off x="1111167" y="5589839"/>
            <a:ext cx="2944812" cy="215900"/>
          </a:xfrm>
          <a:prstGeom prst="rect">
            <a:avLst/>
          </a:prstGeom>
          <a:noFill/>
          <a:ln w="9525">
            <a:noFill/>
            <a:miter lim="800000"/>
            <a:headEnd/>
            <a:tailEnd/>
          </a:ln>
        </p:spPr>
        <p:txBody>
          <a:bodyPr>
            <a:spAutoFit/>
          </a:bodyPr>
          <a:lstStyle/>
          <a:p>
            <a:r>
              <a:rPr lang="en-US" sz="800" dirty="0"/>
              <a:t>Graphic </a:t>
            </a:r>
            <a:r>
              <a:rPr lang="en-US" sz="800" dirty="0" smtClean="0"/>
              <a:t>2.2.20: Data Displayed in Chart Graph</a:t>
            </a:r>
            <a:endParaRPr lang="en-US" sz="800" dirty="0"/>
          </a:p>
        </p:txBody>
      </p:sp>
      <p:pic>
        <p:nvPicPr>
          <p:cNvPr id="24" name="Picture 23" descr="tool2.png"/>
          <p:cNvPicPr>
            <a:picLocks noChangeAspect="1"/>
          </p:cNvPicPr>
          <p:nvPr/>
        </p:nvPicPr>
        <p:blipFill>
          <a:blip r:embed="rId3" cstate="print"/>
          <a:stretch>
            <a:fillRect/>
          </a:stretch>
        </p:blipFill>
        <p:spPr>
          <a:xfrm>
            <a:off x="1118936" y="2185578"/>
            <a:ext cx="6472990" cy="3378650"/>
          </a:xfrm>
          <a:prstGeom prst="rect">
            <a:avLst/>
          </a:prstGeom>
          <a:ln>
            <a:solidFill>
              <a:schemeClr val="tx1"/>
            </a:solidFill>
          </a:ln>
        </p:spPr>
      </p:pic>
      <p:sp>
        <p:nvSpPr>
          <p:cNvPr id="9" name="TextBox 10"/>
          <p:cNvSpPr txBox="1">
            <a:spLocks noChangeArrowheads="1"/>
          </p:cNvSpPr>
          <p:nvPr/>
        </p:nvSpPr>
        <p:spPr bwMode="auto">
          <a:xfrm>
            <a:off x="247066" y="1603041"/>
            <a:ext cx="8564562" cy="276999"/>
          </a:xfrm>
          <a:prstGeom prst="rect">
            <a:avLst/>
          </a:prstGeom>
          <a:noFill/>
          <a:ln w="9525">
            <a:noFill/>
            <a:miter lim="800000"/>
            <a:headEnd/>
            <a:tailEnd/>
          </a:ln>
        </p:spPr>
        <p:txBody>
          <a:bodyPr>
            <a:spAutoFit/>
          </a:bodyPr>
          <a:lstStyle/>
          <a:p>
            <a:r>
              <a:rPr lang="en-US" sz="1200" dirty="0" smtClean="0">
                <a:ea typeface="ＭＳ Ｐゴシック" pitchFamily="34" charset="-128"/>
              </a:rPr>
              <a:t>In the previous page, you used the Tool Bar and clicked on Chart icon. Graphic 2.2.20 shows the chart graph as the result.</a:t>
            </a:r>
            <a:endParaRPr lang="en-US" sz="1200" dirty="0">
              <a:ea typeface="ＭＳ Ｐゴシック" pitchFamily="34" charset="-128"/>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1691640" y="283464"/>
            <a:ext cx="7388225" cy="717550"/>
          </a:xfrm>
        </p:spPr>
        <p:txBody>
          <a:bodyPr/>
          <a:lstStyle/>
          <a:p>
            <a:pPr eaLnBrk="1" hangingPunct="1"/>
            <a:r>
              <a:rPr lang="en-US" dirty="0" smtClean="0"/>
              <a:t>Lesson Two – Review</a:t>
            </a: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132</a:t>
            </a:fld>
            <a:endParaRPr lang="en-US" dirty="0">
              <a:solidFill>
                <a:schemeClr val="bg1"/>
              </a:solidFill>
            </a:endParaRPr>
          </a:p>
        </p:txBody>
      </p:sp>
      <p:sp>
        <p:nvSpPr>
          <p:cNvPr id="8"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Lesson Two covered </a:t>
            </a:r>
            <a:r>
              <a:rPr lang="en-US" b="1" dirty="0"/>
              <a:t>the </a:t>
            </a:r>
            <a:r>
              <a:rPr lang="en-US" b="1" dirty="0" smtClean="0"/>
              <a:t>following topics:</a:t>
            </a:r>
            <a:endParaRPr lang="en-US" b="1" dirty="0"/>
          </a:p>
        </p:txBody>
      </p:sp>
      <p:graphicFrame>
        <p:nvGraphicFramePr>
          <p:cNvPr id="11" name="Group 125"/>
          <p:cNvGraphicFramePr>
            <a:graphicFrameLocks noGrp="1"/>
          </p:cNvGraphicFramePr>
          <p:nvPr/>
        </p:nvGraphicFramePr>
        <p:xfrm>
          <a:off x="775984" y="2042274"/>
          <a:ext cx="7023100" cy="1682496"/>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Filtering Using Dimensions Folders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Filtering Using Dimensions Bar</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Drill Down</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Expanding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Nesting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Basic Tools</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Three</a:t>
            </a:r>
            <a:r>
              <a:rPr lang="en-US" baseline="0" dirty="0" smtClean="0"/>
              <a:t> </a:t>
            </a:r>
            <a:r>
              <a:rPr lang="en-US" dirty="0" smtClean="0"/>
              <a:t>– PCARSS</a:t>
            </a:r>
            <a:r>
              <a:rPr lang="en-US" baseline="0" dirty="0" smtClean="0"/>
              <a:t> Cubes</a:t>
            </a:r>
            <a:endParaRPr lang="en-US" dirty="0" smtClean="0"/>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Three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PCARSS Cubes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Three – PCARSS Cubes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a:t>Lesson </a:t>
            </a:r>
            <a:r>
              <a:rPr lang="en-US" b="1" dirty="0" smtClean="0"/>
              <a:t>Three </a:t>
            </a:r>
            <a:r>
              <a:rPr lang="en-US" b="1" dirty="0"/>
              <a:t>Topics</a:t>
            </a:r>
          </a:p>
        </p:txBody>
      </p:sp>
      <p:graphicFrame>
        <p:nvGraphicFramePr>
          <p:cNvPr id="6" name="Group 125"/>
          <p:cNvGraphicFramePr>
            <a:graphicFrameLocks noGrp="1"/>
          </p:cNvGraphicFramePr>
          <p:nvPr/>
        </p:nvGraphicFramePr>
        <p:xfrm>
          <a:off x="760410" y="2120900"/>
          <a:ext cx="7264794" cy="1965749"/>
        </p:xfrm>
        <a:graphic>
          <a:graphicData uri="http://schemas.openxmlformats.org/drawingml/2006/table">
            <a:tbl>
              <a:tblPr/>
              <a:tblGrid>
                <a:gridCol w="1660061"/>
                <a:gridCol w="5604733"/>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Accepted Cases Cube</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Active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Closed Referral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Completed Sale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 Closed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Overage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Property Disposition Cube</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Accepted Cases Cube</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Accepted Cases Cube</a:t>
            </a:r>
            <a:endParaRPr lang="en-US" sz="1600" b="1" dirty="0"/>
          </a:p>
        </p:txBody>
      </p:sp>
      <p:sp>
        <p:nvSpPr>
          <p:cNvPr id="9" name="Text Box 5"/>
          <p:cNvSpPr txBox="1">
            <a:spLocks noChangeArrowheads="1"/>
          </p:cNvSpPr>
          <p:nvPr/>
        </p:nvSpPr>
        <p:spPr bwMode="auto">
          <a:xfrm>
            <a:off x="276723" y="1601707"/>
            <a:ext cx="8453187"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Accepted Cases Cube lists all established cases and provides the number of days between established date and submission date. It has the following dimensions and measures (Graphic 2.3.1):</a:t>
            </a:r>
            <a:endParaRPr lang="en-US" sz="1200" dirty="0" smtClean="0"/>
          </a:p>
        </p:txBody>
      </p:sp>
      <p:graphicFrame>
        <p:nvGraphicFramePr>
          <p:cNvPr id="8" name="Group 20"/>
          <p:cNvGraphicFramePr>
            <a:graphicFrameLocks noGrp="1"/>
          </p:cNvGraphicFramePr>
          <p:nvPr/>
        </p:nvGraphicFramePr>
        <p:xfrm>
          <a:off x="510989" y="2455584"/>
          <a:ext cx="4061012" cy="2588917"/>
        </p:xfrm>
        <a:graphic>
          <a:graphicData uri="http://schemas.openxmlformats.org/drawingml/2006/table">
            <a:tbl>
              <a:tblPr/>
              <a:tblGrid>
                <a:gridCol w="1344705"/>
                <a:gridCol w="2716307"/>
              </a:tblGrid>
              <a:tr h="1390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Established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Schedules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Days to Close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9" descr="acceptedcase.png"/>
          <p:cNvPicPr>
            <a:picLocks noChangeAspect="1"/>
          </p:cNvPicPr>
          <p:nvPr/>
        </p:nvPicPr>
        <p:blipFill>
          <a:blip r:embed="rId3" cstate="print"/>
          <a:stretch>
            <a:fillRect/>
          </a:stretch>
        </p:blipFill>
        <p:spPr>
          <a:xfrm>
            <a:off x="5135819" y="2261145"/>
            <a:ext cx="3189326" cy="3624815"/>
          </a:xfrm>
          <a:prstGeom prst="rect">
            <a:avLst/>
          </a:prstGeom>
          <a:ln>
            <a:solidFill>
              <a:schemeClr val="tx1"/>
            </a:solidFill>
          </a:ln>
        </p:spPr>
      </p:pic>
      <p:sp>
        <p:nvSpPr>
          <p:cNvPr id="11" name="TextBox 11"/>
          <p:cNvSpPr txBox="1">
            <a:spLocks noChangeArrowheads="1"/>
          </p:cNvSpPr>
          <p:nvPr/>
        </p:nvSpPr>
        <p:spPr bwMode="auto">
          <a:xfrm>
            <a:off x="5148267" y="5912498"/>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 Dimensions and Measures</a:t>
            </a:r>
            <a:endParaRPr lang="en-US" sz="800" dirty="0">
              <a:ea typeface="ＭＳ Ｐゴシック" pitchFamily="-108" charset="-128"/>
            </a:endParaRP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One – Accepted Cases Cube</a:t>
            </a:r>
          </a:p>
        </p:txBody>
      </p:sp>
      <p:sp>
        <p:nvSpPr>
          <p:cNvPr id="14339" name="Slide Number Placeholder 3"/>
          <p:cNvSpPr txBox="1">
            <a:spLocks noGrp="1"/>
          </p:cNvSpPr>
          <p:nvPr/>
        </p:nvSpPr>
        <p:spPr bwMode="auto">
          <a:xfrm>
            <a:off x="7010400" y="6213308"/>
            <a:ext cx="2133600" cy="476250"/>
          </a:xfrm>
          <a:prstGeom prst="rect">
            <a:avLst/>
          </a:prstGeom>
          <a:noFill/>
          <a:ln w="9525">
            <a:noFill/>
            <a:miter lim="800000"/>
            <a:headEnd/>
            <a:tailEnd/>
          </a:ln>
        </p:spPr>
        <p:txBody>
          <a:bodyPr/>
          <a:lstStyle/>
          <a:p>
            <a:pPr algn="r" eaLnBrk="0" hangingPunct="0"/>
            <a:fld id="{3B3BBE65-011B-4E13-8B43-7B257DBF51C8}" type="slidenum">
              <a:rPr lang="en-US" sz="800" b="1">
                <a:solidFill>
                  <a:schemeClr val="bg1"/>
                </a:solidFill>
                <a:ea typeface="ＭＳ Ｐゴシック" pitchFamily="-108" charset="-128"/>
              </a:rPr>
              <a:pPr algn="r" eaLnBrk="0" hangingPunct="0"/>
              <a:t>136</a:t>
            </a:fld>
            <a:endParaRPr lang="en-US" sz="800" b="1" dirty="0">
              <a:solidFill>
                <a:schemeClr val="bg1"/>
              </a:solidFill>
              <a:ea typeface="ＭＳ Ｐゴシック" pitchFamily="-108" charset="-128"/>
            </a:endParaRPr>
          </a:p>
        </p:txBody>
      </p:sp>
      <p:sp>
        <p:nvSpPr>
          <p:cNvPr id="7" name="TextBox 11"/>
          <p:cNvSpPr txBox="1">
            <a:spLocks noChangeArrowheads="1"/>
          </p:cNvSpPr>
          <p:nvPr/>
        </p:nvSpPr>
        <p:spPr bwMode="auto">
          <a:xfrm>
            <a:off x="564236" y="5046225"/>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2.3.2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830997"/>
          </a:xfrm>
          <a:prstGeom prst="rect">
            <a:avLst/>
          </a:prstGeom>
          <a:noFill/>
          <a:ln w="25400" algn="ctr">
            <a:noFill/>
            <a:miter lim="800000"/>
            <a:headEnd/>
            <a:tailEnd/>
          </a:ln>
        </p:spPr>
        <p:txBody>
          <a:bodyPr wrap="square">
            <a:spAutoFit/>
          </a:bodyPr>
          <a:lstStyle/>
          <a:p>
            <a:pPr lvl="0">
              <a:defRPr/>
            </a:pPr>
            <a:r>
              <a:rPr lang="en-US" sz="1200" dirty="0" smtClean="0">
                <a:solidFill>
                  <a:srgbClr val="000000"/>
                </a:solidFill>
              </a:rPr>
              <a:t>The default view of  Accepted Cases Cube shows the </a:t>
            </a:r>
            <a:r>
              <a:rPr lang="en-US" sz="1200" b="1" dirty="0" smtClean="0">
                <a:solidFill>
                  <a:srgbClr val="000000"/>
                </a:solidFill>
              </a:rPr>
              <a:t>Number of Cases as Values </a:t>
            </a:r>
            <a:r>
              <a:rPr lang="en-US" sz="1200" dirty="0" smtClean="0">
                <a:solidFill>
                  <a:srgbClr val="000000"/>
                </a:solidFill>
              </a:rPr>
              <a:t>as</a:t>
            </a:r>
            <a:r>
              <a:rPr lang="en-US" sz="1200" b="1" dirty="0" smtClean="0">
                <a:solidFill>
                  <a:srgbClr val="000000"/>
                </a:solidFill>
              </a:rPr>
              <a:t> </a:t>
            </a:r>
            <a:r>
              <a:rPr lang="en-US" sz="1200" dirty="0" smtClean="0">
                <a:solidFill>
                  <a:srgbClr val="000000"/>
                </a:solidFill>
              </a:rPr>
              <a:t>the measure </a:t>
            </a:r>
            <a:r>
              <a:rPr lang="en-US" sz="1200" i="1" dirty="0" smtClean="0">
                <a:solidFill>
                  <a:srgbClr val="000000"/>
                </a:solidFill>
              </a:rPr>
              <a:t>. </a:t>
            </a:r>
            <a:r>
              <a:rPr lang="en-US" sz="1200" dirty="0" smtClean="0">
                <a:solidFill>
                  <a:srgbClr val="000000"/>
                </a:solidFill>
              </a:rPr>
              <a:t>The default dimensions are </a:t>
            </a:r>
            <a:r>
              <a:rPr lang="en-US" sz="1200" b="1" dirty="0" smtClean="0">
                <a:solidFill>
                  <a:srgbClr val="000000"/>
                </a:solidFill>
              </a:rPr>
              <a:t>PLCO</a:t>
            </a:r>
            <a:r>
              <a:rPr lang="en-US" sz="1200" dirty="0" smtClean="0">
                <a:solidFill>
                  <a:srgbClr val="000000"/>
                </a:solidFill>
              </a:rPr>
              <a:t> </a:t>
            </a:r>
            <a:r>
              <a:rPr lang="en-US" sz="1200" b="1" dirty="0" smtClean="0">
                <a:solidFill>
                  <a:srgbClr val="000000"/>
                </a:solidFill>
              </a:rPr>
              <a:t>and Established Date </a:t>
            </a:r>
            <a:r>
              <a:rPr lang="en-US" sz="1200" dirty="0" smtClean="0"/>
              <a:t>From this default view, the user can drill down, expand , or filter to view the other dimensions of the cube (Graphic 2.3.2). </a:t>
            </a:r>
          </a:p>
          <a:p>
            <a:pPr>
              <a:defRPr/>
            </a:pPr>
            <a:endParaRPr lang="en-US" sz="1200" dirty="0" smtClean="0"/>
          </a:p>
        </p:txBody>
      </p:sp>
      <p:pic>
        <p:nvPicPr>
          <p:cNvPr id="9" name="Picture 8" descr="acceptedcases.png"/>
          <p:cNvPicPr>
            <a:picLocks noChangeAspect="1"/>
          </p:cNvPicPr>
          <p:nvPr/>
        </p:nvPicPr>
        <p:blipFill>
          <a:blip r:embed="rId3" cstate="print"/>
          <a:stretch>
            <a:fillRect/>
          </a:stretch>
        </p:blipFill>
        <p:spPr>
          <a:xfrm>
            <a:off x="553316" y="2556944"/>
            <a:ext cx="7920529" cy="2475794"/>
          </a:xfrm>
          <a:prstGeom prst="rect">
            <a:avLst/>
          </a:prstGeom>
          <a:ln>
            <a:solidFill>
              <a:schemeClr val="tx1"/>
            </a:solidFill>
          </a:ln>
        </p:spPr>
      </p:pic>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cceptedcases.png"/>
          <p:cNvPicPr>
            <a:picLocks noChangeAspect="1"/>
          </p:cNvPicPr>
          <p:nvPr/>
        </p:nvPicPr>
        <p:blipFill>
          <a:blip r:embed="rId3" cstate="print"/>
          <a:stretch>
            <a:fillRect/>
          </a:stretch>
        </p:blipFill>
        <p:spPr>
          <a:xfrm>
            <a:off x="391712" y="2410471"/>
            <a:ext cx="8375796" cy="3424849"/>
          </a:xfrm>
          <a:prstGeom prst="rect">
            <a:avLst/>
          </a:prstGeom>
          <a:ln>
            <a:solidFill>
              <a:schemeClr val="tx1"/>
            </a:solidFill>
          </a:ln>
        </p:spPr>
      </p:pic>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Accepted Cases Cube</a:t>
            </a:r>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2.3.3. shows a drill-down view of the number of accepted cases by DCMA Divisions from FY1999 to FY2009. To generate the report, click on the file icon on the Tool Bar and select either PDF, CVS or Excel for report format.</a:t>
            </a:r>
          </a:p>
        </p:txBody>
      </p:sp>
      <p:sp>
        <p:nvSpPr>
          <p:cNvPr id="7" name="TextBox 7"/>
          <p:cNvSpPr txBox="1">
            <a:spLocks noChangeArrowheads="1"/>
          </p:cNvSpPr>
          <p:nvPr/>
        </p:nvSpPr>
        <p:spPr bwMode="auto">
          <a:xfrm>
            <a:off x="385733" y="5850290"/>
            <a:ext cx="2944812" cy="215900"/>
          </a:xfrm>
          <a:prstGeom prst="rect">
            <a:avLst/>
          </a:prstGeom>
          <a:noFill/>
          <a:ln w="9525">
            <a:noFill/>
            <a:miter lim="800000"/>
            <a:headEnd/>
            <a:tailEnd/>
          </a:ln>
        </p:spPr>
        <p:txBody>
          <a:bodyPr>
            <a:spAutoFit/>
          </a:bodyPr>
          <a:lstStyle/>
          <a:p>
            <a:r>
              <a:rPr lang="en-US" sz="800" dirty="0"/>
              <a:t>Graphic </a:t>
            </a:r>
            <a:r>
              <a:rPr lang="en-US" sz="800" dirty="0" smtClean="0"/>
              <a:t>2.3.3: Drill-down View</a:t>
            </a:r>
            <a:endParaRPr lang="en-US" sz="800" dirty="0"/>
          </a:p>
        </p:txBody>
      </p:sp>
      <p:sp>
        <p:nvSpPr>
          <p:cNvPr id="13" name="Oval 12"/>
          <p:cNvSpPr/>
          <p:nvPr/>
        </p:nvSpPr>
        <p:spPr bwMode="auto">
          <a:xfrm>
            <a:off x="3859311" y="5475788"/>
            <a:ext cx="430306" cy="467816"/>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a:xfrm>
            <a:off x="0" y="1331315"/>
            <a:ext cx="2335896" cy="338554"/>
          </a:xfrm>
          <a:prstGeom prst="rect">
            <a:avLst/>
          </a:prstGeom>
        </p:spPr>
        <p:txBody>
          <a:bodyPr wrap="none">
            <a:spAutoFit/>
          </a:bodyPr>
          <a:lstStyle/>
          <a:p>
            <a:pPr eaLnBrk="0" hangingPunct="0"/>
            <a:r>
              <a:rPr lang="en-US" sz="1600" b="1" dirty="0" smtClean="0"/>
              <a:t>Accepted Cases Cube</a:t>
            </a:r>
            <a:endParaRPr lang="en-US" sz="1600" b="1" dirty="0"/>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137</a:t>
            </a:fld>
            <a:endParaRPr lang="en-US" dirty="0">
              <a:solidFill>
                <a:schemeClr val="bg1"/>
              </a:solidFill>
            </a:endParaRPr>
          </a:p>
        </p:txBody>
      </p:sp>
      <p:sp>
        <p:nvSpPr>
          <p:cNvPr id="14" name="TextBox 7"/>
          <p:cNvSpPr txBox="1">
            <a:spLocks noChangeArrowheads="1"/>
          </p:cNvSpPr>
          <p:nvPr/>
        </p:nvSpPr>
        <p:spPr bwMode="auto">
          <a:xfrm>
            <a:off x="4597756" y="6027314"/>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6" name="Straight Arrow Connector 15"/>
          <p:cNvCxnSpPr/>
          <p:nvPr/>
        </p:nvCxnSpPr>
        <p:spPr bwMode="auto">
          <a:xfrm rot="10800000">
            <a:off x="4288665" y="5859888"/>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Accepted Cases Cube</a:t>
            </a:r>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2.3.4 shows the Excel report of the number of accepted cases by DCMA Divisions from FY1999 to FY2009. </a:t>
            </a:r>
          </a:p>
        </p:txBody>
      </p:sp>
      <p:sp>
        <p:nvSpPr>
          <p:cNvPr id="7" name="TextBox 7"/>
          <p:cNvSpPr txBox="1">
            <a:spLocks noChangeArrowheads="1"/>
          </p:cNvSpPr>
          <p:nvPr/>
        </p:nvSpPr>
        <p:spPr bwMode="auto">
          <a:xfrm>
            <a:off x="469955" y="4707292"/>
            <a:ext cx="2944812" cy="215900"/>
          </a:xfrm>
          <a:prstGeom prst="rect">
            <a:avLst/>
          </a:prstGeom>
          <a:noFill/>
          <a:ln w="9525">
            <a:noFill/>
            <a:miter lim="800000"/>
            <a:headEnd/>
            <a:tailEnd/>
          </a:ln>
        </p:spPr>
        <p:txBody>
          <a:bodyPr>
            <a:spAutoFit/>
          </a:bodyPr>
          <a:lstStyle/>
          <a:p>
            <a:r>
              <a:rPr lang="en-US" sz="800" dirty="0"/>
              <a:t>Graphic </a:t>
            </a:r>
            <a:r>
              <a:rPr lang="en-US" sz="800" dirty="0" smtClean="0"/>
              <a:t>2.3.4: Excel Report View</a:t>
            </a:r>
            <a:endParaRPr lang="en-US" sz="800" dirty="0"/>
          </a:p>
        </p:txBody>
      </p:sp>
      <p:pic>
        <p:nvPicPr>
          <p:cNvPr id="8" name="Picture 7" descr="acceptedcaseexcel.png"/>
          <p:cNvPicPr>
            <a:picLocks noChangeAspect="1"/>
          </p:cNvPicPr>
          <p:nvPr/>
        </p:nvPicPr>
        <p:blipFill>
          <a:blip r:embed="rId3" cstate="print"/>
          <a:stretch>
            <a:fillRect/>
          </a:stretch>
        </p:blipFill>
        <p:spPr>
          <a:xfrm>
            <a:off x="466834" y="2308708"/>
            <a:ext cx="8208580" cy="2371572"/>
          </a:xfrm>
          <a:prstGeom prst="rect">
            <a:avLst/>
          </a:prstGeom>
          <a:ln>
            <a:solidFill>
              <a:schemeClr val="tx1"/>
            </a:solidFill>
          </a:ln>
        </p:spPr>
      </p:pic>
      <p:sp>
        <p:nvSpPr>
          <p:cNvPr id="10" name="Rectangle 9"/>
          <p:cNvSpPr/>
          <p:nvPr/>
        </p:nvSpPr>
        <p:spPr>
          <a:xfrm>
            <a:off x="0" y="1331316"/>
            <a:ext cx="2335896" cy="338554"/>
          </a:xfrm>
          <a:prstGeom prst="rect">
            <a:avLst/>
          </a:prstGeom>
        </p:spPr>
        <p:txBody>
          <a:bodyPr wrap="none">
            <a:spAutoFit/>
          </a:bodyPr>
          <a:lstStyle/>
          <a:p>
            <a:pPr eaLnBrk="0" hangingPunct="0"/>
            <a:r>
              <a:rPr lang="en-US" sz="1600" b="1" dirty="0" smtClean="0"/>
              <a:t>Accepted Cases Cube</a:t>
            </a:r>
            <a:endParaRPr lang="en-US" sz="1600" b="1"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Active Cases Cube</a:t>
            </a:r>
          </a:p>
        </p:txBody>
      </p:sp>
      <p:sp>
        <p:nvSpPr>
          <p:cNvPr id="319491"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Active Cases Cube</a:t>
            </a:r>
            <a:endParaRPr lang="en-US" sz="1600" b="1" dirty="0"/>
          </a:p>
        </p:txBody>
      </p:sp>
      <p:sp>
        <p:nvSpPr>
          <p:cNvPr id="9" name="Text Box 5"/>
          <p:cNvSpPr txBox="1">
            <a:spLocks noChangeArrowheads="1"/>
          </p:cNvSpPr>
          <p:nvPr/>
        </p:nvSpPr>
        <p:spPr bwMode="auto">
          <a:xfrm>
            <a:off x="149225" y="1685927"/>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Active Case Cube lists all cases active. Active means that case was established and still has a status of established or screening complete. It has the following dimensions and measures (Graphic 2.3.5):</a:t>
            </a:r>
            <a:endParaRPr lang="en-US" sz="1200" dirty="0" smtClean="0"/>
          </a:p>
        </p:txBody>
      </p:sp>
      <p:graphicFrame>
        <p:nvGraphicFramePr>
          <p:cNvPr id="8" name="Group 20"/>
          <p:cNvGraphicFramePr>
            <a:graphicFrameLocks noGrp="1"/>
          </p:cNvGraphicFramePr>
          <p:nvPr/>
        </p:nvGraphicFramePr>
        <p:xfrm>
          <a:off x="510989" y="2455584"/>
          <a:ext cx="4061012" cy="3138393"/>
        </p:xfrm>
        <a:graphic>
          <a:graphicData uri="http://schemas.openxmlformats.org/drawingml/2006/table">
            <a:tbl>
              <a:tblPr/>
              <a:tblGrid>
                <a:gridCol w="1344705"/>
                <a:gridCol w="2716307"/>
              </a:tblGrid>
              <a:tr h="1939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Established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Screening Completion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 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Overage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Days to Requisition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Acquisition Cost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 name="Picture 11" descr="activecases.png"/>
          <p:cNvPicPr>
            <a:picLocks noChangeAspect="1"/>
          </p:cNvPicPr>
          <p:nvPr/>
        </p:nvPicPr>
        <p:blipFill>
          <a:blip r:embed="rId3" cstate="print"/>
          <a:stretch>
            <a:fillRect/>
          </a:stretch>
        </p:blipFill>
        <p:spPr>
          <a:xfrm>
            <a:off x="5293373" y="2228190"/>
            <a:ext cx="3297129" cy="3755751"/>
          </a:xfrm>
          <a:prstGeom prst="rect">
            <a:avLst/>
          </a:prstGeom>
          <a:ln>
            <a:solidFill>
              <a:schemeClr val="tx1"/>
            </a:solidFill>
          </a:ln>
        </p:spPr>
      </p:pic>
      <p:sp>
        <p:nvSpPr>
          <p:cNvPr id="10" name="TextBox 11"/>
          <p:cNvSpPr txBox="1">
            <a:spLocks noChangeArrowheads="1"/>
          </p:cNvSpPr>
          <p:nvPr/>
        </p:nvSpPr>
        <p:spPr bwMode="auto">
          <a:xfrm>
            <a:off x="5328726" y="5996720"/>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2.3.5: Dimensions and Measures</a:t>
            </a:r>
            <a:endParaRPr lang="en-US" sz="800" dirty="0">
              <a:ea typeface="ＭＳ Ｐゴシック" pitchFamily="-108" charset="-128"/>
            </a:endParaRP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139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55648" y="319560"/>
            <a:ext cx="7429500" cy="636588"/>
          </a:xfrm>
        </p:spPr>
        <p:txBody>
          <a:bodyPr/>
          <a:lstStyle/>
          <a:p>
            <a:r>
              <a:rPr lang="en-US" dirty="0" smtClean="0"/>
              <a:t>Topic Two – Report Formats</a:t>
            </a:r>
          </a:p>
        </p:txBody>
      </p:sp>
      <p:sp>
        <p:nvSpPr>
          <p:cNvPr id="31747" name="TextBox 9"/>
          <p:cNvSpPr txBox="1">
            <a:spLocks noChangeArrowheads="1"/>
          </p:cNvSpPr>
          <p:nvPr/>
        </p:nvSpPr>
        <p:spPr bwMode="auto">
          <a:xfrm>
            <a:off x="128588" y="1420813"/>
            <a:ext cx="6262687" cy="366712"/>
          </a:xfrm>
          <a:prstGeom prst="rect">
            <a:avLst/>
          </a:prstGeom>
          <a:noFill/>
          <a:ln w="9525">
            <a:noFill/>
            <a:miter lim="800000"/>
            <a:headEnd/>
            <a:tailEnd/>
          </a:ln>
        </p:spPr>
        <p:txBody>
          <a:bodyPr>
            <a:spAutoFit/>
          </a:bodyPr>
          <a:lstStyle/>
          <a:p>
            <a:pPr algn="l"/>
            <a:r>
              <a:rPr lang="en-US" b="1" dirty="0" smtClean="0"/>
              <a:t>Report </a:t>
            </a:r>
            <a:r>
              <a:rPr lang="en-US" b="1" dirty="0"/>
              <a:t>Formats</a:t>
            </a:r>
          </a:p>
        </p:txBody>
      </p:sp>
      <p:sp>
        <p:nvSpPr>
          <p:cNvPr id="31748" name="TextBox 10"/>
          <p:cNvSpPr txBox="1">
            <a:spLocks noChangeArrowheads="1"/>
          </p:cNvSpPr>
          <p:nvPr/>
        </p:nvSpPr>
        <p:spPr bwMode="auto">
          <a:xfrm>
            <a:off x="490538" y="1838325"/>
            <a:ext cx="8386762" cy="1015663"/>
          </a:xfrm>
          <a:prstGeom prst="rect">
            <a:avLst/>
          </a:prstGeom>
          <a:noFill/>
          <a:ln w="9525">
            <a:noFill/>
            <a:miter lim="800000"/>
            <a:headEnd/>
            <a:tailEnd/>
          </a:ln>
        </p:spPr>
        <p:txBody>
          <a:bodyPr wrap="square">
            <a:spAutoFit/>
          </a:bodyPr>
          <a:lstStyle/>
          <a:p>
            <a:r>
              <a:rPr lang="en-US" sz="1200" dirty="0" smtClean="0"/>
              <a:t>The file formats used to display reports are defined at the bottom of the Report List page for each application. If an icon does not display next to a report name, that format is not available for that report.</a:t>
            </a:r>
          </a:p>
          <a:p>
            <a:pPr algn="l"/>
            <a:endParaRPr lang="en-US" sz="1200" dirty="0" smtClean="0"/>
          </a:p>
          <a:p>
            <a:pPr algn="l"/>
            <a:r>
              <a:rPr lang="en-US" sz="1200" dirty="0" smtClean="0"/>
              <a:t>To see data in a specific report format, </a:t>
            </a:r>
            <a:r>
              <a:rPr lang="en-US" sz="1200" i="1" dirty="0" smtClean="0"/>
              <a:t>click </a:t>
            </a:r>
            <a:r>
              <a:rPr lang="en-US" sz="1200" dirty="0" smtClean="0"/>
              <a:t>the </a:t>
            </a:r>
            <a:r>
              <a:rPr lang="en-US" sz="1200" b="1" dirty="0" smtClean="0"/>
              <a:t>icon </a:t>
            </a:r>
            <a:r>
              <a:rPr lang="en-US" sz="1200" dirty="0" smtClean="0"/>
              <a:t>for the type of file you need. Once you select the filters for the report and </a:t>
            </a:r>
            <a:r>
              <a:rPr lang="en-US" sz="1200" i="1" dirty="0" smtClean="0"/>
              <a:t>click </a:t>
            </a:r>
            <a:r>
              <a:rPr lang="en-US" sz="1200" dirty="0" smtClean="0"/>
              <a:t>the </a:t>
            </a:r>
            <a:r>
              <a:rPr lang="en-US" sz="1200" b="1" dirty="0" smtClean="0"/>
              <a:t>Finish </a:t>
            </a:r>
            <a:r>
              <a:rPr lang="en-US" sz="1200" dirty="0" smtClean="0"/>
              <a:t>button, the data selected will display in the type of file that you selected.</a:t>
            </a:r>
            <a:endParaRPr lang="en-US" sz="1200" dirty="0"/>
          </a:p>
        </p:txBody>
      </p:sp>
      <p:graphicFrame>
        <p:nvGraphicFramePr>
          <p:cNvPr id="14" name="Group 186"/>
          <p:cNvGraphicFramePr>
            <a:graphicFrameLocks noGrp="1"/>
          </p:cNvGraphicFramePr>
          <p:nvPr/>
        </p:nvGraphicFramePr>
        <p:xfrm>
          <a:off x="596899" y="3289300"/>
          <a:ext cx="7632702" cy="2146300"/>
        </p:xfrm>
        <a:graphic>
          <a:graphicData uri="http://schemas.openxmlformats.org/drawingml/2006/table">
            <a:tbl>
              <a:tblPr/>
              <a:tblGrid>
                <a:gridCol w="472738"/>
                <a:gridCol w="708363"/>
                <a:gridCol w="6451601"/>
              </a:tblGrid>
              <a:tr h="55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HTML</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200" b="0" i="0" u="none" strike="noStrike" kern="1200" cap="none" normalizeH="0" baseline="0" dirty="0" smtClean="0">
                          <a:ln>
                            <a:noFill/>
                          </a:ln>
                          <a:solidFill>
                            <a:schemeClr val="tx1"/>
                          </a:solidFill>
                          <a:effectLst/>
                          <a:latin typeface="Arial" pitchFamily="34" charset="0"/>
                          <a:ea typeface="+mn-ea"/>
                          <a:cs typeface="+mn-cs"/>
                        </a:rPr>
                        <a:t>Report prompts page displays in a new web page.</a:t>
                      </a:r>
                    </a:p>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200" b="0" i="0" u="none" strike="noStrike" kern="1200" cap="none" normalizeH="0" baseline="0" dirty="0" smtClean="0">
                          <a:ln>
                            <a:noFill/>
                          </a:ln>
                          <a:solidFill>
                            <a:schemeClr val="tx1"/>
                          </a:solidFill>
                          <a:effectLst/>
                          <a:latin typeface="Arial" pitchFamily="34" charset="0"/>
                          <a:ea typeface="+mn-ea"/>
                          <a:cs typeface="+mn-cs"/>
                        </a:rPr>
                        <a:t>When you choose to run the report, the results display in a web page.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1" i="0" u="none" strike="noStrike" cap="none" normalizeH="0" baseline="0" dirty="0" smtClean="0">
                          <a:ln>
                            <a:noFill/>
                          </a:ln>
                          <a:solidFill>
                            <a:schemeClr val="tx1"/>
                          </a:solidFill>
                          <a:effectLst/>
                          <a:latin typeface="Arial" pitchFamily="34" charset="0"/>
                        </a:rPr>
                        <a:t>Excel </a:t>
                      </a: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defRPr/>
                      </a:pPr>
                      <a:r>
                        <a:rPr kumimoji="0" lang="en-US" sz="1200" b="0" i="0" u="none" strike="noStrike" kern="1200" cap="none" normalizeH="0" baseline="0" dirty="0" smtClean="0">
                          <a:ln>
                            <a:noFill/>
                          </a:ln>
                          <a:solidFill>
                            <a:schemeClr val="tx1"/>
                          </a:solidFill>
                          <a:effectLst/>
                          <a:latin typeface="Arial" pitchFamily="34" charset="0"/>
                          <a:ea typeface="+mn-ea"/>
                          <a:cs typeface="+mn-cs"/>
                        </a:rPr>
                        <a:t>Report prompts page displays in a new web page.</a:t>
                      </a:r>
                    </a:p>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defRPr/>
                      </a:pPr>
                      <a:r>
                        <a:rPr kumimoji="0" lang="en-US" sz="1200" b="0" i="0" u="none" strike="noStrike" kern="1200" cap="none" normalizeH="0" baseline="0" dirty="0" smtClean="0">
                          <a:ln>
                            <a:noFill/>
                          </a:ln>
                          <a:solidFill>
                            <a:schemeClr val="tx1"/>
                          </a:solidFill>
                          <a:effectLst/>
                          <a:latin typeface="Arial" pitchFamily="34" charset="0"/>
                          <a:ea typeface="+mn-ea"/>
                          <a:cs typeface="+mn-cs"/>
                        </a:rPr>
                        <a:t>When you choose to run the report, the results display in Excel.</a:t>
                      </a:r>
                    </a:p>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pPr>
                      <a:r>
                        <a:rPr kumimoji="0" lang="en-US" sz="1200" b="0" i="0" u="none" strike="noStrike" kern="1200" cap="none" normalizeH="0" baseline="0" dirty="0" smtClean="0">
                          <a:ln>
                            <a:noFill/>
                          </a:ln>
                          <a:solidFill>
                            <a:schemeClr val="tx1"/>
                          </a:solidFill>
                          <a:effectLst/>
                          <a:latin typeface="Arial" pitchFamily="34" charset="0"/>
                          <a:ea typeface="+mn-ea"/>
                          <a:cs typeface="+mn-cs"/>
                        </a:rPr>
                        <a:t>Excel’s Save As option will save the file as a comma separated value (CSV) format.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14300" algn="l"/>
                        </a:tabLst>
                      </a:pPr>
                      <a:r>
                        <a:rPr kumimoji="0" lang="en-US" sz="1200" b="1" i="0" u="none" strike="noStrike" cap="none" normalizeH="0" baseline="0" dirty="0" smtClean="0">
                          <a:ln>
                            <a:noFill/>
                          </a:ln>
                          <a:solidFill>
                            <a:schemeClr val="tx1"/>
                          </a:solidFill>
                          <a:effectLst/>
                          <a:latin typeface="Arial" pitchFamily="34" charset="0"/>
                        </a:rPr>
                        <a:t>CSV</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defRPr/>
                      </a:pPr>
                      <a:r>
                        <a:rPr kumimoji="0" lang="en-US" sz="1200" b="0" i="0" u="none" strike="noStrike" kern="1200" cap="none" normalizeH="0" baseline="0" dirty="0" smtClean="0">
                          <a:ln>
                            <a:noFill/>
                          </a:ln>
                          <a:solidFill>
                            <a:schemeClr val="tx1"/>
                          </a:solidFill>
                          <a:effectLst/>
                          <a:latin typeface="Arial" pitchFamily="34" charset="0"/>
                          <a:ea typeface="+mn-ea"/>
                          <a:cs typeface="+mn-cs"/>
                        </a:rPr>
                        <a:t>Not a view option for PCARSS.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9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114300" algn="l"/>
                        </a:tabLst>
                      </a:pPr>
                      <a:r>
                        <a:rPr kumimoji="0" lang="en-US" sz="1200" b="1" i="0" u="none" strike="noStrike" cap="none" normalizeH="0" baseline="0" dirty="0" smtClean="0">
                          <a:ln>
                            <a:noFill/>
                          </a:ln>
                          <a:solidFill>
                            <a:schemeClr val="tx1"/>
                          </a:solidFill>
                          <a:effectLst/>
                          <a:latin typeface="Arial" pitchFamily="34" charset="0"/>
                        </a:rPr>
                        <a:t>PDF</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defRPr/>
                      </a:pPr>
                      <a:r>
                        <a:rPr kumimoji="0" lang="en-US" sz="1200" b="0" i="0" u="none" strike="noStrike" kern="1200" cap="none" normalizeH="0" baseline="0" dirty="0" smtClean="0">
                          <a:ln>
                            <a:noFill/>
                          </a:ln>
                          <a:solidFill>
                            <a:schemeClr val="tx1"/>
                          </a:solidFill>
                          <a:effectLst/>
                          <a:latin typeface="Arial" pitchFamily="34" charset="0"/>
                          <a:ea typeface="+mn-ea"/>
                          <a:cs typeface="+mn-cs"/>
                        </a:rPr>
                        <a:t>Report prompts page displays in a new web page.</a:t>
                      </a:r>
                    </a:p>
                    <a:p>
                      <a:pPr marL="0" marR="0" lvl="0" indent="-137160" algn="l" defTabSz="914400" rtl="0" eaLnBrk="1" fontAlgn="base" latinLnBrk="0" hangingPunct="1">
                        <a:lnSpc>
                          <a:spcPct val="100000"/>
                        </a:lnSpc>
                        <a:spcBef>
                          <a:spcPct val="0"/>
                        </a:spcBef>
                        <a:spcAft>
                          <a:spcPct val="0"/>
                        </a:spcAft>
                        <a:buClrTx/>
                        <a:buSzTx/>
                        <a:buFont typeface="Arial" pitchFamily="34" charset="0"/>
                        <a:buChar char="•"/>
                        <a:tabLst>
                          <a:tab pos="114300" algn="l"/>
                        </a:tabLst>
                        <a:defRPr/>
                      </a:pPr>
                      <a:r>
                        <a:rPr kumimoji="0" lang="en-US" sz="1200" b="0" i="0" u="none" strike="noStrike" kern="1200" cap="none" normalizeH="0" baseline="0" dirty="0" smtClean="0">
                          <a:ln>
                            <a:noFill/>
                          </a:ln>
                          <a:solidFill>
                            <a:schemeClr val="tx1"/>
                          </a:solidFill>
                          <a:effectLst/>
                          <a:latin typeface="Arial" pitchFamily="34" charset="0"/>
                          <a:ea typeface="+mn-ea"/>
                          <a:cs typeface="+mn-cs"/>
                        </a:rPr>
                        <a:t>When you choose to run the report, the results display in Adobe Acrobat *.pdf format.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5" name="Picture 58"/>
          <p:cNvPicPr>
            <a:picLocks noChangeAspect="1" noChangeArrowheads="1"/>
          </p:cNvPicPr>
          <p:nvPr/>
        </p:nvPicPr>
        <p:blipFill>
          <a:blip r:embed="rId3" cstate="print"/>
          <a:stretch>
            <a:fillRect/>
          </a:stretch>
        </p:blipFill>
        <p:spPr bwMode="auto">
          <a:xfrm>
            <a:off x="714375" y="4562475"/>
            <a:ext cx="247650" cy="247650"/>
          </a:xfrm>
          <a:prstGeom prst="rect">
            <a:avLst/>
          </a:prstGeom>
          <a:noFill/>
          <a:ln w="19050" algn="ctr">
            <a:noFill/>
            <a:miter lim="800000"/>
            <a:headEnd/>
            <a:tailEnd/>
          </a:ln>
        </p:spPr>
      </p:pic>
      <p:pic>
        <p:nvPicPr>
          <p:cNvPr id="16" name="Picture 56"/>
          <p:cNvPicPr>
            <a:picLocks noChangeAspect="1" noChangeArrowheads="1"/>
          </p:cNvPicPr>
          <p:nvPr/>
        </p:nvPicPr>
        <p:blipFill>
          <a:blip r:embed="rId4" cstate="print"/>
          <a:srcRect/>
          <a:stretch>
            <a:fillRect/>
          </a:stretch>
        </p:blipFill>
        <p:spPr bwMode="auto">
          <a:xfrm>
            <a:off x="711200" y="3355975"/>
            <a:ext cx="228600" cy="247650"/>
          </a:xfrm>
          <a:prstGeom prst="rect">
            <a:avLst/>
          </a:prstGeom>
          <a:noFill/>
          <a:ln w="19050" algn="ctr">
            <a:noFill/>
            <a:miter lim="800000"/>
            <a:headEnd/>
            <a:tailEnd/>
          </a:ln>
        </p:spPr>
      </p:pic>
      <p:pic>
        <p:nvPicPr>
          <p:cNvPr id="17" name="Picture 60"/>
          <p:cNvPicPr>
            <a:picLocks noChangeAspect="1" noChangeArrowheads="1"/>
          </p:cNvPicPr>
          <p:nvPr/>
        </p:nvPicPr>
        <p:blipFill>
          <a:blip r:embed="rId5" cstate="print"/>
          <a:srcRect/>
          <a:stretch>
            <a:fillRect/>
          </a:stretch>
        </p:blipFill>
        <p:spPr bwMode="auto">
          <a:xfrm>
            <a:off x="681038" y="3906838"/>
            <a:ext cx="238125" cy="238125"/>
          </a:xfrm>
          <a:prstGeom prst="rect">
            <a:avLst/>
          </a:prstGeom>
          <a:noFill/>
          <a:ln w="19050" algn="ctr">
            <a:noFill/>
            <a:miter lim="800000"/>
            <a:headEnd/>
            <a:tailEnd/>
          </a:ln>
        </p:spPr>
      </p:pic>
      <p:pic>
        <p:nvPicPr>
          <p:cNvPr id="9" name="Picture 58"/>
          <p:cNvPicPr>
            <a:picLocks noChangeAspect="1" noChangeArrowheads="1"/>
          </p:cNvPicPr>
          <p:nvPr/>
        </p:nvPicPr>
        <p:blipFill>
          <a:blip r:embed="rId6" cstate="print"/>
          <a:srcRect/>
          <a:stretch>
            <a:fillRect/>
          </a:stretch>
        </p:blipFill>
        <p:spPr bwMode="auto">
          <a:xfrm>
            <a:off x="714375" y="5053013"/>
            <a:ext cx="247650" cy="257175"/>
          </a:xfrm>
          <a:prstGeom prst="rect">
            <a:avLst/>
          </a:prstGeom>
          <a:noFill/>
          <a:ln w="19050" algn="ctr">
            <a:noFill/>
            <a:miter lim="800000"/>
            <a:headEnd/>
            <a:tailEnd/>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Two – Active Cases Cube</a:t>
            </a:r>
          </a:p>
        </p:txBody>
      </p:sp>
      <p:sp>
        <p:nvSpPr>
          <p:cNvPr id="7" name="TextBox 11"/>
          <p:cNvSpPr txBox="1">
            <a:spLocks noChangeArrowheads="1"/>
          </p:cNvSpPr>
          <p:nvPr/>
        </p:nvSpPr>
        <p:spPr bwMode="auto">
          <a:xfrm>
            <a:off x="889088" y="4576993"/>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2.3.6: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Active Cases Cube shows </a:t>
            </a:r>
            <a:r>
              <a:rPr lang="en-US" sz="1200" b="1" dirty="0" smtClean="0">
                <a:solidFill>
                  <a:srgbClr val="000000"/>
                </a:solidFill>
              </a:rPr>
              <a:t>Number of Cases as Values </a:t>
            </a:r>
            <a:r>
              <a:rPr lang="en-US" sz="1200" dirty="0" smtClean="0">
                <a:solidFill>
                  <a:srgbClr val="000000"/>
                </a:solidFill>
              </a:rPr>
              <a:t>as the measure.</a:t>
            </a:r>
            <a:r>
              <a:rPr lang="en-US" sz="1200" b="1" dirty="0" smtClean="0">
                <a:solidFill>
                  <a:srgbClr val="000000"/>
                </a:solidFill>
              </a:rPr>
              <a:t> </a:t>
            </a:r>
            <a:r>
              <a:rPr lang="en-US" sz="1200" dirty="0" smtClean="0">
                <a:solidFill>
                  <a:srgbClr val="000000"/>
                </a:solidFill>
              </a:rPr>
              <a:t>The default dimensions are </a:t>
            </a:r>
            <a:r>
              <a:rPr lang="en-US" sz="1200" b="1" dirty="0" smtClean="0">
                <a:solidFill>
                  <a:srgbClr val="000000"/>
                </a:solidFill>
              </a:rPr>
              <a:t>PLCO</a:t>
            </a:r>
            <a:r>
              <a:rPr lang="en-US" sz="1200" dirty="0" smtClean="0">
                <a:solidFill>
                  <a:srgbClr val="000000"/>
                </a:solidFill>
              </a:rPr>
              <a:t> </a:t>
            </a:r>
            <a:r>
              <a:rPr lang="en-US" sz="1200" b="1" dirty="0" smtClean="0">
                <a:solidFill>
                  <a:srgbClr val="000000"/>
                </a:solidFill>
              </a:rPr>
              <a:t>and Established Date</a:t>
            </a:r>
            <a:r>
              <a:rPr lang="en-US" sz="1200" dirty="0" smtClean="0">
                <a:solidFill>
                  <a:srgbClr val="000000"/>
                </a:solidFill>
              </a:rPr>
              <a:t>. From this default view, the user can drill down, expand , or use filter to view the other dimensions of the cube (Graphic 2.3.6).</a:t>
            </a:r>
            <a:endParaRPr lang="en-US" sz="1200" dirty="0" smtClean="0"/>
          </a:p>
        </p:txBody>
      </p:sp>
      <p:pic>
        <p:nvPicPr>
          <p:cNvPr id="9" name="Picture 8" descr="activecasesdefault.png"/>
          <p:cNvPicPr>
            <a:picLocks noChangeAspect="1"/>
          </p:cNvPicPr>
          <p:nvPr/>
        </p:nvPicPr>
        <p:blipFill>
          <a:blip r:embed="rId3" cstate="print"/>
          <a:stretch>
            <a:fillRect/>
          </a:stretch>
        </p:blipFill>
        <p:spPr>
          <a:xfrm>
            <a:off x="866925" y="2598174"/>
            <a:ext cx="7549603" cy="1973825"/>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Active Cases Cube</a:t>
            </a:r>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2.3.7 shows a drill-down view of the number of cases by DCMA Divisions from FY2002 to FY2009. To generate the report, click on the file icon on the Tool Bar and select either PDF, CVS or Excel for report format. </a:t>
            </a:r>
          </a:p>
        </p:txBody>
      </p:sp>
      <p:sp>
        <p:nvSpPr>
          <p:cNvPr id="7" name="TextBox 7"/>
          <p:cNvSpPr txBox="1">
            <a:spLocks noChangeArrowheads="1"/>
          </p:cNvSpPr>
          <p:nvPr/>
        </p:nvSpPr>
        <p:spPr bwMode="auto">
          <a:xfrm>
            <a:off x="433861" y="5272777"/>
            <a:ext cx="2944812" cy="215900"/>
          </a:xfrm>
          <a:prstGeom prst="rect">
            <a:avLst/>
          </a:prstGeom>
          <a:noFill/>
          <a:ln w="9525">
            <a:noFill/>
            <a:miter lim="800000"/>
            <a:headEnd/>
            <a:tailEnd/>
          </a:ln>
        </p:spPr>
        <p:txBody>
          <a:bodyPr>
            <a:spAutoFit/>
          </a:bodyPr>
          <a:lstStyle/>
          <a:p>
            <a:r>
              <a:rPr lang="en-US" sz="800" dirty="0"/>
              <a:t>Graphic </a:t>
            </a:r>
            <a:r>
              <a:rPr lang="en-US" sz="800" dirty="0" smtClean="0"/>
              <a:t>2.3.7: Drill-down View</a:t>
            </a:r>
            <a:endParaRPr lang="en-US" sz="800" dirty="0"/>
          </a:p>
        </p:txBody>
      </p:sp>
      <p:pic>
        <p:nvPicPr>
          <p:cNvPr id="12" name="Picture 11" descr="activecases.png"/>
          <p:cNvPicPr>
            <a:picLocks noChangeAspect="1"/>
          </p:cNvPicPr>
          <p:nvPr/>
        </p:nvPicPr>
        <p:blipFill>
          <a:blip r:embed="rId3" cstate="print"/>
          <a:stretch>
            <a:fillRect/>
          </a:stretch>
        </p:blipFill>
        <p:spPr>
          <a:xfrm>
            <a:off x="449425" y="2491800"/>
            <a:ext cx="8133334" cy="2761905"/>
          </a:xfrm>
          <a:prstGeom prst="rect">
            <a:avLst/>
          </a:prstGeom>
          <a:ln>
            <a:solidFill>
              <a:schemeClr val="tx1"/>
            </a:solidFill>
          </a:ln>
        </p:spPr>
      </p:pic>
      <p:sp>
        <p:nvSpPr>
          <p:cNvPr id="13" name="Oval 12"/>
          <p:cNvSpPr/>
          <p:nvPr/>
        </p:nvSpPr>
        <p:spPr bwMode="auto">
          <a:xfrm>
            <a:off x="4160099" y="4850143"/>
            <a:ext cx="430306" cy="515942"/>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a:spLocks noChangeArrowheads="1"/>
          </p:cNvSpPr>
          <p:nvPr/>
        </p:nvSpPr>
        <p:spPr bwMode="auto">
          <a:xfrm>
            <a:off x="0" y="1347536"/>
            <a:ext cx="4434295" cy="338554"/>
          </a:xfrm>
          <a:prstGeom prst="rect">
            <a:avLst/>
          </a:prstGeom>
          <a:noFill/>
          <a:ln w="9525">
            <a:noFill/>
            <a:miter lim="800000"/>
            <a:headEnd/>
            <a:tailEnd/>
          </a:ln>
        </p:spPr>
        <p:txBody>
          <a:bodyPr wrap="square">
            <a:spAutoFit/>
          </a:bodyPr>
          <a:lstStyle/>
          <a:p>
            <a:pPr algn="l" eaLnBrk="0" hangingPunct="0"/>
            <a:r>
              <a:rPr lang="en-US" sz="1600" b="1" dirty="0" smtClean="0"/>
              <a:t>Active Cases Cube</a:t>
            </a:r>
            <a:endParaRPr lang="en-US" sz="1600" b="1"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141</a:t>
            </a:fld>
            <a:endParaRPr lang="en-US" dirty="0">
              <a:solidFill>
                <a:schemeClr val="bg1"/>
              </a:solidFill>
            </a:endParaRPr>
          </a:p>
        </p:txBody>
      </p:sp>
      <p:sp>
        <p:nvSpPr>
          <p:cNvPr id="14" name="TextBox 7"/>
          <p:cNvSpPr txBox="1">
            <a:spLocks noChangeArrowheads="1"/>
          </p:cNvSpPr>
          <p:nvPr/>
        </p:nvSpPr>
        <p:spPr bwMode="auto">
          <a:xfrm>
            <a:off x="4868212" y="5486401"/>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5" name="Straight Arrow Connector 14"/>
          <p:cNvCxnSpPr/>
          <p:nvPr/>
        </p:nvCxnSpPr>
        <p:spPr bwMode="auto">
          <a:xfrm rot="10800000">
            <a:off x="4559121" y="5318975"/>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Active Cases Cube</a:t>
            </a:r>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2.3.8 shows the Excel report of the number of active cases by DCMA Divisions from FY2002 to FY2009. </a:t>
            </a:r>
          </a:p>
        </p:txBody>
      </p:sp>
      <p:sp>
        <p:nvSpPr>
          <p:cNvPr id="7" name="TextBox 7"/>
          <p:cNvSpPr txBox="1">
            <a:spLocks noChangeArrowheads="1"/>
          </p:cNvSpPr>
          <p:nvPr/>
        </p:nvSpPr>
        <p:spPr bwMode="auto">
          <a:xfrm>
            <a:off x="662461" y="5236682"/>
            <a:ext cx="2944812" cy="215900"/>
          </a:xfrm>
          <a:prstGeom prst="rect">
            <a:avLst/>
          </a:prstGeom>
          <a:noFill/>
          <a:ln w="9525">
            <a:noFill/>
            <a:miter lim="800000"/>
            <a:headEnd/>
            <a:tailEnd/>
          </a:ln>
        </p:spPr>
        <p:txBody>
          <a:bodyPr>
            <a:spAutoFit/>
          </a:bodyPr>
          <a:lstStyle/>
          <a:p>
            <a:r>
              <a:rPr lang="en-US" sz="800" dirty="0"/>
              <a:t>Graphic </a:t>
            </a:r>
            <a:r>
              <a:rPr lang="en-US" sz="800" dirty="0" smtClean="0"/>
              <a:t>2.3.8: Excel Report View</a:t>
            </a:r>
            <a:endParaRPr lang="en-US" sz="800" dirty="0"/>
          </a:p>
        </p:txBody>
      </p:sp>
      <p:pic>
        <p:nvPicPr>
          <p:cNvPr id="10" name="Picture 9" descr="activecasesexcel.png"/>
          <p:cNvPicPr>
            <a:picLocks noChangeAspect="1"/>
          </p:cNvPicPr>
          <p:nvPr/>
        </p:nvPicPr>
        <p:blipFill>
          <a:blip r:embed="rId3" cstate="print"/>
          <a:stretch>
            <a:fillRect/>
          </a:stretch>
        </p:blipFill>
        <p:spPr>
          <a:xfrm>
            <a:off x="664366" y="2390425"/>
            <a:ext cx="7730908" cy="2819248"/>
          </a:xfrm>
          <a:prstGeom prst="rect">
            <a:avLst/>
          </a:prstGeom>
          <a:ln>
            <a:solidFill>
              <a:schemeClr val="tx1"/>
            </a:solidFill>
          </a:ln>
        </p:spPr>
      </p:pic>
      <p:sp>
        <p:nvSpPr>
          <p:cNvPr id="8" name="TextBox 9"/>
          <p:cNvSpPr txBox="1">
            <a:spLocks noChangeArrowheads="1"/>
          </p:cNvSpPr>
          <p:nvPr/>
        </p:nvSpPr>
        <p:spPr bwMode="auto">
          <a:xfrm>
            <a:off x="0" y="1345720"/>
            <a:ext cx="4222750" cy="338554"/>
          </a:xfrm>
          <a:prstGeom prst="rect">
            <a:avLst/>
          </a:prstGeom>
          <a:noFill/>
          <a:ln w="9525">
            <a:noFill/>
            <a:miter lim="800000"/>
            <a:headEnd/>
            <a:tailEnd/>
          </a:ln>
        </p:spPr>
        <p:txBody>
          <a:bodyPr>
            <a:spAutoFit/>
          </a:bodyPr>
          <a:lstStyle/>
          <a:p>
            <a:pPr algn="l" eaLnBrk="0" hangingPunct="0"/>
            <a:r>
              <a:rPr lang="en-US" sz="1600" b="1" dirty="0" smtClean="0"/>
              <a:t>Active Cases Cube</a:t>
            </a:r>
            <a:endParaRPr lang="en-US" sz="1600" b="1"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Closed Referral Cube</a:t>
            </a:r>
          </a:p>
        </p:txBody>
      </p:sp>
      <p:sp>
        <p:nvSpPr>
          <p:cNvPr id="319491" name="TextBox 9"/>
          <p:cNvSpPr txBox="1">
            <a:spLocks noChangeArrowheads="1"/>
          </p:cNvSpPr>
          <p:nvPr/>
        </p:nvSpPr>
        <p:spPr bwMode="auto">
          <a:xfrm>
            <a:off x="-5031" y="1333688"/>
            <a:ext cx="4222750" cy="338554"/>
          </a:xfrm>
          <a:prstGeom prst="rect">
            <a:avLst/>
          </a:prstGeom>
          <a:noFill/>
          <a:ln w="9525">
            <a:noFill/>
            <a:miter lim="800000"/>
            <a:headEnd/>
            <a:tailEnd/>
          </a:ln>
        </p:spPr>
        <p:txBody>
          <a:bodyPr>
            <a:spAutoFit/>
          </a:bodyPr>
          <a:lstStyle/>
          <a:p>
            <a:pPr algn="l" eaLnBrk="0" hangingPunct="0"/>
            <a:r>
              <a:rPr lang="en-US" sz="1600" b="1" dirty="0" smtClean="0"/>
              <a:t>Closed Referral Cube</a:t>
            </a:r>
            <a:endParaRPr lang="en-US" sz="1600" b="1" dirty="0"/>
          </a:p>
        </p:txBody>
      </p:sp>
      <p:sp>
        <p:nvSpPr>
          <p:cNvPr id="9" name="Text Box 5"/>
          <p:cNvSpPr txBox="1">
            <a:spLocks noChangeArrowheads="1"/>
          </p:cNvSpPr>
          <p:nvPr/>
        </p:nvSpPr>
        <p:spPr bwMode="auto">
          <a:xfrm>
            <a:off x="149225" y="1685927"/>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Closed Referral Cube lists </a:t>
            </a:r>
            <a:r>
              <a:rPr lang="en-US" sz="1200" dirty="0" smtClean="0"/>
              <a:t>all referrals closed cases. A closed referral is one in which the referral has been accepted or rejected. </a:t>
            </a:r>
            <a:r>
              <a:rPr lang="en-US" sz="1200" dirty="0" smtClean="0">
                <a:solidFill>
                  <a:srgbClr val="000000"/>
                </a:solidFill>
              </a:rPr>
              <a:t>It has the following dimensions and measures (Graphic 2.3.9):</a:t>
            </a:r>
            <a:endParaRPr lang="en-US" sz="1200" dirty="0" smtClean="0"/>
          </a:p>
        </p:txBody>
      </p:sp>
      <p:graphicFrame>
        <p:nvGraphicFramePr>
          <p:cNvPr id="8" name="Group 20"/>
          <p:cNvGraphicFramePr>
            <a:graphicFrameLocks noGrp="1"/>
          </p:cNvGraphicFramePr>
          <p:nvPr/>
        </p:nvGraphicFramePr>
        <p:xfrm>
          <a:off x="510989" y="2263079"/>
          <a:ext cx="4061012" cy="3810000"/>
        </p:xfrm>
        <a:graphic>
          <a:graphicData uri="http://schemas.openxmlformats.org/drawingml/2006/table">
            <a:tbl>
              <a:tblPr/>
              <a:tblGrid>
                <a:gridCol w="1344705"/>
                <a:gridCol w="2716307"/>
              </a:tblGrid>
              <a:tr h="1939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Prime 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Cognizant 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Established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Referral Accepted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Referral Rejected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Closed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Admin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Referrals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Schedules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Average Acquisition Cost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 name="Picture 10" descr="closedreferral.png"/>
          <p:cNvPicPr>
            <a:picLocks noChangeAspect="1"/>
          </p:cNvPicPr>
          <p:nvPr/>
        </p:nvPicPr>
        <p:blipFill>
          <a:blip r:embed="rId3" cstate="print"/>
          <a:stretch>
            <a:fillRect/>
          </a:stretch>
        </p:blipFill>
        <p:spPr>
          <a:xfrm>
            <a:off x="5196319" y="2162390"/>
            <a:ext cx="3285943" cy="3887292"/>
          </a:xfrm>
          <a:prstGeom prst="rect">
            <a:avLst/>
          </a:prstGeom>
          <a:ln>
            <a:solidFill>
              <a:schemeClr val="tx1"/>
            </a:solidFill>
          </a:ln>
        </p:spPr>
      </p:pic>
      <p:sp>
        <p:nvSpPr>
          <p:cNvPr id="13" name="TextBox 11"/>
          <p:cNvSpPr txBox="1">
            <a:spLocks noChangeArrowheads="1"/>
          </p:cNvSpPr>
          <p:nvPr/>
        </p:nvSpPr>
        <p:spPr bwMode="auto">
          <a:xfrm>
            <a:off x="5196394" y="6068913"/>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2.3.9 Dimensions and Measures</a:t>
            </a:r>
            <a:endParaRPr lang="en-US" sz="800" dirty="0">
              <a:ea typeface="ＭＳ Ｐゴシック" pitchFamily="-108" charset="-128"/>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Three – Closed Referral Cube</a:t>
            </a:r>
          </a:p>
        </p:txBody>
      </p:sp>
      <p:sp>
        <p:nvSpPr>
          <p:cNvPr id="7" name="TextBox 11"/>
          <p:cNvSpPr txBox="1">
            <a:spLocks noChangeArrowheads="1"/>
          </p:cNvSpPr>
          <p:nvPr/>
        </p:nvSpPr>
        <p:spPr bwMode="auto">
          <a:xfrm>
            <a:off x="1418478" y="4853719"/>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2.3.1:0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Closed Referral Cube shows </a:t>
            </a:r>
            <a:r>
              <a:rPr lang="en-US" sz="1200" b="1" dirty="0" smtClean="0">
                <a:solidFill>
                  <a:srgbClr val="000000"/>
                </a:solidFill>
              </a:rPr>
              <a:t>Number of Referrals as Values </a:t>
            </a:r>
            <a:r>
              <a:rPr lang="en-US" sz="1200" dirty="0" smtClean="0">
                <a:solidFill>
                  <a:srgbClr val="000000"/>
                </a:solidFill>
              </a:rPr>
              <a:t>as the measure </a:t>
            </a:r>
            <a:r>
              <a:rPr lang="en-US" sz="1200" b="1" dirty="0" smtClean="0">
                <a:solidFill>
                  <a:srgbClr val="000000"/>
                </a:solidFill>
              </a:rPr>
              <a:t>. </a:t>
            </a:r>
            <a:r>
              <a:rPr lang="en-US" sz="1200" dirty="0" smtClean="0">
                <a:solidFill>
                  <a:srgbClr val="000000"/>
                </a:solidFill>
              </a:rPr>
              <a:t>The default dimensions are </a:t>
            </a:r>
            <a:r>
              <a:rPr lang="en-US" sz="1200" b="1" dirty="0" smtClean="0">
                <a:solidFill>
                  <a:srgbClr val="000000"/>
                </a:solidFill>
              </a:rPr>
              <a:t>Prime</a:t>
            </a:r>
            <a:r>
              <a:rPr lang="en-US" sz="1200" dirty="0" smtClean="0">
                <a:solidFill>
                  <a:srgbClr val="000000"/>
                </a:solidFill>
              </a:rPr>
              <a:t> </a:t>
            </a:r>
            <a:r>
              <a:rPr lang="en-US" sz="1200" b="1" dirty="0" smtClean="0">
                <a:solidFill>
                  <a:srgbClr val="000000"/>
                </a:solidFill>
              </a:rPr>
              <a:t>PLCO</a:t>
            </a:r>
            <a:r>
              <a:rPr lang="en-US" sz="1200" dirty="0" smtClean="0">
                <a:solidFill>
                  <a:srgbClr val="000000"/>
                </a:solidFill>
              </a:rPr>
              <a:t> </a:t>
            </a:r>
            <a:r>
              <a:rPr lang="en-US" sz="1200" b="1" dirty="0" smtClean="0">
                <a:solidFill>
                  <a:srgbClr val="000000"/>
                </a:solidFill>
              </a:rPr>
              <a:t>and Cognizant PLCO</a:t>
            </a:r>
            <a:r>
              <a:rPr lang="en-US" sz="1200" dirty="0" smtClean="0">
                <a:solidFill>
                  <a:srgbClr val="000000"/>
                </a:solidFill>
              </a:rPr>
              <a:t>. From this default view, the user can drill down, expand ,  or filter to view the other dimensions of the cube (Graphic 2.3.10).</a:t>
            </a:r>
            <a:endParaRPr lang="en-US" sz="1200" dirty="0" smtClean="0"/>
          </a:p>
        </p:txBody>
      </p:sp>
      <p:pic>
        <p:nvPicPr>
          <p:cNvPr id="13" name="Picture 12" descr="closedref2.png"/>
          <p:cNvPicPr>
            <a:picLocks noChangeAspect="1"/>
          </p:cNvPicPr>
          <p:nvPr/>
        </p:nvPicPr>
        <p:blipFill>
          <a:blip r:embed="rId3" cstate="print"/>
          <a:stretch>
            <a:fillRect/>
          </a:stretch>
        </p:blipFill>
        <p:spPr>
          <a:xfrm>
            <a:off x="1417567" y="2752838"/>
            <a:ext cx="6246555" cy="2067675"/>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a:t>
            </a:r>
            <a:r>
              <a:rPr lang="en-US" baseline="0" dirty="0" smtClean="0"/>
              <a:t> </a:t>
            </a:r>
            <a:r>
              <a:rPr lang="en-US" dirty="0" smtClean="0"/>
              <a:t>– Closed Referral Cube</a:t>
            </a:r>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2.3.11 shows a drill-down view of the number of referrals by DCMA Divisions and Cognizant PLCO. To generate the report, </a:t>
            </a:r>
            <a:r>
              <a:rPr lang="en-US" sz="1200" i="1" dirty="0" smtClean="0">
                <a:solidFill>
                  <a:srgbClr val="000000"/>
                </a:solidFill>
              </a:rPr>
              <a:t>click </a:t>
            </a:r>
            <a:r>
              <a:rPr lang="en-US" sz="1200" dirty="0" smtClean="0">
                <a:solidFill>
                  <a:srgbClr val="000000"/>
                </a:solidFill>
              </a:rPr>
              <a:t>on the file icon on the Tool Bar and </a:t>
            </a:r>
            <a:r>
              <a:rPr lang="en-US" sz="1200" i="1" dirty="0" smtClean="0">
                <a:solidFill>
                  <a:srgbClr val="000000"/>
                </a:solidFill>
              </a:rPr>
              <a:t>select </a:t>
            </a:r>
            <a:r>
              <a:rPr lang="en-US" sz="1200" dirty="0" smtClean="0">
                <a:solidFill>
                  <a:srgbClr val="000000"/>
                </a:solidFill>
              </a:rPr>
              <a:t>either PDF, CVS or Excel for report format. </a:t>
            </a:r>
          </a:p>
        </p:txBody>
      </p:sp>
      <p:sp>
        <p:nvSpPr>
          <p:cNvPr id="7" name="TextBox 7"/>
          <p:cNvSpPr txBox="1">
            <a:spLocks noChangeArrowheads="1"/>
          </p:cNvSpPr>
          <p:nvPr/>
        </p:nvSpPr>
        <p:spPr bwMode="auto">
          <a:xfrm>
            <a:off x="1191850" y="5308871"/>
            <a:ext cx="2944812" cy="215900"/>
          </a:xfrm>
          <a:prstGeom prst="rect">
            <a:avLst/>
          </a:prstGeom>
          <a:noFill/>
          <a:ln w="9525">
            <a:noFill/>
            <a:miter lim="800000"/>
            <a:headEnd/>
            <a:tailEnd/>
          </a:ln>
        </p:spPr>
        <p:txBody>
          <a:bodyPr>
            <a:spAutoFit/>
          </a:bodyPr>
          <a:lstStyle/>
          <a:p>
            <a:r>
              <a:rPr lang="en-US" sz="800" dirty="0"/>
              <a:t>Graphic </a:t>
            </a:r>
            <a:r>
              <a:rPr lang="en-US" sz="800" dirty="0" smtClean="0"/>
              <a:t>2.3.11: Drill-down View</a:t>
            </a:r>
            <a:endParaRPr lang="en-US" sz="800" dirty="0"/>
          </a:p>
        </p:txBody>
      </p:sp>
      <p:pic>
        <p:nvPicPr>
          <p:cNvPr id="11" name="Picture 10" descr="closedrefer3.png"/>
          <p:cNvPicPr>
            <a:picLocks noChangeAspect="1"/>
          </p:cNvPicPr>
          <p:nvPr/>
        </p:nvPicPr>
        <p:blipFill>
          <a:blip r:embed="rId3" cstate="print"/>
          <a:stretch>
            <a:fillRect/>
          </a:stretch>
        </p:blipFill>
        <p:spPr>
          <a:xfrm>
            <a:off x="1197053" y="2509502"/>
            <a:ext cx="6888172" cy="2801458"/>
          </a:xfrm>
          <a:prstGeom prst="rect">
            <a:avLst/>
          </a:prstGeom>
          <a:ln>
            <a:solidFill>
              <a:schemeClr val="tx1"/>
            </a:solidFill>
          </a:ln>
        </p:spPr>
      </p:pic>
      <p:sp>
        <p:nvSpPr>
          <p:cNvPr id="13" name="Oval 12"/>
          <p:cNvSpPr/>
          <p:nvPr/>
        </p:nvSpPr>
        <p:spPr bwMode="auto">
          <a:xfrm>
            <a:off x="5149519" y="4934365"/>
            <a:ext cx="457199" cy="455785"/>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Closed Referral Cube</a:t>
            </a:r>
            <a:endParaRPr lang="en-US" sz="1600" b="1" dirty="0"/>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145</a:t>
            </a:fld>
            <a:endParaRPr lang="en-US" dirty="0">
              <a:solidFill>
                <a:schemeClr val="bg1"/>
              </a:solidFill>
            </a:endParaRPr>
          </a:p>
        </p:txBody>
      </p:sp>
      <p:sp>
        <p:nvSpPr>
          <p:cNvPr id="12" name="TextBox 7"/>
          <p:cNvSpPr txBox="1">
            <a:spLocks noChangeArrowheads="1"/>
          </p:cNvSpPr>
          <p:nvPr/>
        </p:nvSpPr>
        <p:spPr bwMode="auto">
          <a:xfrm>
            <a:off x="5885643" y="5525038"/>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5" name="Straight Arrow Connector 14"/>
          <p:cNvCxnSpPr/>
          <p:nvPr/>
        </p:nvCxnSpPr>
        <p:spPr bwMode="auto">
          <a:xfrm rot="10800000">
            <a:off x="5576552" y="5357612"/>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Closed Referral Cube</a:t>
            </a:r>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2.3.12 shows the Excel report of the number of closed referrals by DCMA Divisions and Cognizant PLCO. </a:t>
            </a:r>
          </a:p>
        </p:txBody>
      </p:sp>
      <p:sp>
        <p:nvSpPr>
          <p:cNvPr id="7" name="TextBox 7"/>
          <p:cNvSpPr txBox="1">
            <a:spLocks noChangeArrowheads="1"/>
          </p:cNvSpPr>
          <p:nvPr/>
        </p:nvSpPr>
        <p:spPr bwMode="auto">
          <a:xfrm>
            <a:off x="2527356" y="4863702"/>
            <a:ext cx="2944812" cy="215900"/>
          </a:xfrm>
          <a:prstGeom prst="rect">
            <a:avLst/>
          </a:prstGeom>
          <a:noFill/>
          <a:ln w="9525">
            <a:noFill/>
            <a:miter lim="800000"/>
            <a:headEnd/>
            <a:tailEnd/>
          </a:ln>
        </p:spPr>
        <p:txBody>
          <a:bodyPr>
            <a:spAutoFit/>
          </a:bodyPr>
          <a:lstStyle/>
          <a:p>
            <a:r>
              <a:rPr lang="en-US" sz="800" dirty="0"/>
              <a:t>Graphic </a:t>
            </a:r>
            <a:r>
              <a:rPr lang="en-US" sz="800" dirty="0" smtClean="0"/>
              <a:t>2.3.12: Excel Report View</a:t>
            </a:r>
            <a:endParaRPr lang="en-US" sz="800" dirty="0"/>
          </a:p>
        </p:txBody>
      </p:sp>
      <p:sp>
        <p:nvSpPr>
          <p:cNvPr id="13"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Closed Referral Cube</a:t>
            </a:r>
            <a:endParaRPr lang="en-US" sz="1600" b="1" dirty="0"/>
          </a:p>
        </p:txBody>
      </p:sp>
      <p:pic>
        <p:nvPicPr>
          <p:cNvPr id="15" name="Picture 14" descr="closedrefer3.png"/>
          <p:cNvPicPr>
            <a:picLocks noChangeAspect="1"/>
          </p:cNvPicPr>
          <p:nvPr/>
        </p:nvPicPr>
        <p:blipFill>
          <a:blip r:embed="rId3" cstate="print"/>
          <a:stretch>
            <a:fillRect/>
          </a:stretch>
        </p:blipFill>
        <p:spPr>
          <a:xfrm>
            <a:off x="2537398" y="2414489"/>
            <a:ext cx="3828572" cy="2438095"/>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Four – Completed</a:t>
            </a:r>
            <a:r>
              <a:rPr lang="en-US" baseline="0" dirty="0" smtClean="0"/>
              <a:t> Sale </a:t>
            </a:r>
            <a:r>
              <a:rPr lang="en-US" dirty="0" smtClean="0"/>
              <a:t>Cube</a:t>
            </a:r>
          </a:p>
        </p:txBody>
      </p:sp>
      <p:sp>
        <p:nvSpPr>
          <p:cNvPr id="319491"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Completed Sale Cube</a:t>
            </a:r>
            <a:endParaRPr lang="en-US" sz="1600" b="1" dirty="0"/>
          </a:p>
        </p:txBody>
      </p:sp>
      <p:sp>
        <p:nvSpPr>
          <p:cNvPr id="9" name="Text Box 5"/>
          <p:cNvSpPr txBox="1">
            <a:spLocks noChangeArrowheads="1"/>
          </p:cNvSpPr>
          <p:nvPr/>
        </p:nvSpPr>
        <p:spPr bwMode="auto">
          <a:xfrm>
            <a:off x="149225" y="1685927"/>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Completed Sale Cube lists </a:t>
            </a:r>
            <a:r>
              <a:rPr lang="en-US" sz="1200" dirty="0" smtClean="0"/>
              <a:t>completed sale cases with the calculation between sale amount and acquisition cost. </a:t>
            </a:r>
            <a:r>
              <a:rPr lang="en-US" sz="1200" dirty="0" smtClean="0">
                <a:solidFill>
                  <a:srgbClr val="000000"/>
                </a:solidFill>
              </a:rPr>
              <a:t>It has the following dimensions and measures (Graphic 2.3.13):</a:t>
            </a:r>
            <a:endParaRPr lang="en-US" sz="1200" dirty="0" smtClean="0"/>
          </a:p>
        </p:txBody>
      </p:sp>
      <p:graphicFrame>
        <p:nvGraphicFramePr>
          <p:cNvPr id="8" name="Group 20"/>
          <p:cNvGraphicFramePr>
            <a:graphicFrameLocks noGrp="1"/>
          </p:cNvGraphicFramePr>
          <p:nvPr/>
        </p:nvGraphicFramePr>
        <p:xfrm>
          <a:off x="462863" y="2263079"/>
          <a:ext cx="4879158" cy="3388555"/>
        </p:xfrm>
        <a:graphic>
          <a:graphicData uri="http://schemas.openxmlformats.org/drawingml/2006/table">
            <a:tbl>
              <a:tblPr/>
              <a:tblGrid>
                <a:gridCol w="1344705"/>
                <a:gridCol w="3534453"/>
              </a:tblGrid>
              <a:tr h="18035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Sale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Sale Method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Sale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Administrative Dimension1 – Not for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Administrative Dimension2 – Not for Use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Sales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Schedules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Acquisition Cost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Sale Proceeds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 name="Picture 11" descr="CompletedCase1.png"/>
          <p:cNvPicPr>
            <a:picLocks noChangeAspect="1"/>
          </p:cNvPicPr>
          <p:nvPr/>
        </p:nvPicPr>
        <p:blipFill>
          <a:blip r:embed="rId3" cstate="print"/>
          <a:stretch>
            <a:fillRect/>
          </a:stretch>
        </p:blipFill>
        <p:spPr>
          <a:xfrm>
            <a:off x="5677588" y="2275183"/>
            <a:ext cx="2914286" cy="3390476"/>
          </a:xfrm>
          <a:prstGeom prst="rect">
            <a:avLst/>
          </a:prstGeom>
          <a:ln>
            <a:solidFill>
              <a:schemeClr val="tx1"/>
            </a:solidFill>
          </a:ln>
        </p:spPr>
      </p:pic>
      <p:sp>
        <p:nvSpPr>
          <p:cNvPr id="13" name="TextBox 11"/>
          <p:cNvSpPr txBox="1">
            <a:spLocks noChangeArrowheads="1"/>
          </p:cNvSpPr>
          <p:nvPr/>
        </p:nvSpPr>
        <p:spPr bwMode="auto">
          <a:xfrm>
            <a:off x="5677657" y="5695929"/>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2.3.13 Dimensions and Measures</a:t>
            </a:r>
            <a:endParaRPr lang="en-US" sz="800" dirty="0">
              <a:ea typeface="ＭＳ Ｐゴシック" pitchFamily="-108" charset="-128"/>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a:t>
            </a:r>
            <a:r>
              <a:rPr lang="en-US" sz="2400" b="1" dirty="0" smtClean="0">
                <a:solidFill>
                  <a:schemeClr val="tx1"/>
                </a:solidFill>
                <a:latin typeface="+mj-lt"/>
                <a:ea typeface="+mj-ea"/>
                <a:cs typeface="+mj-cs"/>
              </a:rPr>
              <a:t>Four – Completed</a:t>
            </a:r>
            <a:r>
              <a:rPr lang="en-US" sz="2400" b="1" baseline="0" dirty="0" smtClean="0">
                <a:solidFill>
                  <a:schemeClr val="tx1"/>
                </a:solidFill>
                <a:latin typeface="+mj-lt"/>
                <a:ea typeface="+mj-ea"/>
                <a:cs typeface="+mj-cs"/>
              </a:rPr>
              <a:t> Sale </a:t>
            </a:r>
            <a:r>
              <a:rPr lang="en-US" sz="2400" b="1" dirty="0" smtClean="0">
                <a:solidFill>
                  <a:schemeClr val="tx1"/>
                </a:solidFill>
                <a:latin typeface="+mj-lt"/>
                <a:ea typeface="+mj-ea"/>
                <a:cs typeface="+mj-cs"/>
              </a:rPr>
              <a:t>Cube</a:t>
            </a:r>
            <a:endParaRPr lang="en-US" dirty="0" smtClean="0"/>
          </a:p>
        </p:txBody>
      </p:sp>
      <p:sp>
        <p:nvSpPr>
          <p:cNvPr id="7" name="TextBox 11"/>
          <p:cNvSpPr txBox="1">
            <a:spLocks noChangeArrowheads="1"/>
          </p:cNvSpPr>
          <p:nvPr/>
        </p:nvSpPr>
        <p:spPr bwMode="auto">
          <a:xfrm>
            <a:off x="287510" y="4769498"/>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2.3.14: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the Completed Sale Cube shows the </a:t>
            </a:r>
            <a:r>
              <a:rPr lang="en-US" sz="1200" b="1" dirty="0" smtClean="0">
                <a:solidFill>
                  <a:srgbClr val="000000"/>
                </a:solidFill>
              </a:rPr>
              <a:t>Number of Sales as Values </a:t>
            </a:r>
            <a:r>
              <a:rPr lang="en-US" sz="1200" dirty="0" smtClean="0">
                <a:solidFill>
                  <a:srgbClr val="000000"/>
                </a:solidFill>
              </a:rPr>
              <a:t>as the measure. The default dimensions are </a:t>
            </a:r>
            <a:r>
              <a:rPr lang="en-US" sz="1200" b="1" dirty="0" smtClean="0">
                <a:solidFill>
                  <a:srgbClr val="000000"/>
                </a:solidFill>
              </a:rPr>
              <a:t>PLCO</a:t>
            </a:r>
            <a:r>
              <a:rPr lang="en-US" sz="1200" dirty="0" smtClean="0">
                <a:solidFill>
                  <a:srgbClr val="000000"/>
                </a:solidFill>
              </a:rPr>
              <a:t> </a:t>
            </a:r>
            <a:r>
              <a:rPr lang="en-US" sz="1200" b="1" dirty="0" smtClean="0">
                <a:solidFill>
                  <a:srgbClr val="000000"/>
                </a:solidFill>
              </a:rPr>
              <a:t>and Sale Date</a:t>
            </a:r>
            <a:r>
              <a:rPr lang="en-US" sz="1200" dirty="0" smtClean="0">
                <a:solidFill>
                  <a:srgbClr val="000000"/>
                </a:solidFill>
              </a:rPr>
              <a:t>. From this default view, the user can drill down, expand ,  or filter to view the other dimensions of the cube (Graphic 2.3.14).</a:t>
            </a:r>
            <a:endParaRPr lang="en-US" sz="1200" dirty="0" smtClean="0"/>
          </a:p>
        </p:txBody>
      </p:sp>
      <p:pic>
        <p:nvPicPr>
          <p:cNvPr id="8" name="Picture 7" descr="completedsale1.png"/>
          <p:cNvPicPr>
            <a:picLocks noChangeAspect="1"/>
          </p:cNvPicPr>
          <p:nvPr/>
        </p:nvPicPr>
        <p:blipFill>
          <a:blip r:embed="rId3" cstate="print"/>
          <a:stretch>
            <a:fillRect/>
          </a:stretch>
        </p:blipFill>
        <p:spPr>
          <a:xfrm>
            <a:off x="291243" y="2585155"/>
            <a:ext cx="8494982" cy="2155286"/>
          </a:xfrm>
          <a:prstGeom prst="rect">
            <a:avLst/>
          </a:prstGeom>
          <a:ln>
            <a:solidFill>
              <a:schemeClr val="tx1"/>
            </a:solidFill>
          </a:ln>
        </p:spPr>
      </p:pic>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Four – Completed</a:t>
            </a:r>
            <a:r>
              <a:rPr lang="en-US" sz="2400" b="1" baseline="0" dirty="0" smtClean="0">
                <a:solidFill>
                  <a:schemeClr val="tx1"/>
                </a:solidFill>
                <a:latin typeface="+mj-lt"/>
                <a:ea typeface="+mj-ea"/>
                <a:cs typeface="+mj-cs"/>
              </a:rPr>
              <a:t> Sale </a:t>
            </a:r>
            <a:r>
              <a:rPr lang="en-US" sz="2400" b="1" dirty="0" smtClean="0">
                <a:solidFill>
                  <a:schemeClr val="tx1"/>
                </a:solidFill>
                <a:latin typeface="+mj-lt"/>
                <a:ea typeface="+mj-ea"/>
                <a:cs typeface="+mj-cs"/>
              </a:rPr>
              <a:t>Cube</a:t>
            </a:r>
            <a:endParaRPr lang="en-US" dirty="0" smtClean="0"/>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2.3.15 shows a drill-down view of the number of sales by DCMA Divisions for  FY2008 and FY2009. To generate the report, </a:t>
            </a:r>
            <a:r>
              <a:rPr lang="en-US" sz="1200" i="1" dirty="0" smtClean="0">
                <a:solidFill>
                  <a:srgbClr val="000000"/>
                </a:solidFill>
              </a:rPr>
              <a:t>click</a:t>
            </a:r>
            <a:r>
              <a:rPr lang="en-US" sz="1200" dirty="0" smtClean="0">
                <a:solidFill>
                  <a:srgbClr val="000000"/>
                </a:solidFill>
              </a:rPr>
              <a:t> on the file icon on the Tool Bar and </a:t>
            </a:r>
            <a:r>
              <a:rPr lang="en-US" sz="1200" i="1" dirty="0" smtClean="0">
                <a:solidFill>
                  <a:srgbClr val="000000"/>
                </a:solidFill>
              </a:rPr>
              <a:t>select</a:t>
            </a:r>
            <a:r>
              <a:rPr lang="en-US" sz="1200" dirty="0" smtClean="0">
                <a:solidFill>
                  <a:srgbClr val="000000"/>
                </a:solidFill>
              </a:rPr>
              <a:t> either PDF, CVS or Excel for report format. </a:t>
            </a:r>
          </a:p>
        </p:txBody>
      </p:sp>
      <p:sp>
        <p:nvSpPr>
          <p:cNvPr id="7" name="TextBox 7"/>
          <p:cNvSpPr txBox="1">
            <a:spLocks noChangeArrowheads="1"/>
          </p:cNvSpPr>
          <p:nvPr/>
        </p:nvSpPr>
        <p:spPr bwMode="auto">
          <a:xfrm>
            <a:off x="1588893" y="5681850"/>
            <a:ext cx="2944812" cy="215900"/>
          </a:xfrm>
          <a:prstGeom prst="rect">
            <a:avLst/>
          </a:prstGeom>
          <a:noFill/>
          <a:ln w="9525">
            <a:noFill/>
            <a:miter lim="800000"/>
            <a:headEnd/>
            <a:tailEnd/>
          </a:ln>
        </p:spPr>
        <p:txBody>
          <a:bodyPr>
            <a:spAutoFit/>
          </a:bodyPr>
          <a:lstStyle/>
          <a:p>
            <a:r>
              <a:rPr lang="en-US" sz="800" dirty="0"/>
              <a:t>Graphic </a:t>
            </a:r>
            <a:r>
              <a:rPr lang="en-US" sz="800" dirty="0" smtClean="0"/>
              <a:t>2.3.15: Drill-down View</a:t>
            </a:r>
            <a:endParaRPr lang="en-US" sz="800" dirty="0"/>
          </a:p>
        </p:txBody>
      </p:sp>
      <p:pic>
        <p:nvPicPr>
          <p:cNvPr id="11" name="Picture 10" descr="completedsale3.png"/>
          <p:cNvPicPr>
            <a:picLocks noChangeAspect="1"/>
          </p:cNvPicPr>
          <p:nvPr/>
        </p:nvPicPr>
        <p:blipFill>
          <a:blip r:embed="rId3" cstate="print"/>
          <a:stretch>
            <a:fillRect/>
          </a:stretch>
        </p:blipFill>
        <p:spPr>
          <a:xfrm>
            <a:off x="1582762" y="2489208"/>
            <a:ext cx="6261827" cy="3167139"/>
          </a:xfrm>
          <a:prstGeom prst="rect">
            <a:avLst/>
          </a:prstGeom>
          <a:ln>
            <a:solidFill>
              <a:schemeClr val="tx1"/>
            </a:solidFill>
          </a:ln>
        </p:spPr>
      </p:pic>
      <p:sp>
        <p:nvSpPr>
          <p:cNvPr id="13" name="Oval 12"/>
          <p:cNvSpPr/>
          <p:nvPr/>
        </p:nvSpPr>
        <p:spPr bwMode="auto">
          <a:xfrm>
            <a:off x="5688108" y="5307335"/>
            <a:ext cx="430306" cy="455785"/>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Completed Sale Cube</a:t>
            </a:r>
            <a:endParaRPr lang="en-US" sz="1600" b="1" dirty="0"/>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149</a:t>
            </a:fld>
            <a:endParaRPr lang="en-US" dirty="0">
              <a:solidFill>
                <a:schemeClr val="bg1"/>
              </a:solidFill>
            </a:endParaRPr>
          </a:p>
        </p:txBody>
      </p:sp>
      <p:sp>
        <p:nvSpPr>
          <p:cNvPr id="14" name="TextBox 7"/>
          <p:cNvSpPr txBox="1">
            <a:spLocks noChangeArrowheads="1"/>
          </p:cNvSpPr>
          <p:nvPr/>
        </p:nvSpPr>
        <p:spPr bwMode="auto">
          <a:xfrm>
            <a:off x="6375040" y="5898525"/>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5" name="Straight Arrow Connector 14"/>
          <p:cNvCxnSpPr/>
          <p:nvPr/>
        </p:nvCxnSpPr>
        <p:spPr bwMode="auto">
          <a:xfrm rot="10800000">
            <a:off x="6065949" y="5731099"/>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Running a Report</a:t>
            </a:r>
          </a:p>
        </p:txBody>
      </p:sp>
      <p:sp>
        <p:nvSpPr>
          <p:cNvPr id="20483" name="Text Box 31"/>
          <p:cNvSpPr txBox="1">
            <a:spLocks noChangeArrowheads="1"/>
          </p:cNvSpPr>
          <p:nvPr/>
        </p:nvSpPr>
        <p:spPr bwMode="auto">
          <a:xfrm>
            <a:off x="0" y="1190625"/>
            <a:ext cx="8966200" cy="369332"/>
          </a:xfrm>
          <a:prstGeom prst="rect">
            <a:avLst/>
          </a:prstGeom>
          <a:noFill/>
          <a:ln w="9525" algn="ctr">
            <a:noFill/>
            <a:miter lim="800000"/>
            <a:headEnd/>
            <a:tailEnd/>
          </a:ln>
        </p:spPr>
        <p:txBody>
          <a:bodyPr wrap="square">
            <a:spAutoFit/>
          </a:bodyPr>
          <a:lstStyle/>
          <a:p>
            <a:pPr algn="l"/>
            <a:r>
              <a:rPr lang="en-US" b="1" dirty="0" smtClean="0">
                <a:solidFill>
                  <a:srgbClr val="000000"/>
                </a:solidFill>
              </a:rPr>
              <a:t>Step One: Selecting a Report and Report Format</a:t>
            </a:r>
            <a:endParaRPr lang="en-US" dirty="0"/>
          </a:p>
        </p:txBody>
      </p:sp>
      <p:sp>
        <p:nvSpPr>
          <p:cNvPr id="20485" name="TextBox 11"/>
          <p:cNvSpPr txBox="1">
            <a:spLocks noChangeArrowheads="1"/>
          </p:cNvSpPr>
          <p:nvPr/>
        </p:nvSpPr>
        <p:spPr bwMode="auto">
          <a:xfrm>
            <a:off x="3143825" y="5665514"/>
            <a:ext cx="2933700" cy="228600"/>
          </a:xfrm>
          <a:prstGeom prst="rect">
            <a:avLst/>
          </a:prstGeom>
          <a:noFill/>
          <a:ln w="9525">
            <a:noFill/>
            <a:miter lim="800000"/>
            <a:headEnd/>
            <a:tailEnd/>
          </a:ln>
        </p:spPr>
        <p:txBody>
          <a:bodyPr>
            <a:spAutoFit/>
          </a:bodyPr>
          <a:lstStyle/>
          <a:p>
            <a:pPr algn="l"/>
            <a:r>
              <a:rPr lang="en-US" sz="900" dirty="0">
                <a:ea typeface="ＭＳ Ｐゴシック" pitchFamily="34" charset="-128"/>
              </a:rPr>
              <a:t>Graphic </a:t>
            </a:r>
            <a:r>
              <a:rPr lang="en-US" sz="900" dirty="0" smtClean="0">
                <a:ea typeface="ＭＳ Ｐゴシック" pitchFamily="34" charset="-128"/>
              </a:rPr>
              <a:t>1.1.4: </a:t>
            </a:r>
            <a:r>
              <a:rPr lang="en-US" sz="900" dirty="0">
                <a:ea typeface="ＭＳ Ｐゴシック" pitchFamily="34" charset="-128"/>
              </a:rPr>
              <a:t>Report </a:t>
            </a:r>
            <a:r>
              <a:rPr lang="en-US" sz="900" dirty="0" smtClean="0">
                <a:ea typeface="ＭＳ Ｐゴシック" pitchFamily="34" charset="-128"/>
              </a:rPr>
              <a:t>List View</a:t>
            </a:r>
            <a:endParaRPr lang="en-US" sz="900" dirty="0">
              <a:ea typeface="ＭＳ Ｐゴシック" pitchFamily="34" charset="-128"/>
            </a:endParaRPr>
          </a:p>
        </p:txBody>
      </p:sp>
      <p:graphicFrame>
        <p:nvGraphicFramePr>
          <p:cNvPr id="8" name="Group 108"/>
          <p:cNvGraphicFramePr>
            <a:graphicFrameLocks noGrp="1"/>
          </p:cNvGraphicFramePr>
          <p:nvPr/>
        </p:nvGraphicFramePr>
        <p:xfrm>
          <a:off x="293688" y="1984344"/>
          <a:ext cx="2682875" cy="1676400"/>
        </p:xfrm>
        <a:graphic>
          <a:graphicData uri="http://schemas.openxmlformats.org/drawingml/2006/table">
            <a:tbl>
              <a:tblPr/>
              <a:tblGrid>
                <a:gridCol w="328612"/>
                <a:gridCol w="2354263"/>
              </a:tblGrid>
              <a:tr h="25924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Selecting a Report and a Report Format (See Graphic </a:t>
                      </a:r>
                      <a:r>
                        <a:rPr lang="en-US" sz="1000" b="1" dirty="0" smtClean="0">
                          <a:ea typeface="ＭＳ Ｐゴシック" pitchFamily="34" charset="-128"/>
                        </a:rPr>
                        <a:t>1.</a:t>
                      </a:r>
                      <a:r>
                        <a:rPr kumimoji="0" lang="en-US" sz="1000" b="1" i="0" u="none" strike="noStrike" cap="none" normalizeH="0" baseline="0" dirty="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icon displayed next to the report you wish to run for the report format you want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(Graphic </a:t>
                      </a:r>
                      <a:r>
                        <a:rPr lang="en-US" sz="1200" dirty="0" smtClean="0">
                          <a:ea typeface="ＭＳ Ｐゴシック" pitchFamily="34" charset="-128"/>
                        </a:rPr>
                        <a:t>1.</a:t>
                      </a:r>
                      <a:r>
                        <a:rPr kumimoji="0" lang="en-US" sz="1200" b="0" i="0" u="none" strike="noStrike" cap="none" normalizeH="0" baseline="0" dirty="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7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Lst>
                      </a:pPr>
                      <a:r>
                        <a:rPr kumimoji="0" lang="en-US" sz="1200" b="0" i="1" u="none" strike="noStrike" cap="none" normalizeH="0" baseline="0" dirty="0" smtClean="0">
                          <a:ln>
                            <a:noFill/>
                          </a:ln>
                          <a:solidFill>
                            <a:schemeClr val="tx1"/>
                          </a:solidFill>
                          <a:effectLst/>
                          <a:latin typeface="Arial" pitchFamily="34" charset="0"/>
                        </a:rPr>
                        <a:t>Proceed</a:t>
                      </a:r>
                      <a:r>
                        <a:rPr kumimoji="0" lang="en-US" sz="1200" b="0" i="0" u="none" strike="noStrike" cap="none" normalizeH="0" baseline="0" dirty="0" smtClean="0">
                          <a:ln>
                            <a:noFill/>
                          </a:ln>
                          <a:solidFill>
                            <a:schemeClr val="tx1"/>
                          </a:solidFill>
                          <a:effectLst/>
                          <a:latin typeface="Arial" pitchFamily="34" charset="0"/>
                        </a:rPr>
                        <a:t> to the next slide for Step Two: Selecting Filters.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Box 10"/>
          <p:cNvSpPr txBox="1">
            <a:spLocks noChangeArrowheads="1"/>
          </p:cNvSpPr>
          <p:nvPr/>
        </p:nvSpPr>
        <p:spPr bwMode="auto">
          <a:xfrm>
            <a:off x="189738" y="1644681"/>
            <a:ext cx="8386762" cy="276999"/>
          </a:xfrm>
          <a:prstGeom prst="rect">
            <a:avLst/>
          </a:prstGeom>
          <a:noFill/>
          <a:ln w="9525">
            <a:noFill/>
            <a:miter lim="800000"/>
            <a:headEnd/>
            <a:tailEnd/>
          </a:ln>
        </p:spPr>
        <p:txBody>
          <a:bodyPr wrap="square">
            <a:spAutoFit/>
          </a:bodyPr>
          <a:lstStyle/>
          <a:p>
            <a:pPr algn="l"/>
            <a:r>
              <a:rPr lang="en-US" sz="1200" dirty="0" smtClean="0"/>
              <a:t>This topic describes how to run any report. Lesson Two provides details about each of the PCARSS reports.</a:t>
            </a:r>
            <a:endParaRPr lang="en-US" sz="1200" dirty="0"/>
          </a:p>
        </p:txBody>
      </p:sp>
      <p:pic>
        <p:nvPicPr>
          <p:cNvPr id="10" name="Picture 9" descr="report_list2.png"/>
          <p:cNvPicPr>
            <a:picLocks noChangeAspect="1"/>
          </p:cNvPicPr>
          <p:nvPr/>
        </p:nvPicPr>
        <p:blipFill>
          <a:blip r:embed="rId3" cstate="print"/>
          <a:stretch>
            <a:fillRect/>
          </a:stretch>
        </p:blipFill>
        <p:spPr>
          <a:xfrm>
            <a:off x="3136639" y="2013127"/>
            <a:ext cx="5550671" cy="3627388"/>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Four – Completed</a:t>
            </a:r>
            <a:r>
              <a:rPr lang="en-US" sz="2400" b="1" baseline="0" dirty="0" smtClean="0">
                <a:solidFill>
                  <a:schemeClr val="tx1"/>
                </a:solidFill>
                <a:latin typeface="+mj-lt"/>
                <a:ea typeface="+mj-ea"/>
                <a:cs typeface="+mj-cs"/>
              </a:rPr>
              <a:t> Sale </a:t>
            </a:r>
            <a:r>
              <a:rPr lang="en-US" sz="2400" b="1" dirty="0" smtClean="0">
                <a:solidFill>
                  <a:schemeClr val="tx1"/>
                </a:solidFill>
                <a:latin typeface="+mj-lt"/>
                <a:ea typeface="+mj-ea"/>
                <a:cs typeface="+mj-cs"/>
              </a:rPr>
              <a:t>Cube</a:t>
            </a:r>
            <a:endParaRPr lang="en-US" dirty="0" smtClean="0"/>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2.3.16 shows the Excel report of the number of completed sale by DCMA Divisions for FY2008 and FY2009. </a:t>
            </a:r>
          </a:p>
        </p:txBody>
      </p:sp>
      <p:sp>
        <p:nvSpPr>
          <p:cNvPr id="7" name="TextBox 7"/>
          <p:cNvSpPr txBox="1">
            <a:spLocks noChangeArrowheads="1"/>
          </p:cNvSpPr>
          <p:nvPr/>
        </p:nvSpPr>
        <p:spPr bwMode="auto">
          <a:xfrm>
            <a:off x="2034061" y="5056208"/>
            <a:ext cx="2944812" cy="215900"/>
          </a:xfrm>
          <a:prstGeom prst="rect">
            <a:avLst/>
          </a:prstGeom>
          <a:noFill/>
          <a:ln w="9525">
            <a:noFill/>
            <a:miter lim="800000"/>
            <a:headEnd/>
            <a:tailEnd/>
          </a:ln>
        </p:spPr>
        <p:txBody>
          <a:bodyPr>
            <a:spAutoFit/>
          </a:bodyPr>
          <a:lstStyle/>
          <a:p>
            <a:r>
              <a:rPr lang="en-US" sz="800" dirty="0"/>
              <a:t>Graphic </a:t>
            </a:r>
            <a:r>
              <a:rPr lang="en-US" sz="800" dirty="0" smtClean="0"/>
              <a:t>2.3.16 Excel Report View</a:t>
            </a:r>
            <a:endParaRPr lang="en-US" sz="800" dirty="0"/>
          </a:p>
        </p:txBody>
      </p:sp>
      <p:pic>
        <p:nvPicPr>
          <p:cNvPr id="8" name="Picture 7" descr="completesale4.png"/>
          <p:cNvPicPr>
            <a:picLocks noChangeAspect="1"/>
          </p:cNvPicPr>
          <p:nvPr/>
        </p:nvPicPr>
        <p:blipFill>
          <a:blip r:embed="rId3" cstate="print"/>
          <a:stretch>
            <a:fillRect/>
          </a:stretch>
        </p:blipFill>
        <p:spPr>
          <a:xfrm>
            <a:off x="2031846" y="2604485"/>
            <a:ext cx="4238096" cy="2419048"/>
          </a:xfrm>
          <a:prstGeom prst="rect">
            <a:avLst/>
          </a:prstGeom>
          <a:ln>
            <a:solidFill>
              <a:schemeClr val="tx1"/>
            </a:solidFill>
          </a:ln>
        </p:spPr>
      </p:pic>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Completed Sale Cube</a:t>
            </a:r>
            <a:endParaRPr lang="en-US" sz="1600" b="1" dirty="0"/>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Five – Established Closed Cases Cube</a:t>
            </a:r>
          </a:p>
        </p:txBody>
      </p:sp>
      <p:sp>
        <p:nvSpPr>
          <p:cNvPr id="319491" name="TextBox 9"/>
          <p:cNvSpPr txBox="1">
            <a:spLocks noChangeArrowheads="1"/>
          </p:cNvSpPr>
          <p:nvPr/>
        </p:nvSpPr>
        <p:spPr bwMode="auto">
          <a:xfrm>
            <a:off x="0" y="1345719"/>
            <a:ext cx="4222750" cy="338554"/>
          </a:xfrm>
          <a:prstGeom prst="rect">
            <a:avLst/>
          </a:prstGeom>
          <a:noFill/>
          <a:ln w="9525">
            <a:noFill/>
            <a:miter lim="800000"/>
            <a:headEnd/>
            <a:tailEnd/>
          </a:ln>
        </p:spPr>
        <p:txBody>
          <a:bodyPr>
            <a:spAutoFit/>
          </a:bodyPr>
          <a:lstStyle/>
          <a:p>
            <a:pPr algn="l" eaLnBrk="0" hangingPunct="0"/>
            <a:r>
              <a:rPr lang="en-US" sz="1600" b="1" dirty="0" smtClean="0"/>
              <a:t>Established Closed Cases Cube</a:t>
            </a:r>
            <a:endParaRPr lang="en-US" sz="1600" b="1" dirty="0"/>
          </a:p>
        </p:txBody>
      </p:sp>
      <p:sp>
        <p:nvSpPr>
          <p:cNvPr id="9" name="Text Box 5"/>
          <p:cNvSpPr txBox="1">
            <a:spLocks noChangeArrowheads="1"/>
          </p:cNvSpPr>
          <p:nvPr/>
        </p:nvSpPr>
        <p:spPr bwMode="auto">
          <a:xfrm>
            <a:off x="0" y="1782180"/>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Established Closed Cases Cube lists </a:t>
            </a:r>
            <a:r>
              <a:rPr lang="en-US" sz="1200" dirty="0" smtClean="0"/>
              <a:t>all cases established or closed. </a:t>
            </a:r>
            <a:r>
              <a:rPr lang="en-US" sz="1200" dirty="0" smtClean="0">
                <a:solidFill>
                  <a:srgbClr val="000000"/>
                </a:solidFill>
              </a:rPr>
              <a:t>It has the following dimensions and measures (Graphic 2.3.17). :</a:t>
            </a:r>
            <a:endParaRPr lang="en-US" sz="1200" dirty="0" smtClean="0"/>
          </a:p>
        </p:txBody>
      </p:sp>
      <p:graphicFrame>
        <p:nvGraphicFramePr>
          <p:cNvPr id="8" name="Group 20"/>
          <p:cNvGraphicFramePr>
            <a:graphicFrameLocks noGrp="1"/>
          </p:cNvGraphicFramePr>
          <p:nvPr/>
        </p:nvGraphicFramePr>
        <p:xfrm>
          <a:off x="474894" y="2515741"/>
          <a:ext cx="4879158" cy="3423682"/>
        </p:xfrm>
        <a:graphic>
          <a:graphicData uri="http://schemas.openxmlformats.org/drawingml/2006/table">
            <a:tbl>
              <a:tblPr/>
              <a:tblGrid>
                <a:gridCol w="1344705"/>
                <a:gridCol w="3534453"/>
              </a:tblGrid>
              <a:tr h="19397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Status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Established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Closed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Screening Completion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Overage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Acquisition Cost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Days to Close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9" descr="establishedclosed1.png"/>
          <p:cNvPicPr>
            <a:picLocks noChangeAspect="1"/>
          </p:cNvPicPr>
          <p:nvPr/>
        </p:nvPicPr>
        <p:blipFill>
          <a:blip r:embed="rId3" cstate="print"/>
          <a:stretch>
            <a:fillRect/>
          </a:stretch>
        </p:blipFill>
        <p:spPr>
          <a:xfrm>
            <a:off x="5681077" y="2338834"/>
            <a:ext cx="3138071" cy="3698440"/>
          </a:xfrm>
          <a:prstGeom prst="rect">
            <a:avLst/>
          </a:prstGeom>
          <a:ln>
            <a:solidFill>
              <a:schemeClr val="tx1"/>
            </a:solidFill>
          </a:ln>
        </p:spPr>
      </p:pic>
      <p:sp>
        <p:nvSpPr>
          <p:cNvPr id="11" name="TextBox 11"/>
          <p:cNvSpPr txBox="1">
            <a:spLocks noChangeArrowheads="1"/>
          </p:cNvSpPr>
          <p:nvPr/>
        </p:nvSpPr>
        <p:spPr bwMode="auto">
          <a:xfrm>
            <a:off x="5701721" y="6056881"/>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2.3.17: Dimensions and Measures</a:t>
            </a:r>
            <a:endParaRPr lang="en-US" sz="800" dirty="0">
              <a:ea typeface="ＭＳ Ｐゴシック" pitchFamily="-108" charset="-128"/>
            </a:endParaRP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a:t>
            </a:r>
            <a:r>
              <a:rPr lang="en-US" sz="2400" b="1" dirty="0" smtClean="0">
                <a:solidFill>
                  <a:schemeClr val="tx1"/>
                </a:solidFill>
                <a:latin typeface="+mj-lt"/>
                <a:ea typeface="+mj-ea"/>
                <a:cs typeface="+mj-cs"/>
              </a:rPr>
              <a:t>Five – Established Closed Cases Cube</a:t>
            </a:r>
            <a:endParaRPr lang="en-US" dirty="0" smtClean="0"/>
          </a:p>
        </p:txBody>
      </p:sp>
      <p:sp>
        <p:nvSpPr>
          <p:cNvPr id="7" name="TextBox 11"/>
          <p:cNvSpPr txBox="1">
            <a:spLocks noChangeArrowheads="1"/>
          </p:cNvSpPr>
          <p:nvPr/>
        </p:nvSpPr>
        <p:spPr bwMode="auto">
          <a:xfrm>
            <a:off x="1442541" y="4865747"/>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2.3.18: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Established Closed Cases Cube shows </a:t>
            </a:r>
            <a:r>
              <a:rPr lang="en-US" sz="1200" b="1" dirty="0" smtClean="0">
                <a:solidFill>
                  <a:srgbClr val="000000"/>
                </a:solidFill>
              </a:rPr>
              <a:t>Number of Cases as Values </a:t>
            </a:r>
            <a:r>
              <a:rPr lang="en-US" sz="1200" dirty="0" smtClean="0">
                <a:solidFill>
                  <a:srgbClr val="000000"/>
                </a:solidFill>
              </a:rPr>
              <a:t>as the measure. The default dimensions are </a:t>
            </a:r>
            <a:r>
              <a:rPr lang="en-US" sz="1200" b="1" dirty="0" smtClean="0">
                <a:solidFill>
                  <a:srgbClr val="000000"/>
                </a:solidFill>
              </a:rPr>
              <a:t>Case Status</a:t>
            </a:r>
            <a:r>
              <a:rPr lang="en-US" sz="1200" dirty="0" smtClean="0">
                <a:solidFill>
                  <a:srgbClr val="000000"/>
                </a:solidFill>
              </a:rPr>
              <a:t> </a:t>
            </a:r>
            <a:r>
              <a:rPr lang="en-US" sz="1200" b="1" dirty="0" smtClean="0">
                <a:solidFill>
                  <a:srgbClr val="000000"/>
                </a:solidFill>
              </a:rPr>
              <a:t>and PLCO</a:t>
            </a:r>
            <a:r>
              <a:rPr lang="en-US" sz="1200" dirty="0" smtClean="0">
                <a:solidFill>
                  <a:srgbClr val="000000"/>
                </a:solidFill>
              </a:rPr>
              <a:t>. From this default view, the user can drill down, expand ,  or filter to view the other dimensions of the cube (Graphic 2.3.18).</a:t>
            </a:r>
            <a:endParaRPr lang="en-US" sz="1200" dirty="0" smtClean="0"/>
          </a:p>
        </p:txBody>
      </p:sp>
      <p:pic>
        <p:nvPicPr>
          <p:cNvPr id="9" name="Picture 8" descr="establishedclosed2.png"/>
          <p:cNvPicPr>
            <a:picLocks noChangeAspect="1"/>
          </p:cNvPicPr>
          <p:nvPr/>
        </p:nvPicPr>
        <p:blipFill>
          <a:blip r:embed="rId3" cstate="print"/>
          <a:stretch>
            <a:fillRect/>
          </a:stretch>
        </p:blipFill>
        <p:spPr>
          <a:xfrm>
            <a:off x="1434158" y="2701731"/>
            <a:ext cx="6323810" cy="2152381"/>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Five – Established Closed Cases Cube</a:t>
            </a:r>
            <a:endParaRPr lang="en-US" dirty="0" smtClean="0"/>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2.3.19 shows a drill-down view of the number of established and closed cases by DCMA Divisions. To generate the report, </a:t>
            </a:r>
            <a:r>
              <a:rPr lang="en-US" sz="1200" i="1" dirty="0" smtClean="0">
                <a:solidFill>
                  <a:srgbClr val="000000"/>
                </a:solidFill>
              </a:rPr>
              <a:t>click</a:t>
            </a:r>
            <a:r>
              <a:rPr lang="en-US" sz="1200" dirty="0" smtClean="0">
                <a:solidFill>
                  <a:srgbClr val="000000"/>
                </a:solidFill>
              </a:rPr>
              <a:t> on the file icon on the Tool Bar and </a:t>
            </a:r>
            <a:r>
              <a:rPr lang="en-US" sz="1200" i="1" dirty="0" smtClean="0">
                <a:solidFill>
                  <a:srgbClr val="000000"/>
                </a:solidFill>
              </a:rPr>
              <a:t>select </a:t>
            </a:r>
            <a:r>
              <a:rPr lang="en-US" sz="1200" dirty="0" smtClean="0">
                <a:solidFill>
                  <a:srgbClr val="000000"/>
                </a:solidFill>
              </a:rPr>
              <a:t>either PDF, CVS or Excel for report format. </a:t>
            </a:r>
          </a:p>
        </p:txBody>
      </p:sp>
      <p:sp>
        <p:nvSpPr>
          <p:cNvPr id="7" name="TextBox 7"/>
          <p:cNvSpPr txBox="1">
            <a:spLocks noChangeArrowheads="1"/>
          </p:cNvSpPr>
          <p:nvPr/>
        </p:nvSpPr>
        <p:spPr bwMode="auto">
          <a:xfrm>
            <a:off x="301513" y="4671198"/>
            <a:ext cx="2944812" cy="215900"/>
          </a:xfrm>
          <a:prstGeom prst="rect">
            <a:avLst/>
          </a:prstGeom>
          <a:noFill/>
          <a:ln w="9525">
            <a:noFill/>
            <a:miter lim="800000"/>
            <a:headEnd/>
            <a:tailEnd/>
          </a:ln>
        </p:spPr>
        <p:txBody>
          <a:bodyPr>
            <a:spAutoFit/>
          </a:bodyPr>
          <a:lstStyle/>
          <a:p>
            <a:r>
              <a:rPr lang="en-US" sz="800" dirty="0"/>
              <a:t>Graphic </a:t>
            </a:r>
            <a:r>
              <a:rPr lang="en-US" sz="800" dirty="0" smtClean="0"/>
              <a:t>2.3.19 Drill-down View</a:t>
            </a:r>
            <a:endParaRPr lang="en-US" sz="800" dirty="0"/>
          </a:p>
        </p:txBody>
      </p:sp>
      <p:pic>
        <p:nvPicPr>
          <p:cNvPr id="12" name="Picture 11" descr="establishedclosed3.png"/>
          <p:cNvPicPr>
            <a:picLocks noChangeAspect="1"/>
          </p:cNvPicPr>
          <p:nvPr/>
        </p:nvPicPr>
        <p:blipFill>
          <a:blip r:embed="rId3" cstate="print"/>
          <a:stretch>
            <a:fillRect/>
          </a:stretch>
        </p:blipFill>
        <p:spPr>
          <a:xfrm>
            <a:off x="300346" y="2540804"/>
            <a:ext cx="8571078" cy="2115415"/>
          </a:xfrm>
          <a:prstGeom prst="rect">
            <a:avLst/>
          </a:prstGeom>
          <a:ln>
            <a:solidFill>
              <a:schemeClr val="tx1"/>
            </a:solidFill>
          </a:ln>
        </p:spPr>
      </p:pic>
      <p:sp>
        <p:nvSpPr>
          <p:cNvPr id="17" name="TextBox 9"/>
          <p:cNvSpPr txBox="1">
            <a:spLocks noChangeArrowheads="1"/>
          </p:cNvSpPr>
          <p:nvPr/>
        </p:nvSpPr>
        <p:spPr bwMode="auto">
          <a:xfrm>
            <a:off x="0" y="1345720"/>
            <a:ext cx="4222750" cy="338554"/>
          </a:xfrm>
          <a:prstGeom prst="rect">
            <a:avLst/>
          </a:prstGeom>
          <a:noFill/>
          <a:ln w="9525">
            <a:noFill/>
            <a:miter lim="800000"/>
            <a:headEnd/>
            <a:tailEnd/>
          </a:ln>
        </p:spPr>
        <p:txBody>
          <a:bodyPr>
            <a:spAutoFit/>
          </a:bodyPr>
          <a:lstStyle/>
          <a:p>
            <a:pPr algn="l" eaLnBrk="0" hangingPunct="0"/>
            <a:r>
              <a:rPr lang="en-US" sz="1600" b="1" dirty="0" smtClean="0"/>
              <a:t>Established Closed Cases Cube</a:t>
            </a:r>
            <a:endParaRPr lang="en-US" sz="1600" b="1" dirty="0"/>
          </a:p>
        </p:txBody>
      </p:sp>
      <p:sp>
        <p:nvSpPr>
          <p:cNvPr id="18" name="Oval 17"/>
          <p:cNvSpPr/>
          <p:nvPr/>
        </p:nvSpPr>
        <p:spPr bwMode="auto">
          <a:xfrm>
            <a:off x="3898231" y="4343402"/>
            <a:ext cx="360947" cy="360947"/>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153</a:t>
            </a:fld>
            <a:endParaRPr lang="en-US" dirty="0">
              <a:solidFill>
                <a:schemeClr val="bg1"/>
              </a:solidFill>
            </a:endParaRPr>
          </a:p>
        </p:txBody>
      </p:sp>
      <p:sp>
        <p:nvSpPr>
          <p:cNvPr id="11" name="TextBox 7"/>
          <p:cNvSpPr txBox="1">
            <a:spLocks noChangeArrowheads="1"/>
          </p:cNvSpPr>
          <p:nvPr/>
        </p:nvSpPr>
        <p:spPr bwMode="auto">
          <a:xfrm>
            <a:off x="4559119" y="4868215"/>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3" name="Straight Arrow Connector 12"/>
          <p:cNvCxnSpPr/>
          <p:nvPr/>
        </p:nvCxnSpPr>
        <p:spPr bwMode="auto">
          <a:xfrm rot="10800000">
            <a:off x="4250028" y="4700789"/>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Five – Established Closed Cases Cube</a:t>
            </a:r>
            <a:endParaRPr lang="en-US" dirty="0" smtClean="0"/>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2.3.20 shows the Excel report of the number of established and closed cases by DCMA Divisions. </a:t>
            </a:r>
          </a:p>
        </p:txBody>
      </p:sp>
      <p:sp>
        <p:nvSpPr>
          <p:cNvPr id="7" name="TextBox 7"/>
          <p:cNvSpPr txBox="1">
            <a:spLocks noChangeArrowheads="1"/>
          </p:cNvSpPr>
          <p:nvPr/>
        </p:nvSpPr>
        <p:spPr bwMode="auto">
          <a:xfrm>
            <a:off x="301513" y="3744765"/>
            <a:ext cx="2944812" cy="215900"/>
          </a:xfrm>
          <a:prstGeom prst="rect">
            <a:avLst/>
          </a:prstGeom>
          <a:noFill/>
          <a:ln w="9525">
            <a:noFill/>
            <a:miter lim="800000"/>
            <a:headEnd/>
            <a:tailEnd/>
          </a:ln>
        </p:spPr>
        <p:txBody>
          <a:bodyPr>
            <a:spAutoFit/>
          </a:bodyPr>
          <a:lstStyle/>
          <a:p>
            <a:r>
              <a:rPr lang="en-US" sz="800" dirty="0"/>
              <a:t>Graphic </a:t>
            </a:r>
            <a:r>
              <a:rPr lang="en-US" sz="800" dirty="0" smtClean="0"/>
              <a:t>2.3.20 Excel Report View</a:t>
            </a:r>
            <a:endParaRPr lang="en-US" sz="800" dirty="0"/>
          </a:p>
        </p:txBody>
      </p:sp>
      <p:pic>
        <p:nvPicPr>
          <p:cNvPr id="10" name="Picture 9" descr="establishedclosed4.png"/>
          <p:cNvPicPr>
            <a:picLocks noChangeAspect="1"/>
          </p:cNvPicPr>
          <p:nvPr/>
        </p:nvPicPr>
        <p:blipFill>
          <a:blip r:embed="rId3" cstate="print"/>
          <a:stretch>
            <a:fillRect/>
          </a:stretch>
        </p:blipFill>
        <p:spPr>
          <a:xfrm>
            <a:off x="312124" y="2268052"/>
            <a:ext cx="8135263" cy="1461737"/>
          </a:xfrm>
          <a:prstGeom prst="rect">
            <a:avLst/>
          </a:prstGeom>
          <a:ln>
            <a:solidFill>
              <a:schemeClr val="tx1"/>
            </a:solidFill>
          </a:ln>
        </p:spPr>
      </p:pic>
      <p:sp>
        <p:nvSpPr>
          <p:cNvPr id="12" name="TextBox 9"/>
          <p:cNvSpPr txBox="1">
            <a:spLocks noChangeArrowheads="1"/>
          </p:cNvSpPr>
          <p:nvPr/>
        </p:nvSpPr>
        <p:spPr bwMode="auto">
          <a:xfrm>
            <a:off x="0" y="1357751"/>
            <a:ext cx="4222750" cy="338554"/>
          </a:xfrm>
          <a:prstGeom prst="rect">
            <a:avLst/>
          </a:prstGeom>
          <a:noFill/>
          <a:ln w="9525">
            <a:noFill/>
            <a:miter lim="800000"/>
            <a:headEnd/>
            <a:tailEnd/>
          </a:ln>
        </p:spPr>
        <p:txBody>
          <a:bodyPr>
            <a:spAutoFit/>
          </a:bodyPr>
          <a:lstStyle/>
          <a:p>
            <a:pPr algn="l" eaLnBrk="0" hangingPunct="0"/>
            <a:r>
              <a:rPr lang="en-US" sz="1600" b="1" dirty="0" smtClean="0"/>
              <a:t>Established Closed Cases Cube</a:t>
            </a:r>
            <a:endParaRPr lang="en-US" sz="1600" b="1" dirty="0"/>
          </a:p>
        </p:txBody>
      </p:sp>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Six - Overage Cases Cube </a:t>
            </a:r>
          </a:p>
        </p:txBody>
      </p:sp>
      <p:sp>
        <p:nvSpPr>
          <p:cNvPr id="319491" name="TextBox 9"/>
          <p:cNvSpPr txBox="1">
            <a:spLocks noChangeArrowheads="1"/>
          </p:cNvSpPr>
          <p:nvPr/>
        </p:nvSpPr>
        <p:spPr bwMode="auto">
          <a:xfrm>
            <a:off x="0" y="1321657"/>
            <a:ext cx="4222750" cy="338554"/>
          </a:xfrm>
          <a:prstGeom prst="rect">
            <a:avLst/>
          </a:prstGeom>
          <a:noFill/>
          <a:ln w="9525">
            <a:noFill/>
            <a:miter lim="800000"/>
            <a:headEnd/>
            <a:tailEnd/>
          </a:ln>
        </p:spPr>
        <p:txBody>
          <a:bodyPr>
            <a:spAutoFit/>
          </a:bodyPr>
          <a:lstStyle/>
          <a:p>
            <a:pPr algn="l" eaLnBrk="0" hangingPunct="0"/>
            <a:r>
              <a:rPr lang="en-US" sz="1600" b="1" dirty="0" smtClean="0"/>
              <a:t>Overage Cases Cube</a:t>
            </a:r>
            <a:endParaRPr lang="en-US" sz="1600" b="1" dirty="0"/>
          </a:p>
        </p:txBody>
      </p:sp>
      <p:sp>
        <p:nvSpPr>
          <p:cNvPr id="9" name="Text Box 5"/>
          <p:cNvSpPr txBox="1">
            <a:spLocks noChangeArrowheads="1"/>
          </p:cNvSpPr>
          <p:nvPr/>
        </p:nvSpPr>
        <p:spPr bwMode="auto">
          <a:xfrm>
            <a:off x="0" y="1782180"/>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Overage Cases Cube lists </a:t>
            </a:r>
            <a:r>
              <a:rPr lang="en-US" sz="1200" dirty="0" smtClean="0"/>
              <a:t>all cases that have overage date. It can be used to obtain a listing of cases that will be overage as of a future date. </a:t>
            </a:r>
            <a:r>
              <a:rPr lang="en-US" sz="1200" dirty="0" smtClean="0">
                <a:solidFill>
                  <a:srgbClr val="000000"/>
                </a:solidFill>
              </a:rPr>
              <a:t>It has the following dimensions and measures (Graphic 2.3.21):</a:t>
            </a:r>
            <a:endParaRPr lang="en-US" sz="1200" dirty="0" smtClean="0"/>
          </a:p>
        </p:txBody>
      </p:sp>
      <p:graphicFrame>
        <p:nvGraphicFramePr>
          <p:cNvPr id="8" name="Group 20"/>
          <p:cNvGraphicFramePr>
            <a:graphicFrameLocks noGrp="1"/>
          </p:cNvGraphicFramePr>
          <p:nvPr/>
        </p:nvGraphicFramePr>
        <p:xfrm>
          <a:off x="474894" y="2515741"/>
          <a:ext cx="4879158" cy="2956560"/>
        </p:xfrm>
        <a:graphic>
          <a:graphicData uri="http://schemas.openxmlformats.org/drawingml/2006/table">
            <a:tbl>
              <a:tblPr/>
              <a:tblGrid>
                <a:gridCol w="1344705"/>
                <a:gridCol w="3534453"/>
              </a:tblGrid>
              <a:tr h="15509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Established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Agency 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Overage Code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Schedules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Days to Close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Percentage of Overage Cases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 name="Picture 10" descr="overage1.png"/>
          <p:cNvPicPr>
            <a:picLocks noChangeAspect="1"/>
          </p:cNvPicPr>
          <p:nvPr/>
        </p:nvPicPr>
        <p:blipFill>
          <a:blip r:embed="rId3" cstate="print"/>
          <a:stretch>
            <a:fillRect/>
          </a:stretch>
        </p:blipFill>
        <p:spPr>
          <a:xfrm>
            <a:off x="5759523" y="2435822"/>
            <a:ext cx="2998010" cy="3411530"/>
          </a:xfrm>
          <a:prstGeom prst="rect">
            <a:avLst/>
          </a:prstGeom>
          <a:ln>
            <a:solidFill>
              <a:schemeClr val="tx1"/>
            </a:solidFill>
          </a:ln>
        </p:spPr>
      </p:pic>
      <p:sp>
        <p:nvSpPr>
          <p:cNvPr id="12" name="TextBox 11"/>
          <p:cNvSpPr txBox="1">
            <a:spLocks noChangeArrowheads="1"/>
          </p:cNvSpPr>
          <p:nvPr/>
        </p:nvSpPr>
        <p:spPr bwMode="auto">
          <a:xfrm>
            <a:off x="5773910" y="5876404"/>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2.3.21 Dimensions and Measures</a:t>
            </a:r>
            <a:endParaRPr lang="en-US" sz="800" dirty="0">
              <a:ea typeface="ＭＳ Ｐゴシック" pitchFamily="-108" charset="-128"/>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a:t>
            </a:r>
            <a:r>
              <a:rPr lang="en-US" sz="2400" b="1" dirty="0" smtClean="0">
                <a:solidFill>
                  <a:schemeClr val="tx1"/>
                </a:solidFill>
                <a:latin typeface="+mj-lt"/>
                <a:ea typeface="+mj-ea"/>
                <a:cs typeface="+mj-cs"/>
              </a:rPr>
              <a:t>Six - Overage Cases Cube </a:t>
            </a:r>
            <a:endParaRPr lang="en-US" dirty="0" smtClean="0"/>
          </a:p>
        </p:txBody>
      </p:sp>
      <p:sp>
        <p:nvSpPr>
          <p:cNvPr id="7" name="TextBox 11"/>
          <p:cNvSpPr txBox="1">
            <a:spLocks noChangeArrowheads="1"/>
          </p:cNvSpPr>
          <p:nvPr/>
        </p:nvSpPr>
        <p:spPr bwMode="auto">
          <a:xfrm>
            <a:off x="901120" y="4685277"/>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2.3.22: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7"/>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the Overage Cases Cube shows the </a:t>
            </a:r>
            <a:r>
              <a:rPr lang="en-US" sz="1200" b="1" dirty="0" smtClean="0">
                <a:solidFill>
                  <a:srgbClr val="000000"/>
                </a:solidFill>
              </a:rPr>
              <a:t>Number of Cases as Values </a:t>
            </a:r>
            <a:r>
              <a:rPr lang="en-US" sz="1200" dirty="0" smtClean="0">
                <a:solidFill>
                  <a:srgbClr val="000000"/>
                </a:solidFill>
              </a:rPr>
              <a:t>as the measure. The default dimensions are </a:t>
            </a:r>
            <a:r>
              <a:rPr lang="en-US" sz="1200" b="1" dirty="0" smtClean="0">
                <a:solidFill>
                  <a:srgbClr val="000000"/>
                </a:solidFill>
              </a:rPr>
              <a:t>PLCO</a:t>
            </a:r>
            <a:r>
              <a:rPr lang="en-US" sz="1200" dirty="0" smtClean="0">
                <a:solidFill>
                  <a:srgbClr val="000000"/>
                </a:solidFill>
              </a:rPr>
              <a:t> </a:t>
            </a:r>
            <a:r>
              <a:rPr lang="en-US" sz="1200" b="1" dirty="0" smtClean="0">
                <a:solidFill>
                  <a:srgbClr val="000000"/>
                </a:solidFill>
              </a:rPr>
              <a:t>and Established Date</a:t>
            </a:r>
            <a:r>
              <a:rPr lang="en-US" sz="1200" dirty="0" smtClean="0">
                <a:solidFill>
                  <a:srgbClr val="000000"/>
                </a:solidFill>
              </a:rPr>
              <a:t>. From this default view, the user can drill down, expand , or filter to view the other dimensions of the cube (Graphic 2.3.22).</a:t>
            </a:r>
            <a:endParaRPr lang="en-US" sz="1200" dirty="0" smtClean="0"/>
          </a:p>
        </p:txBody>
      </p:sp>
      <p:pic>
        <p:nvPicPr>
          <p:cNvPr id="8" name="Picture 7" descr="overage2.png"/>
          <p:cNvPicPr>
            <a:picLocks noChangeAspect="1"/>
          </p:cNvPicPr>
          <p:nvPr/>
        </p:nvPicPr>
        <p:blipFill>
          <a:blip r:embed="rId3" cstate="print"/>
          <a:stretch>
            <a:fillRect/>
          </a:stretch>
        </p:blipFill>
        <p:spPr>
          <a:xfrm>
            <a:off x="910095" y="2722275"/>
            <a:ext cx="7323810" cy="1942857"/>
          </a:xfrm>
          <a:prstGeom prst="rect">
            <a:avLst/>
          </a:prstGeom>
          <a:ln>
            <a:solidFill>
              <a:schemeClr val="tx1"/>
            </a:solidFill>
          </a:ln>
        </p:spPr>
      </p:pic>
      <p:sp>
        <p:nvSpPr>
          <p:cNvPr id="9"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Six - Overage Cases Cube </a:t>
            </a:r>
            <a:endParaRPr lang="en-US" dirty="0" smtClean="0"/>
          </a:p>
        </p:txBody>
      </p:sp>
      <p:sp>
        <p:nvSpPr>
          <p:cNvPr id="9" name="Text Box 5"/>
          <p:cNvSpPr txBox="1">
            <a:spLocks noChangeArrowheads="1"/>
          </p:cNvSpPr>
          <p:nvPr/>
        </p:nvSpPr>
        <p:spPr bwMode="auto">
          <a:xfrm>
            <a:off x="149225" y="1685925"/>
            <a:ext cx="8785225" cy="461665"/>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2.3.23 shows a drill-down view of the number of overage cases by DCMA Divisions from FY1999 to FY2009. To generate the report, </a:t>
            </a:r>
            <a:r>
              <a:rPr lang="en-US" sz="1200" i="1" dirty="0" smtClean="0">
                <a:solidFill>
                  <a:srgbClr val="000000"/>
                </a:solidFill>
              </a:rPr>
              <a:t>click </a:t>
            </a:r>
            <a:r>
              <a:rPr lang="en-US" sz="1200" dirty="0" smtClean="0">
                <a:solidFill>
                  <a:srgbClr val="000000"/>
                </a:solidFill>
              </a:rPr>
              <a:t>on the file icon on the Tool Bar and </a:t>
            </a:r>
            <a:r>
              <a:rPr lang="en-US" sz="1200" i="1" dirty="0" smtClean="0">
                <a:solidFill>
                  <a:srgbClr val="000000"/>
                </a:solidFill>
              </a:rPr>
              <a:t>select</a:t>
            </a:r>
            <a:r>
              <a:rPr lang="en-US" sz="1200" dirty="0" smtClean="0">
                <a:solidFill>
                  <a:srgbClr val="000000"/>
                </a:solidFill>
              </a:rPr>
              <a:t> either PDF, CVS or Excel for report format. </a:t>
            </a:r>
          </a:p>
        </p:txBody>
      </p:sp>
      <p:sp>
        <p:nvSpPr>
          <p:cNvPr id="7" name="TextBox 7"/>
          <p:cNvSpPr txBox="1">
            <a:spLocks noChangeArrowheads="1"/>
          </p:cNvSpPr>
          <p:nvPr/>
        </p:nvSpPr>
        <p:spPr bwMode="auto">
          <a:xfrm>
            <a:off x="506054" y="5200587"/>
            <a:ext cx="2944812" cy="215900"/>
          </a:xfrm>
          <a:prstGeom prst="rect">
            <a:avLst/>
          </a:prstGeom>
          <a:noFill/>
          <a:ln w="9525">
            <a:noFill/>
            <a:miter lim="800000"/>
            <a:headEnd/>
            <a:tailEnd/>
          </a:ln>
        </p:spPr>
        <p:txBody>
          <a:bodyPr>
            <a:spAutoFit/>
          </a:bodyPr>
          <a:lstStyle/>
          <a:p>
            <a:r>
              <a:rPr lang="en-US" sz="800" dirty="0"/>
              <a:t>Graphic </a:t>
            </a:r>
            <a:r>
              <a:rPr lang="en-US" sz="800" dirty="0" smtClean="0"/>
              <a:t>2.3.23: Drill-down View</a:t>
            </a:r>
            <a:endParaRPr lang="en-US" sz="800" dirty="0"/>
          </a:p>
        </p:txBody>
      </p:sp>
      <p:sp>
        <p:nvSpPr>
          <p:cNvPr id="14" name="TextBox 9"/>
          <p:cNvSpPr txBox="1">
            <a:spLocks noChangeArrowheads="1"/>
          </p:cNvSpPr>
          <p:nvPr/>
        </p:nvSpPr>
        <p:spPr bwMode="auto">
          <a:xfrm>
            <a:off x="0" y="1357751"/>
            <a:ext cx="4222750" cy="338554"/>
          </a:xfrm>
          <a:prstGeom prst="rect">
            <a:avLst/>
          </a:prstGeom>
          <a:noFill/>
          <a:ln w="9525">
            <a:noFill/>
            <a:miter lim="800000"/>
            <a:headEnd/>
            <a:tailEnd/>
          </a:ln>
        </p:spPr>
        <p:txBody>
          <a:bodyPr>
            <a:spAutoFit/>
          </a:bodyPr>
          <a:lstStyle/>
          <a:p>
            <a:pPr algn="l" eaLnBrk="0" hangingPunct="0"/>
            <a:r>
              <a:rPr lang="en-US" sz="1600" b="1" dirty="0" smtClean="0"/>
              <a:t>Overage Cases Cube</a:t>
            </a:r>
            <a:endParaRPr lang="en-US" sz="1600" b="1" dirty="0"/>
          </a:p>
        </p:txBody>
      </p:sp>
      <p:pic>
        <p:nvPicPr>
          <p:cNvPr id="10" name="Picture 9" descr="overage3.png"/>
          <p:cNvPicPr>
            <a:picLocks noChangeAspect="1"/>
          </p:cNvPicPr>
          <p:nvPr/>
        </p:nvPicPr>
        <p:blipFill>
          <a:blip r:embed="rId3" cstate="print"/>
          <a:stretch>
            <a:fillRect/>
          </a:stretch>
        </p:blipFill>
        <p:spPr>
          <a:xfrm>
            <a:off x="505937" y="2496480"/>
            <a:ext cx="8118483" cy="2677094"/>
          </a:xfrm>
          <a:prstGeom prst="rect">
            <a:avLst/>
          </a:prstGeom>
          <a:ln>
            <a:solidFill>
              <a:schemeClr val="tx1"/>
            </a:solidFill>
          </a:ln>
        </p:spPr>
      </p:pic>
      <p:sp>
        <p:nvSpPr>
          <p:cNvPr id="13" name="Oval 12"/>
          <p:cNvSpPr/>
          <p:nvPr/>
        </p:nvSpPr>
        <p:spPr bwMode="auto">
          <a:xfrm>
            <a:off x="3907437" y="4838111"/>
            <a:ext cx="430306" cy="455785"/>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157</a:t>
            </a:fld>
            <a:endParaRPr lang="en-US" dirty="0">
              <a:solidFill>
                <a:schemeClr val="bg1"/>
              </a:solidFill>
            </a:endParaRPr>
          </a:p>
        </p:txBody>
      </p:sp>
      <p:sp>
        <p:nvSpPr>
          <p:cNvPr id="12" name="TextBox 7"/>
          <p:cNvSpPr txBox="1">
            <a:spLocks noChangeArrowheads="1"/>
          </p:cNvSpPr>
          <p:nvPr/>
        </p:nvSpPr>
        <p:spPr bwMode="auto">
          <a:xfrm>
            <a:off x="4610635" y="5422007"/>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5" name="Straight Arrow Connector 14"/>
          <p:cNvCxnSpPr/>
          <p:nvPr/>
        </p:nvCxnSpPr>
        <p:spPr bwMode="auto">
          <a:xfrm rot="10800000">
            <a:off x="4301544" y="5254581"/>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Six - Overage Cases Cube </a:t>
            </a:r>
            <a:endParaRPr lang="en-US" dirty="0" smtClean="0"/>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2.3.24 shows the Excel report of the number of Overage Cases by DCMA Divisions from FY1999 to FY2009. </a:t>
            </a:r>
          </a:p>
        </p:txBody>
      </p:sp>
      <p:sp>
        <p:nvSpPr>
          <p:cNvPr id="7" name="TextBox 7"/>
          <p:cNvSpPr txBox="1">
            <a:spLocks noChangeArrowheads="1"/>
          </p:cNvSpPr>
          <p:nvPr/>
        </p:nvSpPr>
        <p:spPr bwMode="auto">
          <a:xfrm>
            <a:off x="746682" y="5128397"/>
            <a:ext cx="2944812" cy="215900"/>
          </a:xfrm>
          <a:prstGeom prst="rect">
            <a:avLst/>
          </a:prstGeom>
          <a:noFill/>
          <a:ln w="9525">
            <a:noFill/>
            <a:miter lim="800000"/>
            <a:headEnd/>
            <a:tailEnd/>
          </a:ln>
        </p:spPr>
        <p:txBody>
          <a:bodyPr>
            <a:spAutoFit/>
          </a:bodyPr>
          <a:lstStyle/>
          <a:p>
            <a:r>
              <a:rPr lang="en-US" sz="800" dirty="0"/>
              <a:t>Graphic </a:t>
            </a:r>
            <a:r>
              <a:rPr lang="en-US" sz="800" dirty="0" smtClean="0"/>
              <a:t>2.3.24: Excel Report View</a:t>
            </a:r>
            <a:endParaRPr lang="en-US" sz="800" dirty="0"/>
          </a:p>
        </p:txBody>
      </p:sp>
      <p:pic>
        <p:nvPicPr>
          <p:cNvPr id="8" name="Picture 7" descr="overage4.png"/>
          <p:cNvPicPr>
            <a:picLocks noChangeAspect="1"/>
          </p:cNvPicPr>
          <p:nvPr/>
        </p:nvPicPr>
        <p:blipFill>
          <a:blip r:embed="rId3" cstate="print"/>
          <a:stretch>
            <a:fillRect/>
          </a:stretch>
        </p:blipFill>
        <p:spPr>
          <a:xfrm>
            <a:off x="752194" y="2418259"/>
            <a:ext cx="7495239" cy="2695238"/>
          </a:xfrm>
          <a:prstGeom prst="rect">
            <a:avLst/>
          </a:prstGeom>
          <a:ln>
            <a:solidFill>
              <a:schemeClr val="tx1"/>
            </a:solidFill>
          </a:ln>
        </p:spPr>
      </p:pic>
      <p:sp>
        <p:nvSpPr>
          <p:cNvPr id="12" name="TextBox 9"/>
          <p:cNvSpPr txBox="1">
            <a:spLocks noChangeArrowheads="1"/>
          </p:cNvSpPr>
          <p:nvPr/>
        </p:nvSpPr>
        <p:spPr bwMode="auto">
          <a:xfrm>
            <a:off x="0" y="1357751"/>
            <a:ext cx="4222750" cy="338554"/>
          </a:xfrm>
          <a:prstGeom prst="rect">
            <a:avLst/>
          </a:prstGeom>
          <a:noFill/>
          <a:ln w="9525">
            <a:noFill/>
            <a:miter lim="800000"/>
            <a:headEnd/>
            <a:tailEnd/>
          </a:ln>
        </p:spPr>
        <p:txBody>
          <a:bodyPr>
            <a:spAutoFit/>
          </a:bodyPr>
          <a:lstStyle/>
          <a:p>
            <a:pPr algn="l" eaLnBrk="0" hangingPunct="0"/>
            <a:r>
              <a:rPr lang="en-US" sz="1600" b="1" dirty="0" smtClean="0"/>
              <a:t>Overage Cases Cube</a:t>
            </a:r>
            <a:endParaRPr lang="en-US" sz="1600" b="1" dirty="0"/>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Seven - Property Disposition Cube</a:t>
            </a:r>
          </a:p>
        </p:txBody>
      </p:sp>
      <p:sp>
        <p:nvSpPr>
          <p:cNvPr id="319491" name="TextBox 9"/>
          <p:cNvSpPr txBox="1">
            <a:spLocks noChangeArrowheads="1"/>
          </p:cNvSpPr>
          <p:nvPr/>
        </p:nvSpPr>
        <p:spPr bwMode="auto">
          <a:xfrm>
            <a:off x="0" y="1357751"/>
            <a:ext cx="4222750" cy="338554"/>
          </a:xfrm>
          <a:prstGeom prst="rect">
            <a:avLst/>
          </a:prstGeom>
          <a:noFill/>
          <a:ln w="9525">
            <a:noFill/>
            <a:miter lim="800000"/>
            <a:headEnd/>
            <a:tailEnd/>
          </a:ln>
        </p:spPr>
        <p:txBody>
          <a:bodyPr>
            <a:spAutoFit/>
          </a:bodyPr>
          <a:lstStyle/>
          <a:p>
            <a:pPr algn="l" eaLnBrk="0" hangingPunct="0"/>
            <a:r>
              <a:rPr lang="en-US" sz="1600" b="1" dirty="0" smtClean="0"/>
              <a:t>Property Disposition Cube</a:t>
            </a:r>
            <a:endParaRPr lang="en-US" sz="1600" b="1" dirty="0"/>
          </a:p>
        </p:txBody>
      </p:sp>
      <p:sp>
        <p:nvSpPr>
          <p:cNvPr id="9" name="Text Box 5"/>
          <p:cNvSpPr txBox="1">
            <a:spLocks noChangeArrowheads="1"/>
          </p:cNvSpPr>
          <p:nvPr/>
        </p:nvSpPr>
        <p:spPr bwMode="auto">
          <a:xfrm>
            <a:off x="0" y="1782180"/>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Property Disposition Cube lists </a:t>
            </a:r>
            <a:r>
              <a:rPr lang="en-US" sz="1200" dirty="0" smtClean="0"/>
              <a:t>all items that had disposal codes assigned to them. </a:t>
            </a:r>
            <a:r>
              <a:rPr lang="en-US" sz="1200" dirty="0" smtClean="0">
                <a:solidFill>
                  <a:srgbClr val="000000"/>
                </a:solidFill>
              </a:rPr>
              <a:t>It has the following dimensions and measures (Graphic 2.3.25). :</a:t>
            </a:r>
            <a:endParaRPr lang="en-US" sz="1200" dirty="0" smtClean="0"/>
          </a:p>
        </p:txBody>
      </p:sp>
      <p:graphicFrame>
        <p:nvGraphicFramePr>
          <p:cNvPr id="8" name="Group 20"/>
          <p:cNvGraphicFramePr>
            <a:graphicFrameLocks noGrp="1"/>
          </p:cNvGraphicFramePr>
          <p:nvPr/>
        </p:nvGraphicFramePr>
        <p:xfrm>
          <a:off x="474894" y="2515741"/>
          <a:ext cx="5047601" cy="3383280"/>
        </p:xfrm>
        <a:graphic>
          <a:graphicData uri="http://schemas.openxmlformats.org/drawingml/2006/table">
            <a:tbl>
              <a:tblPr/>
              <a:tblGrid>
                <a:gridCol w="1344705"/>
                <a:gridCol w="3702896"/>
              </a:tblGrid>
              <a:tr h="1370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Dimensions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PLCO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Final Disposition Date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On-Time Disposition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Contractor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Case Type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Reportable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6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pitchFamily="-108" charset="-128"/>
                        </a:rPr>
                        <a:t>Measures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a:t>
                      </a:r>
                      <a:r>
                        <a:rPr kumimoji="0" lang="en-US" sz="1400" b="0" i="0" u="none" strike="noStrike" cap="none" normalizeH="0" baseline="0" dirty="0" err="1" smtClean="0">
                          <a:ln>
                            <a:noFill/>
                          </a:ln>
                          <a:solidFill>
                            <a:srgbClr val="000000"/>
                          </a:solidFill>
                          <a:effectLst/>
                          <a:latin typeface="Arial" charset="0"/>
                          <a:ea typeface="ＭＳ Ｐゴシック" pitchFamily="-108" charset="-128"/>
                        </a:rPr>
                        <a:t>Dispositioned</a:t>
                      </a:r>
                      <a:r>
                        <a:rPr kumimoji="0" lang="en-US" sz="1400" b="0" i="0" u="none" strike="noStrike" cap="none" normalizeH="0" baseline="0" dirty="0" smtClean="0">
                          <a:ln>
                            <a:noFill/>
                          </a:ln>
                          <a:solidFill>
                            <a:srgbClr val="000000"/>
                          </a:solidFill>
                          <a:effectLst/>
                          <a:latin typeface="Arial" charset="0"/>
                          <a:ea typeface="ＭＳ Ｐゴシック" pitchFamily="-108" charset="-128"/>
                        </a:rPr>
                        <a:t> Line Items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a:t>
                      </a:r>
                      <a:r>
                        <a:rPr kumimoji="0" lang="en-US" sz="1400" b="0" i="0" u="none" strike="noStrike" cap="none" normalizeH="0" baseline="0" dirty="0" err="1" smtClean="0">
                          <a:ln>
                            <a:noFill/>
                          </a:ln>
                          <a:solidFill>
                            <a:srgbClr val="000000"/>
                          </a:solidFill>
                          <a:effectLst/>
                          <a:latin typeface="Arial" charset="0"/>
                          <a:ea typeface="ＭＳ Ｐゴシック" pitchFamily="-108" charset="-128"/>
                        </a:rPr>
                        <a:t>Dispositioned</a:t>
                      </a:r>
                      <a:r>
                        <a:rPr kumimoji="0" lang="en-US" sz="1400" b="0" i="0" u="none" strike="noStrike" cap="none" normalizeH="0" baseline="0" dirty="0" smtClean="0">
                          <a:ln>
                            <a:noFill/>
                          </a:ln>
                          <a:solidFill>
                            <a:srgbClr val="000000"/>
                          </a:solidFill>
                          <a:effectLst/>
                          <a:latin typeface="Arial" charset="0"/>
                          <a:ea typeface="ＭＳ Ｐゴシック" pitchFamily="-108" charset="-128"/>
                        </a:rPr>
                        <a:t> Cases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Contractors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Items </a:t>
                      </a:r>
                      <a:r>
                        <a:rPr kumimoji="0" lang="en-US" sz="1400" b="0" i="0" u="none" strike="noStrike" cap="none" normalizeH="0" baseline="0" dirty="0" err="1" smtClean="0">
                          <a:ln>
                            <a:noFill/>
                          </a:ln>
                          <a:solidFill>
                            <a:srgbClr val="000000"/>
                          </a:solidFill>
                          <a:effectLst/>
                          <a:latin typeface="Arial" charset="0"/>
                          <a:ea typeface="ＭＳ Ｐゴシック" pitchFamily="-108" charset="-128"/>
                        </a:rPr>
                        <a:t>Dispositioned</a:t>
                      </a:r>
                      <a:r>
                        <a:rPr kumimoji="0" lang="en-US" sz="1400" b="0" i="0" u="none" strike="noStrike" cap="none" normalizeH="0" baseline="0" dirty="0" smtClean="0">
                          <a:ln>
                            <a:noFill/>
                          </a:ln>
                          <a:solidFill>
                            <a:srgbClr val="000000"/>
                          </a:solidFill>
                          <a:effectLst/>
                          <a:latin typeface="Arial" charset="0"/>
                          <a:ea typeface="ＭＳ Ｐゴシック" pitchFamily="-108" charset="-128"/>
                        </a:rPr>
                        <a:t> on-Time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Percentage of Items </a:t>
                      </a:r>
                      <a:r>
                        <a:rPr kumimoji="0" lang="en-US" sz="1400" b="0" i="0" u="none" strike="noStrike" cap="none" normalizeH="0" baseline="0" dirty="0" err="1" smtClean="0">
                          <a:ln>
                            <a:noFill/>
                          </a:ln>
                          <a:solidFill>
                            <a:srgbClr val="000000"/>
                          </a:solidFill>
                          <a:effectLst/>
                          <a:latin typeface="Arial" charset="0"/>
                          <a:ea typeface="ＭＳ Ｐゴシック" pitchFamily="-108" charset="-128"/>
                        </a:rPr>
                        <a:t>Dispositioned</a:t>
                      </a:r>
                      <a:r>
                        <a:rPr kumimoji="0" lang="en-US" sz="1400" b="0" i="0" u="none" strike="noStrike" cap="none" normalizeH="0" baseline="0" dirty="0" smtClean="0">
                          <a:ln>
                            <a:noFill/>
                          </a:ln>
                          <a:solidFill>
                            <a:srgbClr val="000000"/>
                          </a:solidFill>
                          <a:effectLst/>
                          <a:latin typeface="Arial" charset="0"/>
                          <a:ea typeface="ＭＳ Ｐゴシック" pitchFamily="-108" charset="-128"/>
                        </a:rPr>
                        <a:t> On-Time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Average Number of Days to Disposition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Acquisition Cost Reutilized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Acquisition Cost Not Reutilized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pitchFamily="-108" charset="-128"/>
                        </a:rPr>
                        <a:t>Number of Items </a:t>
                      </a:r>
                      <a:r>
                        <a:rPr kumimoji="0" lang="en-US" sz="1400" b="0" i="0" u="none" strike="noStrike" cap="none" normalizeH="0" baseline="0" dirty="0" err="1" smtClean="0">
                          <a:ln>
                            <a:noFill/>
                          </a:ln>
                          <a:solidFill>
                            <a:srgbClr val="000000"/>
                          </a:solidFill>
                          <a:effectLst/>
                          <a:latin typeface="Arial" charset="0"/>
                          <a:ea typeface="ＭＳ Ｐゴシック" pitchFamily="-108" charset="-128"/>
                        </a:rPr>
                        <a:t>Dispositioned</a:t>
                      </a:r>
                      <a:r>
                        <a:rPr kumimoji="0" lang="en-US" sz="1400" b="0" i="0" u="none" strike="noStrike" cap="none" normalizeH="0" baseline="0" dirty="0" smtClean="0">
                          <a:ln>
                            <a:noFill/>
                          </a:ln>
                          <a:solidFill>
                            <a:srgbClr val="000000"/>
                          </a:solidFill>
                          <a:effectLst/>
                          <a:latin typeface="Arial" charset="0"/>
                          <a:ea typeface="ＭＳ Ｐゴシック" pitchFamily="-108" charset="-128"/>
                        </a:rPr>
                        <a:t> Overage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9" descr="property1.png"/>
          <p:cNvPicPr>
            <a:picLocks noChangeAspect="1"/>
          </p:cNvPicPr>
          <p:nvPr/>
        </p:nvPicPr>
        <p:blipFill>
          <a:blip r:embed="rId3" cstate="print"/>
          <a:stretch>
            <a:fillRect/>
          </a:stretch>
        </p:blipFill>
        <p:spPr>
          <a:xfrm>
            <a:off x="5754538" y="2475695"/>
            <a:ext cx="3207915" cy="3407752"/>
          </a:xfrm>
          <a:prstGeom prst="rect">
            <a:avLst/>
          </a:prstGeom>
          <a:ln>
            <a:solidFill>
              <a:schemeClr val="tx1"/>
            </a:solidFill>
          </a:ln>
        </p:spPr>
      </p:pic>
      <p:sp>
        <p:nvSpPr>
          <p:cNvPr id="12" name="TextBox 11"/>
          <p:cNvSpPr txBox="1">
            <a:spLocks noChangeArrowheads="1"/>
          </p:cNvSpPr>
          <p:nvPr/>
        </p:nvSpPr>
        <p:spPr bwMode="auto">
          <a:xfrm>
            <a:off x="5749851" y="5900472"/>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2.3.25: Dimensions and Measures</a:t>
            </a:r>
            <a:endParaRPr lang="en-US" sz="800" dirty="0">
              <a:ea typeface="ＭＳ Ｐゴシック" pitchFamily="-108" charset="-128"/>
            </a:endParaRPr>
          </a:p>
        </p:txBody>
      </p:sp>
      <p:sp>
        <p:nvSpPr>
          <p:cNvPr id="11"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159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a:spLocks noChangeArrowheads="1"/>
          </p:cNvSpPr>
          <p:nvPr/>
        </p:nvSpPr>
        <p:spPr bwMode="auto">
          <a:xfrm>
            <a:off x="0" y="1192213"/>
            <a:ext cx="8737600" cy="369332"/>
          </a:xfrm>
          <a:prstGeom prst="rect">
            <a:avLst/>
          </a:prstGeom>
          <a:noFill/>
          <a:ln w="9525">
            <a:noFill/>
            <a:miter lim="800000"/>
            <a:headEnd/>
            <a:tailEnd/>
          </a:ln>
        </p:spPr>
        <p:txBody>
          <a:bodyPr wrap="square">
            <a:spAutoFit/>
          </a:bodyPr>
          <a:lstStyle/>
          <a:p>
            <a:pPr algn="l"/>
            <a:r>
              <a:rPr lang="en-US" b="1" dirty="0" smtClean="0"/>
              <a:t>Step Two: Selecting Filters</a:t>
            </a:r>
            <a:endParaRPr lang="en-US" b="1" dirty="0"/>
          </a:p>
        </p:txBody>
      </p:sp>
      <p:sp>
        <p:nvSpPr>
          <p:cNvPr id="34818" name="Rectangle 2"/>
          <p:cNvSpPr>
            <a:spLocks noGrp="1" noChangeArrowheads="1"/>
          </p:cNvSpPr>
          <p:nvPr>
            <p:ph type="title" idx="4294967295"/>
          </p:nvPr>
        </p:nvSpPr>
        <p:spPr>
          <a:xfrm>
            <a:off x="1755648" y="295496"/>
            <a:ext cx="7062787" cy="695325"/>
          </a:xfrm>
        </p:spPr>
        <p:txBody>
          <a:bodyPr/>
          <a:lstStyle/>
          <a:p>
            <a:r>
              <a:rPr lang="en-US" dirty="0" smtClean="0"/>
              <a:t>Topic Three – Running a Report</a:t>
            </a:r>
          </a:p>
        </p:txBody>
      </p:sp>
      <p:sp>
        <p:nvSpPr>
          <p:cNvPr id="34820" name="TextBox 11"/>
          <p:cNvSpPr txBox="1">
            <a:spLocks noChangeArrowheads="1"/>
          </p:cNvSpPr>
          <p:nvPr/>
        </p:nvSpPr>
        <p:spPr bwMode="auto">
          <a:xfrm>
            <a:off x="4013044" y="6013390"/>
            <a:ext cx="2944813" cy="230832"/>
          </a:xfrm>
          <a:prstGeom prst="rect">
            <a:avLst/>
          </a:prstGeom>
          <a:noFill/>
          <a:ln w="9525">
            <a:noFill/>
            <a:miter lim="800000"/>
            <a:headEnd/>
            <a:tailEnd/>
          </a:ln>
        </p:spPr>
        <p:txBody>
          <a:bodyPr>
            <a:spAutoFit/>
          </a:bodyPr>
          <a:lstStyle/>
          <a:p>
            <a:r>
              <a:rPr lang="en-US" sz="900" dirty="0" smtClean="0"/>
              <a:t>Graphic </a:t>
            </a:r>
            <a:r>
              <a:rPr lang="en-US" sz="900" dirty="0" smtClean="0">
                <a:ea typeface="ＭＳ Ｐゴシック" pitchFamily="34" charset="-128"/>
              </a:rPr>
              <a:t>1.</a:t>
            </a:r>
            <a:r>
              <a:rPr lang="en-US" sz="900" dirty="0" smtClean="0">
                <a:latin typeface="Arial" pitchFamily="34" charset="0"/>
              </a:rPr>
              <a:t>1.5</a:t>
            </a:r>
            <a:r>
              <a:rPr lang="en-US" sz="900" dirty="0" smtClean="0"/>
              <a:t>: Example Report Filter Page</a:t>
            </a:r>
            <a:endParaRPr lang="en-US" sz="900" dirty="0"/>
          </a:p>
        </p:txBody>
      </p:sp>
      <p:sp>
        <p:nvSpPr>
          <p:cNvPr id="9" name="TextBox 10"/>
          <p:cNvSpPr txBox="1">
            <a:spLocks noChangeArrowheads="1"/>
          </p:cNvSpPr>
          <p:nvPr/>
        </p:nvSpPr>
        <p:spPr bwMode="auto">
          <a:xfrm>
            <a:off x="236538" y="1520825"/>
            <a:ext cx="8703067" cy="457200"/>
          </a:xfrm>
          <a:prstGeom prst="rect">
            <a:avLst/>
          </a:prstGeom>
          <a:noFill/>
          <a:ln w="9525">
            <a:noFill/>
            <a:miter lim="800000"/>
            <a:headEnd/>
            <a:tailEnd/>
          </a:ln>
        </p:spPr>
        <p:txBody>
          <a:bodyPr wrap="square">
            <a:spAutoFit/>
          </a:bodyPr>
          <a:lstStyle/>
          <a:p>
            <a:pPr algn="l"/>
            <a:r>
              <a:rPr lang="en-US" sz="1200" dirty="0"/>
              <a:t>After clicking the </a:t>
            </a:r>
            <a:r>
              <a:rPr lang="en-US" sz="1200" dirty="0" smtClean="0"/>
              <a:t>pre-defined report and </a:t>
            </a:r>
            <a:r>
              <a:rPr lang="en-US" sz="1200" dirty="0"/>
              <a:t>view format, the report filter page </a:t>
            </a:r>
            <a:r>
              <a:rPr lang="en-US" sz="1200" dirty="0" smtClean="0"/>
              <a:t>appears (Graphic 1.1.5). This </a:t>
            </a:r>
            <a:r>
              <a:rPr lang="en-US" sz="1200" dirty="0"/>
              <a:t>page allows you to</a:t>
            </a:r>
            <a:r>
              <a:rPr lang="en-US" sz="1100" dirty="0"/>
              <a:t> </a:t>
            </a:r>
            <a:r>
              <a:rPr lang="en-US" sz="1200" dirty="0"/>
              <a:t>select specific </a:t>
            </a:r>
            <a:r>
              <a:rPr lang="en-US" sz="1200" dirty="0" smtClean="0"/>
              <a:t>criteria </a:t>
            </a:r>
            <a:r>
              <a:rPr lang="en-US" sz="1200" dirty="0"/>
              <a:t>for filtering the data you will see on your report.</a:t>
            </a:r>
          </a:p>
        </p:txBody>
      </p:sp>
      <p:graphicFrame>
        <p:nvGraphicFramePr>
          <p:cNvPr id="19" name="Group 22"/>
          <p:cNvGraphicFramePr>
            <a:graphicFrameLocks noGrp="1"/>
          </p:cNvGraphicFramePr>
          <p:nvPr/>
        </p:nvGraphicFramePr>
        <p:xfrm>
          <a:off x="234245" y="2153195"/>
          <a:ext cx="3372555" cy="4067984"/>
        </p:xfrm>
        <a:graphic>
          <a:graphicData uri="http://schemas.openxmlformats.org/drawingml/2006/table">
            <a:tbl>
              <a:tblPr/>
              <a:tblGrid>
                <a:gridCol w="347137"/>
                <a:gridCol w="3025418"/>
              </a:tblGrid>
              <a:tr h="315233">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Example on how to run a report</a:t>
                      </a:r>
                      <a:endParaRPr kumimoji="0" lang="en-US" sz="20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32895">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a date for </a:t>
                      </a:r>
                      <a:r>
                        <a:rPr kumimoji="0" lang="en-US" sz="1200" b="1" i="0" u="none" strike="noStrike" cap="none" normalizeH="0" baseline="0" dirty="0" smtClean="0">
                          <a:ln>
                            <a:noFill/>
                          </a:ln>
                          <a:solidFill>
                            <a:srgbClr val="000000"/>
                          </a:solidFill>
                          <a:effectLst/>
                          <a:latin typeface="Arial" pitchFamily="34" charset="0"/>
                        </a:rPr>
                        <a:t>Case Established as 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13577">
                <a:tc>
                  <a:txBody>
                    <a:bodyPr/>
                    <a:lstStyle/>
                    <a:p>
                      <a:pPr marL="228600" marR="0" lvl="0" indent="-228600" algn="l" defTabSz="914400" rtl="0" eaLnBrk="1" fontAlgn="base" latinLnBrk="0" hangingPunct="1">
                        <a:lnSpc>
                          <a:spcPct val="120000"/>
                        </a:lnSpc>
                        <a:spcBef>
                          <a:spcPct val="20000"/>
                        </a:spcBef>
                        <a:spcAft>
                          <a:spcPct val="0"/>
                        </a:spcAft>
                        <a:buClrTx/>
                        <a:buSzTx/>
                        <a:buFont typeface="+mj-lt"/>
                        <a:buAutoNum type="arabicPeriod" startAt="2"/>
                        <a:tabLst/>
                        <a:defRPr/>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Select</a:t>
                      </a:r>
                      <a:r>
                        <a:rPr kumimoji="0" lang="en-US" sz="1200" b="0" i="0" u="none" strike="noStrike" kern="1200" cap="none" normalizeH="0" baseline="0" dirty="0" smtClean="0">
                          <a:ln>
                            <a:noFill/>
                          </a:ln>
                          <a:solidFill>
                            <a:srgbClr val="000000"/>
                          </a:solidFill>
                          <a:effectLst/>
                          <a:latin typeface="Arial" pitchFamily="34" charset="0"/>
                          <a:ea typeface="+mn-ea"/>
                          <a:cs typeface="+mn-cs"/>
                        </a:rPr>
                        <a:t> one, two, more, or all of the filters in the list box. </a:t>
                      </a:r>
                    </a:p>
                    <a:p>
                      <a:pPr marL="3175" marR="0" lvl="1" indent="-3175"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mn-cs"/>
                        </a:rPr>
                        <a:t>  Use the </a:t>
                      </a:r>
                      <a:r>
                        <a:rPr kumimoji="0" lang="en-US" sz="1200" b="1" i="0" u="none" strike="noStrike" kern="1200" cap="none" normalizeH="0" baseline="0" dirty="0" smtClean="0">
                          <a:ln>
                            <a:noFill/>
                          </a:ln>
                          <a:solidFill>
                            <a:srgbClr val="000000"/>
                          </a:solidFill>
                          <a:effectLst/>
                          <a:latin typeface="Arial" pitchFamily="34" charset="0"/>
                          <a:ea typeface="+mn-ea"/>
                          <a:cs typeface="+mn-cs"/>
                        </a:rPr>
                        <a:t>shift</a:t>
                      </a:r>
                      <a:r>
                        <a:rPr kumimoji="0" lang="en-US" sz="1200" b="0" i="0" u="none" strike="noStrike" kern="1200" cap="none" normalizeH="0" baseline="0" dirty="0" smtClean="0">
                          <a:ln>
                            <a:noFill/>
                          </a:ln>
                          <a:solidFill>
                            <a:srgbClr val="000000"/>
                          </a:solidFill>
                          <a:effectLst/>
                          <a:latin typeface="Arial" pitchFamily="34" charset="0"/>
                          <a:ea typeface="+mn-ea"/>
                          <a:cs typeface="+mn-cs"/>
                        </a:rPr>
                        <a:t> key to select a range. To select two or more filters that are separated, use the </a:t>
                      </a:r>
                      <a:r>
                        <a:rPr kumimoji="0" lang="en-US" sz="1200" b="1" i="0" u="none" strike="noStrike" kern="1200" cap="none" normalizeH="0" baseline="0" dirty="0" smtClean="0">
                          <a:ln>
                            <a:noFill/>
                          </a:ln>
                          <a:solidFill>
                            <a:srgbClr val="000000"/>
                          </a:solidFill>
                          <a:effectLst/>
                          <a:latin typeface="Arial" pitchFamily="34" charset="0"/>
                          <a:ea typeface="+mn-ea"/>
                          <a:cs typeface="+mn-cs"/>
                        </a:rPr>
                        <a:t>CTRL</a:t>
                      </a:r>
                      <a:r>
                        <a:rPr kumimoji="0" lang="en-US" sz="1200" b="0" i="0" u="none" strike="noStrike" kern="1200" cap="none" normalizeH="0" baseline="0" dirty="0" smtClean="0">
                          <a:ln>
                            <a:noFill/>
                          </a:ln>
                          <a:solidFill>
                            <a:srgbClr val="000000"/>
                          </a:solidFill>
                          <a:effectLst/>
                          <a:latin typeface="Arial" pitchFamily="34" charset="0"/>
                          <a:ea typeface="+mn-ea"/>
                          <a:cs typeface="+mn-cs"/>
                        </a:rPr>
                        <a:t> key.</a:t>
                      </a:r>
                    </a:p>
                    <a:p>
                      <a:pPr marL="3175" marR="0" lvl="1" indent="-3175"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mn-cs"/>
                        </a:rPr>
                        <a:t>  Some list boxes have a button next to it. Your selections in the previous box determine the filters in the list box. Click on the button to repopulate the list box.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260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Click</a:t>
                      </a:r>
                      <a:r>
                        <a:rPr kumimoji="0" lang="en-US" sz="1200" b="0" i="0" u="none" strike="noStrike" kern="1200" cap="none" normalizeH="0" baseline="0" dirty="0" smtClean="0">
                          <a:ln>
                            <a:noFill/>
                          </a:ln>
                          <a:solidFill>
                            <a:srgbClr val="000000"/>
                          </a:solidFill>
                          <a:effectLst/>
                          <a:latin typeface="Arial" pitchFamily="34" charset="0"/>
                          <a:ea typeface="+mn-ea"/>
                          <a:cs typeface="+mn-cs"/>
                        </a:rPr>
                        <a:t> on </a:t>
                      </a:r>
                      <a:r>
                        <a:rPr kumimoji="0" lang="en-US" sz="1200" b="1" i="0" u="none" strike="noStrike" kern="1200" cap="none" normalizeH="0" baseline="0" dirty="0" smtClean="0">
                          <a:ln>
                            <a:noFill/>
                          </a:ln>
                          <a:solidFill>
                            <a:srgbClr val="000000"/>
                          </a:solidFill>
                          <a:effectLst/>
                          <a:latin typeface="Arial" pitchFamily="34" charset="0"/>
                          <a:ea typeface="+mn-ea"/>
                          <a:cs typeface="+mn-cs"/>
                        </a:rPr>
                        <a:t>Select all </a:t>
                      </a:r>
                      <a:r>
                        <a:rPr kumimoji="0" lang="en-US" sz="1200" b="0" i="0" u="none" strike="noStrike" kern="1200" cap="none" normalizeH="0" baseline="0" dirty="0" smtClean="0">
                          <a:ln>
                            <a:noFill/>
                          </a:ln>
                          <a:solidFill>
                            <a:srgbClr val="000000"/>
                          </a:solidFill>
                          <a:effectLst/>
                          <a:latin typeface="Arial" pitchFamily="34" charset="0"/>
                          <a:ea typeface="+mn-ea"/>
                          <a:cs typeface="+mn-cs"/>
                        </a:rPr>
                        <a:t>or </a:t>
                      </a:r>
                      <a:r>
                        <a:rPr kumimoji="0" lang="en-US" sz="1200" b="1" i="0" u="none" strike="noStrike" kern="1200" cap="none" normalizeH="0" baseline="0" dirty="0" smtClean="0">
                          <a:ln>
                            <a:noFill/>
                          </a:ln>
                          <a:solidFill>
                            <a:srgbClr val="000000"/>
                          </a:solidFill>
                          <a:effectLst/>
                          <a:latin typeface="Arial" pitchFamily="34" charset="0"/>
                          <a:ea typeface="+mn-ea"/>
                          <a:cs typeface="+mn-cs"/>
                        </a:rPr>
                        <a:t>Deselect all </a:t>
                      </a:r>
                      <a:r>
                        <a:rPr kumimoji="0" lang="en-US" sz="1200" b="0" i="0" u="none" strike="noStrike" kern="1200" cap="none" normalizeH="0" baseline="0" dirty="0" smtClean="0">
                          <a:ln>
                            <a:noFill/>
                          </a:ln>
                          <a:solidFill>
                            <a:srgbClr val="000000"/>
                          </a:solidFill>
                          <a:effectLst/>
                          <a:latin typeface="Arial" pitchFamily="34" charset="0"/>
                          <a:ea typeface="+mn-ea"/>
                          <a:cs typeface="+mn-cs"/>
                        </a:rPr>
                        <a:t>to select or deselect all filters.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788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Scroll down and click </a:t>
                      </a:r>
                      <a:r>
                        <a:rPr kumimoji="0" lang="en-US" sz="1200" b="0" i="0" u="none" strike="noStrike" kern="1200" cap="none" normalizeH="0" baseline="0" dirty="0" smtClean="0">
                          <a:ln>
                            <a:noFill/>
                          </a:ln>
                          <a:solidFill>
                            <a:srgbClr val="000000"/>
                          </a:solidFill>
                          <a:effectLst/>
                          <a:latin typeface="Arial" pitchFamily="34" charset="0"/>
                          <a:ea typeface="+mn-ea"/>
                          <a:cs typeface="+mn-cs"/>
                        </a:rPr>
                        <a:t>the </a:t>
                      </a:r>
                      <a:r>
                        <a:rPr kumimoji="0" lang="en-US" sz="1200" b="1" i="0" u="none" strike="noStrike" kern="1200" cap="none" normalizeH="0" baseline="0" dirty="0" smtClean="0">
                          <a:ln>
                            <a:noFill/>
                          </a:ln>
                          <a:solidFill>
                            <a:srgbClr val="000000"/>
                          </a:solidFill>
                          <a:effectLst/>
                          <a:latin typeface="Arial" pitchFamily="34" charset="0"/>
                          <a:ea typeface="+mn-ea"/>
                          <a:cs typeface="+mn-cs"/>
                        </a:rPr>
                        <a:t>Finish button </a:t>
                      </a:r>
                      <a:r>
                        <a:rPr kumimoji="0" lang="en-US" sz="1200" b="0" i="0" u="none" strike="noStrike" kern="1200" cap="none" normalizeH="0" baseline="0" dirty="0" smtClean="0">
                          <a:ln>
                            <a:noFill/>
                          </a:ln>
                          <a:solidFill>
                            <a:srgbClr val="000000"/>
                          </a:solidFill>
                          <a:effectLst/>
                          <a:latin typeface="Arial" pitchFamily="34" charset="0"/>
                          <a:ea typeface="+mn-ea"/>
                          <a:cs typeface="+mn-cs"/>
                        </a:rPr>
                        <a:t>at the bottom of the page to run the 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7" name="Picture 16" descr="slide13a.png"/>
          <p:cNvPicPr>
            <a:picLocks noChangeAspect="1"/>
          </p:cNvPicPr>
          <p:nvPr/>
        </p:nvPicPr>
        <p:blipFill>
          <a:blip r:embed="rId3" cstate="print"/>
          <a:stretch>
            <a:fillRect/>
          </a:stretch>
        </p:blipFill>
        <p:spPr>
          <a:xfrm>
            <a:off x="3980031" y="2054794"/>
            <a:ext cx="4786779" cy="2475315"/>
          </a:xfrm>
          <a:prstGeom prst="rect">
            <a:avLst/>
          </a:prstGeom>
        </p:spPr>
      </p:pic>
      <p:pic>
        <p:nvPicPr>
          <p:cNvPr id="20" name="Picture 19" descr="slide13.png"/>
          <p:cNvPicPr>
            <a:picLocks noChangeAspect="1"/>
          </p:cNvPicPr>
          <p:nvPr/>
        </p:nvPicPr>
        <p:blipFill>
          <a:blip r:embed="rId4" cstate="print"/>
          <a:stretch>
            <a:fillRect/>
          </a:stretch>
        </p:blipFill>
        <p:spPr>
          <a:xfrm>
            <a:off x="3987578" y="4646413"/>
            <a:ext cx="4790662" cy="1366788"/>
          </a:xfrm>
          <a:prstGeom prst="rect">
            <a:avLst/>
          </a:prstGeom>
        </p:spPr>
      </p:pic>
      <p:cxnSp>
        <p:nvCxnSpPr>
          <p:cNvPr id="22" name="Straight Arrow Connector 21"/>
          <p:cNvCxnSpPr/>
          <p:nvPr/>
        </p:nvCxnSpPr>
        <p:spPr bwMode="auto">
          <a:xfrm flipV="1">
            <a:off x="3492500" y="2575560"/>
            <a:ext cx="998220" cy="6604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5" name="Straight Arrow Connector 24"/>
          <p:cNvCxnSpPr/>
          <p:nvPr/>
        </p:nvCxnSpPr>
        <p:spPr bwMode="auto">
          <a:xfrm flipV="1">
            <a:off x="3035300" y="3252520"/>
            <a:ext cx="2528102" cy="36698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7" name="Straight Arrow Connector 26"/>
          <p:cNvCxnSpPr/>
          <p:nvPr/>
        </p:nvCxnSpPr>
        <p:spPr bwMode="auto">
          <a:xfrm flipV="1">
            <a:off x="3320716" y="4092542"/>
            <a:ext cx="1056974" cy="371174"/>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cxnSp>
        <p:nvCxnSpPr>
          <p:cNvPr id="21" name="Straight Arrow Connector 20"/>
          <p:cNvCxnSpPr/>
          <p:nvPr/>
        </p:nvCxnSpPr>
        <p:spPr bwMode="auto">
          <a:xfrm flipV="1">
            <a:off x="3568700" y="4848727"/>
            <a:ext cx="3590090" cy="20587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 </a:t>
            </a:r>
            <a:r>
              <a:rPr lang="en-US" sz="2400" b="1" dirty="0" smtClean="0">
                <a:solidFill>
                  <a:schemeClr val="tx1"/>
                </a:solidFill>
                <a:latin typeface="+mj-lt"/>
                <a:ea typeface="+mj-ea"/>
                <a:cs typeface="+mj-cs"/>
              </a:rPr>
              <a:t>Seven - Property Disposition Cube</a:t>
            </a:r>
            <a:endParaRPr lang="en-US" dirty="0" smtClean="0"/>
          </a:p>
        </p:txBody>
      </p:sp>
      <p:sp>
        <p:nvSpPr>
          <p:cNvPr id="7" name="TextBox 11"/>
          <p:cNvSpPr txBox="1">
            <a:spLocks noChangeArrowheads="1"/>
          </p:cNvSpPr>
          <p:nvPr/>
        </p:nvSpPr>
        <p:spPr bwMode="auto">
          <a:xfrm>
            <a:off x="2681794" y="5551553"/>
            <a:ext cx="2933700" cy="215900"/>
          </a:xfrm>
          <a:prstGeom prst="rect">
            <a:avLst/>
          </a:prstGeom>
          <a:noFill/>
          <a:ln w="9525">
            <a:noFill/>
            <a:miter lim="800000"/>
            <a:headEnd/>
            <a:tailEnd/>
          </a:ln>
        </p:spPr>
        <p:txBody>
          <a:bodyPr>
            <a:spAutoFit/>
          </a:bodyPr>
          <a:lstStyle/>
          <a:p>
            <a:r>
              <a:rPr lang="en-US" sz="800" dirty="0">
                <a:ea typeface="ＭＳ Ｐゴシック" pitchFamily="-108" charset="-128"/>
              </a:rPr>
              <a:t>Graphic </a:t>
            </a:r>
            <a:r>
              <a:rPr lang="en-US" sz="800" dirty="0" smtClean="0">
                <a:ea typeface="ＭＳ Ｐゴシック" pitchFamily="-108" charset="-128"/>
              </a:rPr>
              <a:t>2.3.26: Default Cube View</a:t>
            </a:r>
            <a:endParaRPr lang="en-US" sz="800" dirty="0">
              <a:ea typeface="ＭＳ Ｐゴシック" pitchFamily="-108" charset="-128"/>
            </a:endParaRPr>
          </a:p>
        </p:txBody>
      </p:sp>
      <p:sp>
        <p:nvSpPr>
          <p:cNvPr id="10" name="TextBox 9"/>
          <p:cNvSpPr txBox="1">
            <a:spLocks noChangeArrowheads="1"/>
          </p:cNvSpPr>
          <p:nvPr/>
        </p:nvSpPr>
        <p:spPr bwMode="auto">
          <a:xfrm>
            <a:off x="0" y="1333688"/>
            <a:ext cx="4222750" cy="338554"/>
          </a:xfrm>
          <a:prstGeom prst="rect">
            <a:avLst/>
          </a:prstGeom>
          <a:noFill/>
          <a:ln w="9525">
            <a:noFill/>
            <a:miter lim="800000"/>
            <a:headEnd/>
            <a:tailEnd/>
          </a:ln>
        </p:spPr>
        <p:txBody>
          <a:bodyPr>
            <a:spAutoFit/>
          </a:bodyPr>
          <a:lstStyle/>
          <a:p>
            <a:pPr algn="l" eaLnBrk="0" hangingPunct="0"/>
            <a:r>
              <a:rPr lang="en-US" sz="1600" b="1" dirty="0" smtClean="0"/>
              <a:t>Default Cube View</a:t>
            </a:r>
            <a:endParaRPr lang="en-US" sz="1600" b="1" dirty="0"/>
          </a:p>
        </p:txBody>
      </p:sp>
      <p:sp>
        <p:nvSpPr>
          <p:cNvPr id="11" name="Text Box 5"/>
          <p:cNvSpPr txBox="1">
            <a:spLocks noChangeArrowheads="1"/>
          </p:cNvSpPr>
          <p:nvPr/>
        </p:nvSpPr>
        <p:spPr bwMode="auto">
          <a:xfrm>
            <a:off x="149225" y="1685926"/>
            <a:ext cx="2461627" cy="1938992"/>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The default view of the Property Disposition Cube shows the </a:t>
            </a:r>
            <a:r>
              <a:rPr lang="en-US" sz="1200" b="1" dirty="0" smtClean="0">
                <a:solidFill>
                  <a:srgbClr val="000000"/>
                </a:solidFill>
              </a:rPr>
              <a:t>Measures as Values </a:t>
            </a:r>
            <a:r>
              <a:rPr lang="en-US" sz="1200" dirty="0" smtClean="0">
                <a:solidFill>
                  <a:srgbClr val="000000"/>
                </a:solidFill>
              </a:rPr>
              <a:t>as the measure.</a:t>
            </a:r>
            <a:r>
              <a:rPr lang="en-US" sz="1200" b="1" dirty="0" smtClean="0">
                <a:solidFill>
                  <a:srgbClr val="000000"/>
                </a:solidFill>
              </a:rPr>
              <a:t> </a:t>
            </a:r>
            <a:r>
              <a:rPr lang="en-US" sz="1200" dirty="0" smtClean="0">
                <a:solidFill>
                  <a:srgbClr val="000000"/>
                </a:solidFill>
              </a:rPr>
              <a:t>The default dimensions are </a:t>
            </a:r>
            <a:r>
              <a:rPr lang="en-US" sz="1200" b="1" dirty="0" smtClean="0">
                <a:solidFill>
                  <a:srgbClr val="000000"/>
                </a:solidFill>
              </a:rPr>
              <a:t>DCMA</a:t>
            </a:r>
            <a:r>
              <a:rPr lang="en-US" sz="1200" dirty="0" smtClean="0">
                <a:solidFill>
                  <a:srgbClr val="000000"/>
                </a:solidFill>
              </a:rPr>
              <a:t> </a:t>
            </a:r>
            <a:r>
              <a:rPr lang="en-US" sz="1200" b="1" dirty="0" smtClean="0">
                <a:solidFill>
                  <a:srgbClr val="000000"/>
                </a:solidFill>
              </a:rPr>
              <a:t>and FY2008 </a:t>
            </a:r>
            <a:r>
              <a:rPr lang="en-US" sz="1200" dirty="0" smtClean="0">
                <a:solidFill>
                  <a:srgbClr val="000000"/>
                </a:solidFill>
              </a:rPr>
              <a:t>as highlighted on the dimensions bar. From this default view, the user can drill down, expand ,  or filter to view the other dimensions of the cube (Graphic 2.3.26).</a:t>
            </a:r>
            <a:endParaRPr lang="en-US" sz="1200" dirty="0" smtClean="0"/>
          </a:p>
        </p:txBody>
      </p:sp>
      <p:pic>
        <p:nvPicPr>
          <p:cNvPr id="9" name="Picture 8" descr="propert2.png"/>
          <p:cNvPicPr>
            <a:picLocks noChangeAspect="1"/>
          </p:cNvPicPr>
          <p:nvPr/>
        </p:nvPicPr>
        <p:blipFill>
          <a:blip r:embed="rId3" cstate="print"/>
          <a:stretch>
            <a:fillRect/>
          </a:stretch>
        </p:blipFill>
        <p:spPr>
          <a:xfrm>
            <a:off x="2687891" y="1494178"/>
            <a:ext cx="6071099" cy="4040348"/>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opert3.png"/>
          <p:cNvPicPr>
            <a:picLocks noChangeAspect="1"/>
          </p:cNvPicPr>
          <p:nvPr/>
        </p:nvPicPr>
        <p:blipFill>
          <a:blip r:embed="rId3" cstate="print"/>
          <a:stretch>
            <a:fillRect/>
          </a:stretch>
        </p:blipFill>
        <p:spPr>
          <a:xfrm>
            <a:off x="2899611" y="1998707"/>
            <a:ext cx="5970752" cy="3800514"/>
          </a:xfrm>
          <a:prstGeom prst="rect">
            <a:avLst/>
          </a:prstGeom>
          <a:ln>
            <a:solidFill>
              <a:schemeClr val="tx1"/>
            </a:solidFill>
          </a:ln>
        </p:spPr>
      </p:pic>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Seven - Property Disposition Cube</a:t>
            </a:r>
            <a:endParaRPr lang="en-US" dirty="0" smtClean="0"/>
          </a:p>
        </p:txBody>
      </p:sp>
      <p:sp>
        <p:nvSpPr>
          <p:cNvPr id="9" name="Text Box 5"/>
          <p:cNvSpPr txBox="1">
            <a:spLocks noChangeArrowheads="1"/>
          </p:cNvSpPr>
          <p:nvPr/>
        </p:nvSpPr>
        <p:spPr bwMode="auto">
          <a:xfrm>
            <a:off x="149226" y="1685925"/>
            <a:ext cx="2196932" cy="3231654"/>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Graphic 2.3.27 shows a drill-down view of property disposition measures by DCMA Divisions for the year FY2003. Both DCMA and FY2003 are highlighted on the dimensions bar indicating the dimensions selected. Because measures are used as values, you can see different measures represented by different colors in the bar chart. To generate the report, </a:t>
            </a:r>
            <a:r>
              <a:rPr lang="en-US" sz="1200" i="1" dirty="0" smtClean="0">
                <a:solidFill>
                  <a:srgbClr val="000000"/>
                </a:solidFill>
              </a:rPr>
              <a:t>click</a:t>
            </a:r>
            <a:r>
              <a:rPr lang="en-US" sz="1200" dirty="0" smtClean="0">
                <a:solidFill>
                  <a:srgbClr val="000000"/>
                </a:solidFill>
              </a:rPr>
              <a:t> on the file icon on the Tool Bar and </a:t>
            </a:r>
            <a:r>
              <a:rPr lang="en-US" sz="1200" i="1" dirty="0" smtClean="0">
                <a:solidFill>
                  <a:srgbClr val="000000"/>
                </a:solidFill>
              </a:rPr>
              <a:t>select</a:t>
            </a:r>
            <a:r>
              <a:rPr lang="en-US" sz="1200" dirty="0" smtClean="0">
                <a:solidFill>
                  <a:srgbClr val="000000"/>
                </a:solidFill>
              </a:rPr>
              <a:t> either PDF, CVS or Excel for report format.</a:t>
            </a:r>
          </a:p>
        </p:txBody>
      </p:sp>
      <p:sp>
        <p:nvSpPr>
          <p:cNvPr id="7" name="TextBox 7"/>
          <p:cNvSpPr txBox="1">
            <a:spLocks noChangeArrowheads="1"/>
          </p:cNvSpPr>
          <p:nvPr/>
        </p:nvSpPr>
        <p:spPr bwMode="auto">
          <a:xfrm>
            <a:off x="2888303" y="5790134"/>
            <a:ext cx="2944812" cy="215900"/>
          </a:xfrm>
          <a:prstGeom prst="rect">
            <a:avLst/>
          </a:prstGeom>
          <a:noFill/>
          <a:ln w="9525">
            <a:noFill/>
            <a:miter lim="800000"/>
            <a:headEnd/>
            <a:tailEnd/>
          </a:ln>
        </p:spPr>
        <p:txBody>
          <a:bodyPr>
            <a:spAutoFit/>
          </a:bodyPr>
          <a:lstStyle/>
          <a:p>
            <a:r>
              <a:rPr lang="en-US" sz="800" dirty="0"/>
              <a:t>Graphic </a:t>
            </a:r>
            <a:r>
              <a:rPr lang="en-US" sz="800" dirty="0" smtClean="0"/>
              <a:t>2.3.27: Drill-down View</a:t>
            </a:r>
            <a:endParaRPr lang="en-US" sz="800" dirty="0"/>
          </a:p>
        </p:txBody>
      </p:sp>
      <p:sp>
        <p:nvSpPr>
          <p:cNvPr id="13" name="Oval 12"/>
          <p:cNvSpPr/>
          <p:nvPr/>
        </p:nvSpPr>
        <p:spPr bwMode="auto">
          <a:xfrm>
            <a:off x="4918086" y="5596099"/>
            <a:ext cx="291588" cy="311406"/>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 name="TextBox 9"/>
          <p:cNvSpPr txBox="1">
            <a:spLocks noChangeArrowheads="1"/>
          </p:cNvSpPr>
          <p:nvPr/>
        </p:nvSpPr>
        <p:spPr bwMode="auto">
          <a:xfrm>
            <a:off x="0" y="1357751"/>
            <a:ext cx="4222750" cy="338554"/>
          </a:xfrm>
          <a:prstGeom prst="rect">
            <a:avLst/>
          </a:prstGeom>
          <a:noFill/>
          <a:ln w="9525">
            <a:noFill/>
            <a:miter lim="800000"/>
            <a:headEnd/>
            <a:tailEnd/>
          </a:ln>
        </p:spPr>
        <p:txBody>
          <a:bodyPr>
            <a:spAutoFit/>
          </a:bodyPr>
          <a:lstStyle/>
          <a:p>
            <a:pPr algn="l" eaLnBrk="0" hangingPunct="0"/>
            <a:r>
              <a:rPr lang="en-US" sz="1600" b="1" dirty="0" smtClean="0"/>
              <a:t>Property Disposition Cube</a:t>
            </a:r>
            <a:endParaRPr lang="en-US" sz="1600" b="1" dirty="0"/>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161</a:t>
            </a:fld>
            <a:endParaRPr lang="en-US" dirty="0">
              <a:solidFill>
                <a:schemeClr val="bg1"/>
              </a:solidFill>
            </a:endParaRPr>
          </a:p>
        </p:txBody>
      </p:sp>
      <p:sp>
        <p:nvSpPr>
          <p:cNvPr id="12" name="TextBox 7"/>
          <p:cNvSpPr txBox="1">
            <a:spLocks noChangeArrowheads="1"/>
          </p:cNvSpPr>
          <p:nvPr/>
        </p:nvSpPr>
        <p:spPr bwMode="auto">
          <a:xfrm>
            <a:off x="5512156" y="6027314"/>
            <a:ext cx="759853" cy="276999"/>
          </a:xfrm>
          <a:prstGeom prst="rect">
            <a:avLst/>
          </a:prstGeom>
          <a:noFill/>
          <a:ln w="9525">
            <a:noFill/>
            <a:miter lim="800000"/>
            <a:headEnd/>
            <a:tailEnd/>
          </a:ln>
        </p:spPr>
        <p:txBody>
          <a:bodyPr wrap="square">
            <a:spAutoFit/>
          </a:bodyPr>
          <a:lstStyle/>
          <a:p>
            <a:r>
              <a:rPr lang="en-US" sz="1200" dirty="0" smtClean="0"/>
              <a:t>File Tool</a:t>
            </a:r>
            <a:endParaRPr lang="en-US" sz="1200" dirty="0"/>
          </a:p>
        </p:txBody>
      </p:sp>
      <p:cxnSp>
        <p:nvCxnSpPr>
          <p:cNvPr id="15" name="Straight Arrow Connector 14"/>
          <p:cNvCxnSpPr/>
          <p:nvPr/>
        </p:nvCxnSpPr>
        <p:spPr bwMode="auto">
          <a:xfrm rot="10800000">
            <a:off x="5203065" y="5859888"/>
            <a:ext cx="386366" cy="218941"/>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a:t>
            </a:r>
            <a:r>
              <a:rPr lang="en-US" sz="2400" b="1" dirty="0" smtClean="0">
                <a:solidFill>
                  <a:schemeClr val="tx1"/>
                </a:solidFill>
                <a:latin typeface="+mj-lt"/>
                <a:ea typeface="+mj-ea"/>
                <a:cs typeface="+mj-cs"/>
              </a:rPr>
              <a:t>Seven - Property Disposition Cube</a:t>
            </a:r>
            <a:endParaRPr lang="en-US" dirty="0" smtClean="0"/>
          </a:p>
        </p:txBody>
      </p:sp>
      <p:sp>
        <p:nvSpPr>
          <p:cNvPr id="9" name="Text Box 5"/>
          <p:cNvSpPr txBox="1">
            <a:spLocks noChangeArrowheads="1"/>
          </p:cNvSpPr>
          <p:nvPr/>
        </p:nvSpPr>
        <p:spPr bwMode="auto">
          <a:xfrm>
            <a:off x="149225" y="1685925"/>
            <a:ext cx="8785225" cy="276999"/>
          </a:xfrm>
          <a:prstGeom prst="rect">
            <a:avLst/>
          </a:prstGeom>
          <a:noFill/>
          <a:ln w="25400" algn="ctr">
            <a:noFill/>
            <a:miter lim="800000"/>
            <a:headEnd/>
            <a:tailEnd/>
          </a:ln>
        </p:spPr>
        <p:txBody>
          <a:bodyPr>
            <a:spAutoFit/>
          </a:bodyPr>
          <a:lstStyle/>
          <a:p>
            <a:pPr>
              <a:defRPr/>
            </a:pPr>
            <a:r>
              <a:rPr lang="en-US" sz="1200" dirty="0" smtClean="0">
                <a:solidFill>
                  <a:srgbClr val="000000"/>
                </a:solidFill>
              </a:rPr>
              <a:t>Graphic 2.3.28 shows the Excel report of the property disposition measures by DCMA Divisions for FY2003. </a:t>
            </a:r>
          </a:p>
        </p:txBody>
      </p:sp>
      <p:sp>
        <p:nvSpPr>
          <p:cNvPr id="7" name="TextBox 7"/>
          <p:cNvSpPr txBox="1">
            <a:spLocks noChangeArrowheads="1"/>
          </p:cNvSpPr>
          <p:nvPr/>
        </p:nvSpPr>
        <p:spPr bwMode="auto">
          <a:xfrm>
            <a:off x="397766" y="4177902"/>
            <a:ext cx="2944812" cy="215900"/>
          </a:xfrm>
          <a:prstGeom prst="rect">
            <a:avLst/>
          </a:prstGeom>
          <a:noFill/>
          <a:ln w="9525">
            <a:noFill/>
            <a:miter lim="800000"/>
            <a:headEnd/>
            <a:tailEnd/>
          </a:ln>
        </p:spPr>
        <p:txBody>
          <a:bodyPr>
            <a:spAutoFit/>
          </a:bodyPr>
          <a:lstStyle/>
          <a:p>
            <a:r>
              <a:rPr lang="en-US" sz="800" dirty="0"/>
              <a:t>Graphic </a:t>
            </a:r>
            <a:r>
              <a:rPr lang="en-US" sz="800" dirty="0" smtClean="0"/>
              <a:t>2.3.28: Excel Report View</a:t>
            </a:r>
            <a:endParaRPr lang="en-US" sz="800" dirty="0"/>
          </a:p>
        </p:txBody>
      </p:sp>
      <p:pic>
        <p:nvPicPr>
          <p:cNvPr id="10" name="Picture 9" descr="propert4.png"/>
          <p:cNvPicPr>
            <a:picLocks noChangeAspect="1"/>
          </p:cNvPicPr>
          <p:nvPr/>
        </p:nvPicPr>
        <p:blipFill>
          <a:blip r:embed="rId3" cstate="print"/>
          <a:stretch>
            <a:fillRect/>
          </a:stretch>
        </p:blipFill>
        <p:spPr>
          <a:xfrm>
            <a:off x="405568" y="2446030"/>
            <a:ext cx="8269200" cy="1734336"/>
          </a:xfrm>
          <a:prstGeom prst="rect">
            <a:avLst/>
          </a:prstGeom>
          <a:ln>
            <a:solidFill>
              <a:schemeClr val="tx1"/>
            </a:solidFill>
          </a:ln>
        </p:spPr>
      </p:pic>
      <p:sp>
        <p:nvSpPr>
          <p:cNvPr id="12" name="TextBox 9"/>
          <p:cNvSpPr txBox="1">
            <a:spLocks noChangeArrowheads="1"/>
          </p:cNvSpPr>
          <p:nvPr/>
        </p:nvSpPr>
        <p:spPr bwMode="auto">
          <a:xfrm>
            <a:off x="0" y="1345719"/>
            <a:ext cx="4222750" cy="338554"/>
          </a:xfrm>
          <a:prstGeom prst="rect">
            <a:avLst/>
          </a:prstGeom>
          <a:noFill/>
          <a:ln w="9525">
            <a:noFill/>
            <a:miter lim="800000"/>
            <a:headEnd/>
            <a:tailEnd/>
          </a:ln>
        </p:spPr>
        <p:txBody>
          <a:bodyPr>
            <a:spAutoFit/>
          </a:bodyPr>
          <a:lstStyle/>
          <a:p>
            <a:pPr algn="l" eaLnBrk="0" hangingPunct="0"/>
            <a:r>
              <a:rPr lang="en-US" sz="1600" b="1" dirty="0" smtClean="0"/>
              <a:t>Property Disposition Cube</a:t>
            </a:r>
            <a:endParaRPr lang="en-US" sz="1600" b="1" dirty="0"/>
          </a:p>
        </p:txBody>
      </p:sp>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Three </a:t>
            </a:r>
            <a:r>
              <a:rPr lang="en-US" sz="2400" b="1" dirty="0" smtClean="0">
                <a:solidFill>
                  <a:schemeClr val="tx1"/>
                </a:solidFill>
                <a:latin typeface="+mj-lt"/>
                <a:ea typeface="+mj-ea"/>
                <a:cs typeface="+mj-cs"/>
              </a:rPr>
              <a:t>– Review</a:t>
            </a:r>
            <a:endParaRPr lang="en-US" dirty="0" smtClean="0"/>
          </a:p>
        </p:txBody>
      </p:sp>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163</a:t>
            </a:fld>
            <a:endParaRPr lang="en-US" dirty="0">
              <a:solidFill>
                <a:schemeClr val="bg1"/>
              </a:solidFill>
            </a:endParaRPr>
          </a:p>
        </p:txBody>
      </p:sp>
      <p:sp>
        <p:nvSpPr>
          <p:cNvPr id="11"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Lesson Three covered </a:t>
            </a:r>
            <a:r>
              <a:rPr lang="en-US" b="1" dirty="0"/>
              <a:t>the </a:t>
            </a:r>
            <a:r>
              <a:rPr lang="en-US" b="1" dirty="0" smtClean="0"/>
              <a:t>following topics:</a:t>
            </a:r>
            <a:endParaRPr lang="en-US" b="1" dirty="0"/>
          </a:p>
        </p:txBody>
      </p:sp>
      <p:graphicFrame>
        <p:nvGraphicFramePr>
          <p:cNvPr id="13" name="Group 125"/>
          <p:cNvGraphicFramePr>
            <a:graphicFrameLocks noGrp="1"/>
          </p:cNvGraphicFramePr>
          <p:nvPr/>
        </p:nvGraphicFramePr>
        <p:xfrm>
          <a:off x="775984" y="2042274"/>
          <a:ext cx="7023100" cy="1962912"/>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Accepted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Active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Closed Referral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Completed Sale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 Closed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Overage Cases Cube</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Property Disposition Cube</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Four</a:t>
            </a:r>
            <a:r>
              <a:rPr lang="en-US" baseline="0" dirty="0" smtClean="0"/>
              <a:t> </a:t>
            </a:r>
            <a:r>
              <a:rPr lang="en-US" dirty="0" smtClean="0"/>
              <a:t>– Advanced Topics</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Four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Advanced Topics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Four – Advanced Topics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a:t>Lesson </a:t>
            </a:r>
            <a:r>
              <a:rPr lang="en-US" b="1" dirty="0" smtClean="0"/>
              <a:t>Four </a:t>
            </a:r>
            <a:r>
              <a:rPr lang="en-US" b="1" dirty="0"/>
              <a:t>Topics</a:t>
            </a:r>
          </a:p>
        </p:txBody>
      </p:sp>
      <p:graphicFrame>
        <p:nvGraphicFramePr>
          <p:cNvPr id="6" name="Group 125"/>
          <p:cNvGraphicFramePr>
            <a:graphicFrameLocks noGrp="1"/>
          </p:cNvGraphicFramePr>
          <p:nvPr/>
        </p:nvGraphicFramePr>
        <p:xfrm>
          <a:off x="760410" y="2120900"/>
          <a:ext cx="7264794" cy="1411732"/>
        </p:xfrm>
        <a:graphic>
          <a:graphicData uri="http://schemas.openxmlformats.org/drawingml/2006/table">
            <a:tbl>
              <a:tblPr/>
              <a:tblGrid>
                <a:gridCol w="1660061"/>
                <a:gridCol w="5604733"/>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Calculation</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Ranking</a:t>
                      </a:r>
                    </a:p>
                  </a:txBody>
                  <a:tcPr marL="68580" marR="68580" marT="0" marB="0" horzOverflow="overflow">
                    <a:lnL>
                      <a:noFill/>
                    </a:lnL>
                    <a:lnR>
                      <a:noFill/>
                    </a:lnR>
                    <a:lnT>
                      <a:noFill/>
                    </a:lnT>
                    <a:lnB>
                      <a:noFill/>
                    </a:lnB>
                    <a:lnTlToBr>
                      <a:noFill/>
                    </a:lnTlToBr>
                    <a:lnBlToTr>
                      <a:noFill/>
                    </a:lnBlToTr>
                    <a:noFill/>
                  </a:tcPr>
                </a:tc>
              </a:tr>
              <a:tr h="287231">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 Exception Highlighting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 Subsets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Drill Through</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Calculation</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Calculation</a:t>
            </a:r>
            <a:endParaRPr lang="en-US" sz="1600" b="1" dirty="0"/>
          </a:p>
        </p:txBody>
      </p:sp>
      <p:sp>
        <p:nvSpPr>
          <p:cNvPr id="9" name="Text Box 5"/>
          <p:cNvSpPr txBox="1">
            <a:spLocks noChangeArrowheads="1"/>
          </p:cNvSpPr>
          <p:nvPr/>
        </p:nvSpPr>
        <p:spPr bwMode="auto">
          <a:xfrm>
            <a:off x="276723" y="1601707"/>
            <a:ext cx="8453187"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Calculation allows you to further analyze the data by performing various calculation operations. The four operation types are: Arithmetic, Percentage, Analytic, and Financial (Graphic 2.4.1).</a:t>
            </a:r>
            <a:endParaRPr lang="en-US" sz="1200" dirty="0" smtClean="0"/>
          </a:p>
        </p:txBody>
      </p:sp>
      <p:sp>
        <p:nvSpPr>
          <p:cNvPr id="11" name="TextBox 11"/>
          <p:cNvSpPr txBox="1">
            <a:spLocks noChangeArrowheads="1"/>
          </p:cNvSpPr>
          <p:nvPr/>
        </p:nvSpPr>
        <p:spPr bwMode="auto">
          <a:xfrm>
            <a:off x="880309" y="5732024"/>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 Four Types of Calculations</a:t>
            </a:r>
            <a:endParaRPr lang="en-US" sz="800" dirty="0">
              <a:ea typeface="ＭＳ Ｐゴシック" pitchFamily="-108" charset="-128"/>
            </a:endParaRPr>
          </a:p>
        </p:txBody>
      </p:sp>
      <p:pic>
        <p:nvPicPr>
          <p:cNvPr id="13" name="Picture 12" descr="cal.png"/>
          <p:cNvPicPr>
            <a:picLocks noChangeAspect="1"/>
          </p:cNvPicPr>
          <p:nvPr/>
        </p:nvPicPr>
        <p:blipFill>
          <a:blip r:embed="rId3" cstate="print"/>
          <a:stretch>
            <a:fillRect/>
          </a:stretch>
        </p:blipFill>
        <p:spPr>
          <a:xfrm>
            <a:off x="891105" y="2138863"/>
            <a:ext cx="7399198" cy="3576137"/>
          </a:xfrm>
          <a:prstGeom prst="rect">
            <a:avLst/>
          </a:prstGeom>
          <a:ln>
            <a:solidFill>
              <a:schemeClr val="tx1"/>
            </a:solidFill>
          </a:ln>
        </p:spPr>
      </p:pic>
      <p:sp>
        <p:nvSpPr>
          <p:cNvPr id="15" name="TextBox 11"/>
          <p:cNvSpPr txBox="1">
            <a:spLocks noChangeArrowheads="1"/>
          </p:cNvSpPr>
          <p:nvPr/>
        </p:nvSpPr>
        <p:spPr bwMode="auto">
          <a:xfrm>
            <a:off x="3354802" y="4103752"/>
            <a:ext cx="1337511"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Operation type</a:t>
            </a:r>
            <a:endParaRPr lang="en-US" sz="1200" dirty="0">
              <a:ea typeface="ＭＳ Ｐゴシック" pitchFamily="-108" charset="-128"/>
            </a:endParaRPr>
          </a:p>
        </p:txBody>
      </p:sp>
      <p:sp>
        <p:nvSpPr>
          <p:cNvPr id="12" name="Rectangle 11"/>
          <p:cNvSpPr/>
          <p:nvPr/>
        </p:nvSpPr>
        <p:spPr bwMode="auto">
          <a:xfrm>
            <a:off x="926432" y="3669632"/>
            <a:ext cx="1612231" cy="1106905"/>
          </a:xfrm>
          <a:prstGeom prst="rect">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9" name="Straight Arrow Connector 18"/>
          <p:cNvCxnSpPr>
            <a:stCxn id="15" idx="1"/>
            <a:endCxn id="12" idx="3"/>
          </p:cNvCxnSpPr>
          <p:nvPr/>
        </p:nvCxnSpPr>
        <p:spPr bwMode="auto">
          <a:xfrm rot="10800000">
            <a:off x="2538664" y="4223086"/>
            <a:ext cx="816139" cy="19167"/>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Calculation</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Calculation</a:t>
            </a:r>
            <a:endParaRPr lang="en-US" sz="1600" b="1" dirty="0"/>
          </a:p>
        </p:txBody>
      </p:sp>
      <p:sp>
        <p:nvSpPr>
          <p:cNvPr id="11" name="TextBox 11"/>
          <p:cNvSpPr txBox="1">
            <a:spLocks noChangeArrowheads="1"/>
          </p:cNvSpPr>
          <p:nvPr/>
        </p:nvSpPr>
        <p:spPr bwMode="auto">
          <a:xfrm>
            <a:off x="3527257" y="5515455"/>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2.4.2.: Performing Calculation</a:t>
            </a:r>
            <a:endParaRPr lang="en-US" sz="800" dirty="0">
              <a:ea typeface="ＭＳ Ｐゴシック" pitchFamily="-108" charset="-128"/>
            </a:endParaRPr>
          </a:p>
        </p:txBody>
      </p:sp>
      <p:graphicFrame>
        <p:nvGraphicFramePr>
          <p:cNvPr id="22" name="Group 33"/>
          <p:cNvGraphicFramePr>
            <a:graphicFrameLocks noGrp="1"/>
          </p:cNvGraphicFramePr>
          <p:nvPr/>
        </p:nvGraphicFramePr>
        <p:xfrm>
          <a:off x="312826" y="2612339"/>
          <a:ext cx="2843463" cy="3403933"/>
        </p:xfrm>
        <a:graphic>
          <a:graphicData uri="http://schemas.openxmlformats.org/drawingml/2006/table">
            <a:tbl>
              <a:tblPr/>
              <a:tblGrid>
                <a:gridCol w="385006"/>
                <a:gridCol w="2458457"/>
              </a:tblGrid>
              <a:tr h="294973">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Calculation (See Graphics 2.4.2)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a </a:t>
                      </a:r>
                      <a:r>
                        <a:rPr kumimoji="0" lang="en-US" sz="1200" b="1" i="0" u="none" strike="noStrike" cap="none" normalizeH="0" baseline="0" dirty="0" smtClean="0">
                          <a:ln>
                            <a:noFill/>
                          </a:ln>
                          <a:solidFill>
                            <a:schemeClr val="tx1"/>
                          </a:solidFill>
                          <a:effectLst/>
                          <a:latin typeface="Arial" pitchFamily="34" charset="0"/>
                        </a:rPr>
                        <a:t>row heading </a:t>
                      </a:r>
                      <a:r>
                        <a:rPr kumimoji="0" lang="en-US" sz="1200" b="0" i="0" u="none" strike="noStrike" cap="none" normalizeH="0" baseline="0" dirty="0" smtClean="0">
                          <a:ln>
                            <a:noFill/>
                          </a:ln>
                          <a:solidFill>
                            <a:schemeClr val="tx1"/>
                          </a:solidFill>
                          <a:effectLst/>
                          <a:latin typeface="Arial" pitchFamily="34" charset="0"/>
                        </a:rPr>
                        <a:t>to select the row.</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To perform calculation, you must select a row or column first. In our example, we selected the row </a:t>
                      </a:r>
                      <a:r>
                        <a:rPr kumimoji="0" lang="en-US" sz="1200" b="1" i="0" u="none" strike="noStrike" cap="none" normalizeH="0" baseline="0" dirty="0" smtClean="0">
                          <a:ln>
                            <a:noFill/>
                          </a:ln>
                          <a:solidFill>
                            <a:schemeClr val="tx1"/>
                          </a:solidFill>
                          <a:effectLst/>
                          <a:latin typeface="Arial" pitchFamily="34" charset="0"/>
                        </a:rPr>
                        <a:t>DCMA GROUND SYSTEMS AND MUNITIONS DIVISION</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tool bar,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on </a:t>
                      </a:r>
                      <a:r>
                        <a:rPr kumimoji="0" lang="en-US" sz="1200" b="1" i="0" u="none" strike="noStrike" cap="none" normalizeH="0" baseline="0" dirty="0" smtClean="0">
                          <a:ln>
                            <a:noFill/>
                          </a:ln>
                          <a:solidFill>
                            <a:schemeClr val="tx1"/>
                          </a:solidFill>
                          <a:effectLst/>
                          <a:latin typeface="Arial" pitchFamily="34" charset="0"/>
                        </a:rPr>
                        <a:t>Calculation tool</a:t>
                      </a:r>
                      <a:r>
                        <a:rPr kumimoji="0" lang="en-US"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Calculation tool dialog box pops up (see Graphic 2.4.3 on next page).</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(Continue on next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 name="TextBox 22"/>
          <p:cNvSpPr txBox="1">
            <a:spLocks noChangeArrowheads="1"/>
          </p:cNvSpPr>
          <p:nvPr/>
        </p:nvSpPr>
        <p:spPr bwMode="auto">
          <a:xfrm>
            <a:off x="132352" y="1672388"/>
            <a:ext cx="3445041" cy="830997"/>
          </a:xfrm>
          <a:prstGeom prst="rect">
            <a:avLst/>
          </a:prstGeom>
          <a:noFill/>
          <a:ln w="9525">
            <a:noFill/>
            <a:miter lim="800000"/>
            <a:headEnd/>
            <a:tailEnd/>
          </a:ln>
        </p:spPr>
        <p:txBody>
          <a:bodyPr wrap="square">
            <a:spAutoFit/>
          </a:bodyPr>
          <a:lstStyle/>
          <a:p>
            <a:r>
              <a:rPr lang="en-US" sz="1200" dirty="0" smtClean="0"/>
              <a:t>In the following example, you will calculate the average number of accepted cases for DCMA divisions from FY1999 to FY2010 </a:t>
            </a:r>
            <a:r>
              <a:rPr lang="en-US" sz="1200" dirty="0" smtClean="0">
                <a:solidFill>
                  <a:srgbClr val="000000"/>
                </a:solidFill>
              </a:rPr>
              <a:t>(Graphic 2.4.2).</a:t>
            </a:r>
            <a:endParaRPr lang="en-US" sz="1200" dirty="0"/>
          </a:p>
        </p:txBody>
      </p:sp>
      <p:pic>
        <p:nvPicPr>
          <p:cNvPr id="25" name="Picture 24" descr="cal2.png"/>
          <p:cNvPicPr>
            <a:picLocks noChangeAspect="1"/>
          </p:cNvPicPr>
          <p:nvPr/>
        </p:nvPicPr>
        <p:blipFill>
          <a:blip r:embed="rId3" cstate="print"/>
          <a:stretch>
            <a:fillRect/>
          </a:stretch>
        </p:blipFill>
        <p:spPr>
          <a:xfrm>
            <a:off x="3551122" y="1448526"/>
            <a:ext cx="5464159" cy="4049906"/>
          </a:xfrm>
          <a:prstGeom prst="rect">
            <a:avLst/>
          </a:prstGeom>
          <a:ln>
            <a:solidFill>
              <a:schemeClr val="tx1"/>
            </a:solidFill>
          </a:ln>
        </p:spPr>
      </p:pic>
      <p:sp>
        <p:nvSpPr>
          <p:cNvPr id="10" name="Oval 9"/>
          <p:cNvSpPr/>
          <p:nvPr/>
        </p:nvSpPr>
        <p:spPr bwMode="auto">
          <a:xfrm>
            <a:off x="5401338" y="5082363"/>
            <a:ext cx="372139" cy="372140"/>
          </a:xfrm>
          <a:prstGeom prst="ellipse">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3" name="Straight Arrow Connector 12"/>
          <p:cNvCxnSpPr/>
          <p:nvPr/>
        </p:nvCxnSpPr>
        <p:spPr bwMode="auto">
          <a:xfrm rot="16200000" flipV="1">
            <a:off x="5538227" y="5580757"/>
            <a:ext cx="532963" cy="29905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Rectangle 13"/>
          <p:cNvSpPr/>
          <p:nvPr/>
        </p:nvSpPr>
        <p:spPr>
          <a:xfrm>
            <a:off x="5402832" y="5945004"/>
            <a:ext cx="1231427" cy="276999"/>
          </a:xfrm>
          <a:prstGeom prst="rect">
            <a:avLst/>
          </a:prstGeom>
        </p:spPr>
        <p:txBody>
          <a:bodyPr wrap="none">
            <a:spAutoFit/>
          </a:bodyPr>
          <a:lstStyle/>
          <a:p>
            <a:r>
              <a:rPr lang="en-US" sz="1200" dirty="0" smtClean="0">
                <a:latin typeface="Arial" pitchFamily="34" charset="0"/>
              </a:rPr>
              <a:t>Calculation tool</a:t>
            </a:r>
            <a:endParaRPr lang="en-US" sz="1200" dirty="0"/>
          </a:p>
        </p:txBody>
      </p:sp>
      <p:sp>
        <p:nvSpPr>
          <p:cNvPr id="1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167</a:t>
            </a:fld>
            <a:endParaRPr lang="en-US" dirty="0">
              <a:solidFill>
                <a:schemeClr val="bg1"/>
              </a:solidFill>
            </a:endParaRPr>
          </a:p>
        </p:txBody>
      </p:sp>
      <p:sp>
        <p:nvSpPr>
          <p:cNvPr id="12" name="Rectangle 11"/>
          <p:cNvSpPr/>
          <p:nvPr/>
        </p:nvSpPr>
        <p:spPr bwMode="auto">
          <a:xfrm>
            <a:off x="3799267" y="3142445"/>
            <a:ext cx="2550017" cy="309093"/>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l2.png"/>
          <p:cNvPicPr>
            <a:picLocks noChangeAspect="1"/>
          </p:cNvPicPr>
          <p:nvPr/>
        </p:nvPicPr>
        <p:blipFill>
          <a:blip r:embed="rId3" cstate="print"/>
          <a:stretch>
            <a:fillRect/>
          </a:stretch>
        </p:blipFill>
        <p:spPr>
          <a:xfrm>
            <a:off x="3310124" y="1909890"/>
            <a:ext cx="5646360" cy="3172482"/>
          </a:xfrm>
          <a:prstGeom prst="rect">
            <a:avLst/>
          </a:prstGeom>
          <a:ln>
            <a:solidFill>
              <a:schemeClr val="tx1"/>
            </a:solidFill>
          </a:ln>
        </p:spPr>
      </p:pic>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Calculation</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Calculation</a:t>
            </a:r>
            <a:endParaRPr lang="en-US" sz="1600" b="1" dirty="0"/>
          </a:p>
        </p:txBody>
      </p:sp>
      <p:sp>
        <p:nvSpPr>
          <p:cNvPr id="11" name="TextBox 11"/>
          <p:cNvSpPr txBox="1">
            <a:spLocks noChangeArrowheads="1"/>
          </p:cNvSpPr>
          <p:nvPr/>
        </p:nvSpPr>
        <p:spPr bwMode="auto">
          <a:xfrm>
            <a:off x="3302565" y="5109466"/>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2.4.3.: Calculation Dialog Box</a:t>
            </a:r>
            <a:endParaRPr lang="en-US" sz="800" dirty="0">
              <a:ea typeface="ＭＳ Ｐゴシック" pitchFamily="-108" charset="-128"/>
            </a:endParaRPr>
          </a:p>
        </p:txBody>
      </p:sp>
      <p:graphicFrame>
        <p:nvGraphicFramePr>
          <p:cNvPr id="22" name="Group 33"/>
          <p:cNvGraphicFramePr>
            <a:graphicFrameLocks noGrp="1"/>
          </p:cNvGraphicFramePr>
          <p:nvPr/>
        </p:nvGraphicFramePr>
        <p:xfrm>
          <a:off x="300794" y="1893797"/>
          <a:ext cx="2843463" cy="3416103"/>
        </p:xfrm>
        <a:graphic>
          <a:graphicData uri="http://schemas.openxmlformats.org/drawingml/2006/table">
            <a:tbl>
              <a:tblPr/>
              <a:tblGrid>
                <a:gridCol w="385006"/>
                <a:gridCol w="2458457"/>
              </a:tblGrid>
              <a:tr h="294973">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Calculation (See Graphics 2.4.3)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Operation</a:t>
                      </a:r>
                      <a:r>
                        <a:rPr kumimoji="0" lang="en-US" sz="1200" b="1"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type drop-down list, </a:t>
                      </a: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Analytic</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Operation drop-down list, </a:t>
                      </a: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Average.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8368">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Arial" pitchFamily="34" charset="0"/>
                        </a:rPr>
                        <a:t>In the Calculation name field, </a:t>
                      </a:r>
                      <a:r>
                        <a:rPr kumimoji="0" lang="en-US" sz="1200" b="0" i="1" u="none" strike="noStrike" cap="none" normalizeH="0" baseline="0" dirty="0" smtClean="0">
                          <a:ln>
                            <a:noFill/>
                          </a:ln>
                          <a:solidFill>
                            <a:schemeClr val="tx1"/>
                          </a:solidFill>
                          <a:effectLst/>
                          <a:latin typeface="Arial" pitchFamily="34" charset="0"/>
                        </a:rPr>
                        <a:t>type </a:t>
                      </a:r>
                      <a:r>
                        <a:rPr kumimoji="0" lang="en-US" sz="1200" b="0" i="0" u="none" strike="noStrike" cap="none" normalizeH="0" baseline="0" dirty="0" smtClean="0">
                          <a:ln>
                            <a:noFill/>
                          </a:ln>
                          <a:solidFill>
                            <a:schemeClr val="tx1"/>
                          </a:solidFill>
                          <a:effectLst/>
                          <a:latin typeface="Arial" pitchFamily="34" charset="0"/>
                        </a:rPr>
                        <a:t>a desired name. In our example, we typed </a:t>
                      </a:r>
                      <a:r>
                        <a:rPr kumimoji="0" lang="en-US" sz="1200" b="1" i="0" u="none" strike="noStrike" cap="none" normalizeH="0" baseline="0" dirty="0" smtClean="0">
                          <a:ln>
                            <a:noFill/>
                          </a:ln>
                          <a:solidFill>
                            <a:schemeClr val="tx1"/>
                          </a:solidFill>
                          <a:effectLst/>
                          <a:latin typeface="Arial" pitchFamily="34" charset="0"/>
                        </a:rPr>
                        <a:t>DCMA Average.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64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At the bottom of the Includes Categories list box,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Select All </a:t>
                      </a:r>
                      <a:r>
                        <a:rPr kumimoji="0" lang="en-US" sz="1200" b="0" i="0" u="none" strike="noStrike" cap="none" normalizeH="0" baseline="0" dirty="0" smtClean="0">
                          <a:ln>
                            <a:noFill/>
                          </a:ln>
                          <a:solidFill>
                            <a:schemeClr val="tx1"/>
                          </a:solidFill>
                          <a:effectLst/>
                          <a:latin typeface="Arial" pitchFamily="34" charset="0"/>
                        </a:rPr>
                        <a:t>to select all DCMA divisions.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64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Click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to perform analytic calculation.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One – Calculation</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Calculation</a:t>
            </a:r>
            <a:endParaRPr lang="en-US" sz="1600" b="1" dirty="0"/>
          </a:p>
        </p:txBody>
      </p:sp>
      <p:sp>
        <p:nvSpPr>
          <p:cNvPr id="11" name="TextBox 11"/>
          <p:cNvSpPr txBox="1">
            <a:spLocks noChangeArrowheads="1"/>
          </p:cNvSpPr>
          <p:nvPr/>
        </p:nvSpPr>
        <p:spPr bwMode="auto">
          <a:xfrm>
            <a:off x="374983" y="5837799"/>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2.4.4.: Calculation Result</a:t>
            </a:r>
            <a:endParaRPr lang="en-US" sz="800" dirty="0">
              <a:ea typeface="ＭＳ Ｐゴシック" pitchFamily="-108" charset="-128"/>
            </a:endParaRPr>
          </a:p>
        </p:txBody>
      </p:sp>
      <p:pic>
        <p:nvPicPr>
          <p:cNvPr id="9" name="Picture 8" descr="cal_final.png"/>
          <p:cNvPicPr>
            <a:picLocks noChangeAspect="1"/>
          </p:cNvPicPr>
          <p:nvPr/>
        </p:nvPicPr>
        <p:blipFill>
          <a:blip r:embed="rId3" cstate="print"/>
          <a:stretch>
            <a:fillRect/>
          </a:stretch>
        </p:blipFill>
        <p:spPr>
          <a:xfrm>
            <a:off x="386568" y="2633875"/>
            <a:ext cx="8240074" cy="3191702"/>
          </a:xfrm>
          <a:prstGeom prst="rect">
            <a:avLst/>
          </a:prstGeom>
          <a:ln>
            <a:solidFill>
              <a:schemeClr val="tx1"/>
            </a:solidFill>
          </a:ln>
        </p:spPr>
      </p:pic>
      <p:sp>
        <p:nvSpPr>
          <p:cNvPr id="10" name="Text Box 5"/>
          <p:cNvSpPr txBox="1">
            <a:spLocks noChangeArrowheads="1"/>
          </p:cNvSpPr>
          <p:nvPr/>
        </p:nvSpPr>
        <p:spPr bwMode="auto">
          <a:xfrm>
            <a:off x="0" y="1782180"/>
            <a:ext cx="8785225"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Graphic 2.4.4 shows the result of the calculation you performed in the previous page. The calculation has inserted a new row showing in italic the average number of accepted cases for all DCMA divisions from  FY1999 to FY2010.</a:t>
            </a:r>
            <a:endParaRPr lang="en-US" sz="1200" dirty="0" smtClean="0"/>
          </a:p>
        </p:txBody>
      </p:sp>
      <p:sp>
        <p:nvSpPr>
          <p:cNvPr id="12" name="Rectangle 11"/>
          <p:cNvSpPr/>
          <p:nvPr/>
        </p:nvSpPr>
        <p:spPr bwMode="auto">
          <a:xfrm>
            <a:off x="505327" y="5454502"/>
            <a:ext cx="8097252" cy="149705"/>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1"/>
          <p:cNvSpPr txBox="1">
            <a:spLocks noChangeArrowheads="1"/>
          </p:cNvSpPr>
          <p:nvPr/>
        </p:nvSpPr>
        <p:spPr bwMode="auto">
          <a:xfrm>
            <a:off x="5424236" y="6182705"/>
            <a:ext cx="2308059"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Calculated Average</a:t>
            </a:r>
            <a:endParaRPr lang="en-US" sz="1200" dirty="0">
              <a:ea typeface="ＭＳ Ｐゴシック" pitchFamily="-108" charset="-128"/>
            </a:endParaRPr>
          </a:p>
        </p:txBody>
      </p:sp>
      <p:cxnSp>
        <p:nvCxnSpPr>
          <p:cNvPr id="15" name="Straight Arrow Connector 14"/>
          <p:cNvCxnSpPr/>
          <p:nvPr/>
        </p:nvCxnSpPr>
        <p:spPr bwMode="auto">
          <a:xfrm rot="16200000" flipV="1">
            <a:off x="5582655" y="5736555"/>
            <a:ext cx="565483" cy="348914"/>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169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ctivecase.png"/>
          <p:cNvPicPr>
            <a:picLocks noChangeAspect="1"/>
          </p:cNvPicPr>
          <p:nvPr/>
        </p:nvPicPr>
        <p:blipFill>
          <a:blip r:embed="rId3" cstate="print"/>
          <a:stretch>
            <a:fillRect/>
          </a:stretch>
        </p:blipFill>
        <p:spPr>
          <a:xfrm>
            <a:off x="2586792" y="1811106"/>
            <a:ext cx="5629948" cy="2881209"/>
          </a:xfrm>
          <a:prstGeom prst="rect">
            <a:avLst/>
          </a:prstGeom>
          <a:ln>
            <a:solidFill>
              <a:schemeClr val="tx1"/>
            </a:solidFill>
          </a:ln>
        </p:spPr>
      </p:pic>
      <p:sp>
        <p:nvSpPr>
          <p:cNvPr id="35842" name="TextBox 6"/>
          <p:cNvSpPr txBox="1">
            <a:spLocks noChangeArrowheads="1"/>
          </p:cNvSpPr>
          <p:nvPr/>
        </p:nvSpPr>
        <p:spPr bwMode="auto">
          <a:xfrm>
            <a:off x="2565437" y="6076608"/>
            <a:ext cx="3302069" cy="230832"/>
          </a:xfrm>
          <a:prstGeom prst="rect">
            <a:avLst/>
          </a:prstGeom>
          <a:noFill/>
          <a:ln w="9525">
            <a:noFill/>
            <a:miter lim="800000"/>
            <a:headEnd/>
            <a:tailEnd/>
          </a:ln>
        </p:spPr>
        <p:txBody>
          <a:bodyPr wrap="square">
            <a:spAutoFit/>
          </a:bodyPr>
          <a:lstStyle/>
          <a:p>
            <a:pPr algn="l"/>
            <a:r>
              <a:rPr lang="en-US" sz="900" dirty="0" smtClean="0"/>
              <a:t>Graphic 1.1.7:  Enlarged View of the Links at the Bottom</a:t>
            </a:r>
            <a:endParaRPr lang="en-US" sz="900" dirty="0"/>
          </a:p>
        </p:txBody>
      </p:sp>
      <p:sp>
        <p:nvSpPr>
          <p:cNvPr id="35843" name="TextBox 7"/>
          <p:cNvSpPr txBox="1">
            <a:spLocks noChangeArrowheads="1"/>
          </p:cNvSpPr>
          <p:nvPr/>
        </p:nvSpPr>
        <p:spPr bwMode="auto">
          <a:xfrm>
            <a:off x="128588" y="1179513"/>
            <a:ext cx="5734330" cy="369332"/>
          </a:xfrm>
          <a:prstGeom prst="rect">
            <a:avLst/>
          </a:prstGeom>
          <a:noFill/>
          <a:ln w="9525">
            <a:noFill/>
            <a:miter lim="800000"/>
            <a:headEnd/>
            <a:tailEnd/>
          </a:ln>
        </p:spPr>
        <p:txBody>
          <a:bodyPr wrap="square">
            <a:spAutoFit/>
          </a:bodyPr>
          <a:lstStyle/>
          <a:p>
            <a:pPr algn="l"/>
            <a:r>
              <a:rPr lang="en-US" b="1" dirty="0" smtClean="0"/>
              <a:t>Step One: Viewing the Report (HTML Selection)</a:t>
            </a:r>
            <a:endParaRPr lang="en-US" b="1" dirty="0"/>
          </a:p>
        </p:txBody>
      </p:sp>
      <p:sp>
        <p:nvSpPr>
          <p:cNvPr id="35844" name="TextBox 8"/>
          <p:cNvSpPr txBox="1">
            <a:spLocks noChangeArrowheads="1"/>
          </p:cNvSpPr>
          <p:nvPr/>
        </p:nvSpPr>
        <p:spPr bwMode="auto">
          <a:xfrm>
            <a:off x="249238" y="1597025"/>
            <a:ext cx="2117444" cy="830997"/>
          </a:xfrm>
          <a:prstGeom prst="rect">
            <a:avLst/>
          </a:prstGeom>
          <a:noFill/>
          <a:ln w="9525">
            <a:noFill/>
            <a:miter lim="800000"/>
            <a:headEnd/>
            <a:tailEnd/>
          </a:ln>
        </p:spPr>
        <p:txBody>
          <a:bodyPr wrap="square">
            <a:spAutoFit/>
          </a:bodyPr>
          <a:lstStyle/>
          <a:p>
            <a:pPr algn="l"/>
            <a:r>
              <a:rPr lang="en-US" sz="1200" dirty="0" smtClean="0"/>
              <a:t>If you selected the HTML version, the report results display in a web page (Graphic 1.1.6).</a:t>
            </a:r>
            <a:endParaRPr lang="en-US" sz="1200" dirty="0"/>
          </a:p>
        </p:txBody>
      </p:sp>
      <p:sp>
        <p:nvSpPr>
          <p:cNvPr id="35845" name="Rectangle 2"/>
          <p:cNvSpPr>
            <a:spLocks noGrp="1" noChangeArrowheads="1"/>
          </p:cNvSpPr>
          <p:nvPr>
            <p:ph type="title" idx="4294967295"/>
          </p:nvPr>
        </p:nvSpPr>
        <p:spPr>
          <a:xfrm>
            <a:off x="1755648" y="295496"/>
            <a:ext cx="7062787" cy="695325"/>
          </a:xfrm>
        </p:spPr>
        <p:txBody>
          <a:bodyPr/>
          <a:lstStyle/>
          <a:p>
            <a:r>
              <a:rPr lang="en-US" dirty="0" smtClean="0"/>
              <a:t>Topic Four – Viewing a Report</a:t>
            </a:r>
          </a:p>
        </p:txBody>
      </p:sp>
      <p:sp>
        <p:nvSpPr>
          <p:cNvPr id="7" name="TextBox 10"/>
          <p:cNvSpPr txBox="1">
            <a:spLocks noChangeArrowheads="1"/>
          </p:cNvSpPr>
          <p:nvPr/>
        </p:nvSpPr>
        <p:spPr bwMode="auto">
          <a:xfrm>
            <a:off x="279698" y="2592594"/>
            <a:ext cx="2226833" cy="2500685"/>
          </a:xfrm>
          <a:prstGeom prst="rect">
            <a:avLst/>
          </a:prstGeom>
          <a:noFill/>
          <a:ln w="9525">
            <a:noFill/>
            <a:miter lim="800000"/>
            <a:headEnd/>
            <a:tailEnd/>
          </a:ln>
        </p:spPr>
        <p:txBody>
          <a:bodyPr wrap="square">
            <a:spAutoFit/>
          </a:bodyPr>
          <a:lstStyle/>
          <a:p>
            <a:pPr>
              <a:spcBef>
                <a:spcPts val="300"/>
              </a:spcBef>
            </a:pPr>
            <a:r>
              <a:rPr lang="en-US" sz="1200" dirty="0" smtClean="0"/>
              <a:t>Links at the bottom (Graphic 1.1.7) of the page allow you to:</a:t>
            </a:r>
          </a:p>
          <a:p>
            <a:pPr>
              <a:spcBef>
                <a:spcPts val="300"/>
              </a:spcBef>
            </a:pPr>
            <a:endParaRPr lang="en-US" sz="1200" dirty="0" smtClean="0"/>
          </a:p>
          <a:p>
            <a:pPr marL="137160" indent="-137160">
              <a:spcBef>
                <a:spcPts val="300"/>
              </a:spcBef>
              <a:buFont typeface="Arial" pitchFamily="34" charset="0"/>
              <a:buChar char="•"/>
            </a:pPr>
            <a:r>
              <a:rPr lang="en-US" sz="1200" dirty="0" smtClean="0"/>
              <a:t>Return to the top of the report .</a:t>
            </a:r>
          </a:p>
          <a:p>
            <a:pPr marL="137160" indent="-137160">
              <a:spcBef>
                <a:spcPts val="300"/>
              </a:spcBef>
              <a:buFont typeface="Arial" pitchFamily="34" charset="0"/>
              <a:buChar char="•"/>
            </a:pPr>
            <a:r>
              <a:rPr lang="en-US" sz="1200" dirty="0" smtClean="0"/>
              <a:t>Go to one page up.</a:t>
            </a:r>
          </a:p>
          <a:p>
            <a:pPr marL="137160" indent="-137160">
              <a:spcBef>
                <a:spcPts val="300"/>
              </a:spcBef>
              <a:buFont typeface="Arial" pitchFamily="34" charset="0"/>
              <a:buChar char="•"/>
            </a:pPr>
            <a:r>
              <a:rPr lang="en-US" sz="1200" dirty="0" smtClean="0"/>
              <a:t>Go to one page down.</a:t>
            </a:r>
          </a:p>
          <a:p>
            <a:pPr marL="137160" indent="-137160">
              <a:spcBef>
                <a:spcPts val="300"/>
              </a:spcBef>
              <a:buFont typeface="Arial" pitchFamily="34" charset="0"/>
              <a:buChar char="•"/>
            </a:pPr>
            <a:r>
              <a:rPr lang="en-US" sz="1200" dirty="0" smtClean="0"/>
              <a:t>Bottom link takes you to the end of the report where the filters you specified are displayed.</a:t>
            </a:r>
          </a:p>
        </p:txBody>
      </p:sp>
      <p:sp>
        <p:nvSpPr>
          <p:cNvPr id="12" name="TextBox 6"/>
          <p:cNvSpPr txBox="1">
            <a:spLocks noChangeArrowheads="1"/>
          </p:cNvSpPr>
          <p:nvPr/>
        </p:nvSpPr>
        <p:spPr bwMode="auto">
          <a:xfrm>
            <a:off x="3860545" y="4706203"/>
            <a:ext cx="3888386" cy="230832"/>
          </a:xfrm>
          <a:prstGeom prst="rect">
            <a:avLst/>
          </a:prstGeom>
          <a:noFill/>
          <a:ln w="9525">
            <a:noFill/>
            <a:miter lim="800000"/>
            <a:headEnd/>
            <a:tailEnd/>
          </a:ln>
        </p:spPr>
        <p:txBody>
          <a:bodyPr wrap="square">
            <a:spAutoFit/>
          </a:bodyPr>
          <a:lstStyle/>
          <a:p>
            <a:pPr algn="l"/>
            <a:r>
              <a:rPr lang="en-US" sz="900" dirty="0" smtClean="0"/>
              <a:t>Graphic 1.1.6: Example PCARSS Report Filters, HTML Report Selected</a:t>
            </a:r>
            <a:endParaRPr lang="en-US" sz="900" dirty="0"/>
          </a:p>
        </p:txBody>
      </p:sp>
      <p:sp>
        <p:nvSpPr>
          <p:cNvPr id="13" name="Rounded Rectangle 12"/>
          <p:cNvSpPr/>
          <p:nvPr/>
        </p:nvSpPr>
        <p:spPr bwMode="auto">
          <a:xfrm>
            <a:off x="2544904" y="4475937"/>
            <a:ext cx="1150706" cy="308224"/>
          </a:xfrm>
          <a:prstGeom prst="roundRect">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1" name="Picture 20" descr="bottom2.png"/>
          <p:cNvPicPr>
            <a:picLocks noChangeAspect="1"/>
          </p:cNvPicPr>
          <p:nvPr/>
        </p:nvPicPr>
        <p:blipFill>
          <a:blip r:embed="rId4" cstate="print"/>
          <a:stretch>
            <a:fillRect/>
          </a:stretch>
        </p:blipFill>
        <p:spPr>
          <a:xfrm>
            <a:off x="2559950" y="5071614"/>
            <a:ext cx="2904543" cy="984802"/>
          </a:xfrm>
          <a:prstGeom prst="rect">
            <a:avLst/>
          </a:prstGeom>
          <a:ln>
            <a:solidFill>
              <a:schemeClr val="tx1"/>
            </a:solidFill>
          </a:ln>
        </p:spPr>
      </p:pic>
      <p:cxnSp>
        <p:nvCxnSpPr>
          <p:cNvPr id="23" name="Straight Arrow Connector 22"/>
          <p:cNvCxnSpPr/>
          <p:nvPr/>
        </p:nvCxnSpPr>
        <p:spPr bwMode="auto">
          <a:xfrm rot="16200000" flipH="1">
            <a:off x="3043825" y="4872625"/>
            <a:ext cx="618020" cy="441093"/>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6"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al.png"/>
          <p:cNvPicPr>
            <a:picLocks noChangeAspect="1"/>
          </p:cNvPicPr>
          <p:nvPr/>
        </p:nvPicPr>
        <p:blipFill>
          <a:blip r:embed="rId3" cstate="print"/>
          <a:stretch>
            <a:fillRect/>
          </a:stretch>
        </p:blipFill>
        <p:spPr>
          <a:xfrm>
            <a:off x="2434468" y="1999726"/>
            <a:ext cx="5879353" cy="4036097"/>
          </a:xfrm>
          <a:prstGeom prst="rect">
            <a:avLst/>
          </a:prstGeom>
          <a:ln>
            <a:solidFill>
              <a:schemeClr val="tx1"/>
            </a:solidFill>
          </a:ln>
        </p:spPr>
      </p:pic>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Ranking</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Ranking</a:t>
            </a:r>
            <a:endParaRPr lang="en-US" sz="1600" b="1" dirty="0"/>
          </a:p>
        </p:txBody>
      </p:sp>
      <p:sp>
        <p:nvSpPr>
          <p:cNvPr id="9" name="Text Box 5"/>
          <p:cNvSpPr txBox="1">
            <a:spLocks noChangeArrowheads="1"/>
          </p:cNvSpPr>
          <p:nvPr/>
        </p:nvSpPr>
        <p:spPr bwMode="auto">
          <a:xfrm>
            <a:off x="276723" y="1601707"/>
            <a:ext cx="8453187" cy="461665"/>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Ranking allows you to rank the data either in ascending or descending order. You can also limit the ranking to the criteria you set (Graphic 2.4.5).</a:t>
            </a:r>
            <a:endParaRPr lang="en-US" sz="1200" dirty="0" smtClean="0"/>
          </a:p>
        </p:txBody>
      </p:sp>
      <p:sp>
        <p:nvSpPr>
          <p:cNvPr id="11" name="TextBox 11"/>
          <p:cNvSpPr txBox="1">
            <a:spLocks noChangeArrowheads="1"/>
          </p:cNvSpPr>
          <p:nvPr/>
        </p:nvSpPr>
        <p:spPr bwMode="auto">
          <a:xfrm>
            <a:off x="2444412" y="6056876"/>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2.4.5: Rank Tool Icon</a:t>
            </a:r>
            <a:endParaRPr lang="en-US" sz="800" dirty="0">
              <a:ea typeface="ＭＳ Ｐゴシック" pitchFamily="-108" charset="-128"/>
            </a:endParaRPr>
          </a:p>
        </p:txBody>
      </p:sp>
      <p:sp>
        <p:nvSpPr>
          <p:cNvPr id="14" name="Oval 13"/>
          <p:cNvSpPr/>
          <p:nvPr/>
        </p:nvSpPr>
        <p:spPr bwMode="auto">
          <a:xfrm>
            <a:off x="4487779" y="5618747"/>
            <a:ext cx="397042" cy="421106"/>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7" name="Straight Arrow Connector 16"/>
          <p:cNvCxnSpPr/>
          <p:nvPr/>
        </p:nvCxnSpPr>
        <p:spPr bwMode="auto">
          <a:xfrm rot="10800000">
            <a:off x="4874803" y="5966162"/>
            <a:ext cx="876293" cy="31432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6" name="TextBox 11"/>
          <p:cNvSpPr txBox="1">
            <a:spLocks noChangeArrowheads="1"/>
          </p:cNvSpPr>
          <p:nvPr/>
        </p:nvSpPr>
        <p:spPr bwMode="auto">
          <a:xfrm>
            <a:off x="5769142" y="6169171"/>
            <a:ext cx="2308059"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Rank Tool</a:t>
            </a:r>
            <a:endParaRPr lang="en-US" sz="1200" dirty="0">
              <a:ea typeface="ＭＳ Ｐゴシック" pitchFamily="-108" charset="-128"/>
            </a:endParaRP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Ranking</a:t>
            </a:r>
          </a:p>
        </p:txBody>
      </p:sp>
      <p:sp>
        <p:nvSpPr>
          <p:cNvPr id="12"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Ranking</a:t>
            </a:r>
            <a:endParaRPr lang="en-US" sz="1600" b="1" dirty="0"/>
          </a:p>
        </p:txBody>
      </p:sp>
      <p:graphicFrame>
        <p:nvGraphicFramePr>
          <p:cNvPr id="13" name="Group 33"/>
          <p:cNvGraphicFramePr>
            <a:graphicFrameLocks noGrp="1"/>
          </p:cNvGraphicFramePr>
          <p:nvPr/>
        </p:nvGraphicFramePr>
        <p:xfrm>
          <a:off x="300794" y="2375068"/>
          <a:ext cx="2586785" cy="3290451"/>
        </p:xfrm>
        <a:graphic>
          <a:graphicData uri="http://schemas.openxmlformats.org/drawingml/2006/table">
            <a:tbl>
              <a:tblPr/>
              <a:tblGrid>
                <a:gridCol w="350251"/>
                <a:gridCol w="2236534"/>
              </a:tblGrid>
              <a:tr h="364371">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Ranking (See Graphics 1.4.6)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01657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the </a:t>
                      </a:r>
                      <a:r>
                        <a:rPr kumimoji="0" lang="en-US" sz="1200" b="1" i="0" u="none" strike="noStrike" cap="none" normalizeH="0" baseline="0" dirty="0" smtClean="0">
                          <a:ln>
                            <a:noFill/>
                          </a:ln>
                          <a:solidFill>
                            <a:schemeClr val="tx1"/>
                          </a:solidFill>
                          <a:effectLst/>
                          <a:latin typeface="Arial" pitchFamily="34" charset="0"/>
                        </a:rPr>
                        <a:t>column heading FY2008 </a:t>
                      </a:r>
                      <a:r>
                        <a:rPr kumimoji="0" lang="en-US" sz="1200" b="0" i="0" u="none" strike="noStrike" cap="none" normalizeH="0" baseline="0" dirty="0" smtClean="0">
                          <a:ln>
                            <a:noFill/>
                          </a:ln>
                          <a:solidFill>
                            <a:schemeClr val="tx1"/>
                          </a:solidFill>
                          <a:effectLst/>
                          <a:latin typeface="Arial" pitchFamily="34" charset="0"/>
                        </a:rPr>
                        <a:t>to select the column.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To perform ranking, you must select a row or column first. In our example, we selected FY2008.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7536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tool bar,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on </a:t>
                      </a:r>
                      <a:r>
                        <a:rPr kumimoji="0" lang="en-US" sz="1200" b="1" i="0" u="none" strike="noStrike" cap="none" normalizeH="0" baseline="0" dirty="0" smtClean="0">
                          <a:ln>
                            <a:noFill/>
                          </a:ln>
                          <a:solidFill>
                            <a:schemeClr val="tx1"/>
                          </a:solidFill>
                          <a:effectLst/>
                          <a:latin typeface="Arial" pitchFamily="34" charset="0"/>
                        </a:rPr>
                        <a:t>rank tool</a:t>
                      </a:r>
                      <a:r>
                        <a:rPr kumimoji="0" lang="en-US" sz="12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Rank dialog box pops up (see Graphic 2.4.7 on next page).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(Continue on next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TextBox 14"/>
          <p:cNvSpPr txBox="1">
            <a:spLocks noChangeArrowheads="1"/>
          </p:cNvSpPr>
          <p:nvPr/>
        </p:nvSpPr>
        <p:spPr bwMode="auto">
          <a:xfrm>
            <a:off x="132352" y="1672389"/>
            <a:ext cx="8458195" cy="461665"/>
          </a:xfrm>
          <a:prstGeom prst="rect">
            <a:avLst/>
          </a:prstGeom>
          <a:noFill/>
          <a:ln w="9525">
            <a:noFill/>
            <a:miter lim="800000"/>
            <a:headEnd/>
            <a:tailEnd/>
          </a:ln>
        </p:spPr>
        <p:txBody>
          <a:bodyPr wrap="square">
            <a:spAutoFit/>
          </a:bodyPr>
          <a:lstStyle/>
          <a:p>
            <a:r>
              <a:rPr lang="en-US" sz="1200" dirty="0" smtClean="0"/>
              <a:t>In the following example, you will use the rank tool to find out the top 3 DCMA divisions that have the most accepted cases in FY2008 </a:t>
            </a:r>
            <a:r>
              <a:rPr lang="en-US" sz="1200" dirty="0" smtClean="0">
                <a:solidFill>
                  <a:srgbClr val="000000"/>
                </a:solidFill>
              </a:rPr>
              <a:t>(Graphic 2.4.6).</a:t>
            </a:r>
            <a:endParaRPr lang="en-US" sz="1200" dirty="0"/>
          </a:p>
        </p:txBody>
      </p:sp>
      <p:pic>
        <p:nvPicPr>
          <p:cNvPr id="20" name="Picture 19" descr="cal.png"/>
          <p:cNvPicPr>
            <a:picLocks noChangeAspect="1"/>
          </p:cNvPicPr>
          <p:nvPr/>
        </p:nvPicPr>
        <p:blipFill>
          <a:blip r:embed="rId3" cstate="print"/>
          <a:stretch>
            <a:fillRect/>
          </a:stretch>
        </p:blipFill>
        <p:spPr>
          <a:xfrm>
            <a:off x="3140860" y="2110349"/>
            <a:ext cx="5675451" cy="3556525"/>
          </a:xfrm>
          <a:prstGeom prst="rect">
            <a:avLst/>
          </a:prstGeom>
          <a:ln>
            <a:solidFill>
              <a:schemeClr val="tx1"/>
            </a:solidFill>
          </a:ln>
        </p:spPr>
      </p:pic>
      <p:sp>
        <p:nvSpPr>
          <p:cNvPr id="21" name="Oval 20"/>
          <p:cNvSpPr/>
          <p:nvPr/>
        </p:nvSpPr>
        <p:spPr bwMode="auto">
          <a:xfrm>
            <a:off x="4439653" y="5414210"/>
            <a:ext cx="276726" cy="276726"/>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3" name="Straight Arrow Connector 22"/>
          <p:cNvCxnSpPr/>
          <p:nvPr/>
        </p:nvCxnSpPr>
        <p:spPr bwMode="auto">
          <a:xfrm rot="16200000" flipV="1">
            <a:off x="4674529" y="5649087"/>
            <a:ext cx="446665" cy="407056"/>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4" name="TextBox 11"/>
          <p:cNvSpPr txBox="1">
            <a:spLocks noChangeArrowheads="1"/>
          </p:cNvSpPr>
          <p:nvPr/>
        </p:nvSpPr>
        <p:spPr bwMode="auto">
          <a:xfrm>
            <a:off x="7188869" y="5988697"/>
            <a:ext cx="1642311"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Selected Column</a:t>
            </a:r>
            <a:endParaRPr lang="en-US" sz="1200" dirty="0">
              <a:ea typeface="ＭＳ Ｐゴシック" pitchFamily="-108" charset="-128"/>
            </a:endParaRPr>
          </a:p>
        </p:txBody>
      </p:sp>
      <p:sp>
        <p:nvSpPr>
          <p:cNvPr id="27" name="TextBox 11"/>
          <p:cNvSpPr txBox="1">
            <a:spLocks noChangeArrowheads="1"/>
          </p:cNvSpPr>
          <p:nvPr/>
        </p:nvSpPr>
        <p:spPr bwMode="auto">
          <a:xfrm>
            <a:off x="4886825" y="6117035"/>
            <a:ext cx="1076827"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Rank Tool</a:t>
            </a:r>
            <a:endParaRPr lang="en-US" sz="1200" dirty="0">
              <a:ea typeface="ＭＳ Ｐゴシック" pitchFamily="-108" charset="-128"/>
            </a:endParaRPr>
          </a:p>
        </p:txBody>
      </p:sp>
      <p:cxnSp>
        <p:nvCxnSpPr>
          <p:cNvPr id="29" name="Straight Arrow Connector 28"/>
          <p:cNvCxnSpPr/>
          <p:nvPr/>
        </p:nvCxnSpPr>
        <p:spPr bwMode="auto">
          <a:xfrm rot="16200000" flipV="1">
            <a:off x="7381374" y="5564606"/>
            <a:ext cx="601579" cy="22860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4" name="TextBox 11"/>
          <p:cNvSpPr txBox="1">
            <a:spLocks noChangeArrowheads="1"/>
          </p:cNvSpPr>
          <p:nvPr/>
        </p:nvSpPr>
        <p:spPr bwMode="auto">
          <a:xfrm>
            <a:off x="3092998" y="5674104"/>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2.4.6 :Use Rank Tool</a:t>
            </a:r>
            <a:endParaRPr lang="en-US" sz="800" dirty="0">
              <a:ea typeface="ＭＳ Ｐゴシック" pitchFamily="-108" charset="-128"/>
            </a:endParaRPr>
          </a:p>
        </p:txBody>
      </p:sp>
      <p:sp>
        <p:nvSpPr>
          <p:cNvPr id="1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171</a:t>
            </a:fld>
            <a:endParaRPr lang="en-US" dirty="0">
              <a:solidFill>
                <a:schemeClr val="bg1"/>
              </a:solidFill>
            </a:endParaRPr>
          </a:p>
        </p:txBody>
      </p:sp>
      <p:sp>
        <p:nvSpPr>
          <p:cNvPr id="17" name="Rectangle 16"/>
          <p:cNvSpPr/>
          <p:nvPr/>
        </p:nvSpPr>
        <p:spPr bwMode="auto">
          <a:xfrm>
            <a:off x="7263685" y="2601532"/>
            <a:ext cx="334850" cy="412124"/>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Ranking</a:t>
            </a:r>
          </a:p>
        </p:txBody>
      </p:sp>
      <p:sp>
        <p:nvSpPr>
          <p:cNvPr id="14"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Ranking</a:t>
            </a:r>
            <a:endParaRPr lang="en-US" sz="1600" b="1" dirty="0"/>
          </a:p>
        </p:txBody>
      </p:sp>
      <p:sp>
        <p:nvSpPr>
          <p:cNvPr id="16" name="TextBox 11"/>
          <p:cNvSpPr txBox="1">
            <a:spLocks noChangeArrowheads="1"/>
          </p:cNvSpPr>
          <p:nvPr/>
        </p:nvSpPr>
        <p:spPr bwMode="auto">
          <a:xfrm>
            <a:off x="3370846" y="5527486"/>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2.4.7.: Ranking Dialog Box</a:t>
            </a:r>
            <a:endParaRPr lang="en-US" sz="800" dirty="0">
              <a:ea typeface="ＭＳ Ｐゴシック" pitchFamily="-108" charset="-128"/>
            </a:endParaRPr>
          </a:p>
        </p:txBody>
      </p:sp>
      <p:graphicFrame>
        <p:nvGraphicFramePr>
          <p:cNvPr id="17" name="Group 33"/>
          <p:cNvGraphicFramePr>
            <a:graphicFrameLocks noGrp="1"/>
          </p:cNvGraphicFramePr>
          <p:nvPr/>
        </p:nvGraphicFramePr>
        <p:xfrm>
          <a:off x="300794" y="1893797"/>
          <a:ext cx="2843463" cy="3903015"/>
        </p:xfrm>
        <a:graphic>
          <a:graphicData uri="http://schemas.openxmlformats.org/drawingml/2006/table">
            <a:tbl>
              <a:tblPr/>
              <a:tblGrid>
                <a:gridCol w="385006"/>
                <a:gridCol w="2458457"/>
              </a:tblGrid>
              <a:tr h="294973">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Ranking (See Graphics 2.4.7)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Descending </a:t>
                      </a:r>
                      <a:r>
                        <a:rPr kumimoji="0" lang="en-US" sz="1200" b="0" i="0" u="none" strike="noStrike" cap="none" normalizeH="0" baseline="0" dirty="0" smtClean="0">
                          <a:ln>
                            <a:noFill/>
                          </a:ln>
                          <a:solidFill>
                            <a:schemeClr val="tx1"/>
                          </a:solidFill>
                          <a:effectLst/>
                          <a:latin typeface="Arial" pitchFamily="34" charset="0"/>
                        </a:rPr>
                        <a:t>from the </a:t>
                      </a:r>
                      <a:r>
                        <a:rPr kumimoji="0" lang="en-US" sz="1200" b="1" i="0" u="none" strike="noStrike" cap="none" normalizeH="0" baseline="0" dirty="0" smtClean="0">
                          <a:ln>
                            <a:noFill/>
                          </a:ln>
                          <a:solidFill>
                            <a:schemeClr val="tx1"/>
                          </a:solidFill>
                          <a:effectLst/>
                          <a:latin typeface="Arial" pitchFamily="34" charset="0"/>
                        </a:rPr>
                        <a:t>Sorting order </a:t>
                      </a:r>
                      <a:r>
                        <a:rPr kumimoji="0" lang="en-US" sz="1200" b="0" i="0" u="none" strike="noStrike" cap="none" normalizeH="0" baseline="0" dirty="0" smtClean="0">
                          <a:ln>
                            <a:noFill/>
                          </a:ln>
                          <a:solidFill>
                            <a:schemeClr val="tx1"/>
                          </a:solidFill>
                          <a:effectLst/>
                          <a:latin typeface="Arial" pitchFamily="34" charset="0"/>
                        </a:rPr>
                        <a:t>drop-down list.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By default, the column or row heading you have selected in the previous page will be automatically selected in the Rank drop-down list.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Change the </a:t>
                      </a:r>
                      <a:r>
                        <a:rPr kumimoji="0" lang="en-US" sz="1200" b="1" i="0" u="none" strike="noStrike" cap="none" normalizeH="0" baseline="0" dirty="0" smtClean="0">
                          <a:ln>
                            <a:noFill/>
                          </a:ln>
                          <a:solidFill>
                            <a:schemeClr val="tx1"/>
                          </a:solidFill>
                          <a:effectLst/>
                          <a:latin typeface="Arial" pitchFamily="34" charset="0"/>
                        </a:rPr>
                        <a:t>rank number </a:t>
                      </a:r>
                      <a:r>
                        <a:rPr kumimoji="0" lang="en-US" sz="1200" b="0" i="0" u="none" strike="noStrike" cap="none" normalizeH="0" baseline="0" dirty="0" smtClean="0">
                          <a:ln>
                            <a:noFill/>
                          </a:ln>
                          <a:solidFill>
                            <a:schemeClr val="tx1"/>
                          </a:solidFill>
                          <a:effectLst/>
                          <a:latin typeface="Arial" pitchFamily="34" charset="0"/>
                        </a:rPr>
                        <a:t>by the Show ordinals drop-down list from 10 to 3.</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By default, the number is 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Rank name </a:t>
                      </a:r>
                      <a:r>
                        <a:rPr kumimoji="0" lang="en-US" sz="1200" b="0" i="0" u="none" strike="noStrike" cap="none" normalizeH="0" baseline="0" dirty="0" smtClean="0">
                          <a:ln>
                            <a:noFill/>
                          </a:ln>
                          <a:solidFill>
                            <a:schemeClr val="tx1"/>
                          </a:solidFill>
                          <a:effectLst/>
                          <a:latin typeface="Arial" pitchFamily="34" charset="0"/>
                        </a:rPr>
                        <a:t>in the Rank name field. In our example, we typed Top 3 Divisions.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764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Click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to start ranking.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5" name="Picture 24" descr="cal.png"/>
          <p:cNvPicPr>
            <a:picLocks noChangeAspect="1"/>
          </p:cNvPicPr>
          <p:nvPr/>
        </p:nvPicPr>
        <p:blipFill>
          <a:blip r:embed="rId3" cstate="print"/>
          <a:stretch>
            <a:fillRect/>
          </a:stretch>
        </p:blipFill>
        <p:spPr>
          <a:xfrm>
            <a:off x="3369497" y="1359122"/>
            <a:ext cx="5461684" cy="4138618"/>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Two – Ranking</a:t>
            </a:r>
          </a:p>
        </p:txBody>
      </p:sp>
      <p:sp>
        <p:nvSpPr>
          <p:cNvPr id="16" name="TextBox 11"/>
          <p:cNvSpPr txBox="1">
            <a:spLocks noChangeArrowheads="1"/>
          </p:cNvSpPr>
          <p:nvPr/>
        </p:nvSpPr>
        <p:spPr bwMode="auto">
          <a:xfrm>
            <a:off x="282968" y="6011884"/>
            <a:ext cx="2308059"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2.4.8.: Result of Ranking </a:t>
            </a:r>
            <a:endParaRPr lang="en-US" sz="800" dirty="0">
              <a:ea typeface="ＭＳ Ｐゴシック" pitchFamily="-108" charset="-128"/>
            </a:endParaRPr>
          </a:p>
        </p:txBody>
      </p:sp>
      <p:sp>
        <p:nvSpPr>
          <p:cNvPr id="1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Rank</a:t>
            </a:r>
            <a:endParaRPr lang="en-US" sz="1600" b="1" dirty="0"/>
          </a:p>
        </p:txBody>
      </p:sp>
      <p:sp>
        <p:nvSpPr>
          <p:cNvPr id="13" name="Text Box 5"/>
          <p:cNvSpPr txBox="1">
            <a:spLocks noChangeArrowheads="1"/>
          </p:cNvSpPr>
          <p:nvPr/>
        </p:nvSpPr>
        <p:spPr bwMode="auto">
          <a:xfrm>
            <a:off x="0" y="1782180"/>
            <a:ext cx="8785225"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Graphic 2.4.8 shows the result of the ranking you performed in the previous page. The rank tool has inserted a new column with the name Top 3 Divisions that you have entered previously for the Fiscal Year 2008, showing the top 3 divisions that have the most accepted cases.</a:t>
            </a:r>
            <a:endParaRPr lang="en-US" sz="1200" dirty="0" smtClean="0"/>
          </a:p>
        </p:txBody>
      </p:sp>
      <p:pic>
        <p:nvPicPr>
          <p:cNvPr id="15" name="Picture 14" descr="cal.png"/>
          <p:cNvPicPr>
            <a:picLocks noChangeAspect="1"/>
          </p:cNvPicPr>
          <p:nvPr/>
        </p:nvPicPr>
        <p:blipFill>
          <a:blip r:embed="rId3" cstate="print"/>
          <a:stretch>
            <a:fillRect/>
          </a:stretch>
        </p:blipFill>
        <p:spPr>
          <a:xfrm>
            <a:off x="292776" y="2493428"/>
            <a:ext cx="8542858" cy="3495238"/>
          </a:xfrm>
          <a:prstGeom prst="rect">
            <a:avLst/>
          </a:prstGeom>
          <a:ln>
            <a:solidFill>
              <a:schemeClr val="tx1"/>
            </a:solidFill>
          </a:ln>
        </p:spPr>
      </p:pic>
      <p:sp>
        <p:nvSpPr>
          <p:cNvPr id="18" name="Rectangle 17"/>
          <p:cNvSpPr/>
          <p:nvPr/>
        </p:nvSpPr>
        <p:spPr bwMode="auto">
          <a:xfrm>
            <a:off x="6561448" y="2953669"/>
            <a:ext cx="577515" cy="2574758"/>
          </a:xfrm>
          <a:prstGeom prst="rect">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Custom Exception</a:t>
            </a:r>
            <a:r>
              <a:rPr lang="en-US" baseline="0" dirty="0" smtClean="0"/>
              <a:t> Highlighting</a:t>
            </a:r>
            <a:endParaRPr lang="en-US" dirty="0" smtClean="0"/>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Exception Highlighting</a:t>
            </a:r>
            <a:endParaRPr lang="en-US" sz="1600" b="1" dirty="0"/>
          </a:p>
        </p:txBody>
      </p:sp>
      <p:sp>
        <p:nvSpPr>
          <p:cNvPr id="9" name="Text Box 5"/>
          <p:cNvSpPr txBox="1">
            <a:spLocks noChangeArrowheads="1"/>
          </p:cNvSpPr>
          <p:nvPr/>
        </p:nvSpPr>
        <p:spPr bwMode="auto">
          <a:xfrm>
            <a:off x="276723" y="1601707"/>
            <a:ext cx="8453187" cy="646331"/>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In the data cube, an exception means that the value in a data cell is either higher or lower than an expected standard. Custom exception highlighting tool can help you easily find those exception values. Graphic 2.4.9 shows all the values that are below 10 when a value lower than 10 is considered as an exception.</a:t>
            </a:r>
            <a:endParaRPr lang="en-US" sz="1200" dirty="0" smtClean="0"/>
          </a:p>
        </p:txBody>
      </p:sp>
      <p:sp>
        <p:nvSpPr>
          <p:cNvPr id="11" name="TextBox 11"/>
          <p:cNvSpPr txBox="1">
            <a:spLocks noChangeArrowheads="1"/>
          </p:cNvSpPr>
          <p:nvPr/>
        </p:nvSpPr>
        <p:spPr bwMode="auto">
          <a:xfrm>
            <a:off x="274254" y="5604433"/>
            <a:ext cx="2681598"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2.4.9: Exception Values Highlighted in Red</a:t>
            </a:r>
            <a:endParaRPr lang="en-US" sz="800" dirty="0">
              <a:ea typeface="ＭＳ Ｐゴシック" pitchFamily="-108" charset="-128"/>
            </a:endParaRPr>
          </a:p>
        </p:txBody>
      </p:sp>
      <p:pic>
        <p:nvPicPr>
          <p:cNvPr id="20" name="Picture 19" descr="exception.png"/>
          <p:cNvPicPr>
            <a:picLocks noChangeAspect="1"/>
          </p:cNvPicPr>
          <p:nvPr/>
        </p:nvPicPr>
        <p:blipFill>
          <a:blip r:embed="rId3" cstate="print"/>
          <a:stretch>
            <a:fillRect/>
          </a:stretch>
        </p:blipFill>
        <p:spPr>
          <a:xfrm>
            <a:off x="289409" y="2455993"/>
            <a:ext cx="8553731" cy="3126099"/>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Custom Exception</a:t>
            </a:r>
            <a:r>
              <a:rPr lang="en-US" baseline="0" dirty="0" smtClean="0"/>
              <a:t> Highlighting</a:t>
            </a:r>
            <a:endParaRPr lang="en-US" dirty="0" smtClean="0"/>
          </a:p>
        </p:txBody>
      </p:sp>
      <p:sp>
        <p:nvSpPr>
          <p:cNvPr id="11" name="TextBox 11"/>
          <p:cNvSpPr txBox="1">
            <a:spLocks noChangeArrowheads="1"/>
          </p:cNvSpPr>
          <p:nvPr/>
        </p:nvSpPr>
        <p:spPr bwMode="auto">
          <a:xfrm>
            <a:off x="3740467" y="5498108"/>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2.4.10: Using Custom Exception Highlighting Tool</a:t>
            </a:r>
            <a:endParaRPr lang="en-US" sz="800" dirty="0">
              <a:ea typeface="ＭＳ Ｐゴシック" pitchFamily="-108" charset="-128"/>
            </a:endParaRPr>
          </a:p>
        </p:txBody>
      </p:sp>
      <p:sp>
        <p:nvSpPr>
          <p:cNvPr id="13"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Exception Highlighting</a:t>
            </a:r>
            <a:endParaRPr lang="en-US" sz="1600" b="1" dirty="0"/>
          </a:p>
        </p:txBody>
      </p:sp>
      <p:graphicFrame>
        <p:nvGraphicFramePr>
          <p:cNvPr id="14" name="Group 33"/>
          <p:cNvGraphicFramePr>
            <a:graphicFrameLocks noGrp="1"/>
          </p:cNvGraphicFramePr>
          <p:nvPr/>
        </p:nvGraphicFramePr>
        <p:xfrm>
          <a:off x="323459" y="3247616"/>
          <a:ext cx="2843463" cy="1950720"/>
        </p:xfrm>
        <a:graphic>
          <a:graphicData uri="http://schemas.openxmlformats.org/drawingml/2006/table">
            <a:tbl>
              <a:tblPr/>
              <a:tblGrid>
                <a:gridCol w="385006"/>
                <a:gridCol w="2458457"/>
              </a:tblGrid>
              <a:tr h="294973">
                <a:tc gridSpan="2">
                  <a:txBody>
                    <a:bodyPr/>
                    <a:lstStyle/>
                    <a:p>
                      <a:pPr marL="0" marR="0" lvl="0" indent="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Custom Exception Highlighting (See Graphics 2.4.10)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630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Custom Exception Highlighting</a:t>
                      </a:r>
                      <a:r>
                        <a:rPr kumimoji="0" lang="en-US" sz="1200" b="0" i="0" u="none" strike="noStrike" cap="none" normalizeH="0" baseline="0" dirty="0" smtClean="0">
                          <a:ln>
                            <a:noFill/>
                          </a:ln>
                          <a:solidFill>
                            <a:schemeClr val="tx1"/>
                          </a:solidFill>
                          <a:effectLst/>
                          <a:latin typeface="Arial" pitchFamily="34" charset="0"/>
                        </a:rPr>
                        <a:t> tool icon.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The exception dialog box pops up ((see Graphic 2.4.11 on next page).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(continued on next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 name="TextBox 14"/>
          <p:cNvSpPr txBox="1">
            <a:spLocks noChangeArrowheads="1"/>
          </p:cNvSpPr>
          <p:nvPr/>
        </p:nvSpPr>
        <p:spPr bwMode="auto">
          <a:xfrm>
            <a:off x="132352" y="1672388"/>
            <a:ext cx="3445041" cy="1384995"/>
          </a:xfrm>
          <a:prstGeom prst="rect">
            <a:avLst/>
          </a:prstGeom>
          <a:noFill/>
          <a:ln w="9525">
            <a:noFill/>
            <a:miter lim="800000"/>
            <a:headEnd/>
            <a:tailEnd/>
          </a:ln>
        </p:spPr>
        <p:txBody>
          <a:bodyPr wrap="square">
            <a:spAutoFit/>
          </a:bodyPr>
          <a:lstStyle/>
          <a:p>
            <a:r>
              <a:rPr lang="en-US" sz="1200" dirty="0" smtClean="0"/>
              <a:t>In the following example, you will create an exception rule to highlight all the values that are lower than10. The highlighted area will show which DCMA divisions have less than 10 accepted cases from FY2005 to FY2009 when a value lower than 10 is considered as extremely low.</a:t>
            </a:r>
            <a:endParaRPr lang="en-US" sz="1200" dirty="0"/>
          </a:p>
        </p:txBody>
      </p:sp>
      <p:pic>
        <p:nvPicPr>
          <p:cNvPr id="16" name="Picture 15" descr="exception.png"/>
          <p:cNvPicPr>
            <a:picLocks noChangeAspect="1"/>
          </p:cNvPicPr>
          <p:nvPr/>
        </p:nvPicPr>
        <p:blipFill>
          <a:blip r:embed="rId3" cstate="print"/>
          <a:stretch>
            <a:fillRect/>
          </a:stretch>
        </p:blipFill>
        <p:spPr>
          <a:xfrm>
            <a:off x="3735768" y="1280925"/>
            <a:ext cx="5012398" cy="4194842"/>
          </a:xfrm>
          <a:prstGeom prst="rect">
            <a:avLst/>
          </a:prstGeom>
          <a:ln>
            <a:solidFill>
              <a:schemeClr val="tx1"/>
            </a:solidFill>
          </a:ln>
        </p:spPr>
      </p:pic>
      <p:sp>
        <p:nvSpPr>
          <p:cNvPr id="17" name="Oval 16"/>
          <p:cNvSpPr/>
          <p:nvPr/>
        </p:nvSpPr>
        <p:spPr bwMode="auto">
          <a:xfrm>
            <a:off x="6581552" y="5071732"/>
            <a:ext cx="350875" cy="350874"/>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 name="Rectangle 17"/>
          <p:cNvSpPr/>
          <p:nvPr/>
        </p:nvSpPr>
        <p:spPr>
          <a:xfrm>
            <a:off x="6261077" y="5817412"/>
            <a:ext cx="2605200" cy="276999"/>
          </a:xfrm>
          <a:prstGeom prst="rect">
            <a:avLst/>
          </a:prstGeom>
        </p:spPr>
        <p:txBody>
          <a:bodyPr wrap="none">
            <a:spAutoFit/>
          </a:bodyPr>
          <a:lstStyle/>
          <a:p>
            <a:pPr lvl="0"/>
            <a:r>
              <a:rPr lang="en-US" sz="1200" dirty="0" smtClean="0">
                <a:latin typeface="Arial" pitchFamily="34" charset="0"/>
              </a:rPr>
              <a:t>Custom Exception Highlighting Icon</a:t>
            </a:r>
          </a:p>
        </p:txBody>
      </p:sp>
      <p:cxnSp>
        <p:nvCxnSpPr>
          <p:cNvPr id="21" name="Straight Arrow Connector 20"/>
          <p:cNvCxnSpPr>
            <a:endCxn id="17" idx="5"/>
          </p:cNvCxnSpPr>
          <p:nvPr/>
        </p:nvCxnSpPr>
        <p:spPr bwMode="auto">
          <a:xfrm rot="16200000" flipV="1">
            <a:off x="6859779" y="5392486"/>
            <a:ext cx="455420" cy="41289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Custom Exception</a:t>
            </a:r>
            <a:r>
              <a:rPr lang="en-US" baseline="0" dirty="0" smtClean="0"/>
              <a:t> Highlighting</a:t>
            </a:r>
            <a:endParaRPr lang="en-US" dirty="0" smtClean="0"/>
          </a:p>
        </p:txBody>
      </p:sp>
      <p:sp>
        <p:nvSpPr>
          <p:cNvPr id="11" name="TextBox 11"/>
          <p:cNvSpPr txBox="1">
            <a:spLocks noChangeArrowheads="1"/>
          </p:cNvSpPr>
          <p:nvPr/>
        </p:nvSpPr>
        <p:spPr bwMode="auto">
          <a:xfrm>
            <a:off x="3921224" y="6295549"/>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2.4.12: Exceptions Definition Box</a:t>
            </a:r>
            <a:endParaRPr lang="en-US" sz="800" dirty="0">
              <a:ea typeface="ＭＳ Ｐゴシック" pitchFamily="-108" charset="-128"/>
            </a:endParaRPr>
          </a:p>
        </p:txBody>
      </p:sp>
      <p:sp>
        <p:nvSpPr>
          <p:cNvPr id="13"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Exception Highlighting</a:t>
            </a:r>
            <a:endParaRPr lang="en-US" sz="1600" b="1" dirty="0"/>
          </a:p>
        </p:txBody>
      </p:sp>
      <p:graphicFrame>
        <p:nvGraphicFramePr>
          <p:cNvPr id="14" name="Group 33"/>
          <p:cNvGraphicFramePr>
            <a:graphicFrameLocks noGrp="1"/>
          </p:cNvGraphicFramePr>
          <p:nvPr/>
        </p:nvGraphicFramePr>
        <p:xfrm>
          <a:off x="259667" y="1951470"/>
          <a:ext cx="3227814" cy="3913452"/>
        </p:xfrm>
        <a:graphic>
          <a:graphicData uri="http://schemas.openxmlformats.org/drawingml/2006/table">
            <a:tbl>
              <a:tblPr/>
              <a:tblGrid>
                <a:gridCol w="401056"/>
                <a:gridCol w="2826758"/>
              </a:tblGrid>
              <a:tr h="389189">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Custom Exception Highlighting (See Graphics 2.4.11 – 2.4.12)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76409">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exception dialog box (Graphic 2.4.11),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Add</a:t>
                      </a:r>
                      <a:r>
                        <a:rPr kumimoji="0" lang="en-US" sz="1200" b="0" i="0" u="none" strike="noStrike" cap="none" normalizeH="0" baseline="0" dirty="0" smtClean="0">
                          <a:ln>
                            <a:noFill/>
                          </a:ln>
                          <a:solidFill>
                            <a:schemeClr val="tx1"/>
                          </a:solidFill>
                          <a:effectLst/>
                          <a:latin typeface="Arial" pitchFamily="34" charset="0"/>
                        </a:rPr>
                        <a: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The Exceptions definition box pops up (Graphic 2.4.12).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401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exception name </a:t>
                      </a:r>
                      <a:r>
                        <a:rPr kumimoji="0" lang="en-US" sz="1200" b="0" i="0" u="none" strike="noStrike" cap="none" normalizeH="0" baseline="0" dirty="0" smtClean="0">
                          <a:ln>
                            <a:noFill/>
                          </a:ln>
                          <a:solidFill>
                            <a:schemeClr val="tx1"/>
                          </a:solidFill>
                          <a:effectLst/>
                          <a:latin typeface="Arial" pitchFamily="34" charset="0"/>
                        </a:rPr>
                        <a:t>for your exception definition in the Exception Name field. In our example, we typed Low Accepted Cases.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119">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In the </a:t>
                      </a:r>
                      <a:r>
                        <a:rPr kumimoji="0" lang="en-US" sz="1200" b="1" i="0" u="none" strike="noStrike" cap="none" normalizeH="0" baseline="0" dirty="0" smtClean="0">
                          <a:ln>
                            <a:noFill/>
                          </a:ln>
                          <a:solidFill>
                            <a:schemeClr val="tx1"/>
                          </a:solidFill>
                          <a:effectLst/>
                          <a:latin typeface="Arial" pitchFamily="34" charset="0"/>
                        </a:rPr>
                        <a:t>From:</a:t>
                      </a:r>
                      <a:r>
                        <a:rPr kumimoji="0" lang="en-US" sz="1200" b="0" i="0" u="none" strike="noStrike" cap="none" normalizeH="0" baseline="0" dirty="0" smtClean="0">
                          <a:ln>
                            <a:noFill/>
                          </a:ln>
                          <a:solidFill>
                            <a:schemeClr val="tx1"/>
                          </a:solidFill>
                          <a:effectLst/>
                          <a:latin typeface="Arial" pitchFamily="34" charset="0"/>
                        </a:rPr>
                        <a:t> drop-down box, </a:t>
                      </a: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Minimum</a:t>
                      </a:r>
                      <a:r>
                        <a:rPr kumimoji="0" lang="en-US" sz="1200" b="0" i="0" u="none" strike="noStrike" cap="none" normalizeH="0" baseline="0" dirty="0" smtClean="0">
                          <a:ln>
                            <a:noFill/>
                          </a:ln>
                          <a:solidFill>
                            <a:schemeClr val="tx1"/>
                          </a:solidFill>
                          <a:effectLst/>
                          <a:latin typeface="Arial" pitchFamily="34" charset="0"/>
                        </a:rPr>
                        <a:t> and in the </a:t>
                      </a:r>
                      <a:r>
                        <a:rPr kumimoji="0" lang="en-US" sz="1200" b="1" i="0" u="none" strike="noStrike" cap="none" normalizeH="0" baseline="0" dirty="0" smtClean="0">
                          <a:ln>
                            <a:noFill/>
                          </a:ln>
                          <a:solidFill>
                            <a:schemeClr val="tx1"/>
                          </a:solidFill>
                          <a:effectLst/>
                          <a:latin typeface="Arial" pitchFamily="34" charset="0"/>
                        </a:rPr>
                        <a:t>To:</a:t>
                      </a:r>
                      <a:r>
                        <a:rPr kumimoji="0" lang="en-US" sz="1200" b="0" i="0" u="none" strike="noStrike" cap="none" normalizeH="0" baseline="0" dirty="0" smtClean="0">
                          <a:ln>
                            <a:noFill/>
                          </a:ln>
                          <a:solidFill>
                            <a:schemeClr val="tx1"/>
                          </a:solidFill>
                          <a:effectLst/>
                          <a:latin typeface="Arial" pitchFamily="34" charset="0"/>
                        </a:rPr>
                        <a:t> drop-down box type </a:t>
                      </a:r>
                      <a:r>
                        <a:rPr kumimoji="0" lang="en-US" sz="1200" b="1" i="0" u="none" strike="noStrike" cap="none" normalizeH="0" baseline="0" dirty="0" smtClean="0">
                          <a:ln>
                            <a:noFill/>
                          </a:ln>
                          <a:solidFill>
                            <a:schemeClr val="tx1"/>
                          </a:solidFill>
                          <a:effectLst/>
                          <a:latin typeface="Arial" pitchFamily="34" charset="0"/>
                        </a:rPr>
                        <a:t>9</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401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From the Cell pop-up box</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select a color for highlighting effect. In our example we selected red.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18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Click on OK.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 name="Picture 11" descr="cal_final.png"/>
          <p:cNvPicPr>
            <a:picLocks noChangeAspect="1"/>
          </p:cNvPicPr>
          <p:nvPr/>
        </p:nvPicPr>
        <p:blipFill>
          <a:blip r:embed="rId3" cstate="print"/>
          <a:stretch>
            <a:fillRect/>
          </a:stretch>
        </p:blipFill>
        <p:spPr>
          <a:xfrm>
            <a:off x="3892500" y="1270621"/>
            <a:ext cx="4177611" cy="2445148"/>
          </a:xfrm>
          <a:prstGeom prst="rect">
            <a:avLst/>
          </a:prstGeom>
          <a:ln>
            <a:solidFill>
              <a:schemeClr val="tx1"/>
            </a:solidFill>
          </a:ln>
        </p:spPr>
      </p:pic>
      <p:sp>
        <p:nvSpPr>
          <p:cNvPr id="22" name="TextBox 11"/>
          <p:cNvSpPr txBox="1">
            <a:spLocks noChangeArrowheads="1"/>
          </p:cNvSpPr>
          <p:nvPr/>
        </p:nvSpPr>
        <p:spPr bwMode="auto">
          <a:xfrm>
            <a:off x="3871602" y="3736645"/>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2.4.11 Exceptions Dialog Box</a:t>
            </a:r>
            <a:endParaRPr lang="en-US" sz="800" dirty="0">
              <a:ea typeface="ＭＳ Ｐゴシック" pitchFamily="-108" charset="-128"/>
            </a:endParaRPr>
          </a:p>
        </p:txBody>
      </p:sp>
      <p:sp>
        <p:nvSpPr>
          <p:cNvPr id="10"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176</a:t>
            </a:fld>
            <a:endParaRPr lang="en-US" dirty="0">
              <a:solidFill>
                <a:schemeClr val="bg1"/>
              </a:solidFill>
            </a:endParaRPr>
          </a:p>
        </p:txBody>
      </p:sp>
      <p:pic>
        <p:nvPicPr>
          <p:cNvPr id="15" name="Picture 14" descr="cal2.png"/>
          <p:cNvPicPr>
            <a:picLocks noChangeAspect="1"/>
          </p:cNvPicPr>
          <p:nvPr/>
        </p:nvPicPr>
        <p:blipFill>
          <a:blip r:embed="rId4" cstate="print"/>
          <a:stretch>
            <a:fillRect/>
          </a:stretch>
        </p:blipFill>
        <p:spPr>
          <a:xfrm>
            <a:off x="3907836" y="3986826"/>
            <a:ext cx="5002248" cy="2300714"/>
          </a:xfrm>
          <a:prstGeom prst="rect">
            <a:avLst/>
          </a:prstGeom>
          <a:ln>
            <a:solidFill>
              <a:schemeClr val="tx1"/>
            </a:solidFill>
          </a:ln>
        </p:spPr>
      </p:pic>
      <p:sp>
        <p:nvSpPr>
          <p:cNvPr id="16" name="Rectangle 15"/>
          <p:cNvSpPr/>
          <p:nvPr/>
        </p:nvSpPr>
        <p:spPr bwMode="auto">
          <a:xfrm>
            <a:off x="6194738" y="4997003"/>
            <a:ext cx="489397" cy="141668"/>
          </a:xfrm>
          <a:prstGeom prst="rect">
            <a:avLst/>
          </a:prstGeom>
          <a:solidFill>
            <a:srgbClr val="FF0000"/>
          </a:solid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Custom Exception</a:t>
            </a:r>
            <a:r>
              <a:rPr lang="en-US" baseline="0" dirty="0" smtClean="0"/>
              <a:t> Highlighting</a:t>
            </a:r>
            <a:endParaRPr lang="en-US" dirty="0" smtClean="0"/>
          </a:p>
        </p:txBody>
      </p:sp>
      <p:sp>
        <p:nvSpPr>
          <p:cNvPr id="11" name="TextBox 11"/>
          <p:cNvSpPr txBox="1">
            <a:spLocks noChangeArrowheads="1"/>
          </p:cNvSpPr>
          <p:nvPr/>
        </p:nvSpPr>
        <p:spPr bwMode="auto">
          <a:xfrm>
            <a:off x="3272633" y="5604465"/>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2.4.13: Using Custom Exception Highlighting Tool</a:t>
            </a:r>
            <a:endParaRPr lang="en-US" sz="800" dirty="0">
              <a:ea typeface="ＭＳ Ｐゴシック" pitchFamily="-108" charset="-128"/>
            </a:endParaRPr>
          </a:p>
        </p:txBody>
      </p:sp>
      <p:sp>
        <p:nvSpPr>
          <p:cNvPr id="13"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Exception Highlighting</a:t>
            </a:r>
            <a:endParaRPr lang="en-US" sz="1600" b="1" dirty="0"/>
          </a:p>
        </p:txBody>
      </p:sp>
      <p:graphicFrame>
        <p:nvGraphicFramePr>
          <p:cNvPr id="14" name="Group 33"/>
          <p:cNvGraphicFramePr>
            <a:graphicFrameLocks noGrp="1"/>
          </p:cNvGraphicFramePr>
          <p:nvPr/>
        </p:nvGraphicFramePr>
        <p:xfrm>
          <a:off x="217135" y="2053543"/>
          <a:ext cx="2749347" cy="3663792"/>
        </p:xfrm>
        <a:graphic>
          <a:graphicData uri="http://schemas.openxmlformats.org/drawingml/2006/table">
            <a:tbl>
              <a:tblPr/>
              <a:tblGrid>
                <a:gridCol w="341606"/>
                <a:gridCol w="2407741"/>
              </a:tblGrid>
              <a:tr h="463392">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Custom Exception Highlighting (See Graphics 2.4.13)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79213">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7.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Hold down</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Ctrl Key </a:t>
                      </a:r>
                      <a:r>
                        <a:rPr kumimoji="0" lang="en-US" sz="1200" b="0" i="0" u="none" strike="noStrike" cap="none" normalizeH="0" baseline="0" dirty="0" smtClean="0">
                          <a:ln>
                            <a:noFill/>
                          </a:ln>
                          <a:solidFill>
                            <a:schemeClr val="tx1"/>
                          </a:solidFill>
                          <a:effectLst/>
                          <a:latin typeface="Arial" pitchFamily="34" charset="0"/>
                        </a:rPr>
                        <a:t>and </a:t>
                      </a: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FY2005 through FY2009 to make a multiple selection.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You need to select a row or column before you can use custom exception highlighting tool.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09678">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In the Defined Exceptions list box, </a:t>
                      </a: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exception name </a:t>
                      </a:r>
                      <a:r>
                        <a:rPr kumimoji="0" lang="en-US" sz="1200" b="0" i="0" u="none" strike="noStrike" cap="none" normalizeH="0" baseline="0" dirty="0" smtClean="0">
                          <a:ln>
                            <a:noFill/>
                          </a:ln>
                          <a:solidFill>
                            <a:schemeClr val="tx1"/>
                          </a:solidFill>
                          <a:effectLst/>
                          <a:latin typeface="Arial" pitchFamily="34" charset="0"/>
                        </a:rPr>
                        <a:t>that you have created in the previous page. In our example, it is Low Accepted Cases which you have entered in the previous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4374">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Apply.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177</a:t>
            </a:fld>
            <a:endParaRPr lang="en-US" dirty="0">
              <a:solidFill>
                <a:schemeClr val="bg1"/>
              </a:solidFill>
            </a:endParaRPr>
          </a:p>
        </p:txBody>
      </p:sp>
      <p:pic>
        <p:nvPicPr>
          <p:cNvPr id="9" name="Picture 8" descr="cal2.png"/>
          <p:cNvPicPr>
            <a:picLocks noChangeAspect="1"/>
          </p:cNvPicPr>
          <p:nvPr/>
        </p:nvPicPr>
        <p:blipFill>
          <a:blip r:embed="rId3" cstate="print"/>
          <a:stretch>
            <a:fillRect/>
          </a:stretch>
        </p:blipFill>
        <p:spPr>
          <a:xfrm>
            <a:off x="3274035" y="2023637"/>
            <a:ext cx="5614785" cy="3568508"/>
          </a:xfrm>
          <a:prstGeom prst="rect">
            <a:avLst/>
          </a:prstGeom>
          <a:ln>
            <a:solidFill>
              <a:schemeClr val="tx1"/>
            </a:solidFill>
          </a:ln>
        </p:spPr>
      </p:pic>
      <p:sp>
        <p:nvSpPr>
          <p:cNvPr id="10" name="Rectangle 9"/>
          <p:cNvSpPr/>
          <p:nvPr/>
        </p:nvSpPr>
        <p:spPr bwMode="auto">
          <a:xfrm>
            <a:off x="6490952" y="2382592"/>
            <a:ext cx="1545465" cy="373486"/>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Three – Custom Exception</a:t>
            </a:r>
            <a:r>
              <a:rPr lang="en-US" baseline="0" dirty="0" smtClean="0"/>
              <a:t> Highlighting</a:t>
            </a:r>
            <a:endParaRPr lang="en-US" dirty="0" smtClean="0"/>
          </a:p>
        </p:txBody>
      </p:sp>
      <p:sp>
        <p:nvSpPr>
          <p:cNvPr id="11" name="TextBox 11"/>
          <p:cNvSpPr txBox="1">
            <a:spLocks noChangeArrowheads="1"/>
          </p:cNvSpPr>
          <p:nvPr/>
        </p:nvSpPr>
        <p:spPr bwMode="auto">
          <a:xfrm>
            <a:off x="327416" y="5774585"/>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2.4.14: Using Custom Exception Highlighting Tool</a:t>
            </a:r>
            <a:endParaRPr lang="en-US" sz="800" dirty="0">
              <a:ea typeface="ＭＳ Ｐゴシック" pitchFamily="-108" charset="-128"/>
            </a:endParaRPr>
          </a:p>
        </p:txBody>
      </p:sp>
      <p:sp>
        <p:nvSpPr>
          <p:cNvPr id="13"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Exception Highlighting</a:t>
            </a:r>
            <a:endParaRPr lang="en-US" sz="1600" b="1" dirty="0"/>
          </a:p>
        </p:txBody>
      </p:sp>
      <p:sp>
        <p:nvSpPr>
          <p:cNvPr id="15" name="TextBox 14"/>
          <p:cNvSpPr txBox="1">
            <a:spLocks noChangeArrowheads="1"/>
          </p:cNvSpPr>
          <p:nvPr/>
        </p:nvSpPr>
        <p:spPr bwMode="auto">
          <a:xfrm>
            <a:off x="132352" y="1672388"/>
            <a:ext cx="8448121" cy="461665"/>
          </a:xfrm>
          <a:prstGeom prst="rect">
            <a:avLst/>
          </a:prstGeom>
          <a:noFill/>
          <a:ln w="9525">
            <a:noFill/>
            <a:miter lim="800000"/>
            <a:headEnd/>
            <a:tailEnd/>
          </a:ln>
        </p:spPr>
        <p:txBody>
          <a:bodyPr wrap="square">
            <a:spAutoFit/>
          </a:bodyPr>
          <a:lstStyle/>
          <a:p>
            <a:r>
              <a:rPr lang="en-US" sz="1200" dirty="0" smtClean="0">
                <a:solidFill>
                  <a:srgbClr val="000000"/>
                </a:solidFill>
              </a:rPr>
              <a:t>Graphic 2.4.14 shows the result of the </a:t>
            </a:r>
            <a:r>
              <a:rPr lang="en-US" sz="1200" dirty="0" smtClean="0"/>
              <a:t>previous page. Those data cells that have less than 10 accepted cases are highlighted. They show which DCMA divisions have less than 10 accepted cases from FY2005 to FY2009. </a:t>
            </a:r>
            <a:endParaRPr lang="en-US" sz="1200" dirty="0"/>
          </a:p>
        </p:txBody>
      </p:sp>
      <p:pic>
        <p:nvPicPr>
          <p:cNvPr id="9" name="Picture 8" descr="cal_final.png"/>
          <p:cNvPicPr>
            <a:picLocks noChangeAspect="1"/>
          </p:cNvPicPr>
          <p:nvPr/>
        </p:nvPicPr>
        <p:blipFill>
          <a:blip r:embed="rId3" cstate="print"/>
          <a:stretch>
            <a:fillRect/>
          </a:stretch>
        </p:blipFill>
        <p:spPr>
          <a:xfrm>
            <a:off x="324966" y="2346143"/>
            <a:ext cx="8501626" cy="3406071"/>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178</a:t>
            </a:fld>
            <a:endParaRPr lang="en-US" dirty="0">
              <a:solidFill>
                <a:schemeClr val="bg1"/>
              </a:solidFill>
            </a:endParaRPr>
          </a:p>
        </p:txBody>
      </p:sp>
      <p:sp>
        <p:nvSpPr>
          <p:cNvPr id="10" name="Rectangle 9"/>
          <p:cNvSpPr/>
          <p:nvPr/>
        </p:nvSpPr>
        <p:spPr bwMode="auto">
          <a:xfrm>
            <a:off x="5280338" y="3052293"/>
            <a:ext cx="2266682" cy="334851"/>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Four – Custom Subsets</a:t>
            </a:r>
          </a:p>
        </p:txBody>
      </p:sp>
      <p:sp>
        <p:nvSpPr>
          <p:cNvPr id="319491"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Subsets</a:t>
            </a:r>
            <a:endParaRPr lang="en-US" sz="1600" b="1" dirty="0"/>
          </a:p>
        </p:txBody>
      </p:sp>
      <p:sp>
        <p:nvSpPr>
          <p:cNvPr id="9" name="Text Box 5"/>
          <p:cNvSpPr txBox="1">
            <a:spLocks noChangeArrowheads="1"/>
          </p:cNvSpPr>
          <p:nvPr/>
        </p:nvSpPr>
        <p:spPr bwMode="auto">
          <a:xfrm>
            <a:off x="340519" y="1793093"/>
            <a:ext cx="2115603" cy="3416320"/>
          </a:xfrm>
          <a:prstGeom prst="rect">
            <a:avLst/>
          </a:prstGeom>
          <a:noFill/>
          <a:ln w="25400" algn="ctr">
            <a:noFill/>
            <a:miter lim="800000"/>
            <a:headEnd/>
            <a:tailEnd/>
          </a:ln>
        </p:spPr>
        <p:txBody>
          <a:bodyPr wrap="square">
            <a:spAutoFit/>
          </a:bodyPr>
          <a:lstStyle/>
          <a:p>
            <a:pPr>
              <a:defRPr/>
            </a:pPr>
            <a:r>
              <a:rPr lang="en-US" sz="1200" dirty="0" smtClean="0">
                <a:solidFill>
                  <a:srgbClr val="000000"/>
                </a:solidFill>
              </a:rPr>
              <a:t>Sometimes you may find that some predefined dimensions do not exactly fit your need. The Custom Subsets tool allows you to create customized subsets of dimensions that can better fit your need. Graphic 2.4.15 shows a newly added custom subset for the Established Date dimension. To make subset dimensions stand out from predefined dimensions, the systems place two small circles on the folder icon indicating it is a custom subset (Graphic 2.4.15).</a:t>
            </a:r>
            <a:endParaRPr lang="en-US" sz="1200" dirty="0" smtClean="0"/>
          </a:p>
        </p:txBody>
      </p:sp>
      <p:sp>
        <p:nvSpPr>
          <p:cNvPr id="11" name="TextBox 11"/>
          <p:cNvSpPr txBox="1">
            <a:spLocks noChangeArrowheads="1"/>
          </p:cNvSpPr>
          <p:nvPr/>
        </p:nvSpPr>
        <p:spPr bwMode="auto">
          <a:xfrm>
            <a:off x="3442768" y="6114808"/>
            <a:ext cx="4000034"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2.4.15: A Custom Subset  Added to the Established Date Dimension</a:t>
            </a:r>
            <a:endParaRPr lang="en-US" sz="800" dirty="0">
              <a:ea typeface="ＭＳ Ｐゴシック" pitchFamily="-108" charset="-128"/>
            </a:endParaRPr>
          </a:p>
        </p:txBody>
      </p:sp>
      <p:pic>
        <p:nvPicPr>
          <p:cNvPr id="8" name="Picture 7" descr="subsets.png"/>
          <p:cNvPicPr>
            <a:picLocks noChangeAspect="1"/>
          </p:cNvPicPr>
          <p:nvPr/>
        </p:nvPicPr>
        <p:blipFill>
          <a:blip r:embed="rId3" cstate="print"/>
          <a:stretch>
            <a:fillRect/>
          </a:stretch>
        </p:blipFill>
        <p:spPr>
          <a:xfrm>
            <a:off x="3458026" y="1656532"/>
            <a:ext cx="5247619" cy="4438096"/>
          </a:xfrm>
          <a:prstGeom prst="rect">
            <a:avLst/>
          </a:prstGeom>
          <a:ln>
            <a:solidFill>
              <a:schemeClr val="tx1"/>
            </a:solidFill>
          </a:ln>
        </p:spPr>
      </p:pic>
      <p:sp>
        <p:nvSpPr>
          <p:cNvPr id="10" name="Rectangle 9"/>
          <p:cNvSpPr/>
          <p:nvPr/>
        </p:nvSpPr>
        <p:spPr bwMode="auto">
          <a:xfrm>
            <a:off x="3838364" y="4155096"/>
            <a:ext cx="1073888" cy="180754"/>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a:spLocks noChangeArrowheads="1"/>
          </p:cNvSpPr>
          <p:nvPr/>
        </p:nvSpPr>
        <p:spPr bwMode="auto">
          <a:xfrm>
            <a:off x="5562189" y="4527960"/>
            <a:ext cx="2911959"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Custom Subset Folder</a:t>
            </a:r>
            <a:endParaRPr lang="en-US" sz="1200" dirty="0">
              <a:ea typeface="ＭＳ Ｐゴシック" pitchFamily="-108" charset="-128"/>
            </a:endParaRPr>
          </a:p>
        </p:txBody>
      </p:sp>
      <p:cxnSp>
        <p:nvCxnSpPr>
          <p:cNvPr id="14" name="Straight Arrow Connector 13"/>
          <p:cNvCxnSpPr>
            <a:endCxn id="10" idx="3"/>
          </p:cNvCxnSpPr>
          <p:nvPr/>
        </p:nvCxnSpPr>
        <p:spPr bwMode="auto">
          <a:xfrm rot="10800000">
            <a:off x="4912253" y="4245473"/>
            <a:ext cx="702937" cy="339406"/>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179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7"/>
          <p:cNvSpPr txBox="1">
            <a:spLocks noChangeArrowheads="1"/>
          </p:cNvSpPr>
          <p:nvPr/>
        </p:nvSpPr>
        <p:spPr bwMode="auto">
          <a:xfrm>
            <a:off x="128588" y="1179513"/>
            <a:ext cx="7032500" cy="369332"/>
          </a:xfrm>
          <a:prstGeom prst="rect">
            <a:avLst/>
          </a:prstGeom>
          <a:noFill/>
          <a:ln w="9525">
            <a:noFill/>
            <a:miter lim="800000"/>
            <a:headEnd/>
            <a:tailEnd/>
          </a:ln>
        </p:spPr>
        <p:txBody>
          <a:bodyPr wrap="square">
            <a:spAutoFit/>
          </a:bodyPr>
          <a:lstStyle/>
          <a:p>
            <a:pPr algn="l"/>
            <a:r>
              <a:rPr lang="en-US" b="1" dirty="0" smtClean="0"/>
              <a:t>Step Two: Saving and Viewing the Report (Excel Selection)</a:t>
            </a:r>
            <a:endParaRPr lang="en-US" b="1" dirty="0"/>
          </a:p>
        </p:txBody>
      </p:sp>
      <p:sp>
        <p:nvSpPr>
          <p:cNvPr id="35844" name="TextBox 8"/>
          <p:cNvSpPr txBox="1">
            <a:spLocks noChangeArrowheads="1"/>
          </p:cNvSpPr>
          <p:nvPr/>
        </p:nvSpPr>
        <p:spPr bwMode="auto">
          <a:xfrm>
            <a:off x="249238" y="1597025"/>
            <a:ext cx="5204889" cy="1015663"/>
          </a:xfrm>
          <a:prstGeom prst="rect">
            <a:avLst/>
          </a:prstGeom>
          <a:noFill/>
          <a:ln w="9525">
            <a:noFill/>
            <a:miter lim="800000"/>
            <a:headEnd/>
            <a:tailEnd/>
          </a:ln>
        </p:spPr>
        <p:txBody>
          <a:bodyPr wrap="square">
            <a:spAutoFit/>
          </a:bodyPr>
          <a:lstStyle/>
          <a:p>
            <a:pPr algn="l"/>
            <a:r>
              <a:rPr lang="en-US" sz="1200" dirty="0" smtClean="0"/>
              <a:t>If you selected the Excel version, a dialog box prompts you to save the Excel file (Graphic 1.1.8).</a:t>
            </a:r>
          </a:p>
          <a:p>
            <a:pPr algn="l"/>
            <a:endParaRPr lang="en-US" sz="1200" dirty="0" smtClean="0"/>
          </a:p>
          <a:p>
            <a:pPr algn="l"/>
            <a:r>
              <a:rPr lang="en-US" sz="1200" dirty="0" smtClean="0"/>
              <a:t>Save the file. You can review the information later without re-running the report and share the file with others who need the information.</a:t>
            </a:r>
            <a:endParaRPr lang="en-US" sz="1200" dirty="0"/>
          </a:p>
        </p:txBody>
      </p:sp>
      <p:sp>
        <p:nvSpPr>
          <p:cNvPr id="35845" name="Rectangle 2"/>
          <p:cNvSpPr>
            <a:spLocks noGrp="1" noChangeArrowheads="1"/>
          </p:cNvSpPr>
          <p:nvPr>
            <p:ph type="title" idx="4294967295"/>
          </p:nvPr>
        </p:nvSpPr>
        <p:spPr>
          <a:xfrm>
            <a:off x="1755648" y="295496"/>
            <a:ext cx="7062787" cy="695325"/>
          </a:xfrm>
        </p:spPr>
        <p:txBody>
          <a:bodyPr/>
          <a:lstStyle/>
          <a:p>
            <a:r>
              <a:rPr lang="en-US" dirty="0" smtClean="0"/>
              <a:t>Topic Four – </a:t>
            </a:r>
            <a:r>
              <a:rPr lang="en-US" sz="2400" b="1" dirty="0" smtClean="0">
                <a:solidFill>
                  <a:schemeClr val="tx1"/>
                </a:solidFill>
                <a:latin typeface="+mj-lt"/>
                <a:ea typeface="+mj-ea"/>
                <a:cs typeface="+mj-cs"/>
              </a:rPr>
              <a:t>Viewing </a:t>
            </a:r>
            <a:r>
              <a:rPr lang="en-US" dirty="0" smtClean="0"/>
              <a:t>a Report</a:t>
            </a:r>
          </a:p>
        </p:txBody>
      </p:sp>
      <p:sp>
        <p:nvSpPr>
          <p:cNvPr id="9" name="Text Box 28"/>
          <p:cNvSpPr txBox="1">
            <a:spLocks noChangeArrowheads="1"/>
          </p:cNvSpPr>
          <p:nvPr/>
        </p:nvSpPr>
        <p:spPr bwMode="auto">
          <a:xfrm>
            <a:off x="5714474" y="3421814"/>
            <a:ext cx="2534827" cy="230832"/>
          </a:xfrm>
          <a:prstGeom prst="rect">
            <a:avLst/>
          </a:prstGeom>
          <a:noFill/>
          <a:ln w="9525" algn="ctr">
            <a:noFill/>
            <a:miter lim="800000"/>
            <a:headEnd/>
            <a:tailEnd/>
          </a:ln>
        </p:spPr>
        <p:txBody>
          <a:bodyPr wrap="square">
            <a:spAutoFit/>
          </a:bodyPr>
          <a:lstStyle/>
          <a:p>
            <a:pPr>
              <a:spcBef>
                <a:spcPct val="50000"/>
              </a:spcBef>
            </a:pPr>
            <a:r>
              <a:rPr lang="en-US" sz="900" dirty="0" smtClean="0"/>
              <a:t>Graphic 1.1.8: </a:t>
            </a:r>
            <a:r>
              <a:rPr lang="en-US" sz="900" dirty="0"/>
              <a:t>File Download Dialog Box</a:t>
            </a:r>
          </a:p>
        </p:txBody>
      </p:sp>
      <p:graphicFrame>
        <p:nvGraphicFramePr>
          <p:cNvPr id="10" name="Group 22"/>
          <p:cNvGraphicFramePr>
            <a:graphicFrameLocks noGrp="1"/>
          </p:cNvGraphicFramePr>
          <p:nvPr/>
        </p:nvGraphicFramePr>
        <p:xfrm>
          <a:off x="275339" y="2816701"/>
          <a:ext cx="3998710" cy="2971630"/>
        </p:xfrm>
        <a:graphic>
          <a:graphicData uri="http://schemas.openxmlformats.org/drawingml/2006/table">
            <a:tbl>
              <a:tblPr/>
              <a:tblGrid>
                <a:gridCol w="411586"/>
                <a:gridCol w="3587124"/>
              </a:tblGrid>
              <a:tr h="205696">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Saving and Viewing an Excel File (Graphic 1.1.8 – 1.1.9)</a:t>
                      </a:r>
                      <a:endParaRPr kumimoji="0" lang="en-US" sz="2000" b="1" i="0"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33122">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The File Download dialog box displays (Graphic 1.1.8). </a:t>
                      </a: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Save </a:t>
                      </a:r>
                      <a:r>
                        <a:rPr kumimoji="0" lang="en-US" sz="1200" b="0" i="0" u="none" strike="noStrike" cap="none" normalizeH="0" baseline="0" dirty="0" smtClean="0">
                          <a:ln>
                            <a:noFill/>
                          </a:ln>
                          <a:solidFill>
                            <a:srgbClr val="000000"/>
                          </a:solidFill>
                          <a:effectLst/>
                          <a:latin typeface="Arial" pitchFamily="34" charset="0"/>
                        </a:rPr>
                        <a:t>button.</a:t>
                      </a:r>
                      <a:endParaRPr kumimoji="0" lang="en-US" sz="1200" b="0" i="1" u="none" strike="noStrike" cap="none" normalizeH="0" baseline="0" dirty="0" smtClean="0">
                        <a:ln>
                          <a:noFill/>
                        </a:ln>
                        <a:solidFill>
                          <a:srgbClr val="0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7679">
                <a:tc>
                  <a:txBody>
                    <a:bodyPr/>
                    <a:lstStyle/>
                    <a:p>
                      <a:pPr marL="228600" marR="0" lvl="0" indent="-228600" algn="l" defTabSz="914400" rtl="0" eaLnBrk="1" fontAlgn="base" latinLnBrk="0" hangingPunct="1">
                        <a:lnSpc>
                          <a:spcPct val="120000"/>
                        </a:lnSpc>
                        <a:spcBef>
                          <a:spcPct val="20000"/>
                        </a:spcBef>
                        <a:spcAft>
                          <a:spcPct val="0"/>
                        </a:spcAft>
                        <a:buClrTx/>
                        <a:buSzTx/>
                        <a:buFont typeface="+mj-lt"/>
                        <a:buAutoNum type="arabicPeriod" startAt="2"/>
                        <a:tabLst/>
                        <a:defRPr/>
                      </a:pPr>
                      <a:r>
                        <a:rPr kumimoji="0" lang="en-US" sz="1200" b="0" i="0" u="none" strike="noStrike" cap="none" normalizeH="0" baseline="0" dirty="0" smtClean="0">
                          <a:ln>
                            <a:noFill/>
                          </a:ln>
                          <a:solidFill>
                            <a:srgbClr val="000000"/>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mn-cs"/>
                        </a:rPr>
                        <a:t>The Save As dialog box displays </a:t>
                      </a:r>
                      <a:r>
                        <a:rPr kumimoji="0" lang="en-US" sz="1200" b="0" i="0" u="none" strike="noStrike" cap="none" normalizeH="0" baseline="0" dirty="0" smtClean="0">
                          <a:ln>
                            <a:noFill/>
                          </a:ln>
                          <a:solidFill>
                            <a:srgbClr val="000000"/>
                          </a:solidFill>
                          <a:effectLst/>
                          <a:latin typeface="Arial" pitchFamily="34" charset="0"/>
                        </a:rPr>
                        <a:t>(Graphic 1.1.9).</a:t>
                      </a:r>
                      <a:r>
                        <a:rPr kumimoji="0" lang="en-US" sz="1200" b="0" i="0" u="none" strike="noStrike" kern="1200" cap="none" normalizeH="0" baseline="0" dirty="0" smtClean="0">
                          <a:ln>
                            <a:noFill/>
                          </a:ln>
                          <a:solidFill>
                            <a:srgbClr val="000000"/>
                          </a:solidFill>
                          <a:effectLst/>
                          <a:latin typeface="Arial" pitchFamily="34" charset="0"/>
                          <a:ea typeface="+mn-ea"/>
                          <a:cs typeface="+mn-cs"/>
                        </a:rPr>
                        <a:t> </a:t>
                      </a:r>
                      <a:r>
                        <a:rPr kumimoji="0" lang="en-US" sz="1200" b="0" i="1" u="none" strike="noStrike" kern="1200" cap="none" normalizeH="0" baseline="0" dirty="0" smtClean="0">
                          <a:ln>
                            <a:noFill/>
                          </a:ln>
                          <a:solidFill>
                            <a:srgbClr val="000000"/>
                          </a:solidFill>
                          <a:effectLst/>
                          <a:latin typeface="Arial" pitchFamily="34" charset="0"/>
                          <a:ea typeface="+mn-ea"/>
                          <a:cs typeface="+mn-cs"/>
                        </a:rPr>
                        <a:t>Type</a:t>
                      </a:r>
                      <a:r>
                        <a:rPr kumimoji="0" lang="en-US" sz="1200" b="0" i="0" u="none" strike="noStrike" kern="1200" cap="none" normalizeH="0" baseline="0" dirty="0" smtClean="0">
                          <a:ln>
                            <a:noFill/>
                          </a:ln>
                          <a:solidFill>
                            <a:srgbClr val="000000"/>
                          </a:solidFill>
                          <a:effectLst/>
                          <a:latin typeface="Arial" pitchFamily="34" charset="0"/>
                          <a:ea typeface="+mn-ea"/>
                          <a:cs typeface="+mn-cs"/>
                        </a:rPr>
                        <a:t> a file name for the file, then </a:t>
                      </a:r>
                      <a:r>
                        <a:rPr kumimoji="0" lang="en-US" sz="1200" b="0" i="1" u="none" strike="noStrike" kern="1200" cap="none" normalizeH="0" baseline="0" dirty="0" smtClean="0">
                          <a:ln>
                            <a:noFill/>
                          </a:ln>
                          <a:solidFill>
                            <a:srgbClr val="000000"/>
                          </a:solidFill>
                          <a:effectLst/>
                          <a:latin typeface="Arial" pitchFamily="34" charset="0"/>
                          <a:ea typeface="+mn-ea"/>
                          <a:cs typeface="+mn-cs"/>
                        </a:rPr>
                        <a:t>select </a:t>
                      </a:r>
                      <a:r>
                        <a:rPr kumimoji="0" lang="en-US" sz="1200" b="0" i="0" u="none" strike="noStrike" kern="1200" cap="none" normalizeH="0" baseline="0" dirty="0" smtClean="0">
                          <a:ln>
                            <a:noFill/>
                          </a:ln>
                          <a:solidFill>
                            <a:srgbClr val="000000"/>
                          </a:solidFill>
                          <a:effectLst/>
                          <a:latin typeface="Arial" pitchFamily="34" charset="0"/>
                          <a:ea typeface="+mn-ea"/>
                          <a:cs typeface="+mn-cs"/>
                        </a:rPr>
                        <a:t>a location to save the file.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767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175" marR="0" lvl="1" indent="-3175"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Click</a:t>
                      </a:r>
                      <a:r>
                        <a:rPr kumimoji="0" lang="en-US" sz="1200" b="0" i="0" u="none" strike="noStrike" kern="1200" cap="none" normalizeH="0" baseline="0" dirty="0" smtClean="0">
                          <a:ln>
                            <a:noFill/>
                          </a:ln>
                          <a:solidFill>
                            <a:srgbClr val="000000"/>
                          </a:solidFill>
                          <a:effectLst/>
                          <a:latin typeface="Arial" pitchFamily="34" charset="0"/>
                          <a:ea typeface="+mn-ea"/>
                          <a:cs typeface="+mn-cs"/>
                        </a:rPr>
                        <a:t> the </a:t>
                      </a:r>
                      <a:r>
                        <a:rPr kumimoji="0" lang="en-US" sz="1200" b="1" i="0" u="none" strike="noStrike" kern="1200" cap="none" normalizeH="0" baseline="0" dirty="0" smtClean="0">
                          <a:ln>
                            <a:noFill/>
                          </a:ln>
                          <a:solidFill>
                            <a:srgbClr val="000000"/>
                          </a:solidFill>
                          <a:effectLst/>
                          <a:latin typeface="Arial" pitchFamily="34" charset="0"/>
                          <a:ea typeface="+mn-ea"/>
                          <a:cs typeface="+mn-cs"/>
                        </a:rPr>
                        <a:t>Save</a:t>
                      </a:r>
                      <a:r>
                        <a:rPr kumimoji="0" lang="en-US" sz="1200" b="0" i="0" u="none" strike="noStrike" kern="1200" cap="none" normalizeH="0" baseline="0" dirty="0" smtClean="0">
                          <a:ln>
                            <a:noFill/>
                          </a:ln>
                          <a:solidFill>
                            <a:srgbClr val="000000"/>
                          </a:solidFill>
                          <a:effectLst/>
                          <a:latin typeface="Arial" pitchFamily="34" charset="0"/>
                          <a:ea typeface="+mn-ea"/>
                          <a:cs typeface="+mn-cs"/>
                        </a:rPr>
                        <a:t> button.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767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Launch</a:t>
                      </a:r>
                      <a:r>
                        <a:rPr kumimoji="0" lang="en-US" sz="1200" b="0" i="0" u="none" strike="noStrike" cap="none" normalizeH="0" baseline="0" dirty="0" smtClean="0">
                          <a:ln>
                            <a:noFill/>
                          </a:ln>
                          <a:solidFill>
                            <a:srgbClr val="000000"/>
                          </a:solidFill>
                          <a:effectLst/>
                          <a:latin typeface="Arial" pitchFamily="34" charset="0"/>
                        </a:rPr>
                        <a:t> Excel.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122">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Open </a:t>
                      </a:r>
                      <a:r>
                        <a:rPr kumimoji="0" lang="en-US" sz="1200" b="0" i="0" u="none" strike="noStrike" kern="1200" cap="none" normalizeH="0" baseline="0" dirty="0" smtClean="0">
                          <a:ln>
                            <a:noFill/>
                          </a:ln>
                          <a:solidFill>
                            <a:srgbClr val="000000"/>
                          </a:solidFill>
                          <a:effectLst/>
                          <a:latin typeface="Arial" pitchFamily="34" charset="0"/>
                          <a:ea typeface="+mn-ea"/>
                          <a:cs typeface="+mn-cs"/>
                        </a:rPr>
                        <a:t>the saved file in Excel.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122">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1" indent="0"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kern="1200" cap="none" normalizeH="0" baseline="0" dirty="0" smtClean="0">
                          <a:ln>
                            <a:noFill/>
                          </a:ln>
                          <a:solidFill>
                            <a:srgbClr val="000000"/>
                          </a:solidFill>
                          <a:effectLst/>
                          <a:latin typeface="Arial" pitchFamily="34" charset="0"/>
                          <a:ea typeface="+mn-ea"/>
                          <a:cs typeface="+mn-cs"/>
                        </a:rPr>
                        <a:t>See</a:t>
                      </a:r>
                      <a:r>
                        <a:rPr kumimoji="0" lang="en-US" sz="1200" b="0" i="0" u="none" strike="noStrike" kern="1200" cap="none" normalizeH="0" baseline="0" dirty="0" smtClean="0">
                          <a:ln>
                            <a:noFill/>
                          </a:ln>
                          <a:solidFill>
                            <a:srgbClr val="000000"/>
                          </a:solidFill>
                          <a:effectLst/>
                          <a:latin typeface="Arial" pitchFamily="34" charset="0"/>
                          <a:ea typeface="+mn-ea"/>
                          <a:cs typeface="+mn-cs"/>
                        </a:rPr>
                        <a:t> the next slide for the report results.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Text Box 28"/>
          <p:cNvSpPr txBox="1">
            <a:spLocks noChangeArrowheads="1"/>
          </p:cNvSpPr>
          <p:nvPr/>
        </p:nvSpPr>
        <p:spPr bwMode="auto">
          <a:xfrm>
            <a:off x="5229751" y="6194457"/>
            <a:ext cx="2457800" cy="230832"/>
          </a:xfrm>
          <a:prstGeom prst="rect">
            <a:avLst/>
          </a:prstGeom>
          <a:noFill/>
          <a:ln w="9525" algn="ctr">
            <a:noFill/>
            <a:miter lim="800000"/>
            <a:headEnd/>
            <a:tailEnd/>
          </a:ln>
        </p:spPr>
        <p:txBody>
          <a:bodyPr wrap="square">
            <a:spAutoFit/>
          </a:bodyPr>
          <a:lstStyle/>
          <a:p>
            <a:pPr>
              <a:spcBef>
                <a:spcPct val="50000"/>
              </a:spcBef>
            </a:pPr>
            <a:r>
              <a:rPr lang="en-US" sz="900" dirty="0"/>
              <a:t>Graphic </a:t>
            </a:r>
            <a:r>
              <a:rPr lang="en-US" sz="900" dirty="0" smtClean="0"/>
              <a:t>1.1.9: </a:t>
            </a:r>
            <a:r>
              <a:rPr lang="en-US" sz="900" dirty="0"/>
              <a:t>File </a:t>
            </a:r>
            <a:r>
              <a:rPr lang="en-US" sz="900" dirty="0" smtClean="0"/>
              <a:t>Save Dialog </a:t>
            </a:r>
            <a:r>
              <a:rPr lang="en-US" sz="900" dirty="0"/>
              <a:t>Box</a:t>
            </a:r>
          </a:p>
        </p:txBody>
      </p:sp>
      <p:pic>
        <p:nvPicPr>
          <p:cNvPr id="14" name="Picture 13" descr="slide14a.png"/>
          <p:cNvPicPr>
            <a:picLocks noChangeAspect="1"/>
          </p:cNvPicPr>
          <p:nvPr/>
        </p:nvPicPr>
        <p:blipFill>
          <a:blip r:embed="rId3" cstate="print"/>
          <a:stretch>
            <a:fillRect/>
          </a:stretch>
        </p:blipFill>
        <p:spPr>
          <a:xfrm>
            <a:off x="5677141" y="1707054"/>
            <a:ext cx="2346719" cy="1696144"/>
          </a:xfrm>
          <a:prstGeom prst="rect">
            <a:avLst/>
          </a:prstGeom>
          <a:ln>
            <a:solidFill>
              <a:schemeClr val="tx1"/>
            </a:solidFill>
          </a:ln>
        </p:spPr>
      </p:pic>
      <p:pic>
        <p:nvPicPr>
          <p:cNvPr id="15" name="Picture 14" descr="slide14.png"/>
          <p:cNvPicPr>
            <a:picLocks noChangeAspect="1"/>
          </p:cNvPicPr>
          <p:nvPr/>
        </p:nvPicPr>
        <p:blipFill>
          <a:blip r:embed="rId4" cstate="print"/>
          <a:stretch>
            <a:fillRect/>
          </a:stretch>
        </p:blipFill>
        <p:spPr>
          <a:xfrm>
            <a:off x="5195267" y="3688327"/>
            <a:ext cx="3331513" cy="2483709"/>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Four – Custom Subsets</a:t>
            </a:r>
          </a:p>
        </p:txBody>
      </p:sp>
      <p:sp>
        <p:nvSpPr>
          <p:cNvPr id="11" name="TextBox 11"/>
          <p:cNvSpPr txBox="1">
            <a:spLocks noChangeArrowheads="1"/>
          </p:cNvSpPr>
          <p:nvPr/>
        </p:nvSpPr>
        <p:spPr bwMode="auto">
          <a:xfrm>
            <a:off x="4155160" y="6284931"/>
            <a:ext cx="4000034"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2.4.17: Create Custom Subset Dialog Box</a:t>
            </a:r>
            <a:endParaRPr lang="en-US" sz="800" dirty="0">
              <a:ea typeface="ＭＳ Ｐゴシック" pitchFamily="-108" charset="-128"/>
            </a:endParaRPr>
          </a:p>
        </p:txBody>
      </p:sp>
      <p:sp>
        <p:nvSpPr>
          <p:cNvPr id="12"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Subsets</a:t>
            </a:r>
            <a:endParaRPr lang="en-US" sz="1600" b="1" dirty="0"/>
          </a:p>
        </p:txBody>
      </p:sp>
      <p:graphicFrame>
        <p:nvGraphicFramePr>
          <p:cNvPr id="13" name="Group 33"/>
          <p:cNvGraphicFramePr>
            <a:graphicFrameLocks noGrp="1"/>
          </p:cNvGraphicFramePr>
          <p:nvPr/>
        </p:nvGraphicFramePr>
        <p:xfrm>
          <a:off x="291561" y="3115340"/>
          <a:ext cx="3280979" cy="3064303"/>
        </p:xfrm>
        <a:graphic>
          <a:graphicData uri="http://schemas.openxmlformats.org/drawingml/2006/table">
            <a:tbl>
              <a:tblPr/>
              <a:tblGrid>
                <a:gridCol w="444246"/>
                <a:gridCol w="2836733"/>
              </a:tblGrid>
              <a:tr h="255182">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Custom Subsets (See Graphics 2.4.16 – 2.4.17)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31627">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Custom Subsets Tool </a:t>
                      </a:r>
                      <a:r>
                        <a:rPr kumimoji="0" lang="en-US" sz="1200" b="0" i="0" u="none" strike="noStrike" cap="none" normalizeH="0" baseline="0" dirty="0" smtClean="0">
                          <a:ln>
                            <a:noFill/>
                          </a:ln>
                          <a:solidFill>
                            <a:schemeClr val="tx1"/>
                          </a:solidFill>
                          <a:effectLst/>
                          <a:latin typeface="Arial" pitchFamily="34" charset="0"/>
                        </a:rPr>
                        <a:t>(Graphic 2.4.16).</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The Create Custom Subset dialog box pops up (Graphic 2.4.17).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1802">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Type a name in the Custom Subset Name filed. In our example, we typed 2005 to 2009.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3121">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Established Date </a:t>
                      </a:r>
                      <a:r>
                        <a:rPr kumimoji="0" lang="en-US" sz="1200" b="0" i="0" u="none" strike="noStrike" cap="none" normalizeH="0" baseline="0" dirty="0" smtClean="0">
                          <a:ln>
                            <a:noFill/>
                          </a:ln>
                          <a:solidFill>
                            <a:schemeClr val="tx1"/>
                          </a:solidFill>
                          <a:effectLst/>
                          <a:latin typeface="Arial" pitchFamily="34" charset="0"/>
                        </a:rPr>
                        <a:t>from the </a:t>
                      </a:r>
                      <a:r>
                        <a:rPr kumimoji="0" lang="en-US" sz="1200" b="1" i="0" u="none" strike="noStrike" cap="none" normalizeH="0" baseline="0" dirty="0" smtClean="0">
                          <a:ln>
                            <a:noFill/>
                          </a:ln>
                          <a:solidFill>
                            <a:schemeClr val="tx1"/>
                          </a:solidFill>
                          <a:effectLst/>
                          <a:latin typeface="Arial" pitchFamily="34" charset="0"/>
                        </a:rPr>
                        <a:t>Dimension</a:t>
                      </a:r>
                      <a:r>
                        <a:rPr kumimoji="0" lang="en-US" sz="1200" b="0" i="0" u="none" strike="noStrike" cap="none" normalizeH="0" baseline="0" dirty="0" smtClean="0">
                          <a:ln>
                            <a:noFill/>
                          </a:ln>
                          <a:solidFill>
                            <a:schemeClr val="tx1"/>
                          </a:solidFill>
                          <a:effectLst/>
                          <a:latin typeface="Arial" pitchFamily="34" charset="0"/>
                        </a:rPr>
                        <a:t> drop-down box.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079">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t>
                      </a:r>
                      <a:r>
                        <a:rPr kumimoji="0" lang="en-US" sz="1200" b="1" i="0" u="none" strike="noStrike" cap="none" normalizeH="0" baseline="0" dirty="0" smtClean="0">
                          <a:ln>
                            <a:noFill/>
                          </a:ln>
                          <a:solidFill>
                            <a:schemeClr val="tx1"/>
                          </a:solidFill>
                          <a:effectLst/>
                          <a:latin typeface="Arial" pitchFamily="34" charset="0"/>
                        </a:rPr>
                        <a:t>Nex</a:t>
                      </a:r>
                      <a:r>
                        <a:rPr kumimoji="0" lang="en-US" sz="1200" b="0" i="0" u="none" strike="noStrike" cap="none" normalizeH="0" baseline="0" dirty="0" smtClean="0">
                          <a:ln>
                            <a:noFill/>
                          </a:ln>
                          <a:solidFill>
                            <a:schemeClr val="tx1"/>
                          </a:solidFill>
                          <a:effectLst/>
                          <a:latin typeface="Arial" pitchFamily="34" charset="0"/>
                        </a:rPr>
                        <a:t>t button.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(Continue on next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 name="TextBox 13"/>
          <p:cNvSpPr txBox="1">
            <a:spLocks noChangeArrowheads="1"/>
          </p:cNvSpPr>
          <p:nvPr/>
        </p:nvSpPr>
        <p:spPr bwMode="auto">
          <a:xfrm>
            <a:off x="132352" y="1672388"/>
            <a:ext cx="3822960" cy="1384995"/>
          </a:xfrm>
          <a:prstGeom prst="rect">
            <a:avLst/>
          </a:prstGeom>
          <a:noFill/>
          <a:ln w="9525">
            <a:noFill/>
            <a:miter lim="800000"/>
            <a:headEnd/>
            <a:tailEnd/>
          </a:ln>
        </p:spPr>
        <p:txBody>
          <a:bodyPr wrap="square">
            <a:spAutoFit/>
          </a:bodyPr>
          <a:lstStyle/>
          <a:p>
            <a:r>
              <a:rPr lang="en-US" sz="1200" dirty="0" smtClean="0"/>
              <a:t>In the following example, you will add a custom subset to the Established Date dimension. The subset uses a 5 year span from FY2005 to FY2009 as a custom dimension. By creating this custom subset, you can view data from a 5 year dimension in stead of the existing individual year dimensions or a 10 year Established Date dimension.</a:t>
            </a:r>
            <a:endParaRPr lang="en-US" sz="1200" dirty="0"/>
          </a:p>
        </p:txBody>
      </p:sp>
      <p:pic>
        <p:nvPicPr>
          <p:cNvPr id="9" name="Picture 8" descr="subsets.png"/>
          <p:cNvPicPr>
            <a:picLocks noChangeAspect="1"/>
          </p:cNvPicPr>
          <p:nvPr/>
        </p:nvPicPr>
        <p:blipFill>
          <a:blip r:embed="rId3" cstate="print"/>
          <a:stretch>
            <a:fillRect/>
          </a:stretch>
        </p:blipFill>
        <p:spPr>
          <a:xfrm>
            <a:off x="4122718" y="1246043"/>
            <a:ext cx="3617785" cy="1968387"/>
          </a:xfrm>
          <a:prstGeom prst="rect">
            <a:avLst/>
          </a:prstGeom>
          <a:ln>
            <a:solidFill>
              <a:schemeClr val="tx1"/>
            </a:solidFill>
          </a:ln>
        </p:spPr>
      </p:pic>
      <p:pic>
        <p:nvPicPr>
          <p:cNvPr id="10" name="Picture 9" descr="subsets2.png"/>
          <p:cNvPicPr>
            <a:picLocks noChangeAspect="1"/>
          </p:cNvPicPr>
          <p:nvPr/>
        </p:nvPicPr>
        <p:blipFill>
          <a:blip r:embed="rId4" cstate="print"/>
          <a:stretch>
            <a:fillRect/>
          </a:stretch>
        </p:blipFill>
        <p:spPr>
          <a:xfrm>
            <a:off x="4164127" y="3809786"/>
            <a:ext cx="4040652" cy="2452792"/>
          </a:xfrm>
          <a:prstGeom prst="rect">
            <a:avLst/>
          </a:prstGeom>
          <a:ln>
            <a:solidFill>
              <a:schemeClr val="tx1"/>
            </a:solidFill>
          </a:ln>
        </p:spPr>
      </p:pic>
      <p:sp>
        <p:nvSpPr>
          <p:cNvPr id="15" name="TextBox 11"/>
          <p:cNvSpPr txBox="1">
            <a:spLocks noChangeArrowheads="1"/>
          </p:cNvSpPr>
          <p:nvPr/>
        </p:nvSpPr>
        <p:spPr bwMode="auto">
          <a:xfrm>
            <a:off x="4126797" y="3226296"/>
            <a:ext cx="4000034"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2.4.16: Custom Subsets Tool Icon</a:t>
            </a:r>
            <a:endParaRPr lang="en-US" sz="800" dirty="0">
              <a:ea typeface="ＭＳ Ｐゴシック" pitchFamily="-108" charset="-128"/>
            </a:endParaRPr>
          </a:p>
        </p:txBody>
      </p:sp>
      <p:sp>
        <p:nvSpPr>
          <p:cNvPr id="16" name="Oval 15"/>
          <p:cNvSpPr/>
          <p:nvPr/>
        </p:nvSpPr>
        <p:spPr bwMode="auto">
          <a:xfrm>
            <a:off x="6570920" y="2881423"/>
            <a:ext cx="318976" cy="318977"/>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1"/>
          <p:cNvSpPr txBox="1">
            <a:spLocks noChangeArrowheads="1"/>
          </p:cNvSpPr>
          <p:nvPr/>
        </p:nvSpPr>
        <p:spPr bwMode="auto">
          <a:xfrm>
            <a:off x="7110989" y="3290097"/>
            <a:ext cx="1692770"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Custom Subsets Tool </a:t>
            </a:r>
            <a:endParaRPr lang="en-US" sz="1200" dirty="0">
              <a:ea typeface="ＭＳ Ｐゴシック" pitchFamily="-108" charset="-128"/>
            </a:endParaRPr>
          </a:p>
        </p:txBody>
      </p:sp>
      <p:cxnSp>
        <p:nvCxnSpPr>
          <p:cNvPr id="19" name="Straight Arrow Connector 18"/>
          <p:cNvCxnSpPr>
            <a:endCxn id="16" idx="5"/>
          </p:cNvCxnSpPr>
          <p:nvPr/>
        </p:nvCxnSpPr>
        <p:spPr bwMode="auto">
          <a:xfrm rot="10800000">
            <a:off x="6843183" y="3153687"/>
            <a:ext cx="333794" cy="24873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1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Four – Custom Subsets</a:t>
            </a:r>
          </a:p>
        </p:txBody>
      </p:sp>
      <p:sp>
        <p:nvSpPr>
          <p:cNvPr id="11" name="TextBox 11"/>
          <p:cNvSpPr txBox="1">
            <a:spLocks noChangeArrowheads="1"/>
          </p:cNvSpPr>
          <p:nvPr/>
        </p:nvSpPr>
        <p:spPr bwMode="auto">
          <a:xfrm>
            <a:off x="3226234" y="5083450"/>
            <a:ext cx="4000034"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2.4.18: Create Custom Subset By Selecting Categories</a:t>
            </a:r>
            <a:endParaRPr lang="en-US" sz="800" dirty="0">
              <a:ea typeface="ＭＳ Ｐゴシック" pitchFamily="-108" charset="-128"/>
            </a:endParaRPr>
          </a:p>
        </p:txBody>
      </p:sp>
      <p:sp>
        <p:nvSpPr>
          <p:cNvPr id="12"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Subsets</a:t>
            </a:r>
            <a:endParaRPr lang="en-US" sz="1600" b="1" dirty="0"/>
          </a:p>
        </p:txBody>
      </p:sp>
      <p:graphicFrame>
        <p:nvGraphicFramePr>
          <p:cNvPr id="21" name="Group 33"/>
          <p:cNvGraphicFramePr>
            <a:graphicFrameLocks noGrp="1"/>
          </p:cNvGraphicFramePr>
          <p:nvPr/>
        </p:nvGraphicFramePr>
        <p:xfrm>
          <a:off x="206500" y="1956392"/>
          <a:ext cx="2845793" cy="1765003"/>
        </p:xfrm>
        <a:graphic>
          <a:graphicData uri="http://schemas.openxmlformats.org/drawingml/2006/table">
            <a:tbl>
              <a:tblPr/>
              <a:tblGrid>
                <a:gridCol w="385322"/>
                <a:gridCol w="2460471"/>
              </a:tblGrid>
              <a:tr h="305475">
                <a:tc gridSpan="2">
                  <a:txBody>
                    <a:bodyPr/>
                    <a:lstStyle/>
                    <a:p>
                      <a:pPr marL="342900" marR="0" lvl="0" indent="-342900" algn="l" defTabSz="914400" rtl="0" eaLnBrk="1" fontAlgn="base" latinLnBrk="0" hangingPunct="1">
                        <a:lnSpc>
                          <a:spcPct val="100000"/>
                        </a:lnSpc>
                        <a:spcBef>
                          <a:spcPct val="0"/>
                        </a:spcBef>
                        <a:spcAft>
                          <a:spcPct val="0"/>
                        </a:spcAft>
                        <a:buClrTx/>
                        <a:buSzPct val="75000"/>
                        <a:buFont typeface="+mj-lt"/>
                        <a:buNone/>
                        <a:tabLst/>
                      </a:pPr>
                      <a:r>
                        <a:rPr kumimoji="0" lang="en-US" sz="1000" b="1" i="0" u="none" strike="noStrike" cap="none" normalizeH="0" baseline="0" dirty="0" smtClean="0">
                          <a:ln>
                            <a:noFill/>
                          </a:ln>
                          <a:solidFill>
                            <a:schemeClr val="tx1"/>
                          </a:solidFill>
                          <a:effectLst/>
                          <a:latin typeface="Arial" pitchFamily="34" charset="0"/>
                        </a:rPr>
                        <a:t>Custom Subsets (See Graphics 2.4.18)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4943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Hold down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Ctrl key</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select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smtClean="0">
                          <a:ln>
                            <a:noFill/>
                          </a:ln>
                          <a:solidFill>
                            <a:schemeClr val="tx1"/>
                          </a:solidFill>
                          <a:effectLst/>
                          <a:latin typeface="Arial" pitchFamily="34" charset="0"/>
                        </a:rPr>
                        <a:t>FY2005</a:t>
                      </a:r>
                      <a:r>
                        <a:rPr kumimoji="0" lang="en-US" sz="1200" b="0" i="0" u="none" strike="noStrike" cap="none" normalizeH="0" baseline="0" dirty="0" smtClean="0">
                          <a:ln>
                            <a:noFill/>
                          </a:ln>
                          <a:solidFill>
                            <a:schemeClr val="tx1"/>
                          </a:solidFill>
                          <a:effectLst/>
                          <a:latin typeface="Arial" pitchFamily="34" charset="0"/>
                        </a:rPr>
                        <a:t> throughout FY2009 from the Available Categories.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7309">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on the </a:t>
                      </a:r>
                      <a:r>
                        <a:rPr kumimoji="0" lang="en-US" sz="1200" b="1" i="0" u="none" strike="noStrike" cap="none" normalizeH="0" baseline="0" dirty="0" smtClean="0">
                          <a:ln>
                            <a:noFill/>
                          </a:ln>
                          <a:solidFill>
                            <a:schemeClr val="tx1"/>
                          </a:solidFill>
                          <a:effectLst/>
                          <a:latin typeface="Arial" pitchFamily="34" charset="0"/>
                        </a:rPr>
                        <a:t>green right arrow </a:t>
                      </a:r>
                      <a:r>
                        <a:rPr kumimoji="0" lang="en-US" sz="1200" b="0" i="0" u="none" strike="noStrike" cap="none" normalizeH="0" baseline="0" dirty="0" smtClean="0">
                          <a:ln>
                            <a:noFill/>
                          </a:ln>
                          <a:solidFill>
                            <a:schemeClr val="tx1"/>
                          </a:solidFill>
                          <a:effectLst/>
                          <a:latin typeface="Arial" pitchFamily="34" charset="0"/>
                        </a:rPr>
                        <a:t>to set the selected categories.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248">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200" b="0" i="0" u="none" strike="noStrike" cap="none" normalizeH="0" baseline="0" dirty="0" smtClean="0">
                          <a:ln>
                            <a:noFill/>
                          </a:ln>
                          <a:solidFill>
                            <a:schemeClr val="tx1"/>
                          </a:solidFill>
                          <a:effectLst/>
                          <a:latin typeface="Arial" pitchFamily="34" charset="0"/>
                        </a:rPr>
                        <a:t>Click </a:t>
                      </a:r>
                      <a:r>
                        <a:rPr kumimoji="0" lang="en-US" sz="1200" b="1" i="0" u="none" strike="noStrike" cap="none" normalizeH="0" baseline="0" dirty="0" smtClean="0">
                          <a:ln>
                            <a:noFill/>
                          </a:ln>
                          <a:solidFill>
                            <a:schemeClr val="tx1"/>
                          </a:solidFill>
                          <a:effectLst/>
                          <a:latin typeface="Arial" pitchFamily="34" charset="0"/>
                        </a:rPr>
                        <a:t>Finish</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2" name="Picture 21" descr="subsets.png"/>
          <p:cNvPicPr>
            <a:picLocks noChangeAspect="1"/>
          </p:cNvPicPr>
          <p:nvPr/>
        </p:nvPicPr>
        <p:blipFill>
          <a:blip r:embed="rId3" cstate="print"/>
          <a:stretch>
            <a:fillRect/>
          </a:stretch>
        </p:blipFill>
        <p:spPr>
          <a:xfrm>
            <a:off x="3231860" y="1937926"/>
            <a:ext cx="5746529" cy="3133803"/>
          </a:xfrm>
          <a:prstGeom prst="rect">
            <a:avLst/>
          </a:prstGeom>
          <a:ln>
            <a:solidFill>
              <a:schemeClr val="tx1"/>
            </a:solidFill>
          </a:ln>
        </p:spPr>
      </p:pic>
      <p:sp>
        <p:nvSpPr>
          <p:cNvPr id="8"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l2.png"/>
          <p:cNvPicPr>
            <a:picLocks noChangeAspect="1"/>
          </p:cNvPicPr>
          <p:nvPr/>
        </p:nvPicPr>
        <p:blipFill>
          <a:blip r:embed="rId3" cstate="print"/>
          <a:stretch>
            <a:fillRect/>
          </a:stretch>
        </p:blipFill>
        <p:spPr>
          <a:xfrm>
            <a:off x="1809029" y="2448944"/>
            <a:ext cx="7129896" cy="3484023"/>
          </a:xfrm>
          <a:prstGeom prst="rect">
            <a:avLst/>
          </a:prstGeom>
          <a:ln>
            <a:solidFill>
              <a:schemeClr val="tx1"/>
            </a:solidFill>
          </a:ln>
        </p:spPr>
      </p:pic>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Four – Custom Subsets</a:t>
            </a:r>
          </a:p>
        </p:txBody>
      </p:sp>
      <p:sp>
        <p:nvSpPr>
          <p:cNvPr id="8" name="TextBox 11"/>
          <p:cNvSpPr txBox="1">
            <a:spLocks noChangeArrowheads="1"/>
          </p:cNvSpPr>
          <p:nvPr/>
        </p:nvSpPr>
        <p:spPr bwMode="auto">
          <a:xfrm>
            <a:off x="1832178" y="5951534"/>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2.4.19: Using Custom Exception Highlighting Tool</a:t>
            </a:r>
            <a:endParaRPr lang="en-US" sz="800" dirty="0">
              <a:ea typeface="ＭＳ Ｐゴシック" pitchFamily="-108" charset="-128"/>
            </a:endParaRPr>
          </a:p>
        </p:txBody>
      </p:sp>
      <p:sp>
        <p:nvSpPr>
          <p:cNvPr id="9"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Custom Subsets</a:t>
            </a:r>
            <a:endParaRPr lang="en-US" sz="1600" b="1" dirty="0"/>
          </a:p>
        </p:txBody>
      </p:sp>
      <p:sp>
        <p:nvSpPr>
          <p:cNvPr id="10" name="TextBox 9"/>
          <p:cNvSpPr txBox="1">
            <a:spLocks noChangeArrowheads="1"/>
          </p:cNvSpPr>
          <p:nvPr/>
        </p:nvSpPr>
        <p:spPr bwMode="auto">
          <a:xfrm>
            <a:off x="132352" y="1672388"/>
            <a:ext cx="8448121" cy="646331"/>
          </a:xfrm>
          <a:prstGeom prst="rect">
            <a:avLst/>
          </a:prstGeom>
          <a:noFill/>
          <a:ln w="9525">
            <a:noFill/>
            <a:miter lim="800000"/>
            <a:headEnd/>
            <a:tailEnd/>
          </a:ln>
        </p:spPr>
        <p:txBody>
          <a:bodyPr wrap="square">
            <a:spAutoFit/>
          </a:bodyPr>
          <a:lstStyle/>
          <a:p>
            <a:r>
              <a:rPr lang="en-US" sz="1200" dirty="0" smtClean="0">
                <a:solidFill>
                  <a:srgbClr val="000000"/>
                </a:solidFill>
              </a:rPr>
              <a:t>Graphic 2.4.19 shows the result of the </a:t>
            </a:r>
            <a:r>
              <a:rPr lang="en-US" sz="1200" dirty="0" smtClean="0"/>
              <a:t>previous page. A new subset has been added to the Established Date dimension in the dimensions folder. It has also been added to the dimensions bar and has been highlighted to indicate the current level of the dimension. The data view shows the data from 2005 to 2009 accordingly. </a:t>
            </a:r>
            <a:endParaRPr lang="en-US" sz="1200" dirty="0"/>
          </a:p>
        </p:txBody>
      </p:sp>
      <p:sp>
        <p:nvSpPr>
          <p:cNvPr id="15" name="Rectangle 14"/>
          <p:cNvSpPr/>
          <p:nvPr/>
        </p:nvSpPr>
        <p:spPr bwMode="auto">
          <a:xfrm>
            <a:off x="2133600" y="4727180"/>
            <a:ext cx="1023257" cy="141514"/>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 name="Rectangle 15"/>
          <p:cNvSpPr/>
          <p:nvPr/>
        </p:nvSpPr>
        <p:spPr bwMode="auto">
          <a:xfrm>
            <a:off x="4396568" y="2742947"/>
            <a:ext cx="870853" cy="141515"/>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a:off x="4819592" y="3102934"/>
            <a:ext cx="2942179" cy="293914"/>
          </a:xfrm>
          <a:prstGeom prst="rect">
            <a:avLst/>
          </a:prstGeom>
          <a:noFill/>
          <a:ln w="254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Five – Drill Through</a:t>
            </a:r>
          </a:p>
        </p:txBody>
      </p:sp>
      <p:sp>
        <p:nvSpPr>
          <p:cNvPr id="8" name="TextBox 11"/>
          <p:cNvSpPr txBox="1">
            <a:spLocks noChangeArrowheads="1"/>
          </p:cNvSpPr>
          <p:nvPr/>
        </p:nvSpPr>
        <p:spPr bwMode="auto">
          <a:xfrm>
            <a:off x="2063995" y="6170478"/>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2.4.20: The Cube View of the Data</a:t>
            </a:r>
            <a:endParaRPr lang="en-US" sz="800" dirty="0">
              <a:ea typeface="ＭＳ Ｐゴシック" pitchFamily="-108" charset="-128"/>
            </a:endParaRPr>
          </a:p>
        </p:txBody>
      </p:sp>
      <p:sp>
        <p:nvSpPr>
          <p:cNvPr id="9"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Drill Through</a:t>
            </a:r>
            <a:endParaRPr lang="en-US" sz="1600" b="1" dirty="0"/>
          </a:p>
        </p:txBody>
      </p:sp>
      <p:sp>
        <p:nvSpPr>
          <p:cNvPr id="10" name="TextBox 9"/>
          <p:cNvSpPr txBox="1">
            <a:spLocks noChangeArrowheads="1"/>
          </p:cNvSpPr>
          <p:nvPr/>
        </p:nvSpPr>
        <p:spPr bwMode="auto">
          <a:xfrm>
            <a:off x="132352" y="1659509"/>
            <a:ext cx="8448121" cy="830997"/>
          </a:xfrm>
          <a:prstGeom prst="rect">
            <a:avLst/>
          </a:prstGeom>
          <a:noFill/>
          <a:ln w="9525">
            <a:noFill/>
            <a:miter lim="800000"/>
            <a:headEnd/>
            <a:tailEnd/>
          </a:ln>
        </p:spPr>
        <p:txBody>
          <a:bodyPr wrap="square">
            <a:spAutoFit/>
          </a:bodyPr>
          <a:lstStyle/>
          <a:p>
            <a:r>
              <a:rPr lang="en-US" sz="1200" dirty="0" smtClean="0">
                <a:solidFill>
                  <a:srgbClr val="000000"/>
                </a:solidFill>
              </a:rPr>
              <a:t>Drill Through allows you to generate a detailed report of the selected dimensions. Unlike the File tool that only generates a report of what is shown on the screen, the Drill Through tool will generate a report of ‘underneath’ data that you would have to drill through the cube to look at. Graphic 2.4.20 shows  the cube view from which you can use both the File tool and the Drill Through tool to generate a report .</a:t>
            </a:r>
            <a:endParaRPr lang="en-US" sz="1200" dirty="0"/>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183</a:t>
            </a:fld>
            <a:endParaRPr lang="en-US" dirty="0">
              <a:solidFill>
                <a:schemeClr val="bg1"/>
              </a:solidFill>
            </a:endParaRPr>
          </a:p>
        </p:txBody>
      </p:sp>
      <p:pic>
        <p:nvPicPr>
          <p:cNvPr id="14" name="Picture 13" descr="cal2.png"/>
          <p:cNvPicPr>
            <a:picLocks noChangeAspect="1"/>
          </p:cNvPicPr>
          <p:nvPr/>
        </p:nvPicPr>
        <p:blipFill>
          <a:blip r:embed="rId3" cstate="print"/>
          <a:stretch>
            <a:fillRect/>
          </a:stretch>
        </p:blipFill>
        <p:spPr>
          <a:xfrm>
            <a:off x="2050786" y="2581709"/>
            <a:ext cx="6384877" cy="3571419"/>
          </a:xfrm>
          <a:prstGeom prst="rect">
            <a:avLst/>
          </a:prstGeom>
          <a:ln>
            <a:solidFill>
              <a:schemeClr val="tx1"/>
            </a:solidFill>
          </a:ln>
        </p:spPr>
      </p:pic>
      <p:sp>
        <p:nvSpPr>
          <p:cNvPr id="15" name="Oval 14"/>
          <p:cNvSpPr/>
          <p:nvPr/>
        </p:nvSpPr>
        <p:spPr bwMode="auto">
          <a:xfrm>
            <a:off x="7199289" y="5705343"/>
            <a:ext cx="437883" cy="463639"/>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TextBox 11"/>
          <p:cNvSpPr txBox="1">
            <a:spLocks noChangeArrowheads="1"/>
          </p:cNvSpPr>
          <p:nvPr/>
        </p:nvSpPr>
        <p:spPr bwMode="auto">
          <a:xfrm>
            <a:off x="7908856" y="6219847"/>
            <a:ext cx="1016201"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File Tool</a:t>
            </a:r>
            <a:endParaRPr lang="en-US" sz="1200" dirty="0">
              <a:ea typeface="ＭＳ Ｐゴシック" pitchFamily="-108" charset="-128"/>
            </a:endParaRPr>
          </a:p>
        </p:txBody>
      </p:sp>
      <p:cxnSp>
        <p:nvCxnSpPr>
          <p:cNvPr id="19" name="Straight Arrow Connector 18"/>
          <p:cNvCxnSpPr/>
          <p:nvPr/>
        </p:nvCxnSpPr>
        <p:spPr bwMode="auto">
          <a:xfrm rot="10800000">
            <a:off x="7585660" y="6091716"/>
            <a:ext cx="437879" cy="193175"/>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1" name="Oval 20"/>
          <p:cNvSpPr/>
          <p:nvPr/>
        </p:nvSpPr>
        <p:spPr bwMode="auto">
          <a:xfrm>
            <a:off x="6463047" y="5703197"/>
            <a:ext cx="504423" cy="478664"/>
          </a:xfrm>
          <a:prstGeom prst="ellipse">
            <a:avLst/>
          </a:prstGeom>
          <a:noFill/>
          <a:ln w="254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2" name="TextBox 11"/>
          <p:cNvSpPr txBox="1">
            <a:spLocks noChangeArrowheads="1"/>
          </p:cNvSpPr>
          <p:nvPr/>
        </p:nvSpPr>
        <p:spPr bwMode="auto">
          <a:xfrm>
            <a:off x="5008966" y="6243458"/>
            <a:ext cx="1507745" cy="276999"/>
          </a:xfrm>
          <a:prstGeom prst="rect">
            <a:avLst/>
          </a:prstGeom>
          <a:noFill/>
          <a:ln w="9525">
            <a:noFill/>
            <a:miter lim="800000"/>
            <a:headEnd/>
            <a:tailEnd/>
          </a:ln>
        </p:spPr>
        <p:txBody>
          <a:bodyPr wrap="square">
            <a:spAutoFit/>
          </a:bodyPr>
          <a:lstStyle/>
          <a:p>
            <a:r>
              <a:rPr lang="en-US" sz="1200" dirty="0" smtClean="0">
                <a:ea typeface="ＭＳ Ｐゴシック" pitchFamily="-108" charset="-128"/>
              </a:rPr>
              <a:t>Drill Through Tool</a:t>
            </a:r>
            <a:endParaRPr lang="en-US" sz="1200" dirty="0">
              <a:ea typeface="ＭＳ Ｐゴシック" pitchFamily="-108" charset="-128"/>
            </a:endParaRPr>
          </a:p>
        </p:txBody>
      </p:sp>
      <p:cxnSp>
        <p:nvCxnSpPr>
          <p:cNvPr id="24" name="Straight Arrow Connector 23"/>
          <p:cNvCxnSpPr/>
          <p:nvPr/>
        </p:nvCxnSpPr>
        <p:spPr bwMode="auto">
          <a:xfrm flipV="1">
            <a:off x="6207616" y="6065950"/>
            <a:ext cx="270457" cy="193182"/>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Five – Drill Through</a:t>
            </a:r>
          </a:p>
        </p:txBody>
      </p:sp>
      <p:sp>
        <p:nvSpPr>
          <p:cNvPr id="8" name="TextBox 11"/>
          <p:cNvSpPr txBox="1">
            <a:spLocks noChangeArrowheads="1"/>
          </p:cNvSpPr>
          <p:nvPr/>
        </p:nvSpPr>
        <p:spPr bwMode="auto">
          <a:xfrm>
            <a:off x="2167026" y="6118959"/>
            <a:ext cx="2841085"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2.4.21: The Cube View of the Data</a:t>
            </a:r>
            <a:endParaRPr lang="en-US" sz="800" dirty="0">
              <a:ea typeface="ＭＳ Ｐゴシック" pitchFamily="-108" charset="-128"/>
            </a:endParaRPr>
          </a:p>
        </p:txBody>
      </p:sp>
      <p:sp>
        <p:nvSpPr>
          <p:cNvPr id="9"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Drill Through</a:t>
            </a:r>
            <a:endParaRPr lang="en-US" sz="1600" b="1" dirty="0"/>
          </a:p>
        </p:txBody>
      </p:sp>
      <p:sp>
        <p:nvSpPr>
          <p:cNvPr id="10" name="TextBox 9"/>
          <p:cNvSpPr txBox="1">
            <a:spLocks noChangeArrowheads="1"/>
          </p:cNvSpPr>
          <p:nvPr/>
        </p:nvSpPr>
        <p:spPr bwMode="auto">
          <a:xfrm>
            <a:off x="132352" y="1659509"/>
            <a:ext cx="8448121" cy="276999"/>
          </a:xfrm>
          <a:prstGeom prst="rect">
            <a:avLst/>
          </a:prstGeom>
          <a:noFill/>
          <a:ln w="9525">
            <a:noFill/>
            <a:miter lim="800000"/>
            <a:headEnd/>
            <a:tailEnd/>
          </a:ln>
        </p:spPr>
        <p:txBody>
          <a:bodyPr wrap="square">
            <a:spAutoFit/>
          </a:bodyPr>
          <a:lstStyle/>
          <a:p>
            <a:r>
              <a:rPr lang="en-US" sz="1200" dirty="0" smtClean="0">
                <a:solidFill>
                  <a:srgbClr val="000000"/>
                </a:solidFill>
              </a:rPr>
              <a:t>Graphic 2.4.21 shows the Excel report generated from the cube view using the File tool.</a:t>
            </a: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184</a:t>
            </a:fld>
            <a:endParaRPr lang="en-US" dirty="0">
              <a:solidFill>
                <a:schemeClr val="bg1"/>
              </a:solidFill>
            </a:endParaRPr>
          </a:p>
        </p:txBody>
      </p:sp>
      <p:pic>
        <p:nvPicPr>
          <p:cNvPr id="16" name="Picture 15" descr="cal2.png"/>
          <p:cNvPicPr>
            <a:picLocks noChangeAspect="1"/>
          </p:cNvPicPr>
          <p:nvPr/>
        </p:nvPicPr>
        <p:blipFill>
          <a:blip r:embed="rId3" cstate="print"/>
          <a:stretch>
            <a:fillRect/>
          </a:stretch>
        </p:blipFill>
        <p:spPr>
          <a:xfrm>
            <a:off x="2160738" y="2074991"/>
            <a:ext cx="6339317" cy="402988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Topic Five – Drill Through</a:t>
            </a:r>
          </a:p>
        </p:txBody>
      </p:sp>
      <p:sp>
        <p:nvSpPr>
          <p:cNvPr id="8" name="TextBox 11"/>
          <p:cNvSpPr txBox="1">
            <a:spLocks noChangeArrowheads="1"/>
          </p:cNvSpPr>
          <p:nvPr/>
        </p:nvSpPr>
        <p:spPr bwMode="auto">
          <a:xfrm>
            <a:off x="1754904" y="5990173"/>
            <a:ext cx="3409524" cy="215444"/>
          </a:xfrm>
          <a:prstGeom prst="rect">
            <a:avLst/>
          </a:prstGeom>
          <a:noFill/>
          <a:ln w="9525">
            <a:noFill/>
            <a:miter lim="800000"/>
            <a:headEnd/>
            <a:tailEnd/>
          </a:ln>
        </p:spPr>
        <p:txBody>
          <a:bodyPr wrap="square">
            <a:spAutoFit/>
          </a:bodyPr>
          <a:lstStyle/>
          <a:p>
            <a:r>
              <a:rPr lang="en-US" sz="800" dirty="0">
                <a:ea typeface="ＭＳ Ｐゴシック" pitchFamily="-108" charset="-128"/>
              </a:rPr>
              <a:t>Graphic </a:t>
            </a:r>
            <a:r>
              <a:rPr lang="en-US" sz="800" dirty="0" smtClean="0">
                <a:ea typeface="ＭＳ Ｐゴシック" pitchFamily="-108" charset="-128"/>
              </a:rPr>
              <a:t>2.4.22: The Data View as a Result of Using Drill Through Tool</a:t>
            </a:r>
            <a:endParaRPr lang="en-US" sz="800" dirty="0">
              <a:ea typeface="ＭＳ Ｐゴシック" pitchFamily="-108" charset="-128"/>
            </a:endParaRPr>
          </a:p>
        </p:txBody>
      </p:sp>
      <p:sp>
        <p:nvSpPr>
          <p:cNvPr id="9" name="TextBox 9"/>
          <p:cNvSpPr txBox="1">
            <a:spLocks noChangeArrowheads="1"/>
          </p:cNvSpPr>
          <p:nvPr/>
        </p:nvSpPr>
        <p:spPr bwMode="auto">
          <a:xfrm>
            <a:off x="0" y="1321656"/>
            <a:ext cx="4222750" cy="338554"/>
          </a:xfrm>
          <a:prstGeom prst="rect">
            <a:avLst/>
          </a:prstGeom>
          <a:noFill/>
          <a:ln w="9525">
            <a:noFill/>
            <a:miter lim="800000"/>
            <a:headEnd/>
            <a:tailEnd/>
          </a:ln>
        </p:spPr>
        <p:txBody>
          <a:bodyPr>
            <a:spAutoFit/>
          </a:bodyPr>
          <a:lstStyle/>
          <a:p>
            <a:pPr algn="l" eaLnBrk="0" hangingPunct="0"/>
            <a:r>
              <a:rPr lang="en-US" sz="1600" b="1" dirty="0" smtClean="0"/>
              <a:t>Drill Through</a:t>
            </a:r>
            <a:endParaRPr lang="en-US" sz="1600" b="1" dirty="0"/>
          </a:p>
        </p:txBody>
      </p:sp>
      <p:sp>
        <p:nvSpPr>
          <p:cNvPr id="10" name="TextBox 9"/>
          <p:cNvSpPr txBox="1">
            <a:spLocks noChangeArrowheads="1"/>
          </p:cNvSpPr>
          <p:nvPr/>
        </p:nvSpPr>
        <p:spPr bwMode="auto">
          <a:xfrm>
            <a:off x="132352" y="1659509"/>
            <a:ext cx="8448121" cy="646331"/>
          </a:xfrm>
          <a:prstGeom prst="rect">
            <a:avLst/>
          </a:prstGeom>
          <a:noFill/>
          <a:ln w="9525">
            <a:noFill/>
            <a:miter lim="800000"/>
            <a:headEnd/>
            <a:tailEnd/>
          </a:ln>
        </p:spPr>
        <p:txBody>
          <a:bodyPr wrap="square">
            <a:spAutoFit/>
          </a:bodyPr>
          <a:lstStyle/>
          <a:p>
            <a:r>
              <a:rPr lang="en-US" sz="1200" dirty="0" smtClean="0">
                <a:solidFill>
                  <a:srgbClr val="000000"/>
                </a:solidFill>
              </a:rPr>
              <a:t>Graphic 2.4.22 shows the Excel report generated from the same cube view  using the Drill Through  tool. Unlike the File tool, which only generates the same data shown on the screen, the Drill Through tool produces a report that brings out all the related data.</a:t>
            </a: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185</a:t>
            </a:fld>
            <a:endParaRPr lang="en-US" dirty="0">
              <a:solidFill>
                <a:schemeClr val="bg1"/>
              </a:solidFill>
            </a:endParaRPr>
          </a:p>
        </p:txBody>
      </p:sp>
      <p:pic>
        <p:nvPicPr>
          <p:cNvPr id="11" name="Picture 10" descr="cal2.png"/>
          <p:cNvPicPr>
            <a:picLocks noChangeAspect="1"/>
          </p:cNvPicPr>
          <p:nvPr/>
        </p:nvPicPr>
        <p:blipFill>
          <a:blip r:embed="rId3" cstate="print"/>
          <a:stretch>
            <a:fillRect/>
          </a:stretch>
        </p:blipFill>
        <p:spPr>
          <a:xfrm>
            <a:off x="1687137" y="2449694"/>
            <a:ext cx="7147776" cy="352436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Four – Review</a:t>
            </a:r>
          </a:p>
        </p:txBody>
      </p:sp>
      <p:sp>
        <p:nvSpPr>
          <p:cNvPr id="12"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186</a:t>
            </a:fld>
            <a:endParaRPr lang="en-US" dirty="0">
              <a:solidFill>
                <a:schemeClr val="bg1"/>
              </a:solidFill>
            </a:endParaRPr>
          </a:p>
        </p:txBody>
      </p:sp>
      <p:sp>
        <p:nvSpPr>
          <p:cNvPr id="13"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Lesson Four covered </a:t>
            </a:r>
            <a:r>
              <a:rPr lang="en-US" b="1" dirty="0"/>
              <a:t>the </a:t>
            </a:r>
            <a:r>
              <a:rPr lang="en-US" b="1" dirty="0" smtClean="0"/>
              <a:t>following topics:</a:t>
            </a:r>
            <a:endParaRPr lang="en-US" b="1" dirty="0"/>
          </a:p>
        </p:txBody>
      </p:sp>
      <p:graphicFrame>
        <p:nvGraphicFramePr>
          <p:cNvPr id="14" name="Group 125"/>
          <p:cNvGraphicFramePr>
            <a:graphicFrameLocks noGrp="1"/>
          </p:cNvGraphicFramePr>
          <p:nvPr/>
        </p:nvGraphicFramePr>
        <p:xfrm>
          <a:off x="775984" y="2042274"/>
          <a:ext cx="7023100" cy="1402080"/>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Calculation</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Ranking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 Exception Highlighting</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 Subsets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Drill Through</a:t>
                      </a: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5648" y="283464"/>
            <a:ext cx="7062787" cy="695325"/>
          </a:xfrm>
        </p:spPr>
        <p:txBody>
          <a:bodyPr/>
          <a:lstStyle/>
          <a:p>
            <a:r>
              <a:rPr lang="en-US" dirty="0" smtClean="0"/>
              <a:t>Module Two Review</a:t>
            </a:r>
          </a:p>
        </p:txBody>
      </p:sp>
      <p:sp>
        <p:nvSpPr>
          <p:cNvPr id="36867"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This module covered </a:t>
            </a:r>
            <a:r>
              <a:rPr lang="en-US" b="1" dirty="0"/>
              <a:t>the </a:t>
            </a:r>
            <a:r>
              <a:rPr lang="en-US" b="1" dirty="0" smtClean="0"/>
              <a:t>following lessons:</a:t>
            </a:r>
            <a:endParaRPr lang="en-US" b="1" dirty="0"/>
          </a:p>
        </p:txBody>
      </p:sp>
      <p:graphicFrame>
        <p:nvGraphicFramePr>
          <p:cNvPr id="8" name="Group 125"/>
          <p:cNvGraphicFramePr>
            <a:graphicFrameLocks noGrp="1"/>
          </p:cNvGraphicFramePr>
          <p:nvPr/>
        </p:nvGraphicFramePr>
        <p:xfrm>
          <a:off x="775984" y="2042274"/>
          <a:ext cx="7023100" cy="1121664"/>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Cube Overview</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Cubes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Advanced Topics</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Module Two Objectives Review</a:t>
            </a:r>
            <a:endParaRPr lang="en-US" dirty="0"/>
          </a:p>
        </p:txBody>
      </p:sp>
      <p:sp>
        <p:nvSpPr>
          <p:cNvPr id="4" name="TextBox 4"/>
          <p:cNvSpPr txBox="1">
            <a:spLocks noChangeArrowheads="1"/>
          </p:cNvSpPr>
          <p:nvPr/>
        </p:nvSpPr>
        <p:spPr bwMode="auto">
          <a:xfrm>
            <a:off x="128587" y="1420813"/>
            <a:ext cx="7750283" cy="369332"/>
          </a:xfrm>
          <a:prstGeom prst="rect">
            <a:avLst/>
          </a:prstGeom>
          <a:noFill/>
          <a:ln w="9525">
            <a:noFill/>
            <a:miter lim="800000"/>
            <a:headEnd/>
            <a:tailEnd/>
          </a:ln>
        </p:spPr>
        <p:txBody>
          <a:bodyPr wrap="square">
            <a:spAutoFit/>
          </a:bodyPr>
          <a:lstStyle/>
          <a:p>
            <a:pPr algn="l" eaLnBrk="0" hangingPunct="0"/>
            <a:r>
              <a:rPr lang="en-US" b="1" dirty="0" smtClean="0">
                <a:ea typeface="ＭＳ Ｐゴシック" pitchFamily="34" charset="-128"/>
              </a:rPr>
              <a:t>Now that you have completed this module, you </a:t>
            </a:r>
            <a:r>
              <a:rPr lang="en-US" b="1" dirty="0">
                <a:ea typeface="ＭＳ Ｐゴシック" pitchFamily="34" charset="-128"/>
              </a:rPr>
              <a:t>should be able to:</a:t>
            </a:r>
          </a:p>
        </p:txBody>
      </p:sp>
      <p:sp>
        <p:nvSpPr>
          <p:cNvPr id="7" name="Text Box 5"/>
          <p:cNvSpPr txBox="1">
            <a:spLocks noChangeArrowheads="1"/>
          </p:cNvSpPr>
          <p:nvPr/>
        </p:nvSpPr>
        <p:spPr bwMode="auto">
          <a:xfrm>
            <a:off x="358775" y="2023403"/>
            <a:ext cx="8280400" cy="4031873"/>
          </a:xfrm>
          <a:prstGeom prst="rect">
            <a:avLst/>
          </a:prstGeom>
          <a:noFill/>
          <a:ln w="25400" algn="ctr">
            <a:noFill/>
            <a:miter lim="800000"/>
            <a:headEnd/>
            <a:tailEnd/>
          </a:ln>
        </p:spPr>
        <p:txBody>
          <a:bodyPr>
            <a:spAutoFit/>
          </a:bodyPr>
          <a:lstStyle/>
          <a:p>
            <a:pPr marL="457200" indent="-457200">
              <a:buFont typeface="Arial" pitchFamily="34" charset="0"/>
              <a:buChar char="•"/>
            </a:pPr>
            <a:r>
              <a:rPr lang="en-US" sz="1600" dirty="0" smtClean="0">
                <a:solidFill>
                  <a:srgbClr val="000000"/>
                </a:solidFill>
              </a:rPr>
              <a:t>Access PCARSS cubes</a:t>
            </a:r>
          </a:p>
          <a:p>
            <a:pPr marL="457200" indent="-457200"/>
            <a:r>
              <a:rPr lang="en-US" sz="1600" dirty="0" smtClean="0">
                <a:solidFill>
                  <a:srgbClr val="000000"/>
                </a:solidFill>
              </a:rPr>
              <a:t>	</a:t>
            </a:r>
          </a:p>
          <a:p>
            <a:pPr marL="457200" indent="-457200">
              <a:buFont typeface="Arial" pitchFamily="34" charset="0"/>
              <a:buChar char="•"/>
            </a:pPr>
            <a:r>
              <a:rPr lang="en-US" sz="1600" dirty="0" smtClean="0">
                <a:solidFill>
                  <a:srgbClr val="000000"/>
                </a:solidFill>
              </a:rPr>
              <a:t>Locate each component of PCARSS cubes</a:t>
            </a: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the dimensions folder to filter through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the dimensions bar to filter through data</a:t>
            </a:r>
          </a:p>
          <a:p>
            <a:pPr marL="457200" indent="-457200">
              <a:buFont typeface="Arial" pitchFamily="34" charset="0"/>
              <a:buChar char="•"/>
            </a:pPr>
            <a:endParaRPr lang="en-US" sz="1600" dirty="0" smtClean="0">
              <a:solidFill>
                <a:srgbClr val="000000"/>
              </a:solidFill>
            </a:endParaRPr>
          </a:p>
          <a:p>
            <a:pPr marL="457200" indent="-457200">
              <a:buFont typeface="Arial" pitchFamily="34" charset="0"/>
              <a:buChar char="•"/>
            </a:pPr>
            <a:r>
              <a:rPr lang="en-US" sz="1600" dirty="0" smtClean="0">
                <a:solidFill>
                  <a:srgbClr val="000000"/>
                </a:solidFill>
              </a:rPr>
              <a:t>Drill down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Expand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Nest data</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a:p>
            <a:pPr marL="457200" indent="-457200">
              <a:buFont typeface="Arial" pitchFamily="34" charset="0"/>
              <a:buChar char="•"/>
            </a:pPr>
            <a:r>
              <a:rPr lang="en-US" sz="1600" dirty="0" smtClean="0">
                <a:solidFill>
                  <a:srgbClr val="000000"/>
                </a:solidFill>
              </a:rPr>
              <a:t>Use cube tools</a:t>
            </a:r>
            <a:endParaRPr lang="en-US" sz="1600" dirty="0">
              <a:solidFill>
                <a:srgbClr val="000000"/>
              </a:solidFill>
            </a:endParaRPr>
          </a:p>
          <a:p>
            <a:pPr marL="457200" indent="-457200">
              <a:buFont typeface="Arial" pitchFamily="34" charset="0"/>
              <a:buChar char="•"/>
            </a:pPr>
            <a:endParaRPr lang="en-US" sz="1600" dirty="0">
              <a:solidFill>
                <a:srgbClr val="000000"/>
              </a:solidFill>
            </a:endParaRPr>
          </a:p>
        </p:txBody>
      </p:sp>
      <p:sp>
        <p:nvSpPr>
          <p:cNvPr id="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188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55775" y="282575"/>
            <a:ext cx="7388225" cy="717550"/>
          </a:xfrm>
        </p:spPr>
        <p:txBody>
          <a:bodyPr/>
          <a:lstStyle/>
          <a:p>
            <a:r>
              <a:rPr lang="en-US" dirty="0" smtClean="0"/>
              <a:t>Module Three – Using PCARSS Ad Hoc Reports</a:t>
            </a:r>
          </a:p>
        </p:txBody>
      </p:sp>
      <p:sp>
        <p:nvSpPr>
          <p:cNvPr id="6147" name="Rectangle 2"/>
          <p:cNvSpPr txBox="1">
            <a:spLocks noChangeArrowheads="1"/>
          </p:cNvSpPr>
          <p:nvPr/>
        </p:nvSpPr>
        <p:spPr bwMode="auto">
          <a:xfrm>
            <a:off x="1016000" y="2692400"/>
            <a:ext cx="6946900" cy="695325"/>
          </a:xfrm>
          <a:prstGeom prst="rect">
            <a:avLst/>
          </a:prstGeom>
          <a:noFill/>
          <a:ln w="9525">
            <a:noFill/>
            <a:miter lim="800000"/>
            <a:headEnd/>
            <a:tailEnd/>
          </a:ln>
        </p:spPr>
        <p:txBody>
          <a:bodyPr anchor="ctr"/>
          <a:lstStyle/>
          <a:p>
            <a:pPr algn="ctr" eaLnBrk="0" hangingPunct="0"/>
            <a:r>
              <a:rPr lang="en-US" sz="4000" b="1"/>
              <a:t>Module Three</a:t>
            </a:r>
          </a:p>
          <a:p>
            <a:pPr algn="ctr" eaLnBrk="0" hangingPunct="0"/>
            <a:endParaRPr lang="en-US" sz="4000" b="1"/>
          </a:p>
          <a:p>
            <a:pPr algn="ctr" eaLnBrk="0" hangingPunct="0"/>
            <a:r>
              <a:rPr lang="en-US" b="1"/>
              <a:t>Using PCARSS Ad Hoc Reports</a:t>
            </a:r>
          </a:p>
          <a:p>
            <a:pPr algn="ctr" eaLnBrk="0" hangingPunct="0"/>
            <a:endParaRPr lang="en-US" b="1"/>
          </a:p>
        </p:txBody>
      </p:sp>
      <p:sp>
        <p:nvSpPr>
          <p:cNvPr id="5" name="Slide Number Placeholder 7"/>
          <p:cNvSpPr txBox="1">
            <a:spLocks/>
          </p:cNvSpPr>
          <p:nvPr/>
        </p:nvSpPr>
        <p:spPr bwMode="auto">
          <a:xfrm>
            <a:off x="6997700" y="6665913"/>
            <a:ext cx="2146300" cy="276225"/>
          </a:xfrm>
          <a:prstGeom prst="rect">
            <a:avLst/>
          </a:prstGeom>
          <a:noFill/>
          <a:ln w="9525">
            <a:noFill/>
            <a:miter lim="800000"/>
            <a:headEnd/>
            <a:tailEnd/>
          </a:ln>
          <a:effectLst/>
        </p:spPr>
        <p:txBody>
          <a:bodyPr/>
          <a:lstStyle/>
          <a:p>
            <a:pPr algn="r" eaLnBrk="0" hangingPunct="0">
              <a:defRPr/>
            </a:pPr>
            <a:fld id="{4C95420B-7D76-426C-8F44-F4D0211CD4C3}" type="slidenum">
              <a:rPr lang="en-US" sz="800">
                <a:solidFill>
                  <a:schemeClr val="bg1">
                    <a:lumMod val="95000"/>
                  </a:schemeClr>
                </a:solidFill>
                <a:latin typeface="Times" pitchFamily="18" charset="0"/>
              </a:rPr>
              <a:pPr algn="r" eaLnBrk="0" hangingPunct="0">
                <a:defRPr/>
              </a:pPr>
              <a:t>189</a:t>
            </a:fld>
            <a:endParaRPr lang="en-US" sz="800" dirty="0">
              <a:solidFill>
                <a:schemeClr val="bg1">
                  <a:lumMod val="95000"/>
                </a:schemeClr>
              </a:solidFill>
              <a:latin typeface="Times"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a:lstStyle/>
          <a:p>
            <a:r>
              <a:rPr lang="en-US" dirty="0" smtClean="0"/>
              <a:t>Topic Four – </a:t>
            </a:r>
            <a:r>
              <a:rPr lang="en-US" sz="2400" b="1" dirty="0" smtClean="0">
                <a:solidFill>
                  <a:schemeClr val="tx1"/>
                </a:solidFill>
                <a:latin typeface="+mj-lt"/>
                <a:ea typeface="+mj-ea"/>
                <a:cs typeface="+mj-cs"/>
              </a:rPr>
              <a:t>Viewing </a:t>
            </a:r>
            <a:r>
              <a:rPr lang="en-US" dirty="0" smtClean="0"/>
              <a:t>a Report</a:t>
            </a:r>
            <a:endParaRPr lang="en-US" dirty="0"/>
          </a:p>
        </p:txBody>
      </p:sp>
      <p:sp>
        <p:nvSpPr>
          <p:cNvPr id="3" name="TextBox 6"/>
          <p:cNvSpPr txBox="1">
            <a:spLocks noChangeArrowheads="1"/>
          </p:cNvSpPr>
          <p:nvPr/>
        </p:nvSpPr>
        <p:spPr bwMode="auto">
          <a:xfrm>
            <a:off x="2075839" y="5963198"/>
            <a:ext cx="3632200" cy="230832"/>
          </a:xfrm>
          <a:prstGeom prst="rect">
            <a:avLst/>
          </a:prstGeom>
          <a:noFill/>
          <a:ln w="9525">
            <a:noFill/>
            <a:miter lim="800000"/>
            <a:headEnd/>
            <a:tailEnd/>
          </a:ln>
        </p:spPr>
        <p:txBody>
          <a:bodyPr wrap="square">
            <a:spAutoFit/>
          </a:bodyPr>
          <a:lstStyle/>
          <a:p>
            <a:r>
              <a:rPr lang="en-US" sz="900" dirty="0" smtClean="0"/>
              <a:t>Graphic 1.1.10: Example Report, Excel Selected</a:t>
            </a:r>
            <a:endParaRPr lang="en-US" sz="900" dirty="0"/>
          </a:p>
        </p:txBody>
      </p:sp>
      <p:sp>
        <p:nvSpPr>
          <p:cNvPr id="4" name="TextBox 7"/>
          <p:cNvSpPr txBox="1">
            <a:spLocks noChangeArrowheads="1"/>
          </p:cNvSpPr>
          <p:nvPr/>
        </p:nvSpPr>
        <p:spPr bwMode="auto">
          <a:xfrm>
            <a:off x="128588" y="1179513"/>
            <a:ext cx="6767512" cy="369332"/>
          </a:xfrm>
          <a:prstGeom prst="rect">
            <a:avLst/>
          </a:prstGeom>
          <a:noFill/>
          <a:ln w="9525">
            <a:noFill/>
            <a:miter lim="800000"/>
            <a:headEnd/>
            <a:tailEnd/>
          </a:ln>
        </p:spPr>
        <p:txBody>
          <a:bodyPr wrap="square">
            <a:spAutoFit/>
          </a:bodyPr>
          <a:lstStyle/>
          <a:p>
            <a:r>
              <a:rPr lang="en-US" b="1" dirty="0" smtClean="0"/>
              <a:t>Step Three: Viewing the Report (Excel Selection)</a:t>
            </a:r>
            <a:endParaRPr lang="en-US" b="1" dirty="0"/>
          </a:p>
        </p:txBody>
      </p:sp>
      <p:sp>
        <p:nvSpPr>
          <p:cNvPr id="5" name="TextBox 8"/>
          <p:cNvSpPr txBox="1">
            <a:spLocks noChangeArrowheads="1"/>
          </p:cNvSpPr>
          <p:nvPr/>
        </p:nvSpPr>
        <p:spPr bwMode="auto">
          <a:xfrm>
            <a:off x="249238" y="1597025"/>
            <a:ext cx="1558047" cy="830997"/>
          </a:xfrm>
          <a:prstGeom prst="rect">
            <a:avLst/>
          </a:prstGeom>
          <a:noFill/>
          <a:ln w="9525">
            <a:noFill/>
            <a:miter lim="800000"/>
            <a:headEnd/>
            <a:tailEnd/>
          </a:ln>
        </p:spPr>
        <p:txBody>
          <a:bodyPr wrap="square">
            <a:spAutoFit/>
          </a:bodyPr>
          <a:lstStyle/>
          <a:p>
            <a:r>
              <a:rPr lang="en-US" sz="1200" dirty="0" smtClean="0"/>
              <a:t>Excel displays the report results similar to the presentation in Graphic 1.1.10.</a:t>
            </a:r>
            <a:endParaRPr lang="en-US" sz="1200" dirty="0"/>
          </a:p>
        </p:txBody>
      </p:sp>
      <p:pic>
        <p:nvPicPr>
          <p:cNvPr id="11" name="Picture 10" descr="spreadsheet.png"/>
          <p:cNvPicPr>
            <a:picLocks noChangeAspect="1"/>
          </p:cNvPicPr>
          <p:nvPr/>
        </p:nvPicPr>
        <p:blipFill>
          <a:blip r:embed="rId2" cstate="print"/>
          <a:stretch>
            <a:fillRect/>
          </a:stretch>
        </p:blipFill>
        <p:spPr>
          <a:xfrm>
            <a:off x="2137025" y="1818174"/>
            <a:ext cx="6411074" cy="4102857"/>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141538" y="306388"/>
            <a:ext cx="7002462" cy="674687"/>
          </a:xfrm>
        </p:spPr>
        <p:txBody>
          <a:bodyPr/>
          <a:lstStyle/>
          <a:p>
            <a:pPr eaLnBrk="1" hangingPunct="1"/>
            <a:r>
              <a:rPr lang="en-US" dirty="0" smtClean="0"/>
              <a:t>Module Three Topics</a:t>
            </a:r>
          </a:p>
        </p:txBody>
      </p:sp>
      <p:sp>
        <p:nvSpPr>
          <p:cNvPr id="5123" name="TextBox 9"/>
          <p:cNvSpPr txBox="1">
            <a:spLocks noChangeArrowheads="1"/>
          </p:cNvSpPr>
          <p:nvPr/>
        </p:nvSpPr>
        <p:spPr bwMode="auto">
          <a:xfrm>
            <a:off x="128588" y="1420813"/>
            <a:ext cx="3290887" cy="336550"/>
          </a:xfrm>
          <a:prstGeom prst="rect">
            <a:avLst/>
          </a:prstGeom>
          <a:noFill/>
          <a:ln w="9525">
            <a:noFill/>
            <a:miter lim="800000"/>
            <a:headEnd/>
            <a:tailEnd/>
          </a:ln>
        </p:spPr>
        <p:txBody>
          <a:bodyPr>
            <a:spAutoFit/>
          </a:bodyPr>
          <a:lstStyle/>
          <a:p>
            <a:pPr eaLnBrk="0" hangingPunct="0"/>
            <a:r>
              <a:rPr lang="en-US" sz="1600" b="1" dirty="0" smtClean="0">
                <a:ea typeface="ＭＳ Ｐゴシック"/>
                <a:cs typeface="ＭＳ Ｐゴシック"/>
              </a:rPr>
              <a:t>Module Three Topics</a:t>
            </a:r>
            <a:endParaRPr lang="en-US" sz="1600" b="1" dirty="0">
              <a:ea typeface="ＭＳ Ｐゴシック"/>
              <a:cs typeface="ＭＳ Ｐゴシック"/>
            </a:endParaRPr>
          </a:p>
        </p:txBody>
      </p:sp>
      <p:graphicFrame>
        <p:nvGraphicFramePr>
          <p:cNvPr id="5182" name="Group 62"/>
          <p:cNvGraphicFramePr>
            <a:graphicFrameLocks noGrp="1"/>
          </p:cNvGraphicFramePr>
          <p:nvPr/>
        </p:nvGraphicFramePr>
        <p:xfrm>
          <a:off x="968375" y="2271713"/>
          <a:ext cx="5464175" cy="1033717"/>
        </p:xfrm>
        <a:graphic>
          <a:graphicData uri="http://schemas.openxmlformats.org/drawingml/2006/table">
            <a:tbl>
              <a:tblPr/>
              <a:tblGrid>
                <a:gridCol w="1806575"/>
                <a:gridCol w="3657600"/>
              </a:tblGrid>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PCARSS Ad Hoc Reports</a:t>
                      </a:r>
                    </a:p>
                  </a:txBody>
                  <a:tcPr marL="62856" marR="62856" marT="0" marB="0" horzOverflow="overflow">
                    <a:lnL>
                      <a:noFill/>
                    </a:lnL>
                    <a:lnR>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76213">
                <a:tc>
                  <a:txBody>
                    <a:bodyPr/>
                    <a:lstStyle/>
                    <a:p>
                      <a:pPr marL="112713"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Ad Hoc Reports</a:t>
                      </a:r>
                    </a:p>
                  </a:txBody>
                  <a:tcPr marL="62856" marR="62856" marT="0" marB="0" horzOverflow="overflow">
                    <a:lnL>
                      <a:noFill/>
                    </a:lnL>
                    <a:lnR>
                      <a:noFill/>
                    </a:lnR>
                    <a:lnT>
                      <a:noFill/>
                    </a:lnT>
                    <a:lnB>
                      <a:noFill/>
                    </a:lnB>
                    <a:lnTlToBr>
                      <a:noFill/>
                    </a:lnTlToBr>
                    <a:lnBlToTr>
                      <a:noFill/>
                    </a:lnBlToTr>
                    <a:noFill/>
                  </a:tcPr>
                </a:tc>
              </a:tr>
              <a:tr h="1762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Ad Hoc Reports Overview</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89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Using PCARSS Ad Hoc Reports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5135" name="TextBox 10"/>
          <p:cNvSpPr txBox="1">
            <a:spLocks noChangeArrowheads="1"/>
          </p:cNvSpPr>
          <p:nvPr/>
        </p:nvSpPr>
        <p:spPr bwMode="auto">
          <a:xfrm>
            <a:off x="219075" y="1800225"/>
            <a:ext cx="8401050" cy="276225"/>
          </a:xfrm>
          <a:prstGeom prst="rect">
            <a:avLst/>
          </a:prstGeom>
          <a:noFill/>
          <a:ln w="9525">
            <a:noFill/>
            <a:miter lim="800000"/>
            <a:headEnd/>
            <a:tailEnd/>
          </a:ln>
        </p:spPr>
        <p:txBody>
          <a:bodyPr>
            <a:spAutoFit/>
          </a:bodyPr>
          <a:lstStyle/>
          <a:p>
            <a:pPr marL="514350" indent="-514350">
              <a:tabLst>
                <a:tab pos="342900" algn="l"/>
              </a:tabLst>
            </a:pPr>
            <a:r>
              <a:rPr lang="en-US" sz="1200" b="1"/>
              <a:t>Note</a:t>
            </a:r>
            <a:r>
              <a:rPr lang="en-US" sz="1200"/>
              <a:t>: 	Links </a:t>
            </a:r>
            <a:r>
              <a:rPr lang="en-US" sz="1200" b="1" i="1"/>
              <a:t>only</a:t>
            </a:r>
            <a:r>
              <a:rPr lang="en-US" sz="1200"/>
              <a:t> work in PowerPoint's slide show view. </a:t>
            </a:r>
          </a:p>
        </p:txBody>
      </p:sp>
      <p:sp>
        <p:nvSpPr>
          <p:cNvPr id="5134"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52BCFC84-03A8-4E8E-9DB5-DD1F3C2D9D18}" type="slidenum">
              <a:rPr lang="en-US" smtClean="0">
                <a:solidFill>
                  <a:schemeClr val="bg1">
                    <a:lumMod val="95000"/>
                  </a:schemeClr>
                </a:solidFill>
              </a:rPr>
              <a:pPr fontAlgn="base">
                <a:spcBef>
                  <a:spcPct val="0"/>
                </a:spcBef>
                <a:spcAft>
                  <a:spcPct val="0"/>
                </a:spcAft>
                <a:defRPr/>
              </a:pPr>
              <a:t>190</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Module Three Objectives </a:t>
            </a:r>
          </a:p>
        </p:txBody>
      </p:sp>
      <p:sp>
        <p:nvSpPr>
          <p:cNvPr id="9219" name="TextBox 9"/>
          <p:cNvSpPr txBox="1">
            <a:spLocks noChangeArrowheads="1"/>
          </p:cNvSpPr>
          <p:nvPr/>
        </p:nvSpPr>
        <p:spPr bwMode="auto">
          <a:xfrm>
            <a:off x="128588" y="1420813"/>
            <a:ext cx="5216525" cy="338137"/>
          </a:xfrm>
          <a:prstGeom prst="rect">
            <a:avLst/>
          </a:prstGeom>
          <a:noFill/>
          <a:ln w="9525">
            <a:noFill/>
            <a:miter lim="800000"/>
            <a:headEnd/>
            <a:tailEnd/>
          </a:ln>
        </p:spPr>
        <p:txBody>
          <a:bodyPr>
            <a:spAutoFit/>
          </a:bodyPr>
          <a:lstStyle/>
          <a:p>
            <a:r>
              <a:rPr lang="en-US" sz="1600" b="1"/>
              <a:t>At the end of this module you should be able to:</a:t>
            </a:r>
          </a:p>
        </p:txBody>
      </p:sp>
      <p:graphicFrame>
        <p:nvGraphicFramePr>
          <p:cNvPr id="47113" name="Group 9"/>
          <p:cNvGraphicFramePr>
            <a:graphicFrameLocks noGrp="1"/>
          </p:cNvGraphicFramePr>
          <p:nvPr/>
        </p:nvGraphicFramePr>
        <p:xfrm>
          <a:off x="492125" y="2132013"/>
          <a:ext cx="7499350" cy="2628563"/>
        </p:xfrm>
        <a:graphic>
          <a:graphicData uri="http://schemas.openxmlformats.org/drawingml/2006/table">
            <a:tbl>
              <a:tblPr/>
              <a:tblGrid>
                <a:gridCol w="7499350"/>
              </a:tblGrid>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Describe Ad Hoc report</a:t>
                      </a:r>
                    </a:p>
                  </a:txBody>
                  <a:tcPr horzOverflow="overflow">
                    <a:lnL>
                      <a:noFill/>
                    </a:lnL>
                    <a:lnR>
                      <a:noFill/>
                    </a:lnR>
                    <a:lnT>
                      <a:noFill/>
                    </a:lnT>
                    <a:lnB>
                      <a:noFill/>
                    </a:lnB>
                    <a:lnTlToBr>
                      <a:noFill/>
                    </a:lnTlToBr>
                    <a:lnBlToTr>
                      <a:noFill/>
                    </a:lnBlToTr>
                    <a:noFill/>
                  </a:tcPr>
                </a:tc>
              </a:tr>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Access and view saved Ad Hoc query</a:t>
                      </a:r>
                    </a:p>
                  </a:txBody>
                  <a:tcPr horzOverflow="overflow">
                    <a:lnL>
                      <a:noFill/>
                    </a:lnL>
                    <a:lnR>
                      <a:noFill/>
                    </a:lnR>
                    <a:lnT>
                      <a:noFill/>
                    </a:lnT>
                    <a:lnB>
                      <a:noFill/>
                    </a:lnB>
                    <a:lnTlToBr>
                      <a:noFill/>
                    </a:lnTlToBr>
                    <a:lnBlToTr>
                      <a:noFill/>
                    </a:lnBlToTr>
                    <a:noFill/>
                  </a:tcPr>
                </a:tc>
              </a:tr>
              <a:tr h="360947">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Launch Query Studio to start a new query</a:t>
                      </a:r>
                    </a:p>
                  </a:txBody>
                  <a:tcPr horzOverflow="overflow">
                    <a:lnL>
                      <a:noFill/>
                    </a:lnL>
                    <a:lnR>
                      <a:noFill/>
                    </a:lnR>
                    <a:lnT>
                      <a:noFill/>
                    </a:lnT>
                    <a:lnB>
                      <a:noFill/>
                    </a:lnB>
                    <a:lnTlToBr>
                      <a:noFill/>
                    </a:lnTlToBr>
                    <a:lnBlToTr>
                      <a:noFill/>
                    </a:lnBlToTr>
                    <a:noFill/>
                  </a:tcPr>
                </a:tc>
              </a:tr>
              <a:tr h="264694">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Insert and edit data</a:t>
                      </a:r>
                    </a:p>
                  </a:txBody>
                  <a:tcPr horzOverflow="overflow">
                    <a:lnL>
                      <a:noFill/>
                    </a:lnL>
                    <a:lnR>
                      <a:noFill/>
                    </a:lnR>
                    <a:lnT>
                      <a:noFill/>
                    </a:lnT>
                    <a:lnB>
                      <a:noFill/>
                    </a:lnB>
                    <a:lnTlToBr>
                      <a:noFill/>
                    </a:lnTlToBr>
                    <a:lnBlToTr>
                      <a:noFill/>
                    </a:lnBlToTr>
                    <a:noFill/>
                  </a:tcPr>
                </a:tc>
              </a:tr>
              <a:tr h="398646">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Change data layout</a:t>
                      </a:r>
                    </a:p>
                  </a:txBody>
                  <a:tcPr horzOverflow="overflow">
                    <a:lnL>
                      <a:noFill/>
                    </a:lnL>
                    <a:lnR>
                      <a:noFill/>
                    </a:lnR>
                    <a:lnT>
                      <a:noFill/>
                    </a:lnT>
                    <a:lnB>
                      <a:noFill/>
                    </a:lnB>
                    <a:lnTlToBr>
                      <a:noFill/>
                    </a:lnTlToBr>
                    <a:lnBlToTr>
                      <a:noFill/>
                    </a:lnBlToTr>
                    <a:noFill/>
                  </a:tcPr>
                </a:tc>
              </a:tr>
              <a:tr h="409073">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Run ad hoc report in various report format</a:t>
                      </a:r>
                    </a:p>
                  </a:txBody>
                  <a:tcPr horzOverflow="overflow">
                    <a:lnL>
                      <a:noFill/>
                    </a:lnL>
                    <a:lnR>
                      <a:noFill/>
                    </a:lnR>
                    <a:lnT>
                      <a:noFill/>
                    </a:lnT>
                    <a:lnB>
                      <a:noFill/>
                    </a:lnB>
                    <a:lnTlToBr>
                      <a:noFill/>
                    </a:lnTlToBr>
                    <a:lnBlToTr>
                      <a:noFill/>
                    </a:lnBlToTr>
                    <a:noFill/>
                  </a:tcPr>
                </a:tc>
              </a:tr>
              <a:tr h="409073">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Save Ad Hoc report</a:t>
                      </a:r>
                    </a:p>
                  </a:txBody>
                  <a:tcPr horzOverflow="overflow">
                    <a:lnL>
                      <a:noFill/>
                    </a:lnL>
                    <a:lnR>
                      <a:noFill/>
                    </a:lnR>
                    <a:lnT>
                      <a:noFill/>
                    </a:lnT>
                    <a:lnB>
                      <a:noFill/>
                    </a:lnB>
                    <a:lnTlToBr>
                      <a:noFill/>
                    </a:lnTlToBr>
                    <a:lnBlToTr>
                      <a:noFill/>
                    </a:lnBlToTr>
                    <a:noFill/>
                  </a:tcPr>
                </a:tc>
              </a:tr>
            </a:tbl>
          </a:graphicData>
        </a:graphic>
      </p:graphicFrame>
      <p:sp>
        <p:nvSpPr>
          <p:cNvPr id="6"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83C58FAD-A361-4126-A429-4B926B9CFB5A}" type="slidenum">
              <a:rPr lang="en-US" smtClean="0">
                <a:solidFill>
                  <a:schemeClr val="bg1">
                    <a:lumMod val="95000"/>
                  </a:schemeClr>
                </a:solidFill>
              </a:rPr>
              <a:pPr fontAlgn="base">
                <a:spcBef>
                  <a:spcPct val="0"/>
                </a:spcBef>
                <a:spcAft>
                  <a:spcPct val="0"/>
                </a:spcAft>
                <a:defRPr/>
              </a:pPr>
              <a:t>191</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8588" y="1420813"/>
            <a:ext cx="6262687" cy="338137"/>
          </a:xfrm>
          <a:prstGeom prst="rect">
            <a:avLst/>
          </a:prstGeom>
          <a:noFill/>
        </p:spPr>
        <p:txBody>
          <a:bodyPr>
            <a:spAutoFit/>
          </a:bodyPr>
          <a:lstStyle/>
          <a:p>
            <a:pPr>
              <a:defRPr/>
            </a:pPr>
            <a:r>
              <a:rPr lang="en-US" sz="1600" b="1" dirty="0">
                <a:latin typeface="+mj-lt"/>
              </a:rPr>
              <a:t>About Ad Hoc Reports</a:t>
            </a:r>
          </a:p>
        </p:txBody>
      </p:sp>
      <p:sp>
        <p:nvSpPr>
          <p:cNvPr id="11" name="TextBox 10"/>
          <p:cNvSpPr txBox="1"/>
          <p:nvPr/>
        </p:nvSpPr>
        <p:spPr>
          <a:xfrm>
            <a:off x="244475" y="1817688"/>
            <a:ext cx="2697163" cy="4154487"/>
          </a:xfrm>
          <a:prstGeom prst="rect">
            <a:avLst/>
          </a:prstGeom>
          <a:noFill/>
        </p:spPr>
        <p:txBody>
          <a:bodyPr>
            <a:spAutoFit/>
          </a:bodyPr>
          <a:lstStyle/>
          <a:p>
            <a:pPr marL="228600" indent="-228600">
              <a:defRPr/>
            </a:pPr>
            <a:r>
              <a:rPr lang="en-US" sz="1200" i="1" dirty="0">
                <a:latin typeface="+mn-lt"/>
              </a:rPr>
              <a:t>Ad hoc </a:t>
            </a:r>
            <a:r>
              <a:rPr lang="en-US" sz="1200" dirty="0">
                <a:latin typeface="+mn-lt"/>
              </a:rPr>
              <a:t>is a Latin phrase which</a:t>
            </a:r>
            <a:r>
              <a:rPr lang="en-US" sz="1200" i="1" dirty="0">
                <a:latin typeface="+mn-lt"/>
              </a:rPr>
              <a:t> </a:t>
            </a:r>
            <a:r>
              <a:rPr lang="en-US" sz="1200" dirty="0">
                <a:latin typeface="+mn-lt"/>
              </a:rPr>
              <a:t>means “for this purpose”. An ad hoc report means a report that is created for a specific task and thus can not be adapted to other purposes (Graphic 3.1.1</a:t>
            </a:r>
            <a:r>
              <a:rPr lang="en-US" sz="1200" dirty="0" smtClean="0">
                <a:latin typeface="+mn-lt"/>
              </a:rPr>
              <a:t>).</a:t>
            </a:r>
            <a:endParaRPr lang="en-US" sz="1200" dirty="0">
              <a:latin typeface="+mn-lt"/>
            </a:endParaRPr>
          </a:p>
          <a:p>
            <a:pPr marL="228600" indent="-228600">
              <a:defRPr/>
            </a:pPr>
            <a:endParaRPr lang="en-US" sz="1200" dirty="0">
              <a:latin typeface="+mn-lt"/>
            </a:endParaRPr>
          </a:p>
          <a:p>
            <a:pPr marL="228600" indent="-228600">
              <a:defRPr/>
            </a:pPr>
            <a:r>
              <a:rPr lang="en-US" sz="1200" dirty="0" smtClean="0">
                <a:latin typeface="+mn-lt"/>
              </a:rPr>
              <a:t>An Ad Hoc report provides </a:t>
            </a:r>
            <a:r>
              <a:rPr lang="en-US" sz="1200" dirty="0">
                <a:latin typeface="+mn-lt"/>
              </a:rPr>
              <a:t>you with </a:t>
            </a:r>
            <a:r>
              <a:rPr lang="en-US" sz="1200" dirty="0" smtClean="0">
                <a:latin typeface="Arial" charset="0"/>
              </a:rPr>
              <a:t>great </a:t>
            </a:r>
            <a:r>
              <a:rPr lang="en-US" sz="1200" dirty="0">
                <a:latin typeface="Arial" charset="0"/>
              </a:rPr>
              <a:t>flexibility </a:t>
            </a:r>
            <a:r>
              <a:rPr lang="en-US" sz="1200" dirty="0">
                <a:latin typeface="+mn-lt"/>
              </a:rPr>
              <a:t>to:</a:t>
            </a:r>
          </a:p>
          <a:p>
            <a:pPr marL="228600" indent="-228600">
              <a:buFont typeface="Arial" pitchFamily="34" charset="0"/>
              <a:buChar char="•"/>
              <a:defRPr/>
            </a:pPr>
            <a:endParaRPr lang="en-US" sz="1200" dirty="0">
              <a:latin typeface="+mn-lt"/>
            </a:endParaRPr>
          </a:p>
          <a:p>
            <a:pPr marL="228600" indent="-228600">
              <a:buFont typeface="Arial" pitchFamily="34" charset="0"/>
              <a:buChar char="•"/>
              <a:defRPr/>
            </a:pPr>
            <a:r>
              <a:rPr lang="en-US" sz="1200" dirty="0">
                <a:latin typeface="+mn-lt"/>
              </a:rPr>
              <a:t>Select the types of data to be </a:t>
            </a:r>
            <a:r>
              <a:rPr lang="en-US" sz="1200" dirty="0" smtClean="0">
                <a:latin typeface="+mn-lt"/>
              </a:rPr>
              <a:t>shown.</a:t>
            </a:r>
            <a:endParaRPr lang="en-US" sz="1200" dirty="0">
              <a:latin typeface="+mn-lt"/>
            </a:endParaRPr>
          </a:p>
          <a:p>
            <a:pPr marL="228600" indent="-228600">
              <a:buFont typeface="Arial" pitchFamily="34" charset="0"/>
              <a:buChar char="•"/>
              <a:defRPr/>
            </a:pPr>
            <a:endParaRPr lang="en-US" sz="1200" dirty="0">
              <a:latin typeface="+mn-lt"/>
            </a:endParaRPr>
          </a:p>
          <a:p>
            <a:pPr marL="228600" indent="-228600">
              <a:buFont typeface="Arial" pitchFamily="34" charset="0"/>
              <a:buChar char="•"/>
              <a:defRPr/>
            </a:pPr>
            <a:r>
              <a:rPr lang="en-US" sz="1200" dirty="0">
                <a:latin typeface="+mn-lt"/>
              </a:rPr>
              <a:t>Manipulate the data to be </a:t>
            </a:r>
            <a:r>
              <a:rPr lang="en-US" sz="1200" dirty="0" smtClean="0">
                <a:latin typeface="+mn-lt"/>
              </a:rPr>
              <a:t>shown.</a:t>
            </a:r>
            <a:endParaRPr lang="en-US" sz="1200" dirty="0">
              <a:latin typeface="+mn-lt"/>
            </a:endParaRPr>
          </a:p>
          <a:p>
            <a:pPr marL="228600" indent="-228600">
              <a:buFont typeface="Arial" pitchFamily="34" charset="0"/>
              <a:buChar char="•"/>
              <a:defRPr/>
            </a:pPr>
            <a:endParaRPr lang="en-US" sz="1200" dirty="0">
              <a:latin typeface="+mn-lt"/>
            </a:endParaRPr>
          </a:p>
          <a:p>
            <a:pPr marL="228600" indent="-228600">
              <a:buFont typeface="Arial" pitchFamily="34" charset="0"/>
              <a:buChar char="•"/>
              <a:defRPr/>
            </a:pPr>
            <a:r>
              <a:rPr lang="en-US" sz="1200" dirty="0">
                <a:latin typeface="+mn-lt"/>
              </a:rPr>
              <a:t>Change the display of selected </a:t>
            </a:r>
            <a:r>
              <a:rPr lang="en-US" sz="1200" dirty="0" smtClean="0">
                <a:latin typeface="+mn-lt"/>
              </a:rPr>
              <a:t>data.</a:t>
            </a:r>
            <a:endParaRPr lang="en-US" sz="1200" dirty="0">
              <a:latin typeface="+mn-lt"/>
            </a:endParaRPr>
          </a:p>
          <a:p>
            <a:pPr marL="228600" indent="-228600">
              <a:buFont typeface="Arial" pitchFamily="34" charset="0"/>
              <a:buChar char="•"/>
              <a:defRPr/>
            </a:pPr>
            <a:endParaRPr lang="en-US" sz="1200" dirty="0">
              <a:latin typeface="+mn-lt"/>
            </a:endParaRPr>
          </a:p>
          <a:p>
            <a:pPr marL="228600" indent="-228600">
              <a:buFont typeface="Arial" pitchFamily="34" charset="0"/>
              <a:buChar char="•"/>
              <a:defRPr/>
            </a:pPr>
            <a:r>
              <a:rPr lang="en-US" sz="1200" dirty="0">
                <a:latin typeface="+mn-lt"/>
              </a:rPr>
              <a:t>Report  the data in different </a:t>
            </a:r>
            <a:r>
              <a:rPr lang="en-US" sz="1200" dirty="0" smtClean="0">
                <a:latin typeface="+mn-lt"/>
              </a:rPr>
              <a:t>format.</a:t>
            </a:r>
            <a:endParaRPr lang="en-US" sz="1200" dirty="0">
              <a:latin typeface="+mn-lt"/>
            </a:endParaRPr>
          </a:p>
          <a:p>
            <a:pPr marL="228600" indent="-228600">
              <a:buFont typeface="Arial" pitchFamily="34" charset="0"/>
              <a:buChar char="•"/>
              <a:defRPr/>
            </a:pPr>
            <a:endParaRPr lang="en-US" sz="1200" dirty="0">
              <a:latin typeface="+mn-lt"/>
            </a:endParaRPr>
          </a:p>
          <a:p>
            <a:pPr marL="228600" indent="-228600">
              <a:buFont typeface="Arial" pitchFamily="34" charset="0"/>
              <a:buChar char="•"/>
              <a:defRPr/>
            </a:pPr>
            <a:r>
              <a:rPr lang="en-US" sz="1200" dirty="0">
                <a:latin typeface="+mn-lt"/>
              </a:rPr>
              <a:t>Save the data for future </a:t>
            </a:r>
            <a:r>
              <a:rPr lang="en-US" sz="1200" dirty="0" smtClean="0">
                <a:latin typeface="+mn-lt"/>
              </a:rPr>
              <a:t>use.</a:t>
            </a:r>
            <a:endParaRPr lang="en-US" sz="1200" dirty="0">
              <a:latin typeface="+mn-lt"/>
            </a:endParaRPr>
          </a:p>
        </p:txBody>
      </p:sp>
      <p:sp>
        <p:nvSpPr>
          <p:cNvPr id="13" name="TextBox 12"/>
          <p:cNvSpPr txBox="1"/>
          <p:nvPr/>
        </p:nvSpPr>
        <p:spPr>
          <a:xfrm>
            <a:off x="3389313" y="5935663"/>
            <a:ext cx="3481387" cy="215900"/>
          </a:xfrm>
          <a:prstGeom prst="rect">
            <a:avLst/>
          </a:prstGeom>
          <a:noFill/>
        </p:spPr>
        <p:txBody>
          <a:bodyPr>
            <a:spAutoFit/>
          </a:bodyPr>
          <a:lstStyle/>
          <a:p>
            <a:pPr>
              <a:defRPr/>
            </a:pPr>
            <a:r>
              <a:rPr lang="en-US" sz="800" dirty="0">
                <a:latin typeface="+mn-lt"/>
              </a:rPr>
              <a:t>Graphic 3.1.1: A Sample of Ad Hoc Report for a Specific Task</a:t>
            </a:r>
          </a:p>
        </p:txBody>
      </p:sp>
      <p:sp>
        <p:nvSpPr>
          <p:cNvPr id="10245" name="Rectangle 2"/>
          <p:cNvSpPr>
            <a:spLocks noGrp="1" noChangeArrowheads="1"/>
          </p:cNvSpPr>
          <p:nvPr>
            <p:ph type="title"/>
          </p:nvPr>
        </p:nvSpPr>
        <p:spPr/>
        <p:txBody>
          <a:bodyPr/>
          <a:lstStyle/>
          <a:p>
            <a:r>
              <a:rPr lang="en-US" dirty="0" smtClean="0"/>
              <a:t>Topic One – Ad Hoc Reports Overview</a:t>
            </a:r>
          </a:p>
        </p:txBody>
      </p:sp>
      <p:pic>
        <p:nvPicPr>
          <p:cNvPr id="10246" name="Picture 8" descr="main.png"/>
          <p:cNvPicPr>
            <a:picLocks noChangeAspect="1"/>
          </p:cNvPicPr>
          <p:nvPr/>
        </p:nvPicPr>
        <p:blipFill>
          <a:blip r:embed="rId3" cstate="print"/>
          <a:srcRect/>
          <a:stretch>
            <a:fillRect/>
          </a:stretch>
        </p:blipFill>
        <p:spPr bwMode="auto">
          <a:xfrm>
            <a:off x="3390900" y="1606550"/>
            <a:ext cx="5494338" cy="4300538"/>
          </a:xfrm>
          <a:prstGeom prst="rect">
            <a:avLst/>
          </a:prstGeom>
          <a:noFill/>
          <a:ln w="9525">
            <a:solidFill>
              <a:schemeClr val="tx1"/>
            </a:solidFill>
            <a:miter lim="800000"/>
            <a:headEnd/>
            <a:tailEnd/>
          </a:ln>
        </p:spPr>
      </p:pic>
      <p:sp>
        <p:nvSpPr>
          <p:cNvPr id="12"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64195510-80D8-454C-B531-D62B283113C9}" type="slidenum">
              <a:rPr lang="en-US" smtClean="0">
                <a:solidFill>
                  <a:schemeClr val="bg1">
                    <a:lumMod val="95000"/>
                  </a:schemeClr>
                </a:solidFill>
              </a:rPr>
              <a:pPr fontAlgn="base">
                <a:spcBef>
                  <a:spcPct val="0"/>
                </a:spcBef>
                <a:spcAft>
                  <a:spcPct val="0"/>
                </a:spcAft>
                <a:defRPr/>
              </a:pPr>
              <a:t>192</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Topic One – Ad Hoc Report Overview</a:t>
            </a:r>
          </a:p>
        </p:txBody>
      </p:sp>
      <p:sp>
        <p:nvSpPr>
          <p:cNvPr id="11267" name="TextBox 9"/>
          <p:cNvSpPr txBox="1">
            <a:spLocks noChangeArrowheads="1"/>
          </p:cNvSpPr>
          <p:nvPr/>
        </p:nvSpPr>
        <p:spPr bwMode="auto">
          <a:xfrm>
            <a:off x="128588" y="1420813"/>
            <a:ext cx="4554537" cy="338137"/>
          </a:xfrm>
          <a:prstGeom prst="rect">
            <a:avLst/>
          </a:prstGeom>
          <a:noFill/>
          <a:ln w="9525">
            <a:noFill/>
            <a:miter lim="800000"/>
            <a:headEnd/>
            <a:tailEnd/>
          </a:ln>
        </p:spPr>
        <p:txBody>
          <a:bodyPr>
            <a:spAutoFit/>
          </a:bodyPr>
          <a:lstStyle/>
          <a:p>
            <a:r>
              <a:rPr lang="en-US" sz="1600" b="1"/>
              <a:t>Access and View a Saved Ad Hoc Query</a:t>
            </a:r>
          </a:p>
        </p:txBody>
      </p:sp>
      <p:sp>
        <p:nvSpPr>
          <p:cNvPr id="12" name="TextBox 11"/>
          <p:cNvSpPr txBox="1"/>
          <p:nvPr/>
        </p:nvSpPr>
        <p:spPr>
          <a:xfrm>
            <a:off x="4660900" y="2263775"/>
            <a:ext cx="2944813" cy="215900"/>
          </a:xfrm>
          <a:prstGeom prst="rect">
            <a:avLst/>
          </a:prstGeom>
          <a:noFill/>
        </p:spPr>
        <p:txBody>
          <a:bodyPr>
            <a:spAutoFit/>
          </a:bodyPr>
          <a:lstStyle/>
          <a:p>
            <a:pPr>
              <a:defRPr/>
            </a:pPr>
            <a:r>
              <a:rPr lang="en-US" sz="800" dirty="0">
                <a:latin typeface="+mn-lt"/>
              </a:rPr>
              <a:t>Graphic 3.1.2: Ad Hoc Link</a:t>
            </a:r>
          </a:p>
        </p:txBody>
      </p:sp>
      <p:sp>
        <p:nvSpPr>
          <p:cNvPr id="14" name="TextBox 13"/>
          <p:cNvSpPr txBox="1"/>
          <p:nvPr/>
        </p:nvSpPr>
        <p:spPr>
          <a:xfrm>
            <a:off x="4686300" y="5343525"/>
            <a:ext cx="3597275" cy="215900"/>
          </a:xfrm>
          <a:prstGeom prst="rect">
            <a:avLst/>
          </a:prstGeom>
          <a:noFill/>
        </p:spPr>
        <p:txBody>
          <a:bodyPr>
            <a:spAutoFit/>
          </a:bodyPr>
          <a:lstStyle/>
          <a:p>
            <a:pPr>
              <a:defRPr/>
            </a:pPr>
            <a:r>
              <a:rPr lang="en-US" sz="800" dirty="0">
                <a:latin typeface="+mn-lt"/>
              </a:rPr>
              <a:t>Graphic 3.1.3: Ad Hoc Saved Query List</a:t>
            </a:r>
          </a:p>
        </p:txBody>
      </p:sp>
      <p:pic>
        <p:nvPicPr>
          <p:cNvPr id="11270" name="Picture 12" descr="studio2.png"/>
          <p:cNvPicPr>
            <a:picLocks noChangeAspect="1"/>
          </p:cNvPicPr>
          <p:nvPr/>
        </p:nvPicPr>
        <p:blipFill>
          <a:blip r:embed="rId3" cstate="print"/>
          <a:srcRect/>
          <a:stretch>
            <a:fillRect/>
          </a:stretch>
        </p:blipFill>
        <p:spPr bwMode="auto">
          <a:xfrm>
            <a:off x="4672013" y="2778125"/>
            <a:ext cx="4003675" cy="2544763"/>
          </a:xfrm>
          <a:prstGeom prst="rect">
            <a:avLst/>
          </a:prstGeom>
          <a:noFill/>
          <a:ln w="9525">
            <a:solidFill>
              <a:schemeClr val="tx1"/>
            </a:solidFill>
            <a:miter lim="800000"/>
            <a:headEnd/>
            <a:tailEnd/>
          </a:ln>
        </p:spPr>
      </p:pic>
      <p:pic>
        <p:nvPicPr>
          <p:cNvPr id="11271" name="Picture 15" descr="menu.png"/>
          <p:cNvPicPr>
            <a:picLocks noChangeAspect="1"/>
          </p:cNvPicPr>
          <p:nvPr/>
        </p:nvPicPr>
        <p:blipFill>
          <a:blip r:embed="rId4" cstate="print"/>
          <a:srcRect/>
          <a:stretch>
            <a:fillRect/>
          </a:stretch>
        </p:blipFill>
        <p:spPr bwMode="auto">
          <a:xfrm>
            <a:off x="4656138" y="1317625"/>
            <a:ext cx="2924175" cy="914400"/>
          </a:xfrm>
          <a:prstGeom prst="rect">
            <a:avLst/>
          </a:prstGeom>
          <a:noFill/>
          <a:ln w="9525">
            <a:solidFill>
              <a:schemeClr val="tx1"/>
            </a:solidFill>
            <a:miter lim="800000"/>
            <a:headEnd/>
            <a:tailEnd/>
          </a:ln>
        </p:spPr>
      </p:pic>
      <p:sp>
        <p:nvSpPr>
          <p:cNvPr id="25" name="TextBox 24"/>
          <p:cNvSpPr txBox="1"/>
          <p:nvPr/>
        </p:nvSpPr>
        <p:spPr>
          <a:xfrm>
            <a:off x="317500" y="1879600"/>
            <a:ext cx="3211513" cy="1016000"/>
          </a:xfrm>
          <a:prstGeom prst="rect">
            <a:avLst/>
          </a:prstGeom>
          <a:noFill/>
        </p:spPr>
        <p:txBody>
          <a:bodyPr>
            <a:spAutoFit/>
          </a:bodyPr>
          <a:lstStyle/>
          <a:p>
            <a:pPr>
              <a:spcBef>
                <a:spcPct val="50000"/>
              </a:spcBef>
              <a:defRPr/>
            </a:pPr>
            <a:r>
              <a:rPr lang="en-US" sz="1200" dirty="0">
                <a:latin typeface="Arial" charset="0"/>
              </a:rPr>
              <a:t>An ad hoc query is a query that you use to obtain information as the need arises.  Because it is neither predefined nor routinely performed, it is also called non-standard inquiry. </a:t>
            </a:r>
            <a:endParaRPr lang="en-US" sz="1200" dirty="0">
              <a:latin typeface="+mn-lt"/>
            </a:endParaRPr>
          </a:p>
        </p:txBody>
      </p:sp>
      <p:sp>
        <p:nvSpPr>
          <p:cNvPr id="11273" name="Oval 25"/>
          <p:cNvSpPr>
            <a:spLocks noChangeArrowheads="1"/>
          </p:cNvSpPr>
          <p:nvPr/>
        </p:nvSpPr>
        <p:spPr bwMode="auto">
          <a:xfrm>
            <a:off x="6723063" y="1774825"/>
            <a:ext cx="631825" cy="565150"/>
          </a:xfrm>
          <a:prstGeom prst="ellipse">
            <a:avLst/>
          </a:prstGeom>
          <a:noFill/>
          <a:ln w="25400" algn="ctr">
            <a:solidFill>
              <a:srgbClr val="C00000"/>
            </a:solidFill>
            <a:round/>
            <a:headEnd/>
            <a:tailEnd type="arrow" w="med" len="med"/>
          </a:ln>
        </p:spPr>
        <p:txBody>
          <a:bodyPr/>
          <a:lstStyle/>
          <a:p>
            <a:pPr algn="ctr"/>
            <a:endParaRPr lang="en-US"/>
          </a:p>
        </p:txBody>
      </p:sp>
      <p:sp>
        <p:nvSpPr>
          <p:cNvPr id="11274" name="Oval 27"/>
          <p:cNvSpPr>
            <a:spLocks noChangeArrowheads="1"/>
          </p:cNvSpPr>
          <p:nvPr/>
        </p:nvSpPr>
        <p:spPr bwMode="auto">
          <a:xfrm>
            <a:off x="4572000" y="4060825"/>
            <a:ext cx="2111375" cy="833438"/>
          </a:xfrm>
          <a:prstGeom prst="ellipse">
            <a:avLst/>
          </a:prstGeom>
          <a:noFill/>
          <a:ln w="25400" algn="ctr">
            <a:solidFill>
              <a:srgbClr val="C00000"/>
            </a:solidFill>
            <a:round/>
            <a:headEnd/>
            <a:tailEnd type="arrow" w="med" len="med"/>
          </a:ln>
        </p:spPr>
        <p:txBody>
          <a:bodyPr/>
          <a:lstStyle/>
          <a:p>
            <a:pPr algn="ctr"/>
            <a:endParaRPr lang="en-US"/>
          </a:p>
        </p:txBody>
      </p:sp>
      <p:graphicFrame>
        <p:nvGraphicFramePr>
          <p:cNvPr id="36" name="Group 62"/>
          <p:cNvGraphicFramePr>
            <a:graphicFrameLocks noGrp="1"/>
          </p:cNvGraphicFramePr>
          <p:nvPr/>
        </p:nvGraphicFramePr>
        <p:xfrm>
          <a:off x="387350" y="3073400"/>
          <a:ext cx="3726780" cy="2653322"/>
        </p:xfrm>
        <a:graphic>
          <a:graphicData uri="http://schemas.openxmlformats.org/drawingml/2006/table">
            <a:tbl>
              <a:tblPr/>
              <a:tblGrid>
                <a:gridCol w="336609"/>
                <a:gridCol w="3390171"/>
              </a:tblGrid>
              <a:tr h="45785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Accessing and Viewing Ad Hoc Query (See Graphics 3.1.2 and 3.1.3)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80307">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a:t>
                      </a:r>
                      <a:r>
                        <a:rPr kumimoji="0" lang="en-US" sz="1200" b="1" i="0" u="none" strike="noStrike" cap="none" normalizeH="0" baseline="0" dirty="0" smtClean="0">
                          <a:ln>
                            <a:noFill/>
                          </a:ln>
                          <a:solidFill>
                            <a:srgbClr val="000000"/>
                          </a:solidFill>
                          <a:effectLst/>
                          <a:latin typeface="Arial" pitchFamily="34" charset="0"/>
                        </a:rPr>
                        <a:t>Ad hoc</a:t>
                      </a:r>
                      <a:r>
                        <a:rPr kumimoji="0" lang="en-US" sz="1200" b="0" i="0" u="none" strike="noStrike" cap="none" normalizeH="0" baseline="0" dirty="0" smtClean="0">
                          <a:ln>
                            <a:noFill/>
                          </a:ln>
                          <a:solidFill>
                            <a:srgbClr val="000000"/>
                          </a:solidFill>
                          <a:effectLst/>
                          <a:latin typeface="Arial" pitchFamily="34" charset="0"/>
                        </a:rPr>
                        <a:t> link on the yellow bar on PCARSS main page.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ndParaRP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Ad hoc Saved Query List </a:t>
                      </a:r>
                      <a:r>
                        <a:rPr kumimoji="0" lang="en-US" sz="1200" b="0" i="0" u="none" strike="noStrike" cap="none" normalizeH="0" baseline="0" dirty="0" smtClean="0">
                          <a:ln>
                            <a:noFill/>
                          </a:ln>
                          <a:solidFill>
                            <a:srgbClr val="000000"/>
                          </a:solidFill>
                          <a:effectLst/>
                          <a:latin typeface="Arial" pitchFamily="34" charset="0"/>
                        </a:rPr>
                        <a:t>displays</a:t>
                      </a:r>
                    </a:p>
                    <a:p>
                      <a:pPr marL="119063" marR="0" lvl="0" indent="-1190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cap="none" normalizeH="0" baseline="0" dirty="0" smtClean="0">
                          <a:ln>
                            <a:noFill/>
                          </a:ln>
                          <a:solidFill>
                            <a:srgbClr val="000000"/>
                          </a:solidFill>
                          <a:effectLst/>
                          <a:latin typeface="Arial" pitchFamily="34" charset="0"/>
                        </a:rPr>
                        <a:t>Query lists saved in My Folders will be visible only to user who saved it and query lists saved in Public Folders can be viewed by all users.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99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b="0" i="1" baseline="0" dirty="0" smtClean="0">
                          <a:solidFill>
                            <a:schemeClr val="tx1"/>
                          </a:solidFill>
                          <a:latin typeface="+mn-lt"/>
                        </a:rPr>
                        <a:t>Click </a:t>
                      </a:r>
                      <a:r>
                        <a:rPr lang="en-US" sz="1200" b="0" i="0" baseline="0" dirty="0" smtClean="0">
                          <a:solidFill>
                            <a:schemeClr val="tx1"/>
                          </a:solidFill>
                          <a:latin typeface="+mn-lt"/>
                        </a:rPr>
                        <a:t>a saved ad hoc query from those listed under My Folders or Public Folders tabs to view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84DFFCC8-47D6-47AC-B4EF-88249B8E1B78}" type="slidenum">
              <a:rPr lang="en-US" smtClean="0">
                <a:solidFill>
                  <a:schemeClr val="bg1">
                    <a:lumMod val="95000"/>
                  </a:schemeClr>
                </a:solidFill>
              </a:rPr>
              <a:pPr fontAlgn="base">
                <a:spcBef>
                  <a:spcPct val="0"/>
                </a:spcBef>
                <a:spcAft>
                  <a:spcPct val="0"/>
                </a:spcAft>
                <a:defRPr/>
              </a:pPr>
              <a:t>193</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Topic One – Ad Hoc Report Overview</a:t>
            </a:r>
          </a:p>
        </p:txBody>
      </p:sp>
      <p:sp>
        <p:nvSpPr>
          <p:cNvPr id="12291" name="TextBox 9"/>
          <p:cNvSpPr txBox="1">
            <a:spLocks noChangeArrowheads="1"/>
          </p:cNvSpPr>
          <p:nvPr/>
        </p:nvSpPr>
        <p:spPr bwMode="auto">
          <a:xfrm>
            <a:off x="128588" y="1420813"/>
            <a:ext cx="4554537" cy="338137"/>
          </a:xfrm>
          <a:prstGeom prst="rect">
            <a:avLst/>
          </a:prstGeom>
          <a:noFill/>
          <a:ln w="9525">
            <a:noFill/>
            <a:miter lim="800000"/>
            <a:headEnd/>
            <a:tailEnd/>
          </a:ln>
        </p:spPr>
        <p:txBody>
          <a:bodyPr>
            <a:spAutoFit/>
          </a:bodyPr>
          <a:lstStyle/>
          <a:p>
            <a:r>
              <a:rPr lang="en-US" sz="1600" b="1"/>
              <a:t>Start a New Query</a:t>
            </a:r>
          </a:p>
        </p:txBody>
      </p:sp>
      <p:sp>
        <p:nvSpPr>
          <p:cNvPr id="12" name="TextBox 11"/>
          <p:cNvSpPr txBox="1"/>
          <p:nvPr/>
        </p:nvSpPr>
        <p:spPr>
          <a:xfrm>
            <a:off x="4660900" y="2251075"/>
            <a:ext cx="2944813" cy="215900"/>
          </a:xfrm>
          <a:prstGeom prst="rect">
            <a:avLst/>
          </a:prstGeom>
          <a:noFill/>
        </p:spPr>
        <p:txBody>
          <a:bodyPr>
            <a:spAutoFit/>
          </a:bodyPr>
          <a:lstStyle/>
          <a:p>
            <a:pPr>
              <a:defRPr/>
            </a:pPr>
            <a:r>
              <a:rPr lang="en-US" sz="800" dirty="0">
                <a:latin typeface="+mn-lt"/>
              </a:rPr>
              <a:t>Graphic 3.1.4: Ad Hoc Link</a:t>
            </a:r>
          </a:p>
        </p:txBody>
      </p:sp>
      <p:sp>
        <p:nvSpPr>
          <p:cNvPr id="14" name="TextBox 13"/>
          <p:cNvSpPr txBox="1"/>
          <p:nvPr/>
        </p:nvSpPr>
        <p:spPr>
          <a:xfrm>
            <a:off x="4673600" y="5343525"/>
            <a:ext cx="2944813" cy="215900"/>
          </a:xfrm>
          <a:prstGeom prst="rect">
            <a:avLst/>
          </a:prstGeom>
          <a:noFill/>
        </p:spPr>
        <p:txBody>
          <a:bodyPr>
            <a:spAutoFit/>
          </a:bodyPr>
          <a:lstStyle/>
          <a:p>
            <a:pPr>
              <a:defRPr/>
            </a:pPr>
            <a:r>
              <a:rPr lang="en-US" sz="800" dirty="0">
                <a:latin typeface="+mn-lt"/>
              </a:rPr>
              <a:t>Graphic 3.1.5: Launch Query Studio Link</a:t>
            </a:r>
          </a:p>
        </p:txBody>
      </p:sp>
      <p:pic>
        <p:nvPicPr>
          <p:cNvPr id="12294" name="Picture 12" descr="studio2.png"/>
          <p:cNvPicPr>
            <a:picLocks noChangeAspect="1"/>
          </p:cNvPicPr>
          <p:nvPr/>
        </p:nvPicPr>
        <p:blipFill>
          <a:blip r:embed="rId3" cstate="print"/>
          <a:srcRect/>
          <a:stretch>
            <a:fillRect/>
          </a:stretch>
        </p:blipFill>
        <p:spPr bwMode="auto">
          <a:xfrm>
            <a:off x="4672013" y="2778125"/>
            <a:ext cx="4003675" cy="2544763"/>
          </a:xfrm>
          <a:prstGeom prst="rect">
            <a:avLst/>
          </a:prstGeom>
          <a:noFill/>
          <a:ln w="9525">
            <a:solidFill>
              <a:schemeClr val="tx1"/>
            </a:solidFill>
            <a:miter lim="800000"/>
            <a:headEnd/>
            <a:tailEnd/>
          </a:ln>
        </p:spPr>
      </p:pic>
      <p:pic>
        <p:nvPicPr>
          <p:cNvPr id="12295" name="Picture 15" descr="menu.png"/>
          <p:cNvPicPr>
            <a:picLocks noChangeAspect="1"/>
          </p:cNvPicPr>
          <p:nvPr/>
        </p:nvPicPr>
        <p:blipFill>
          <a:blip r:embed="rId4" cstate="print"/>
          <a:srcRect/>
          <a:stretch>
            <a:fillRect/>
          </a:stretch>
        </p:blipFill>
        <p:spPr bwMode="auto">
          <a:xfrm>
            <a:off x="4656138" y="1317625"/>
            <a:ext cx="2924175" cy="914400"/>
          </a:xfrm>
          <a:prstGeom prst="rect">
            <a:avLst/>
          </a:prstGeom>
          <a:noFill/>
          <a:ln w="9525">
            <a:solidFill>
              <a:schemeClr val="tx1"/>
            </a:solidFill>
            <a:miter lim="800000"/>
            <a:headEnd/>
            <a:tailEnd/>
          </a:ln>
        </p:spPr>
      </p:pic>
      <p:sp>
        <p:nvSpPr>
          <p:cNvPr id="12296" name="Oval 10"/>
          <p:cNvSpPr>
            <a:spLocks noChangeArrowheads="1"/>
          </p:cNvSpPr>
          <p:nvPr/>
        </p:nvSpPr>
        <p:spPr bwMode="auto">
          <a:xfrm>
            <a:off x="6589713" y="3011488"/>
            <a:ext cx="1290637" cy="538162"/>
          </a:xfrm>
          <a:prstGeom prst="ellipse">
            <a:avLst/>
          </a:prstGeom>
          <a:noFill/>
          <a:ln w="25400" algn="ctr">
            <a:solidFill>
              <a:srgbClr val="C00000"/>
            </a:solidFill>
            <a:round/>
            <a:headEnd/>
            <a:tailEnd type="arrow" w="med" len="med"/>
          </a:ln>
        </p:spPr>
        <p:txBody>
          <a:bodyPr/>
          <a:lstStyle/>
          <a:p>
            <a:pPr algn="ctr"/>
            <a:endParaRPr lang="en-US"/>
          </a:p>
        </p:txBody>
      </p:sp>
      <p:sp>
        <p:nvSpPr>
          <p:cNvPr id="12297" name="Oval 16"/>
          <p:cNvSpPr>
            <a:spLocks noChangeArrowheads="1"/>
          </p:cNvSpPr>
          <p:nvPr/>
        </p:nvSpPr>
        <p:spPr bwMode="auto">
          <a:xfrm>
            <a:off x="6696075" y="1762125"/>
            <a:ext cx="712788" cy="511175"/>
          </a:xfrm>
          <a:prstGeom prst="ellipse">
            <a:avLst/>
          </a:prstGeom>
          <a:noFill/>
          <a:ln w="25400" algn="ctr">
            <a:solidFill>
              <a:srgbClr val="C00000"/>
            </a:solidFill>
            <a:round/>
            <a:headEnd/>
            <a:tailEnd type="arrow" w="med" len="med"/>
          </a:ln>
        </p:spPr>
        <p:txBody>
          <a:bodyPr/>
          <a:lstStyle/>
          <a:p>
            <a:pPr algn="ctr"/>
            <a:endParaRPr lang="en-US"/>
          </a:p>
        </p:txBody>
      </p:sp>
      <p:graphicFrame>
        <p:nvGraphicFramePr>
          <p:cNvPr id="18" name="Group 62"/>
          <p:cNvGraphicFramePr>
            <a:graphicFrameLocks noGrp="1"/>
          </p:cNvGraphicFramePr>
          <p:nvPr/>
        </p:nvGraphicFramePr>
        <p:xfrm>
          <a:off x="250825" y="2047875"/>
          <a:ext cx="3689270" cy="1817714"/>
        </p:xfrm>
        <a:graphic>
          <a:graphicData uri="http://schemas.openxmlformats.org/drawingml/2006/table">
            <a:tbl>
              <a:tblPr/>
              <a:tblGrid>
                <a:gridCol w="333221"/>
                <a:gridCol w="3356049"/>
              </a:tblGrid>
              <a:tr h="3185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Start a New Query (See Graphics 3.1.4 and 3.1.5)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2804">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on </a:t>
                      </a:r>
                      <a:r>
                        <a:rPr kumimoji="0" lang="en-US" sz="1200" b="1" i="0" u="none" strike="noStrike" cap="none" normalizeH="0" baseline="0" dirty="0" smtClean="0">
                          <a:ln>
                            <a:noFill/>
                          </a:ln>
                          <a:solidFill>
                            <a:srgbClr val="000000"/>
                          </a:solidFill>
                          <a:effectLst/>
                          <a:latin typeface="Arial" pitchFamily="34" charset="0"/>
                        </a:rPr>
                        <a:t>Ad hoc</a:t>
                      </a:r>
                      <a:r>
                        <a:rPr kumimoji="0" lang="en-US" sz="1200" b="0" i="0" u="none" strike="noStrike" cap="none" normalizeH="0" baseline="0" dirty="0" smtClean="0">
                          <a:ln>
                            <a:noFill/>
                          </a:ln>
                          <a:solidFill>
                            <a:srgbClr val="000000"/>
                          </a:solidFill>
                          <a:effectLst/>
                          <a:latin typeface="Arial" pitchFamily="34" charset="0"/>
                        </a:rPr>
                        <a:t> link on the yellow bar on PCARSS main page.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cap="none" normalizeH="0" baseline="0" dirty="0" smtClean="0">
                        <a:ln>
                          <a:noFill/>
                        </a:ln>
                        <a:solidFill>
                          <a:srgbClr val="000000"/>
                        </a:solidFill>
                        <a:effectLst/>
                        <a:latin typeface="Arial" pitchFamily="34" charset="0"/>
                      </a:endParaRPr>
                    </a:p>
                    <a:p>
                      <a:pPr marL="177800" marR="0" lvl="0" indent="-1778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200" b="1" i="0" u="none" strike="noStrike" cap="none" normalizeH="0" baseline="0" dirty="0" smtClean="0">
                          <a:ln>
                            <a:noFill/>
                          </a:ln>
                          <a:solidFill>
                            <a:srgbClr val="000000"/>
                          </a:solidFill>
                          <a:effectLst/>
                          <a:latin typeface="Arial" pitchFamily="34" charset="0"/>
                        </a:rPr>
                        <a:t>Launch Query Studio </a:t>
                      </a:r>
                      <a:r>
                        <a:rPr kumimoji="0" lang="en-US" sz="1200" b="0" i="0" u="none" strike="noStrike" cap="none" normalizeH="0" baseline="0" dirty="0" smtClean="0">
                          <a:ln>
                            <a:noFill/>
                          </a:ln>
                          <a:solidFill>
                            <a:srgbClr val="000000"/>
                          </a:solidFill>
                          <a:effectLst/>
                          <a:latin typeface="Arial" pitchFamily="34" charset="0"/>
                        </a:rPr>
                        <a:t>link appears to the right side of Ad hoc link.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29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200" b="0" i="1" baseline="0" dirty="0" smtClean="0">
                          <a:solidFill>
                            <a:schemeClr val="tx1"/>
                          </a:solidFill>
                          <a:latin typeface="+mn-lt"/>
                        </a:rPr>
                        <a:t>Click </a:t>
                      </a:r>
                      <a:r>
                        <a:rPr lang="en-US" sz="1200" b="0" i="0" baseline="0" dirty="0" smtClean="0">
                          <a:solidFill>
                            <a:schemeClr val="tx1"/>
                          </a:solidFill>
                          <a:latin typeface="+mn-lt"/>
                        </a:rPr>
                        <a:t>on </a:t>
                      </a:r>
                      <a:r>
                        <a:rPr lang="en-US" sz="1200" b="1" i="0" baseline="0" dirty="0" smtClean="0">
                          <a:solidFill>
                            <a:schemeClr val="tx1"/>
                          </a:solidFill>
                          <a:latin typeface="+mn-lt"/>
                        </a:rPr>
                        <a:t>Launch Query Studio</a:t>
                      </a:r>
                      <a:r>
                        <a:rPr lang="en-US" sz="1200" b="0" i="0" baseline="0" dirty="0" smtClean="0">
                          <a:solidFill>
                            <a:schemeClr val="tx1"/>
                          </a:solidFill>
                          <a:latin typeface="+mn-lt"/>
                        </a:rPr>
                        <a:t> link to start a new query.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16529F71-56C4-4303-8445-77F29DCA69CC}" type="slidenum">
              <a:rPr lang="en-US" smtClean="0">
                <a:solidFill>
                  <a:schemeClr val="bg1">
                    <a:lumMod val="95000"/>
                  </a:schemeClr>
                </a:solidFill>
              </a:rPr>
              <a:pPr fontAlgn="base">
                <a:spcBef>
                  <a:spcPct val="0"/>
                </a:spcBef>
                <a:spcAft>
                  <a:spcPct val="0"/>
                </a:spcAft>
                <a:defRPr/>
              </a:pPr>
              <a:t>194</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components.png"/>
          <p:cNvPicPr>
            <a:picLocks noChangeAspect="1"/>
          </p:cNvPicPr>
          <p:nvPr/>
        </p:nvPicPr>
        <p:blipFill>
          <a:blip r:embed="rId3" cstate="print"/>
          <a:srcRect/>
          <a:stretch>
            <a:fillRect/>
          </a:stretch>
        </p:blipFill>
        <p:spPr bwMode="auto">
          <a:xfrm>
            <a:off x="1882775" y="3108325"/>
            <a:ext cx="7021513" cy="3090863"/>
          </a:xfrm>
          <a:prstGeom prst="rect">
            <a:avLst/>
          </a:prstGeom>
          <a:noFill/>
          <a:ln w="9525">
            <a:solidFill>
              <a:schemeClr val="tx1"/>
            </a:solidFill>
            <a:miter lim="800000"/>
            <a:headEnd/>
            <a:tailEnd/>
          </a:ln>
        </p:spPr>
      </p:pic>
      <p:sp>
        <p:nvSpPr>
          <p:cNvPr id="8" name="TextBox 7"/>
          <p:cNvSpPr txBox="1"/>
          <p:nvPr/>
        </p:nvSpPr>
        <p:spPr>
          <a:xfrm>
            <a:off x="128588" y="1420813"/>
            <a:ext cx="4554537" cy="338137"/>
          </a:xfrm>
          <a:prstGeom prst="rect">
            <a:avLst/>
          </a:prstGeom>
          <a:noFill/>
        </p:spPr>
        <p:txBody>
          <a:bodyPr>
            <a:spAutoFit/>
          </a:bodyPr>
          <a:lstStyle/>
          <a:p>
            <a:pPr>
              <a:defRPr/>
            </a:pPr>
            <a:r>
              <a:rPr lang="en-US" sz="1600" b="1" dirty="0">
                <a:latin typeface="+mj-lt"/>
              </a:rPr>
              <a:t>Ad Hoc Components</a:t>
            </a:r>
          </a:p>
        </p:txBody>
      </p:sp>
      <p:sp>
        <p:nvSpPr>
          <p:cNvPr id="11" name="TextBox 10"/>
          <p:cNvSpPr txBox="1"/>
          <p:nvPr/>
        </p:nvSpPr>
        <p:spPr>
          <a:xfrm>
            <a:off x="185738" y="1838325"/>
            <a:ext cx="8675687" cy="830263"/>
          </a:xfrm>
          <a:prstGeom prst="rect">
            <a:avLst/>
          </a:prstGeom>
          <a:noFill/>
        </p:spPr>
        <p:txBody>
          <a:bodyPr>
            <a:spAutoFit/>
          </a:bodyPr>
          <a:lstStyle/>
          <a:p>
            <a:pPr>
              <a:defRPr/>
            </a:pPr>
            <a:r>
              <a:rPr lang="en-US" sz="1200" dirty="0">
                <a:latin typeface="+mn-lt"/>
              </a:rPr>
              <a:t>The ad hoc for PCARSS has three main components to help the user select, filter, view, and manipulate selected data. The </a:t>
            </a:r>
            <a:r>
              <a:rPr lang="en-US" sz="1200" b="1" dirty="0">
                <a:latin typeface="+mn-lt"/>
              </a:rPr>
              <a:t>m</a:t>
            </a:r>
            <a:r>
              <a:rPr lang="en-US" sz="1200" b="1" dirty="0">
                <a:latin typeface="Arial" charset="0"/>
              </a:rPr>
              <a:t>ain menu </a:t>
            </a:r>
            <a:r>
              <a:rPr lang="en-US" sz="1200" dirty="0">
                <a:latin typeface="Arial" charset="0"/>
              </a:rPr>
              <a:t>gives the user the options to insert data, edit data, change data layout, run report and manage file.</a:t>
            </a:r>
            <a:r>
              <a:rPr lang="en-US" sz="1200" b="1" dirty="0">
                <a:latin typeface="Arial" charset="0"/>
              </a:rPr>
              <a:t> </a:t>
            </a:r>
            <a:r>
              <a:rPr lang="en-US" sz="1200" dirty="0">
                <a:latin typeface="+mn-lt"/>
              </a:rPr>
              <a:t>The </a:t>
            </a:r>
            <a:r>
              <a:rPr lang="en-US" sz="1200" b="1" dirty="0">
                <a:latin typeface="+mn-lt"/>
              </a:rPr>
              <a:t>toolbar </a:t>
            </a:r>
            <a:r>
              <a:rPr lang="en-US" sz="1200" dirty="0">
                <a:latin typeface="+mn-lt"/>
              </a:rPr>
              <a:t>provides tools for saving, cutting and pasting, filtering, sorting, and manipulating the data displayed in the </a:t>
            </a:r>
            <a:r>
              <a:rPr lang="en-US" sz="1200" b="1" dirty="0">
                <a:latin typeface="+mn-lt"/>
              </a:rPr>
              <a:t>report area</a:t>
            </a:r>
            <a:r>
              <a:rPr lang="en-US" sz="1200" dirty="0">
                <a:latin typeface="+mn-lt"/>
              </a:rPr>
              <a:t>. The </a:t>
            </a:r>
            <a:r>
              <a:rPr lang="en-US" sz="1200" b="1" dirty="0">
                <a:latin typeface="+mn-lt"/>
              </a:rPr>
              <a:t>report area </a:t>
            </a:r>
            <a:r>
              <a:rPr lang="en-US" sz="1200" dirty="0">
                <a:latin typeface="+mn-lt"/>
              </a:rPr>
              <a:t>holds all the data for the user to view and manipulate (Graphic 3.1.6).</a:t>
            </a:r>
          </a:p>
        </p:txBody>
      </p:sp>
      <p:sp>
        <p:nvSpPr>
          <p:cNvPr id="12" name="TextBox 11"/>
          <p:cNvSpPr txBox="1"/>
          <p:nvPr/>
        </p:nvSpPr>
        <p:spPr>
          <a:xfrm>
            <a:off x="1893888" y="6207125"/>
            <a:ext cx="2944812" cy="215900"/>
          </a:xfrm>
          <a:prstGeom prst="rect">
            <a:avLst/>
          </a:prstGeom>
          <a:noFill/>
        </p:spPr>
        <p:txBody>
          <a:bodyPr>
            <a:spAutoFit/>
          </a:bodyPr>
          <a:lstStyle/>
          <a:p>
            <a:pPr>
              <a:defRPr/>
            </a:pPr>
            <a:r>
              <a:rPr lang="en-US" sz="800" dirty="0">
                <a:latin typeface="+mn-lt"/>
              </a:rPr>
              <a:t>Graphic 3.1.6: Ad Hoc Report Components</a:t>
            </a:r>
          </a:p>
        </p:txBody>
      </p:sp>
      <p:sp>
        <p:nvSpPr>
          <p:cNvPr id="13318" name="Rectangle 2"/>
          <p:cNvSpPr>
            <a:spLocks noGrp="1" noChangeArrowheads="1"/>
          </p:cNvSpPr>
          <p:nvPr>
            <p:ph type="title"/>
          </p:nvPr>
        </p:nvSpPr>
        <p:spPr/>
        <p:txBody>
          <a:bodyPr/>
          <a:lstStyle/>
          <a:p>
            <a:r>
              <a:rPr lang="en-US" dirty="0" smtClean="0"/>
              <a:t>Topic One – Ad Hoc Report Overview</a:t>
            </a:r>
          </a:p>
        </p:txBody>
      </p:sp>
      <p:sp>
        <p:nvSpPr>
          <p:cNvPr id="16" name="TextBox 15"/>
          <p:cNvSpPr txBox="1"/>
          <p:nvPr/>
        </p:nvSpPr>
        <p:spPr>
          <a:xfrm>
            <a:off x="7600950" y="2490788"/>
            <a:ext cx="855663" cy="338137"/>
          </a:xfrm>
          <a:prstGeom prst="rect">
            <a:avLst/>
          </a:prstGeom>
          <a:noFill/>
        </p:spPr>
        <p:txBody>
          <a:bodyPr wrap="none">
            <a:spAutoFit/>
          </a:bodyPr>
          <a:lstStyle/>
          <a:p>
            <a:pPr>
              <a:defRPr/>
            </a:pPr>
            <a:r>
              <a:rPr lang="en-US" sz="1600" dirty="0">
                <a:solidFill>
                  <a:srgbClr val="C00000"/>
                </a:solidFill>
                <a:latin typeface="+mn-lt"/>
              </a:rPr>
              <a:t>Toolbar</a:t>
            </a:r>
          </a:p>
        </p:txBody>
      </p:sp>
      <p:sp>
        <p:nvSpPr>
          <p:cNvPr id="17" name="TextBox 16"/>
          <p:cNvSpPr txBox="1"/>
          <p:nvPr/>
        </p:nvSpPr>
        <p:spPr>
          <a:xfrm>
            <a:off x="36513" y="4322763"/>
            <a:ext cx="1235075" cy="338137"/>
          </a:xfrm>
          <a:prstGeom prst="rect">
            <a:avLst/>
          </a:prstGeom>
          <a:noFill/>
        </p:spPr>
        <p:txBody>
          <a:bodyPr>
            <a:spAutoFit/>
          </a:bodyPr>
          <a:lstStyle/>
          <a:p>
            <a:pPr>
              <a:defRPr/>
            </a:pPr>
            <a:r>
              <a:rPr lang="en-US" sz="1600" dirty="0">
                <a:solidFill>
                  <a:srgbClr val="C00000"/>
                </a:solidFill>
                <a:latin typeface="+mn-lt"/>
              </a:rPr>
              <a:t>Main Menu</a:t>
            </a:r>
          </a:p>
        </p:txBody>
      </p:sp>
      <p:sp>
        <p:nvSpPr>
          <p:cNvPr id="18" name="TextBox 17"/>
          <p:cNvSpPr txBox="1"/>
          <p:nvPr/>
        </p:nvSpPr>
        <p:spPr>
          <a:xfrm>
            <a:off x="7527925" y="5316538"/>
            <a:ext cx="1320800" cy="338137"/>
          </a:xfrm>
          <a:prstGeom prst="rect">
            <a:avLst/>
          </a:prstGeom>
          <a:noFill/>
        </p:spPr>
        <p:txBody>
          <a:bodyPr>
            <a:spAutoFit/>
          </a:bodyPr>
          <a:lstStyle/>
          <a:p>
            <a:pPr>
              <a:defRPr/>
            </a:pPr>
            <a:r>
              <a:rPr lang="en-US" sz="1600" dirty="0">
                <a:solidFill>
                  <a:srgbClr val="C00000"/>
                </a:solidFill>
                <a:latin typeface="+mn-lt"/>
              </a:rPr>
              <a:t>Report area</a:t>
            </a:r>
          </a:p>
        </p:txBody>
      </p:sp>
      <p:sp>
        <p:nvSpPr>
          <p:cNvPr id="13322" name="Rounded Rectangle 18"/>
          <p:cNvSpPr>
            <a:spLocks noChangeArrowheads="1"/>
          </p:cNvSpPr>
          <p:nvPr/>
        </p:nvSpPr>
        <p:spPr bwMode="auto">
          <a:xfrm>
            <a:off x="3657600" y="3079750"/>
            <a:ext cx="5210175" cy="565150"/>
          </a:xfrm>
          <a:prstGeom prst="roundRect">
            <a:avLst>
              <a:gd name="adj" fmla="val 16667"/>
            </a:avLst>
          </a:prstGeom>
          <a:noFill/>
          <a:ln w="25400" algn="ctr">
            <a:solidFill>
              <a:srgbClr val="C00000"/>
            </a:solidFill>
            <a:round/>
            <a:headEnd/>
            <a:tailEnd type="arrow" w="med" len="med"/>
          </a:ln>
        </p:spPr>
        <p:txBody>
          <a:bodyPr/>
          <a:lstStyle/>
          <a:p>
            <a:pPr algn="ctr"/>
            <a:endParaRPr lang="en-US"/>
          </a:p>
        </p:txBody>
      </p:sp>
      <p:sp>
        <p:nvSpPr>
          <p:cNvPr id="13323" name="Rectangle 21"/>
          <p:cNvSpPr>
            <a:spLocks noChangeArrowheads="1"/>
          </p:cNvSpPr>
          <p:nvPr/>
        </p:nvSpPr>
        <p:spPr bwMode="auto">
          <a:xfrm>
            <a:off x="1900238" y="3176588"/>
            <a:ext cx="1709737" cy="2827337"/>
          </a:xfrm>
          <a:prstGeom prst="rect">
            <a:avLst/>
          </a:prstGeom>
          <a:noFill/>
          <a:ln w="25400" algn="ctr">
            <a:solidFill>
              <a:srgbClr val="C00000"/>
            </a:solidFill>
            <a:round/>
            <a:headEnd/>
            <a:tailEnd type="arrow" w="med" len="med"/>
          </a:ln>
        </p:spPr>
        <p:txBody>
          <a:bodyPr/>
          <a:lstStyle/>
          <a:p>
            <a:pPr algn="ctr"/>
            <a:endParaRPr lang="en-US"/>
          </a:p>
        </p:txBody>
      </p:sp>
      <p:sp>
        <p:nvSpPr>
          <p:cNvPr id="13324" name="Rectangle 22"/>
          <p:cNvSpPr>
            <a:spLocks noChangeArrowheads="1"/>
          </p:cNvSpPr>
          <p:nvPr/>
        </p:nvSpPr>
        <p:spPr bwMode="auto">
          <a:xfrm>
            <a:off x="3670300" y="3994150"/>
            <a:ext cx="3416300" cy="1757363"/>
          </a:xfrm>
          <a:prstGeom prst="rect">
            <a:avLst/>
          </a:prstGeom>
          <a:noFill/>
          <a:ln w="25400" algn="ctr">
            <a:solidFill>
              <a:srgbClr val="C00000"/>
            </a:solidFill>
            <a:round/>
            <a:headEnd/>
            <a:tailEnd type="arrow" w="med" len="med"/>
          </a:ln>
        </p:spPr>
        <p:txBody>
          <a:bodyPr/>
          <a:lstStyle/>
          <a:p>
            <a:pPr algn="ctr"/>
            <a:endParaRPr lang="en-US"/>
          </a:p>
        </p:txBody>
      </p:sp>
      <p:cxnSp>
        <p:nvCxnSpPr>
          <p:cNvPr id="13325" name="Straight Arrow Connector 24"/>
          <p:cNvCxnSpPr>
            <a:cxnSpLocks noChangeShapeType="1"/>
          </p:cNvCxnSpPr>
          <p:nvPr/>
        </p:nvCxnSpPr>
        <p:spPr bwMode="auto">
          <a:xfrm rot="10800000" flipV="1">
            <a:off x="6786563" y="2671763"/>
            <a:ext cx="865187" cy="528637"/>
          </a:xfrm>
          <a:prstGeom prst="straightConnector1">
            <a:avLst/>
          </a:prstGeom>
          <a:noFill/>
          <a:ln w="25400" algn="ctr">
            <a:solidFill>
              <a:srgbClr val="C00000"/>
            </a:solidFill>
            <a:round/>
            <a:headEnd/>
            <a:tailEnd type="arrow" w="med" len="med"/>
          </a:ln>
        </p:spPr>
      </p:cxnSp>
      <p:cxnSp>
        <p:nvCxnSpPr>
          <p:cNvPr id="13326" name="Straight Arrow Connector 26"/>
          <p:cNvCxnSpPr>
            <a:cxnSpLocks noChangeShapeType="1"/>
          </p:cNvCxnSpPr>
          <p:nvPr/>
        </p:nvCxnSpPr>
        <p:spPr bwMode="auto">
          <a:xfrm>
            <a:off x="1166813" y="4500563"/>
            <a:ext cx="698500" cy="0"/>
          </a:xfrm>
          <a:prstGeom prst="straightConnector1">
            <a:avLst/>
          </a:prstGeom>
          <a:noFill/>
          <a:ln w="25400" algn="ctr">
            <a:solidFill>
              <a:srgbClr val="C00000"/>
            </a:solidFill>
            <a:round/>
            <a:headEnd/>
            <a:tailEnd type="arrow" w="med" len="med"/>
          </a:ln>
        </p:spPr>
      </p:cxnSp>
      <p:cxnSp>
        <p:nvCxnSpPr>
          <p:cNvPr id="13327" name="Straight Arrow Connector 28"/>
          <p:cNvCxnSpPr>
            <a:cxnSpLocks noChangeShapeType="1"/>
          </p:cNvCxnSpPr>
          <p:nvPr/>
        </p:nvCxnSpPr>
        <p:spPr bwMode="auto">
          <a:xfrm rot="10800000">
            <a:off x="6810375" y="4932363"/>
            <a:ext cx="769938" cy="446087"/>
          </a:xfrm>
          <a:prstGeom prst="straightConnector1">
            <a:avLst/>
          </a:prstGeom>
          <a:noFill/>
          <a:ln w="25400" algn="ctr">
            <a:solidFill>
              <a:srgbClr val="C00000"/>
            </a:solidFill>
            <a:round/>
            <a:headEnd/>
            <a:tailEnd type="arrow" w="med" len="med"/>
          </a:ln>
        </p:spPr>
      </p:cxnSp>
      <p:sp>
        <p:nvSpPr>
          <p:cNvPr id="19"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1FAA0A52-E107-4CBB-99F4-C2CA93666363}" type="slidenum">
              <a:rPr lang="en-US" smtClean="0">
                <a:solidFill>
                  <a:schemeClr val="bg1">
                    <a:lumMod val="95000"/>
                  </a:schemeClr>
                </a:solidFill>
              </a:rPr>
              <a:pPr fontAlgn="base">
                <a:spcBef>
                  <a:spcPct val="0"/>
                </a:spcBef>
                <a:spcAft>
                  <a:spcPct val="0"/>
                </a:spcAft>
                <a:defRPr/>
              </a:pPr>
              <a:t>195</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93888" y="6207125"/>
            <a:ext cx="2944812" cy="215900"/>
          </a:xfrm>
          <a:prstGeom prst="rect">
            <a:avLst/>
          </a:prstGeom>
          <a:noFill/>
        </p:spPr>
        <p:txBody>
          <a:bodyPr>
            <a:spAutoFit/>
          </a:bodyPr>
          <a:lstStyle/>
          <a:p>
            <a:pPr>
              <a:defRPr/>
            </a:pPr>
            <a:r>
              <a:rPr lang="en-US" sz="800" dirty="0">
                <a:latin typeface="+mn-lt"/>
              </a:rPr>
              <a:t>Graphic 3.1.6: Ad Hoc Report Components</a:t>
            </a:r>
          </a:p>
        </p:txBody>
      </p:sp>
      <p:sp>
        <p:nvSpPr>
          <p:cNvPr id="14339" name="Rectangle 2"/>
          <p:cNvSpPr>
            <a:spLocks noGrp="1" noChangeArrowheads="1"/>
          </p:cNvSpPr>
          <p:nvPr>
            <p:ph type="title"/>
          </p:nvPr>
        </p:nvSpPr>
        <p:spPr/>
        <p:txBody>
          <a:bodyPr/>
          <a:lstStyle/>
          <a:p>
            <a:r>
              <a:rPr lang="en-US" dirty="0" smtClean="0"/>
              <a:t>Topic One – Ad Hoc Report Overview</a:t>
            </a:r>
          </a:p>
        </p:txBody>
      </p:sp>
      <p:sp>
        <p:nvSpPr>
          <p:cNvPr id="21" name="TextBox 20"/>
          <p:cNvSpPr txBox="1"/>
          <p:nvPr/>
        </p:nvSpPr>
        <p:spPr>
          <a:xfrm>
            <a:off x="128588" y="1420813"/>
            <a:ext cx="5945187" cy="338137"/>
          </a:xfrm>
          <a:prstGeom prst="rect">
            <a:avLst/>
          </a:prstGeom>
          <a:noFill/>
        </p:spPr>
        <p:txBody>
          <a:bodyPr>
            <a:spAutoFit/>
          </a:bodyPr>
          <a:lstStyle/>
          <a:p>
            <a:pPr eaLnBrk="0" hangingPunct="0">
              <a:defRPr/>
            </a:pPr>
            <a:r>
              <a:rPr lang="en-US" sz="1600" b="1" dirty="0">
                <a:latin typeface="+mj-lt"/>
              </a:rPr>
              <a:t>Topic One covered the following:</a:t>
            </a:r>
          </a:p>
        </p:txBody>
      </p:sp>
      <p:graphicFrame>
        <p:nvGraphicFramePr>
          <p:cNvPr id="23" name="Group 9"/>
          <p:cNvGraphicFramePr>
            <a:graphicFrameLocks noGrp="1"/>
          </p:cNvGraphicFramePr>
          <p:nvPr/>
        </p:nvGraphicFramePr>
        <p:xfrm>
          <a:off x="492125" y="2132013"/>
          <a:ext cx="7499350" cy="1411771"/>
        </p:xfrm>
        <a:graphic>
          <a:graphicData uri="http://schemas.openxmlformats.org/drawingml/2006/table">
            <a:tbl>
              <a:tblPr/>
              <a:tblGrid>
                <a:gridCol w="7499350"/>
              </a:tblGrid>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What is Ad Hoc Reports</a:t>
                      </a:r>
                    </a:p>
                  </a:txBody>
                  <a:tcPr horzOverflow="overflow">
                    <a:lnL>
                      <a:noFill/>
                    </a:lnL>
                    <a:lnR>
                      <a:noFill/>
                    </a:lnR>
                    <a:lnT>
                      <a:noFill/>
                    </a:lnT>
                    <a:lnB>
                      <a:noFill/>
                    </a:lnB>
                    <a:lnTlToBr>
                      <a:noFill/>
                    </a:lnTlToBr>
                    <a:lnBlToTr>
                      <a:noFill/>
                    </a:lnBlToTr>
                    <a:noFill/>
                  </a:tcPr>
                </a:tc>
              </a:tr>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How to access and view saved Ad Hoc queries</a:t>
                      </a:r>
                    </a:p>
                  </a:txBody>
                  <a:tcPr horzOverflow="overflow">
                    <a:lnL>
                      <a:noFill/>
                    </a:lnL>
                    <a:lnR>
                      <a:noFill/>
                    </a:lnR>
                    <a:lnT>
                      <a:noFill/>
                    </a:lnT>
                    <a:lnB>
                      <a:noFill/>
                    </a:lnB>
                    <a:lnTlToBr>
                      <a:noFill/>
                    </a:lnTlToBr>
                    <a:lnBlToTr>
                      <a:noFill/>
                    </a:lnBlToTr>
                    <a:noFill/>
                  </a:tcPr>
                </a:tc>
              </a:tr>
              <a:tr h="360947">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How to start a new Ad Hoc query</a:t>
                      </a:r>
                    </a:p>
                  </a:txBody>
                  <a:tcPr horzOverflow="overflow">
                    <a:lnL>
                      <a:noFill/>
                    </a:lnL>
                    <a:lnR>
                      <a:noFill/>
                    </a:lnR>
                    <a:lnT>
                      <a:noFill/>
                    </a:lnT>
                    <a:lnB>
                      <a:noFill/>
                    </a:lnB>
                    <a:lnTlToBr>
                      <a:noFill/>
                    </a:lnTlToBr>
                    <a:lnBlToTr>
                      <a:noFill/>
                    </a:lnBlToTr>
                    <a:noFill/>
                  </a:tcPr>
                </a:tc>
              </a:tr>
              <a:tr h="264694">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What are Ad Hoc components</a:t>
                      </a:r>
                    </a:p>
                  </a:txBody>
                  <a:tcPr horzOverflow="overflow">
                    <a:lnL>
                      <a:noFill/>
                    </a:lnL>
                    <a:lnR>
                      <a:noFill/>
                    </a:lnR>
                    <a:lnT>
                      <a:noFill/>
                    </a:lnT>
                    <a:lnB>
                      <a:noFill/>
                    </a:lnB>
                    <a:lnTlToBr>
                      <a:noFill/>
                    </a:lnTlToBr>
                    <a:lnBlToTr>
                      <a:noFill/>
                    </a:lnBlToTr>
                    <a:noFill/>
                  </a:tcPr>
                </a:tc>
              </a:tr>
            </a:tbl>
          </a:graphicData>
        </a:graphic>
      </p:graphicFrame>
      <p:sp>
        <p:nvSpPr>
          <p:cNvPr id="24"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464C76E3-335B-4C77-B941-4C57EE20709E}" type="slidenum">
              <a:rPr lang="en-US" smtClean="0">
                <a:solidFill>
                  <a:schemeClr val="bg1">
                    <a:lumMod val="95000"/>
                  </a:schemeClr>
                </a:solidFill>
              </a:rPr>
              <a:pPr fontAlgn="base">
                <a:spcBef>
                  <a:spcPct val="0"/>
                </a:spcBef>
                <a:spcAft>
                  <a:spcPct val="0"/>
                </a:spcAft>
                <a:defRPr/>
              </a:pPr>
              <a:t>196</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271463" y="1895475"/>
          <a:ext cx="3687577" cy="4389120"/>
        </p:xfrm>
        <a:graphic>
          <a:graphicData uri="http://schemas.openxmlformats.org/drawingml/2006/table">
            <a:tbl>
              <a:tblPr/>
              <a:tblGrid>
                <a:gridCol w="379580"/>
                <a:gridCol w="3307997"/>
              </a:tblGrid>
              <a:tr h="354191">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Inserting Data for an Ad Hoc Report (Graphic 3.1.7)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65073">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Insert Data </a:t>
                      </a:r>
                      <a:r>
                        <a:rPr kumimoji="0" lang="en-US" sz="1200" b="0" i="0" u="none" strike="noStrike" cap="none" normalizeH="0" baseline="0" dirty="0" smtClean="0">
                          <a:ln>
                            <a:noFill/>
                          </a:ln>
                          <a:solidFill>
                            <a:schemeClr val="tx1"/>
                          </a:solidFill>
                          <a:effectLst/>
                          <a:latin typeface="Arial" pitchFamily="34" charset="0"/>
                        </a:rPr>
                        <a:t>from the main menu if it is not selected.</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rPr>
                        <a:t>Available data tables appear in the main menu.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510">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defRPr/>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t>
                      </a:r>
                      <a:r>
                        <a:rPr kumimoji="0" lang="en-US" sz="1200" b="0" i="0" u="none" strike="noStrike" cap="none" normalizeH="0" baseline="0" dirty="0" smtClean="0">
                          <a:ln>
                            <a:noFill/>
                          </a:ln>
                          <a:solidFill>
                            <a:schemeClr val="tx1"/>
                          </a:solidFill>
                          <a:effectLst/>
                          <a:latin typeface="Arial" pitchFamily="34" charset="0"/>
                        </a:rPr>
                        <a:t>” sign to expand the data table.</a:t>
                      </a:r>
                    </a:p>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defRPr/>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defRPr/>
                      </a:pPr>
                      <a:r>
                        <a:rPr kumimoji="0" lang="en-US" sz="1200" b="0" i="0" u="none" strike="noStrike" cap="none" normalizeH="0" baseline="0" dirty="0" smtClean="0">
                          <a:ln>
                            <a:noFill/>
                          </a:ln>
                          <a:solidFill>
                            <a:schemeClr val="tx1"/>
                          </a:solidFill>
                          <a:effectLst/>
                          <a:latin typeface="Arial" pitchFamily="34" charset="0"/>
                        </a:rPr>
                        <a:t>  Each data table contains a list of data fields.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932">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Do </a:t>
                      </a:r>
                      <a:r>
                        <a:rPr kumimoji="0" lang="en-US" sz="1200" b="0" i="0" u="none" strike="noStrike" cap="none" normalizeH="0" baseline="0" dirty="0" smtClean="0">
                          <a:ln>
                            <a:noFill/>
                          </a:ln>
                          <a:solidFill>
                            <a:schemeClr val="tx1"/>
                          </a:solidFill>
                          <a:effectLst/>
                          <a:latin typeface="Arial" pitchFamily="34" charset="0"/>
                        </a:rPr>
                        <a:t>one of the following to insert data:</a:t>
                      </a:r>
                    </a:p>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1" u="none" strike="noStrike" cap="none" normalizeH="0" baseline="0" dirty="0" smtClean="0">
                          <a:ln>
                            <a:noFill/>
                          </a:ln>
                          <a:solidFill>
                            <a:schemeClr val="tx1"/>
                          </a:solidFill>
                          <a:effectLst/>
                          <a:latin typeface="Arial" pitchFamily="34" charset="0"/>
                        </a:rPr>
                        <a:t>Select a </a:t>
                      </a:r>
                      <a:r>
                        <a:rPr kumimoji="0" lang="en-US" sz="1200" b="0" i="0" u="none" strike="noStrike" cap="none" normalizeH="0" baseline="0" dirty="0" smtClean="0">
                          <a:ln>
                            <a:noFill/>
                          </a:ln>
                          <a:solidFill>
                            <a:schemeClr val="tx1"/>
                          </a:solidFill>
                          <a:effectLst/>
                          <a:latin typeface="Arial" pitchFamily="34" charset="0"/>
                        </a:rPr>
                        <a:t>data field and then click on the   </a:t>
                      </a:r>
                      <a:r>
                        <a:rPr kumimoji="0" lang="en-US" sz="1200" b="1" i="0" u="none" strike="noStrike" cap="none" normalizeH="0" baseline="0" dirty="0" smtClean="0">
                          <a:ln>
                            <a:noFill/>
                          </a:ln>
                          <a:solidFill>
                            <a:schemeClr val="tx1"/>
                          </a:solidFill>
                          <a:effectLst/>
                          <a:latin typeface="Arial" pitchFamily="34" charset="0"/>
                        </a:rPr>
                        <a:t>Insert button </a:t>
                      </a:r>
                      <a:r>
                        <a:rPr kumimoji="0" lang="en-US" sz="1200" b="0" i="0" u="none" strike="noStrike" cap="none" normalizeH="0" baseline="0" dirty="0" smtClean="0">
                          <a:ln>
                            <a:noFill/>
                          </a:ln>
                          <a:solidFill>
                            <a:schemeClr val="tx1"/>
                          </a:solidFill>
                          <a:effectLst/>
                          <a:latin typeface="Arial" pitchFamily="34" charset="0"/>
                        </a:rPr>
                        <a:t>at the bottom.</a:t>
                      </a: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Double-click </a:t>
                      </a:r>
                      <a:r>
                        <a:rPr kumimoji="0" lang="en-US" sz="1200" b="0" i="0" u="none" strike="noStrike" cap="none" normalizeH="0" baseline="0" dirty="0" smtClean="0">
                          <a:ln>
                            <a:noFill/>
                          </a:ln>
                          <a:solidFill>
                            <a:schemeClr val="tx1"/>
                          </a:solidFill>
                          <a:effectLst/>
                          <a:latin typeface="Arial" pitchFamily="34" charset="0"/>
                        </a:rPr>
                        <a:t>on a data field.</a:t>
                      </a: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Drag and drop </a:t>
                      </a:r>
                      <a:r>
                        <a:rPr kumimoji="0" lang="en-US" sz="1200" b="0" i="0" u="none" strike="noStrike" cap="none" normalizeH="0" baseline="0" dirty="0" smtClean="0">
                          <a:ln>
                            <a:noFill/>
                          </a:ln>
                          <a:solidFill>
                            <a:schemeClr val="tx1"/>
                          </a:solidFill>
                          <a:effectLst/>
                          <a:latin typeface="Arial" pitchFamily="34" charset="0"/>
                        </a:rPr>
                        <a:t>a data field into the report area.</a:t>
                      </a:r>
                      <a:endParaRPr kumimoji="0" lang="en-US" sz="12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Insert Data for an Ad Hoc Report</a:t>
            </a:r>
            <a:endParaRPr lang="en-US" sz="1600" b="1" dirty="0">
              <a:latin typeface="+mj-lt"/>
            </a:endParaRPr>
          </a:p>
        </p:txBody>
      </p:sp>
      <p:sp>
        <p:nvSpPr>
          <p:cNvPr id="9" name="TextBox 8"/>
          <p:cNvSpPr txBox="1"/>
          <p:nvPr/>
        </p:nvSpPr>
        <p:spPr>
          <a:xfrm>
            <a:off x="4206875" y="5910263"/>
            <a:ext cx="2944813" cy="215900"/>
          </a:xfrm>
          <a:prstGeom prst="rect">
            <a:avLst/>
          </a:prstGeom>
          <a:noFill/>
        </p:spPr>
        <p:txBody>
          <a:bodyPr>
            <a:spAutoFit/>
          </a:bodyPr>
          <a:lstStyle/>
          <a:p>
            <a:pPr>
              <a:defRPr/>
            </a:pPr>
            <a:r>
              <a:rPr lang="en-US" sz="800" dirty="0">
                <a:latin typeface="+mn-lt"/>
              </a:rPr>
              <a:t>Graphic 3.1.7: Insert Data into Report Area</a:t>
            </a:r>
          </a:p>
        </p:txBody>
      </p:sp>
      <p:pic>
        <p:nvPicPr>
          <p:cNvPr id="15381" name="Picture 10" descr="insert.png"/>
          <p:cNvPicPr>
            <a:picLocks noChangeAspect="1"/>
          </p:cNvPicPr>
          <p:nvPr/>
        </p:nvPicPr>
        <p:blipFill>
          <a:blip r:embed="rId3" cstate="print"/>
          <a:srcRect/>
          <a:stretch>
            <a:fillRect/>
          </a:stretch>
        </p:blipFill>
        <p:spPr bwMode="auto">
          <a:xfrm>
            <a:off x="4213225" y="1454150"/>
            <a:ext cx="4705350" cy="4429125"/>
          </a:xfrm>
          <a:prstGeom prst="rect">
            <a:avLst/>
          </a:prstGeom>
          <a:noFill/>
          <a:ln w="9525">
            <a:solidFill>
              <a:schemeClr val="tx1"/>
            </a:solidFill>
            <a:miter lim="800000"/>
            <a:headEnd/>
            <a:tailEnd/>
          </a:ln>
        </p:spPr>
      </p:pic>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EB050710-756E-4B9A-A06C-2E7A32972220}" type="slidenum">
              <a:rPr lang="en-US" smtClean="0">
                <a:solidFill>
                  <a:schemeClr val="bg1">
                    <a:lumMod val="95000"/>
                  </a:schemeClr>
                </a:solidFill>
              </a:rPr>
              <a:pPr fontAlgn="base">
                <a:spcBef>
                  <a:spcPct val="0"/>
                </a:spcBef>
                <a:spcAft>
                  <a:spcPct val="0"/>
                </a:spcAft>
                <a:defRPr/>
              </a:pPr>
              <a:t>197</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Topic Two - Using PCARSS Ad Hoc Report</a:t>
            </a:r>
          </a:p>
        </p:txBody>
      </p:sp>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Insert Data for an Ad Hoc Report</a:t>
            </a:r>
            <a:endParaRPr lang="en-US" sz="1600" b="1" dirty="0">
              <a:latin typeface="+mj-lt"/>
            </a:endParaRPr>
          </a:p>
        </p:txBody>
      </p:sp>
      <p:sp>
        <p:nvSpPr>
          <p:cNvPr id="9" name="TextBox 8"/>
          <p:cNvSpPr txBox="1"/>
          <p:nvPr/>
        </p:nvSpPr>
        <p:spPr>
          <a:xfrm>
            <a:off x="4137025" y="6064250"/>
            <a:ext cx="2944813" cy="215900"/>
          </a:xfrm>
          <a:prstGeom prst="rect">
            <a:avLst/>
          </a:prstGeom>
          <a:noFill/>
        </p:spPr>
        <p:txBody>
          <a:bodyPr>
            <a:spAutoFit/>
          </a:bodyPr>
          <a:lstStyle/>
          <a:p>
            <a:pPr>
              <a:defRPr/>
            </a:pPr>
            <a:r>
              <a:rPr lang="en-US" sz="800" dirty="0">
                <a:latin typeface="+mn-lt"/>
              </a:rPr>
              <a:t>Graphic 3.1.8: Data Inserted into Report Area</a:t>
            </a:r>
          </a:p>
        </p:txBody>
      </p:sp>
      <p:pic>
        <p:nvPicPr>
          <p:cNvPr id="16389" name="Picture 10" descr="insertdata.png"/>
          <p:cNvPicPr>
            <a:picLocks noChangeAspect="1"/>
          </p:cNvPicPr>
          <p:nvPr/>
        </p:nvPicPr>
        <p:blipFill>
          <a:blip r:embed="rId3" cstate="print"/>
          <a:srcRect/>
          <a:stretch>
            <a:fillRect/>
          </a:stretch>
        </p:blipFill>
        <p:spPr bwMode="auto">
          <a:xfrm>
            <a:off x="4148138" y="1400175"/>
            <a:ext cx="4635500" cy="4641850"/>
          </a:xfrm>
          <a:prstGeom prst="rect">
            <a:avLst/>
          </a:prstGeom>
          <a:noFill/>
          <a:ln w="9525">
            <a:solidFill>
              <a:schemeClr val="tx1"/>
            </a:solidFill>
            <a:miter lim="800000"/>
            <a:headEnd/>
            <a:tailEnd/>
          </a:ln>
        </p:spPr>
      </p:pic>
      <p:sp>
        <p:nvSpPr>
          <p:cNvPr id="8" name="TextBox 7"/>
          <p:cNvSpPr txBox="1"/>
          <p:nvPr/>
        </p:nvSpPr>
        <p:spPr>
          <a:xfrm>
            <a:off x="185738" y="2000250"/>
            <a:ext cx="3209925" cy="1014413"/>
          </a:xfrm>
          <a:prstGeom prst="rect">
            <a:avLst/>
          </a:prstGeom>
          <a:noFill/>
        </p:spPr>
        <p:txBody>
          <a:bodyPr>
            <a:spAutoFit/>
          </a:bodyPr>
          <a:lstStyle/>
          <a:p>
            <a:pPr>
              <a:spcBef>
                <a:spcPct val="50000"/>
              </a:spcBef>
              <a:defRPr/>
            </a:pPr>
            <a:r>
              <a:rPr lang="en-US" sz="1200" dirty="0">
                <a:latin typeface="Arial" charset="0"/>
              </a:rPr>
              <a:t>In this example, we selected Inventory Schedule table and inserted three data fields (</a:t>
            </a:r>
            <a:r>
              <a:rPr lang="en-US" sz="1200" b="1" dirty="0">
                <a:latin typeface="Arial" charset="0"/>
              </a:rPr>
              <a:t>Accepted On</a:t>
            </a:r>
            <a:r>
              <a:rPr lang="en-US" sz="1200" dirty="0">
                <a:latin typeface="Arial" charset="0"/>
              </a:rPr>
              <a:t>, </a:t>
            </a:r>
            <a:r>
              <a:rPr lang="en-US" sz="1200" b="1" dirty="0">
                <a:latin typeface="Arial" charset="0"/>
              </a:rPr>
              <a:t>Submitted On</a:t>
            </a:r>
            <a:r>
              <a:rPr lang="en-US" sz="1200" dirty="0">
                <a:latin typeface="Arial" charset="0"/>
              </a:rPr>
              <a:t>, and </a:t>
            </a:r>
            <a:r>
              <a:rPr lang="en-US" sz="1200" b="1" dirty="0">
                <a:latin typeface="Arial" charset="0"/>
              </a:rPr>
              <a:t>Contract Number</a:t>
            </a:r>
            <a:r>
              <a:rPr lang="en-US" sz="1200" dirty="0">
                <a:latin typeface="Arial" charset="0"/>
              </a:rPr>
              <a:t>) into the report area.</a:t>
            </a:r>
          </a:p>
          <a:p>
            <a:pPr>
              <a:defRPr/>
            </a:pPr>
            <a:endParaRPr lang="en-US" sz="1200" dirty="0">
              <a:latin typeface="+mn-lt"/>
            </a:endParaRPr>
          </a:p>
        </p:txBody>
      </p:sp>
      <p:sp>
        <p:nvSpPr>
          <p:cNvPr id="10"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AD52E768-62E5-4E01-B269-7C9A6A3DC308}" type="slidenum">
              <a:rPr lang="en-US" smtClean="0">
                <a:solidFill>
                  <a:schemeClr val="bg1">
                    <a:lumMod val="95000"/>
                  </a:schemeClr>
                </a:solidFill>
              </a:rPr>
              <a:pPr fontAlgn="base">
                <a:spcBef>
                  <a:spcPct val="0"/>
                </a:spcBef>
                <a:spcAft>
                  <a:spcPct val="0"/>
                </a:spcAft>
                <a:defRPr/>
              </a:pPr>
              <a:t>198</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280988" y="1906588"/>
          <a:ext cx="3202345" cy="3877056"/>
        </p:xfrm>
        <a:graphic>
          <a:graphicData uri="http://schemas.openxmlformats.org/drawingml/2006/table">
            <a:tbl>
              <a:tblPr/>
              <a:tblGrid>
                <a:gridCol w="333221"/>
                <a:gridCol w="2869124"/>
              </a:tblGrid>
              <a:tr h="419387">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Editing Data for an Ad Hoc Report (See Graphic 3.1.9)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0639">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Edit Data </a:t>
                      </a:r>
                      <a:r>
                        <a:rPr kumimoji="0" lang="en-US" sz="1200" b="0" i="0" u="none" strike="noStrike" cap="none" normalizeH="0" baseline="0" dirty="0" smtClean="0">
                          <a:ln>
                            <a:noFill/>
                          </a:ln>
                          <a:solidFill>
                            <a:schemeClr val="tx1"/>
                          </a:solidFill>
                          <a:effectLst/>
                          <a:latin typeface="Arial" pitchFamily="34" charset="0"/>
                        </a:rPr>
                        <a:t>from the main Menu.</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1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A list of tools for editing data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17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column heading of the data field in the report area to select it.</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77800" marR="0" lvl="0" indent="-1778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The column heading turns green after it is selected.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17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tools in the main menu to edit data.</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Most of the tools in the main menu are also available on the Toolbar.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Edit Data</a:t>
            </a:r>
            <a:endParaRPr lang="en-US" sz="1600" b="1" dirty="0">
              <a:latin typeface="+mj-lt"/>
            </a:endParaRPr>
          </a:p>
        </p:txBody>
      </p:sp>
      <p:sp>
        <p:nvSpPr>
          <p:cNvPr id="9" name="TextBox 8"/>
          <p:cNvSpPr txBox="1"/>
          <p:nvPr/>
        </p:nvSpPr>
        <p:spPr>
          <a:xfrm>
            <a:off x="3748088" y="5727700"/>
            <a:ext cx="2944812" cy="215900"/>
          </a:xfrm>
          <a:prstGeom prst="rect">
            <a:avLst/>
          </a:prstGeom>
          <a:noFill/>
        </p:spPr>
        <p:txBody>
          <a:bodyPr>
            <a:spAutoFit/>
          </a:bodyPr>
          <a:lstStyle/>
          <a:p>
            <a:pPr>
              <a:defRPr/>
            </a:pPr>
            <a:r>
              <a:rPr lang="en-US" sz="800" dirty="0">
                <a:latin typeface="+mn-lt"/>
              </a:rPr>
              <a:t>Graphic 3.1.9: Edit Data</a:t>
            </a:r>
          </a:p>
        </p:txBody>
      </p:sp>
      <p:pic>
        <p:nvPicPr>
          <p:cNvPr id="17429" name="Picture 12" descr="editdata.png"/>
          <p:cNvPicPr>
            <a:picLocks noChangeAspect="1"/>
          </p:cNvPicPr>
          <p:nvPr/>
        </p:nvPicPr>
        <p:blipFill>
          <a:blip r:embed="rId3" cstate="print"/>
          <a:srcRect/>
          <a:stretch>
            <a:fillRect/>
          </a:stretch>
        </p:blipFill>
        <p:spPr bwMode="auto">
          <a:xfrm>
            <a:off x="3736975" y="1416050"/>
            <a:ext cx="5153025" cy="4287838"/>
          </a:xfrm>
          <a:prstGeom prst="rect">
            <a:avLst/>
          </a:prstGeom>
          <a:noFill/>
          <a:ln w="9525">
            <a:solidFill>
              <a:schemeClr val="tx1"/>
            </a:solidFill>
            <a:miter lim="800000"/>
            <a:headEnd/>
            <a:tailEnd/>
          </a:ln>
        </p:spPr>
      </p:pic>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3EDE5D7C-98BF-48FC-8535-DF4F2B62F52D}" type="slidenum">
              <a:rPr lang="en-US" smtClean="0">
                <a:solidFill>
                  <a:schemeClr val="bg1">
                    <a:lumMod val="95000"/>
                  </a:schemeClr>
                </a:solidFill>
              </a:rPr>
              <a:pPr fontAlgn="base">
                <a:spcBef>
                  <a:spcPct val="0"/>
                </a:spcBef>
                <a:spcAft>
                  <a:spcPct val="0"/>
                </a:spcAft>
                <a:defRPr/>
              </a:pPr>
              <a:t>199</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55648" y="283464"/>
            <a:ext cx="7002462" cy="674687"/>
          </a:xfrm>
        </p:spPr>
        <p:txBody>
          <a:bodyPr/>
          <a:lstStyle/>
          <a:p>
            <a:r>
              <a:rPr lang="en-US" dirty="0" smtClean="0"/>
              <a:t>Course Topics</a:t>
            </a:r>
          </a:p>
        </p:txBody>
      </p:sp>
      <p:sp>
        <p:nvSpPr>
          <p:cNvPr id="234500"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234586"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graphicFrame>
        <p:nvGraphicFramePr>
          <p:cNvPr id="234621" name="Group 125"/>
          <p:cNvGraphicFramePr>
            <a:graphicFrameLocks noGrp="1"/>
          </p:cNvGraphicFramePr>
          <p:nvPr/>
        </p:nvGraphicFramePr>
        <p:xfrm>
          <a:off x="889000" y="2188280"/>
          <a:ext cx="7330326" cy="3604444"/>
        </p:xfrm>
        <a:graphic>
          <a:graphicData uri="http://schemas.openxmlformats.org/drawingml/2006/table">
            <a:tbl>
              <a:tblPr/>
              <a:tblGrid>
                <a:gridCol w="1560650"/>
                <a:gridCol w="5769676"/>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Pre-defined Reports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About Reports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Accessing Pre-defined Reports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Report Formats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Running a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About PCARSS Reports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About PCARSS Reports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Active Case Summary Reports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Active Referrals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Case Acceptance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Customer Excess Property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Demilitarization Sale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Established Cases With FSC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Established/Closed Cases Summary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39452">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Established/Closed Referrals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p:txBody>
          <a:bodyPr/>
          <a:lstStyle/>
          <a:p>
            <a:r>
              <a:rPr lang="en-US" dirty="0" smtClean="0"/>
              <a:t>Topic</a:t>
            </a:r>
            <a:r>
              <a:rPr lang="en-US" baseline="0" dirty="0" smtClean="0"/>
              <a:t> Four – </a:t>
            </a:r>
            <a:r>
              <a:rPr lang="en-US" sz="2400" b="1" dirty="0" smtClean="0">
                <a:solidFill>
                  <a:schemeClr val="tx1"/>
                </a:solidFill>
                <a:latin typeface="+mj-lt"/>
                <a:ea typeface="+mj-ea"/>
                <a:cs typeface="+mj-cs"/>
              </a:rPr>
              <a:t>Viewing </a:t>
            </a:r>
            <a:r>
              <a:rPr lang="en-US" baseline="0" dirty="0" smtClean="0"/>
              <a:t>a Report</a:t>
            </a:r>
            <a:endParaRPr lang="en-US" dirty="0"/>
          </a:p>
        </p:txBody>
      </p:sp>
      <p:sp>
        <p:nvSpPr>
          <p:cNvPr id="8" name="TextBox 6"/>
          <p:cNvSpPr txBox="1">
            <a:spLocks noChangeArrowheads="1"/>
          </p:cNvSpPr>
          <p:nvPr/>
        </p:nvSpPr>
        <p:spPr bwMode="auto">
          <a:xfrm>
            <a:off x="621661" y="5004177"/>
            <a:ext cx="4212067" cy="230832"/>
          </a:xfrm>
          <a:prstGeom prst="rect">
            <a:avLst/>
          </a:prstGeom>
          <a:noFill/>
          <a:ln w="9525">
            <a:noFill/>
            <a:miter lim="800000"/>
            <a:headEnd/>
            <a:tailEnd/>
          </a:ln>
        </p:spPr>
        <p:txBody>
          <a:bodyPr wrap="square">
            <a:spAutoFit/>
          </a:bodyPr>
          <a:lstStyle/>
          <a:p>
            <a:r>
              <a:rPr lang="en-US" sz="900" dirty="0" smtClean="0"/>
              <a:t>Graphic 1.1.11: Example PCARSS Report, Adobe Acrobat PDF Selected</a:t>
            </a:r>
            <a:endParaRPr lang="en-US" sz="900" dirty="0"/>
          </a:p>
        </p:txBody>
      </p:sp>
      <p:sp>
        <p:nvSpPr>
          <p:cNvPr id="9" name="TextBox 7"/>
          <p:cNvSpPr txBox="1">
            <a:spLocks noChangeArrowheads="1"/>
          </p:cNvSpPr>
          <p:nvPr/>
        </p:nvSpPr>
        <p:spPr bwMode="auto">
          <a:xfrm>
            <a:off x="128587" y="1179513"/>
            <a:ext cx="7756767" cy="369332"/>
          </a:xfrm>
          <a:prstGeom prst="rect">
            <a:avLst/>
          </a:prstGeom>
          <a:noFill/>
          <a:ln w="9525">
            <a:noFill/>
            <a:miter lim="800000"/>
            <a:headEnd/>
            <a:tailEnd/>
          </a:ln>
        </p:spPr>
        <p:txBody>
          <a:bodyPr wrap="square">
            <a:spAutoFit/>
          </a:bodyPr>
          <a:lstStyle/>
          <a:p>
            <a:pPr algn="l"/>
            <a:r>
              <a:rPr lang="en-US" b="1" dirty="0" smtClean="0"/>
              <a:t>Step Four: Viewing the Report (Adobe Acrobat PDF Selection)</a:t>
            </a:r>
            <a:endParaRPr lang="en-US" b="1" dirty="0"/>
          </a:p>
        </p:txBody>
      </p:sp>
      <p:sp>
        <p:nvSpPr>
          <p:cNvPr id="10" name="TextBox 8"/>
          <p:cNvSpPr txBox="1">
            <a:spLocks noChangeArrowheads="1"/>
          </p:cNvSpPr>
          <p:nvPr/>
        </p:nvSpPr>
        <p:spPr bwMode="auto">
          <a:xfrm>
            <a:off x="249237" y="1597025"/>
            <a:ext cx="8572033" cy="276999"/>
          </a:xfrm>
          <a:prstGeom prst="rect">
            <a:avLst/>
          </a:prstGeom>
          <a:noFill/>
          <a:ln w="9525">
            <a:noFill/>
            <a:miter lim="800000"/>
            <a:headEnd/>
            <a:tailEnd/>
          </a:ln>
        </p:spPr>
        <p:txBody>
          <a:bodyPr wrap="square">
            <a:spAutoFit/>
          </a:bodyPr>
          <a:lstStyle/>
          <a:p>
            <a:r>
              <a:rPr lang="en-US" sz="1200" dirty="0" smtClean="0"/>
              <a:t>If you selected Adobe Acrobat PDF, the report results display in a web page similar to the presentation in Graphic 1.1.11. </a:t>
            </a:r>
          </a:p>
        </p:txBody>
      </p:sp>
      <p:pic>
        <p:nvPicPr>
          <p:cNvPr id="17" name="Picture 16" descr="pdf_report.png"/>
          <p:cNvPicPr>
            <a:picLocks noChangeAspect="1"/>
          </p:cNvPicPr>
          <p:nvPr/>
        </p:nvPicPr>
        <p:blipFill>
          <a:blip r:embed="rId2" cstate="print"/>
          <a:stretch>
            <a:fillRect/>
          </a:stretch>
        </p:blipFill>
        <p:spPr>
          <a:xfrm>
            <a:off x="617541" y="2198779"/>
            <a:ext cx="7951078" cy="2786218"/>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328613" y="2617788"/>
          <a:ext cx="3140772" cy="3202876"/>
        </p:xfrm>
        <a:graphic>
          <a:graphicData uri="http://schemas.openxmlformats.org/drawingml/2006/table">
            <a:tbl>
              <a:tblPr/>
              <a:tblGrid>
                <a:gridCol w="333221"/>
                <a:gridCol w="2807551"/>
              </a:tblGrid>
              <a:tr h="419387">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Changing Data Format for an Ad Hoc Report (See Graphic 3.1.10)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1660">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Edit Data </a:t>
                      </a:r>
                      <a:r>
                        <a:rPr kumimoji="0" lang="en-US" sz="1200" b="0" i="0" u="none" strike="noStrike" cap="none" normalizeH="0" baseline="0" dirty="0" smtClean="0">
                          <a:ln>
                            <a:noFill/>
                          </a:ln>
                          <a:solidFill>
                            <a:schemeClr val="tx1"/>
                          </a:solidFill>
                          <a:effectLst/>
                          <a:latin typeface="Arial" pitchFamily="34" charset="0"/>
                        </a:rPr>
                        <a:t>from the main menu.</a:t>
                      </a:r>
                      <a:endParaRPr kumimoji="0" lang="en-U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29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column heading </a:t>
                      </a:r>
                      <a:r>
                        <a:rPr kumimoji="0" lang="en-US" sz="1200" b="1" i="0" u="none" strike="noStrike" cap="none" normalizeH="0" baseline="0" dirty="0" smtClean="0">
                          <a:ln>
                            <a:noFill/>
                          </a:ln>
                          <a:solidFill>
                            <a:schemeClr val="tx1"/>
                          </a:solidFill>
                          <a:effectLst/>
                          <a:latin typeface="Arial" pitchFamily="34" charset="0"/>
                        </a:rPr>
                        <a:t>Accepted 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17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Format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Data</a:t>
                      </a:r>
                      <a:r>
                        <a:rPr kumimoji="0" lang="en-US" sz="1200" b="0" i="0" u="none" strike="noStrike" cap="none" normalizeH="0" baseline="0" dirty="0" smtClean="0">
                          <a:ln>
                            <a:noFill/>
                          </a:ln>
                          <a:solidFill>
                            <a:schemeClr val="tx1"/>
                          </a:solidFill>
                          <a:effectLst/>
                          <a:latin typeface="Arial" pitchFamily="34" charset="0"/>
                        </a:rPr>
                        <a:t> from the edit options in the main menu.</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 Format Data option box appears.</a:t>
                      </a: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defRPr/>
                      </a:pPr>
                      <a:r>
                        <a:rPr lang="en-US" sz="1200" dirty="0" smtClean="0"/>
                        <a:t>(Continued on next page)</a:t>
                      </a:r>
                    </a:p>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Edit Data</a:t>
            </a:r>
            <a:endParaRPr lang="en-US" sz="1600" b="1" dirty="0">
              <a:latin typeface="+mj-lt"/>
            </a:endParaRPr>
          </a:p>
        </p:txBody>
      </p:sp>
      <p:sp>
        <p:nvSpPr>
          <p:cNvPr id="9" name="TextBox 8"/>
          <p:cNvSpPr txBox="1"/>
          <p:nvPr/>
        </p:nvSpPr>
        <p:spPr>
          <a:xfrm>
            <a:off x="3694113" y="5929313"/>
            <a:ext cx="2944812" cy="215900"/>
          </a:xfrm>
          <a:prstGeom prst="rect">
            <a:avLst/>
          </a:prstGeom>
          <a:noFill/>
        </p:spPr>
        <p:txBody>
          <a:bodyPr>
            <a:spAutoFit/>
          </a:bodyPr>
          <a:lstStyle/>
          <a:p>
            <a:pPr>
              <a:defRPr/>
            </a:pPr>
            <a:r>
              <a:rPr lang="en-US" sz="800" dirty="0">
                <a:latin typeface="+mn-lt"/>
              </a:rPr>
              <a:t>Graphic 3.1.10: Edit Data</a:t>
            </a:r>
          </a:p>
        </p:txBody>
      </p:sp>
      <p:pic>
        <p:nvPicPr>
          <p:cNvPr id="18453" name="Picture 12" descr="editdata.png"/>
          <p:cNvPicPr>
            <a:picLocks noChangeAspect="1"/>
          </p:cNvPicPr>
          <p:nvPr/>
        </p:nvPicPr>
        <p:blipFill>
          <a:blip r:embed="rId3" cstate="print"/>
          <a:srcRect/>
          <a:stretch>
            <a:fillRect/>
          </a:stretch>
        </p:blipFill>
        <p:spPr bwMode="auto">
          <a:xfrm>
            <a:off x="3695700" y="1617663"/>
            <a:ext cx="5153025" cy="4287837"/>
          </a:xfrm>
          <a:prstGeom prst="rect">
            <a:avLst/>
          </a:prstGeom>
          <a:noFill/>
          <a:ln w="9525">
            <a:solidFill>
              <a:schemeClr val="tx1"/>
            </a:solidFill>
            <a:miter lim="800000"/>
            <a:headEnd/>
            <a:tailEnd/>
          </a:ln>
        </p:spPr>
      </p:pic>
      <p:sp>
        <p:nvSpPr>
          <p:cNvPr id="11" name="TextBox 10"/>
          <p:cNvSpPr txBox="1"/>
          <p:nvPr/>
        </p:nvSpPr>
        <p:spPr>
          <a:xfrm>
            <a:off x="282575" y="1843088"/>
            <a:ext cx="3062288" cy="831850"/>
          </a:xfrm>
          <a:prstGeom prst="rect">
            <a:avLst/>
          </a:prstGeom>
          <a:noFill/>
        </p:spPr>
        <p:txBody>
          <a:bodyPr>
            <a:spAutoFit/>
          </a:bodyPr>
          <a:lstStyle/>
          <a:p>
            <a:pPr>
              <a:spcBef>
                <a:spcPct val="50000"/>
              </a:spcBef>
              <a:defRPr/>
            </a:pPr>
            <a:r>
              <a:rPr lang="en-US" sz="1200" dirty="0">
                <a:latin typeface="Arial" charset="0"/>
              </a:rPr>
              <a:t>In this example, you perform the following steps to change the data format in the Accepted On data field.</a:t>
            </a:r>
          </a:p>
          <a:p>
            <a:pPr>
              <a:defRPr/>
            </a:pPr>
            <a:endParaRPr lang="en-US" sz="1200" dirty="0">
              <a:latin typeface="+mn-lt"/>
            </a:endParaRPr>
          </a:p>
        </p:txBody>
      </p:sp>
      <p:sp>
        <p:nvSpPr>
          <p:cNvPr id="10"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4A1DC7E8-7ACE-4176-9B4D-93EB0C4E6256}" type="slidenum">
              <a:rPr lang="en-US" smtClean="0">
                <a:solidFill>
                  <a:schemeClr val="bg1">
                    <a:lumMod val="95000"/>
                  </a:schemeClr>
                </a:solidFill>
              </a:rPr>
              <a:pPr fontAlgn="base">
                <a:spcBef>
                  <a:spcPct val="0"/>
                </a:spcBef>
                <a:spcAft>
                  <a:spcPct val="0"/>
                </a:spcAft>
                <a:defRPr/>
              </a:pPr>
              <a:t>200</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290513" y="1993900"/>
          <a:ext cx="3018593" cy="1937067"/>
        </p:xfrm>
        <a:graphic>
          <a:graphicData uri="http://schemas.openxmlformats.org/drawingml/2006/table">
            <a:tbl>
              <a:tblPr/>
              <a:tblGrid>
                <a:gridCol w="333221"/>
                <a:gridCol w="2685372"/>
              </a:tblGrid>
              <a:tr h="419387">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Changing Data Format for an Ad Hoc Report (Graphic 3.1.11)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2804">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Date and time </a:t>
                      </a:r>
                      <a:r>
                        <a:rPr kumimoji="0" lang="en-US" sz="1200" b="0" i="0" u="none" strike="noStrike" cap="none" normalizeH="0" baseline="0" dirty="0" smtClean="0">
                          <a:ln>
                            <a:noFill/>
                          </a:ln>
                          <a:solidFill>
                            <a:schemeClr val="tx1"/>
                          </a:solidFill>
                          <a:effectLst/>
                          <a:latin typeface="Arial" pitchFamily="34" charset="0"/>
                        </a:rPr>
                        <a:t>from the  </a:t>
                      </a:r>
                      <a:r>
                        <a:rPr kumimoji="0" lang="en-US" sz="1200" b="1" i="0" u="none" strike="noStrike" cap="none" normalizeH="0" baseline="0" dirty="0" smtClean="0">
                          <a:ln>
                            <a:noFill/>
                          </a:ln>
                          <a:solidFill>
                            <a:schemeClr val="tx1"/>
                          </a:solidFill>
                          <a:effectLst/>
                          <a:latin typeface="Arial" pitchFamily="34" charset="0"/>
                        </a:rPr>
                        <a:t>Category </a:t>
                      </a:r>
                      <a:r>
                        <a:rPr kumimoji="0" lang="en-US" sz="1200" b="0" i="0" u="none" strike="noStrike" cap="none" normalizeH="0" baseline="0" dirty="0" smtClean="0">
                          <a:ln>
                            <a:noFill/>
                          </a:ln>
                          <a:solidFill>
                            <a:schemeClr val="tx1"/>
                          </a:solidFill>
                          <a:effectLst/>
                          <a:latin typeface="Arial" pitchFamily="34" charset="0"/>
                        </a:rPr>
                        <a:t>drop-down box.</a:t>
                      </a:r>
                      <a:endParaRPr kumimoji="0" lang="en-U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29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August 19, 2003 1:30:55 PM EDT</a:t>
                      </a:r>
                      <a:r>
                        <a:rPr kumimoji="0" lang="en-US" sz="1200" b="0" i="0" u="none" strike="noStrike" cap="none" normalizeH="0" baseline="0" dirty="0" smtClean="0">
                          <a:ln>
                            <a:noFill/>
                          </a:ln>
                          <a:solidFill>
                            <a:schemeClr val="tx1"/>
                          </a:solidFill>
                          <a:effectLst/>
                          <a:latin typeface="Arial" pitchFamily="34" charset="0"/>
                        </a:rPr>
                        <a:t> from the Type</a:t>
                      </a:r>
                      <a:r>
                        <a:rPr kumimoji="0" lang="en-US" sz="1200" b="1"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drop-down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01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Edit Data</a:t>
            </a:r>
            <a:endParaRPr lang="en-US" sz="1600" b="1" dirty="0">
              <a:latin typeface="+mj-lt"/>
            </a:endParaRPr>
          </a:p>
        </p:txBody>
      </p:sp>
      <p:sp>
        <p:nvSpPr>
          <p:cNvPr id="9" name="TextBox 8"/>
          <p:cNvSpPr txBox="1"/>
          <p:nvPr/>
        </p:nvSpPr>
        <p:spPr>
          <a:xfrm>
            <a:off x="3989388" y="4651375"/>
            <a:ext cx="2944812" cy="215900"/>
          </a:xfrm>
          <a:prstGeom prst="rect">
            <a:avLst/>
          </a:prstGeom>
          <a:noFill/>
        </p:spPr>
        <p:txBody>
          <a:bodyPr>
            <a:spAutoFit/>
          </a:bodyPr>
          <a:lstStyle/>
          <a:p>
            <a:pPr>
              <a:defRPr/>
            </a:pPr>
            <a:r>
              <a:rPr lang="en-US" sz="800" dirty="0">
                <a:latin typeface="+mn-lt"/>
              </a:rPr>
              <a:t>Graphic 3.1.11: Edit Data</a:t>
            </a:r>
          </a:p>
        </p:txBody>
      </p:sp>
      <p:pic>
        <p:nvPicPr>
          <p:cNvPr id="19477" name="Picture 9" descr="format.png"/>
          <p:cNvPicPr>
            <a:picLocks noChangeAspect="1"/>
          </p:cNvPicPr>
          <p:nvPr/>
        </p:nvPicPr>
        <p:blipFill>
          <a:blip r:embed="rId3" cstate="print"/>
          <a:srcRect/>
          <a:stretch>
            <a:fillRect/>
          </a:stretch>
        </p:blipFill>
        <p:spPr bwMode="auto">
          <a:xfrm>
            <a:off x="3983038" y="1752600"/>
            <a:ext cx="4414837" cy="2887663"/>
          </a:xfrm>
          <a:prstGeom prst="rect">
            <a:avLst/>
          </a:prstGeom>
          <a:noFill/>
          <a:ln w="9525">
            <a:solidFill>
              <a:schemeClr val="tx1"/>
            </a:solidFill>
            <a:miter lim="800000"/>
            <a:headEnd/>
            <a:tailEnd/>
          </a:ln>
        </p:spPr>
      </p:pic>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685C13D0-64BE-4690-B94F-6C2370352E25}" type="slidenum">
              <a:rPr lang="en-US" smtClean="0">
                <a:solidFill>
                  <a:schemeClr val="bg1">
                    <a:lumMod val="95000"/>
                  </a:schemeClr>
                </a:solidFill>
              </a:rPr>
              <a:pPr fontAlgn="base">
                <a:spcBef>
                  <a:spcPct val="0"/>
                </a:spcBef>
                <a:spcAft>
                  <a:spcPct val="0"/>
                </a:spcAft>
                <a:defRPr/>
              </a:pPr>
              <a:t>201</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Topic Two - Using PCARSS Ad Hoc Report</a:t>
            </a:r>
          </a:p>
        </p:txBody>
      </p:sp>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Edit Data</a:t>
            </a:r>
            <a:endParaRPr lang="en-US" sz="1600" b="1" dirty="0">
              <a:latin typeface="+mj-lt"/>
            </a:endParaRPr>
          </a:p>
        </p:txBody>
      </p:sp>
      <p:sp>
        <p:nvSpPr>
          <p:cNvPr id="9" name="TextBox 8"/>
          <p:cNvSpPr txBox="1"/>
          <p:nvPr/>
        </p:nvSpPr>
        <p:spPr>
          <a:xfrm>
            <a:off x="3519488" y="5808663"/>
            <a:ext cx="2944812" cy="215900"/>
          </a:xfrm>
          <a:prstGeom prst="rect">
            <a:avLst/>
          </a:prstGeom>
          <a:noFill/>
        </p:spPr>
        <p:txBody>
          <a:bodyPr>
            <a:spAutoFit/>
          </a:bodyPr>
          <a:lstStyle/>
          <a:p>
            <a:pPr>
              <a:defRPr/>
            </a:pPr>
            <a:r>
              <a:rPr lang="en-US" sz="800" dirty="0">
                <a:latin typeface="+mn-lt"/>
              </a:rPr>
              <a:t>Graphic 3.1.12: Edit Data</a:t>
            </a:r>
          </a:p>
        </p:txBody>
      </p:sp>
      <p:sp>
        <p:nvSpPr>
          <p:cNvPr id="12" name="TextBox 11"/>
          <p:cNvSpPr txBox="1"/>
          <p:nvPr/>
        </p:nvSpPr>
        <p:spPr>
          <a:xfrm>
            <a:off x="282575" y="1843088"/>
            <a:ext cx="2363788" cy="1200150"/>
          </a:xfrm>
          <a:prstGeom prst="rect">
            <a:avLst/>
          </a:prstGeom>
          <a:noFill/>
        </p:spPr>
        <p:txBody>
          <a:bodyPr>
            <a:spAutoFit/>
          </a:bodyPr>
          <a:lstStyle/>
          <a:p>
            <a:pPr>
              <a:spcBef>
                <a:spcPct val="50000"/>
              </a:spcBef>
              <a:defRPr/>
            </a:pPr>
            <a:r>
              <a:rPr lang="en-US" sz="1200" dirty="0">
                <a:latin typeface="Arial" charset="0"/>
              </a:rPr>
              <a:t>Graphic 3.1.12 shows the result of the previous page and the data in the Accepted On field has been changed to a different date format.</a:t>
            </a:r>
          </a:p>
          <a:p>
            <a:pPr>
              <a:defRPr/>
            </a:pPr>
            <a:endParaRPr lang="en-US" sz="1200" dirty="0">
              <a:latin typeface="+mn-lt"/>
            </a:endParaRPr>
          </a:p>
        </p:txBody>
      </p:sp>
      <p:pic>
        <p:nvPicPr>
          <p:cNvPr id="20486" name="Picture 12" descr="format2.png"/>
          <p:cNvPicPr>
            <a:picLocks noChangeAspect="1"/>
          </p:cNvPicPr>
          <p:nvPr/>
        </p:nvPicPr>
        <p:blipFill>
          <a:blip r:embed="rId3" cstate="print"/>
          <a:srcRect/>
          <a:stretch>
            <a:fillRect/>
          </a:stretch>
        </p:blipFill>
        <p:spPr bwMode="auto">
          <a:xfrm>
            <a:off x="3506788" y="1304925"/>
            <a:ext cx="3940175" cy="4479925"/>
          </a:xfrm>
          <a:prstGeom prst="rect">
            <a:avLst/>
          </a:prstGeom>
          <a:noFill/>
          <a:ln w="9525">
            <a:solidFill>
              <a:schemeClr val="tx1"/>
            </a:solidFill>
            <a:miter lim="800000"/>
            <a:headEnd/>
            <a:tailEnd/>
          </a:ln>
        </p:spPr>
      </p:pic>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54A041F8-52FD-4A2D-B6A7-4846B187A44A}" type="slidenum">
              <a:rPr lang="en-US" smtClean="0">
                <a:solidFill>
                  <a:schemeClr val="bg1">
                    <a:lumMod val="95000"/>
                  </a:schemeClr>
                </a:solidFill>
              </a:rPr>
              <a:pPr fontAlgn="base">
                <a:spcBef>
                  <a:spcPct val="0"/>
                </a:spcBef>
                <a:spcAft>
                  <a:spcPct val="0"/>
                </a:spcAft>
                <a:defRPr/>
              </a:pPr>
              <a:t>202</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336550" y="1947863"/>
          <a:ext cx="3649965" cy="3406778"/>
        </p:xfrm>
        <a:graphic>
          <a:graphicData uri="http://schemas.openxmlformats.org/drawingml/2006/table">
            <a:tbl>
              <a:tblPr/>
              <a:tblGrid>
                <a:gridCol w="402918"/>
                <a:gridCol w="3247047"/>
              </a:tblGrid>
              <a:tr h="293913">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Changing Layout for an Ad Hoc Report (see Graphic 3.1.13)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777470">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Change Layout </a:t>
                      </a:r>
                      <a:r>
                        <a:rPr kumimoji="0" lang="en-US" sz="1200" b="0" i="0" u="none" strike="noStrike" cap="none" normalizeH="0" baseline="0" dirty="0" smtClean="0">
                          <a:ln>
                            <a:noFill/>
                          </a:ln>
                          <a:solidFill>
                            <a:schemeClr val="tx1"/>
                          </a:solidFill>
                          <a:effectLst/>
                          <a:latin typeface="Arial" pitchFamily="34" charset="0"/>
                        </a:rPr>
                        <a:t>from the main menu.</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A list of layout options appears in the main menu.</a:t>
                      </a:r>
                      <a:endParaRPr kumimoji="0" lang="en-US" sz="12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08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column heading of the data field.</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heading turns green after it is selected.</a:t>
                      </a: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You can use Ctrl or Shift key to select  multiple or all column headings.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562">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 typeface="Arial" pitchFamily="34" charset="0"/>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on a layout option in the menu bar to change the layout of the data.</a:t>
                      </a:r>
                      <a:endParaRPr lang="en-US" sz="1200" dirty="0" smtClean="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Change Layout</a:t>
            </a:r>
            <a:endParaRPr lang="en-US" sz="1600" b="1" dirty="0">
              <a:latin typeface="+mj-lt"/>
            </a:endParaRPr>
          </a:p>
        </p:txBody>
      </p:sp>
      <p:sp>
        <p:nvSpPr>
          <p:cNvPr id="9" name="TextBox 8"/>
          <p:cNvSpPr txBox="1"/>
          <p:nvPr/>
        </p:nvSpPr>
        <p:spPr>
          <a:xfrm>
            <a:off x="4217988" y="5929313"/>
            <a:ext cx="2944812" cy="215900"/>
          </a:xfrm>
          <a:prstGeom prst="rect">
            <a:avLst/>
          </a:prstGeom>
          <a:noFill/>
        </p:spPr>
        <p:txBody>
          <a:bodyPr>
            <a:spAutoFit/>
          </a:bodyPr>
          <a:lstStyle/>
          <a:p>
            <a:pPr>
              <a:defRPr/>
            </a:pPr>
            <a:r>
              <a:rPr lang="en-US" sz="800" dirty="0">
                <a:latin typeface="+mn-lt"/>
              </a:rPr>
              <a:t>Graphic 3.1.13: Change Data Layout</a:t>
            </a:r>
          </a:p>
        </p:txBody>
      </p:sp>
      <p:pic>
        <p:nvPicPr>
          <p:cNvPr id="21525" name="Picture 10" descr="layout.png"/>
          <p:cNvPicPr>
            <a:picLocks noChangeAspect="1"/>
          </p:cNvPicPr>
          <p:nvPr/>
        </p:nvPicPr>
        <p:blipFill>
          <a:blip r:embed="rId3" cstate="print"/>
          <a:srcRect/>
          <a:stretch>
            <a:fillRect/>
          </a:stretch>
        </p:blipFill>
        <p:spPr bwMode="auto">
          <a:xfrm>
            <a:off x="4221163" y="1946275"/>
            <a:ext cx="4241800" cy="3957638"/>
          </a:xfrm>
          <a:prstGeom prst="rect">
            <a:avLst/>
          </a:prstGeom>
          <a:noFill/>
          <a:ln w="9525">
            <a:solidFill>
              <a:schemeClr val="tx1"/>
            </a:solidFill>
            <a:miter lim="800000"/>
            <a:headEnd/>
            <a:tailEnd/>
          </a:ln>
        </p:spPr>
      </p:pic>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7102C4EE-A2FC-4617-994C-3ED963C862F7}" type="slidenum">
              <a:rPr lang="en-US" smtClean="0">
                <a:solidFill>
                  <a:schemeClr val="bg1">
                    <a:lumMod val="95000"/>
                  </a:schemeClr>
                </a:solidFill>
              </a:rPr>
              <a:pPr fontAlgn="base">
                <a:spcBef>
                  <a:spcPct val="0"/>
                </a:spcBef>
                <a:spcAft>
                  <a:spcPct val="0"/>
                </a:spcAft>
                <a:defRPr/>
              </a:pPr>
              <a:t>203</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Topic Two - Using PCARSS Ad Hoc Report</a:t>
            </a:r>
          </a:p>
        </p:txBody>
      </p:sp>
      <p:graphicFrame>
        <p:nvGraphicFramePr>
          <p:cNvPr id="133182" name="Group 62"/>
          <p:cNvGraphicFramePr>
            <a:graphicFrameLocks noGrp="1"/>
          </p:cNvGraphicFramePr>
          <p:nvPr/>
        </p:nvGraphicFramePr>
        <p:xfrm>
          <a:off x="325438" y="2706688"/>
          <a:ext cx="2610854" cy="3418127"/>
        </p:xfrm>
        <a:graphic>
          <a:graphicData uri="http://schemas.openxmlformats.org/drawingml/2006/table">
            <a:tbl>
              <a:tblPr/>
              <a:tblGrid>
                <a:gridCol w="385012"/>
                <a:gridCol w="2225842"/>
              </a:tblGrid>
              <a:tr h="452500">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Changing Border Style for data table (see Graphic 3.1.14 and 3.1.15)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65199">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Change Layout </a:t>
                      </a:r>
                      <a:r>
                        <a:rPr kumimoji="0" lang="en-US" sz="1200" b="0" i="0" u="none" strike="noStrike" cap="none" normalizeH="0" baseline="0" dirty="0" smtClean="0">
                          <a:ln>
                            <a:noFill/>
                          </a:ln>
                          <a:solidFill>
                            <a:schemeClr val="tx1"/>
                          </a:solidFill>
                          <a:effectLst/>
                          <a:latin typeface="Arial" pitchFamily="34" charset="0"/>
                        </a:rPr>
                        <a:t>from the main menu.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541">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Change Border Styles </a:t>
                      </a:r>
                      <a:r>
                        <a:rPr kumimoji="0" lang="en-US" sz="1200" b="0" i="0" u="none" strike="noStrike" cap="none" normalizeH="0" baseline="0" dirty="0" smtClean="0">
                          <a:ln>
                            <a:noFill/>
                          </a:ln>
                          <a:solidFill>
                            <a:schemeClr val="tx1"/>
                          </a:solidFill>
                          <a:effectLst/>
                          <a:latin typeface="Arial" pitchFamily="34" charset="0"/>
                        </a:rPr>
                        <a:t>from the options list.</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Change Border Styles box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6456">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3 pt </a:t>
                      </a:r>
                      <a:r>
                        <a:rPr kumimoji="0" lang="en-US" sz="1200" b="0" i="0" u="none" strike="noStrike" cap="none" normalizeH="0" baseline="0" dirty="0" smtClean="0">
                          <a:ln>
                            <a:noFill/>
                          </a:ln>
                          <a:solidFill>
                            <a:schemeClr val="tx1"/>
                          </a:solidFill>
                          <a:effectLst/>
                          <a:latin typeface="Arial" pitchFamily="34" charset="0"/>
                        </a:rPr>
                        <a:t>from the </a:t>
                      </a:r>
                      <a:r>
                        <a:rPr kumimoji="0" lang="en-US" sz="1200" b="1" i="0" u="none" strike="noStrike" cap="none" normalizeH="0" baseline="0" dirty="0" smtClean="0">
                          <a:ln>
                            <a:noFill/>
                          </a:ln>
                          <a:solidFill>
                            <a:schemeClr val="tx1"/>
                          </a:solidFill>
                          <a:effectLst/>
                          <a:latin typeface="Arial" pitchFamily="34" charset="0"/>
                        </a:rPr>
                        <a:t>Width </a:t>
                      </a:r>
                      <a:r>
                        <a:rPr kumimoji="0" lang="en-US" sz="1200" b="0" i="0" u="none" strike="noStrike" cap="none" normalizeH="0" baseline="0" dirty="0" smtClean="0">
                          <a:ln>
                            <a:noFill/>
                          </a:ln>
                          <a:solidFill>
                            <a:schemeClr val="tx1"/>
                          </a:solidFill>
                          <a:effectLst/>
                          <a:latin typeface="Arial" pitchFamily="34" charset="0"/>
                        </a:rPr>
                        <a:t>drop-down box.</a:t>
                      </a:r>
                      <a:endParaRPr kumimoji="0" lang="en-US" sz="12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55">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Change Layout</a:t>
            </a:r>
            <a:endParaRPr lang="en-US" sz="1600" b="1" dirty="0">
              <a:latin typeface="+mj-lt"/>
            </a:endParaRPr>
          </a:p>
        </p:txBody>
      </p:sp>
      <p:sp>
        <p:nvSpPr>
          <p:cNvPr id="9" name="TextBox 8"/>
          <p:cNvSpPr txBox="1"/>
          <p:nvPr/>
        </p:nvSpPr>
        <p:spPr>
          <a:xfrm>
            <a:off x="3155950" y="5932488"/>
            <a:ext cx="2944813" cy="215900"/>
          </a:xfrm>
          <a:prstGeom prst="rect">
            <a:avLst/>
          </a:prstGeom>
          <a:noFill/>
        </p:spPr>
        <p:txBody>
          <a:bodyPr>
            <a:spAutoFit/>
          </a:bodyPr>
          <a:lstStyle/>
          <a:p>
            <a:pPr>
              <a:defRPr/>
            </a:pPr>
            <a:r>
              <a:rPr lang="en-US" sz="800" dirty="0">
                <a:latin typeface="+mn-lt"/>
              </a:rPr>
              <a:t>Graphic 3.1.14: Change Data Layout</a:t>
            </a:r>
          </a:p>
        </p:txBody>
      </p:sp>
      <p:pic>
        <p:nvPicPr>
          <p:cNvPr id="22552" name="Picture 11" descr="layout2.png"/>
          <p:cNvPicPr>
            <a:picLocks noChangeAspect="1"/>
          </p:cNvPicPr>
          <p:nvPr/>
        </p:nvPicPr>
        <p:blipFill>
          <a:blip r:embed="rId3" cstate="print"/>
          <a:srcRect/>
          <a:stretch>
            <a:fillRect/>
          </a:stretch>
        </p:blipFill>
        <p:spPr bwMode="auto">
          <a:xfrm>
            <a:off x="3155950" y="1211263"/>
            <a:ext cx="2595563" cy="4699000"/>
          </a:xfrm>
          <a:prstGeom prst="rect">
            <a:avLst/>
          </a:prstGeom>
          <a:noFill/>
          <a:ln w="9525">
            <a:solidFill>
              <a:schemeClr val="tx1"/>
            </a:solidFill>
            <a:miter lim="800000"/>
            <a:headEnd/>
            <a:tailEnd/>
          </a:ln>
        </p:spPr>
      </p:pic>
      <p:sp>
        <p:nvSpPr>
          <p:cNvPr id="22553" name="TextBox 12"/>
          <p:cNvSpPr txBox="1">
            <a:spLocks noChangeArrowheads="1"/>
          </p:cNvSpPr>
          <p:nvPr/>
        </p:nvSpPr>
        <p:spPr bwMode="auto">
          <a:xfrm>
            <a:off x="269875" y="1916113"/>
            <a:ext cx="2701925" cy="646112"/>
          </a:xfrm>
          <a:prstGeom prst="rect">
            <a:avLst/>
          </a:prstGeom>
          <a:noFill/>
          <a:ln w="9525">
            <a:noFill/>
            <a:miter lim="800000"/>
            <a:headEnd/>
            <a:tailEnd/>
          </a:ln>
        </p:spPr>
        <p:txBody>
          <a:bodyPr>
            <a:spAutoFit/>
          </a:bodyPr>
          <a:lstStyle/>
          <a:p>
            <a:pPr>
              <a:spcBef>
                <a:spcPct val="50000"/>
              </a:spcBef>
            </a:pPr>
            <a:r>
              <a:rPr lang="en-US" sz="1200"/>
              <a:t>In this example, you perform the following steps to change the border style of the data table.</a:t>
            </a:r>
          </a:p>
        </p:txBody>
      </p:sp>
      <p:pic>
        <p:nvPicPr>
          <p:cNvPr id="22554" name="Picture 13" descr="layout.png"/>
          <p:cNvPicPr>
            <a:picLocks noChangeAspect="1"/>
          </p:cNvPicPr>
          <p:nvPr/>
        </p:nvPicPr>
        <p:blipFill>
          <a:blip r:embed="rId4" cstate="print"/>
          <a:srcRect/>
          <a:stretch>
            <a:fillRect/>
          </a:stretch>
        </p:blipFill>
        <p:spPr bwMode="auto">
          <a:xfrm>
            <a:off x="5902325" y="1236663"/>
            <a:ext cx="3009900" cy="2216150"/>
          </a:xfrm>
          <a:prstGeom prst="rect">
            <a:avLst/>
          </a:prstGeom>
          <a:noFill/>
          <a:ln w="9525">
            <a:solidFill>
              <a:schemeClr val="tx1"/>
            </a:solidFill>
            <a:miter lim="800000"/>
            <a:headEnd/>
            <a:tailEnd/>
          </a:ln>
        </p:spPr>
      </p:pic>
      <p:sp>
        <p:nvSpPr>
          <p:cNvPr id="15" name="TextBox 14"/>
          <p:cNvSpPr txBox="1"/>
          <p:nvPr/>
        </p:nvSpPr>
        <p:spPr>
          <a:xfrm>
            <a:off x="5875338" y="3489325"/>
            <a:ext cx="2944812" cy="215900"/>
          </a:xfrm>
          <a:prstGeom prst="rect">
            <a:avLst/>
          </a:prstGeom>
          <a:noFill/>
        </p:spPr>
        <p:txBody>
          <a:bodyPr>
            <a:spAutoFit/>
          </a:bodyPr>
          <a:lstStyle/>
          <a:p>
            <a:pPr>
              <a:defRPr/>
            </a:pPr>
            <a:r>
              <a:rPr lang="en-US" sz="800" dirty="0">
                <a:latin typeface="+mn-lt"/>
              </a:rPr>
              <a:t>Graphic 3.1.15: Change Data Layout</a:t>
            </a:r>
          </a:p>
        </p:txBody>
      </p:sp>
      <p:sp>
        <p:nvSpPr>
          <p:cNvPr id="11"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BCE5A929-B39A-4353-AFEF-FD9AE88FE217}" type="slidenum">
              <a:rPr lang="en-US" smtClean="0">
                <a:solidFill>
                  <a:schemeClr val="bg1">
                    <a:lumMod val="95000"/>
                  </a:schemeClr>
                </a:solidFill>
              </a:rPr>
              <a:pPr fontAlgn="base">
                <a:spcBef>
                  <a:spcPct val="0"/>
                </a:spcBef>
                <a:spcAft>
                  <a:spcPct val="0"/>
                </a:spcAft>
                <a:defRPr/>
              </a:pPr>
              <a:t>204</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Topic Two - Using PCARSS Ad Hoc Report</a:t>
            </a:r>
          </a:p>
        </p:txBody>
      </p:sp>
      <p:sp>
        <p:nvSpPr>
          <p:cNvPr id="7" name="TextBox 6"/>
          <p:cNvSpPr txBox="1"/>
          <p:nvPr/>
        </p:nvSpPr>
        <p:spPr>
          <a:xfrm>
            <a:off x="128588" y="1420813"/>
            <a:ext cx="4554537" cy="338137"/>
          </a:xfrm>
          <a:prstGeom prst="rect">
            <a:avLst/>
          </a:prstGeom>
          <a:noFill/>
        </p:spPr>
        <p:txBody>
          <a:bodyPr>
            <a:spAutoFit/>
          </a:bodyPr>
          <a:lstStyle/>
          <a:p>
            <a:pPr>
              <a:defRPr/>
            </a:pPr>
            <a:r>
              <a:rPr lang="en-US" sz="1600" b="1" dirty="0"/>
              <a:t>Change Layout</a:t>
            </a:r>
            <a:endParaRPr lang="en-US" sz="1600" b="1" dirty="0">
              <a:latin typeface="+mj-lt"/>
            </a:endParaRPr>
          </a:p>
        </p:txBody>
      </p:sp>
      <p:sp>
        <p:nvSpPr>
          <p:cNvPr id="9" name="TextBox 8"/>
          <p:cNvSpPr txBox="1"/>
          <p:nvPr/>
        </p:nvSpPr>
        <p:spPr>
          <a:xfrm>
            <a:off x="3844925" y="6103938"/>
            <a:ext cx="2944813" cy="215900"/>
          </a:xfrm>
          <a:prstGeom prst="rect">
            <a:avLst/>
          </a:prstGeom>
          <a:noFill/>
        </p:spPr>
        <p:txBody>
          <a:bodyPr>
            <a:spAutoFit/>
          </a:bodyPr>
          <a:lstStyle/>
          <a:p>
            <a:pPr>
              <a:defRPr/>
            </a:pPr>
            <a:r>
              <a:rPr lang="en-US" sz="800" dirty="0">
                <a:latin typeface="+mn-lt"/>
              </a:rPr>
              <a:t>Graphic 3.1.16: Change Data Layout</a:t>
            </a:r>
          </a:p>
        </p:txBody>
      </p:sp>
      <p:pic>
        <p:nvPicPr>
          <p:cNvPr id="23557" name="Picture 10" descr="layout3.png"/>
          <p:cNvPicPr>
            <a:picLocks noChangeAspect="1"/>
          </p:cNvPicPr>
          <p:nvPr/>
        </p:nvPicPr>
        <p:blipFill>
          <a:blip r:embed="rId3" cstate="print"/>
          <a:srcRect/>
          <a:stretch>
            <a:fillRect/>
          </a:stretch>
        </p:blipFill>
        <p:spPr bwMode="auto">
          <a:xfrm>
            <a:off x="3857625" y="1374775"/>
            <a:ext cx="3667125" cy="4686300"/>
          </a:xfrm>
          <a:prstGeom prst="rect">
            <a:avLst/>
          </a:prstGeom>
          <a:noFill/>
          <a:ln w="9525">
            <a:solidFill>
              <a:schemeClr val="tx1"/>
            </a:solidFill>
            <a:miter lim="800000"/>
            <a:headEnd/>
            <a:tailEnd/>
          </a:ln>
        </p:spPr>
      </p:pic>
      <p:sp>
        <p:nvSpPr>
          <p:cNvPr id="13" name="TextBox 12"/>
          <p:cNvSpPr txBox="1"/>
          <p:nvPr/>
        </p:nvSpPr>
        <p:spPr>
          <a:xfrm>
            <a:off x="282575" y="1843088"/>
            <a:ext cx="3098800" cy="1200150"/>
          </a:xfrm>
          <a:prstGeom prst="rect">
            <a:avLst/>
          </a:prstGeom>
          <a:noFill/>
        </p:spPr>
        <p:txBody>
          <a:bodyPr>
            <a:spAutoFit/>
          </a:bodyPr>
          <a:lstStyle/>
          <a:p>
            <a:pPr>
              <a:spcBef>
                <a:spcPct val="50000"/>
              </a:spcBef>
              <a:defRPr/>
            </a:pPr>
            <a:r>
              <a:rPr lang="en-US" sz="1200" dirty="0">
                <a:latin typeface="Arial" charset="0"/>
              </a:rPr>
              <a:t>Graphic 3.1.16 shows the result from the previous page. The border size of the data table has changed to 3 pt which is what you have selected from the Width drop-down box.</a:t>
            </a:r>
          </a:p>
          <a:p>
            <a:pPr>
              <a:defRPr/>
            </a:pPr>
            <a:endParaRPr lang="en-US" sz="1200" dirty="0">
              <a:latin typeface="+mn-lt"/>
            </a:endParaRPr>
          </a:p>
        </p:txBody>
      </p:sp>
      <p:sp>
        <p:nvSpPr>
          <p:cNvPr id="8"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1BDE2A77-A275-4B78-8BA5-148282CAA586}" type="slidenum">
              <a:rPr lang="en-US" smtClean="0">
                <a:solidFill>
                  <a:schemeClr val="bg1">
                    <a:lumMod val="95000"/>
                  </a:schemeClr>
                </a:solidFill>
              </a:rPr>
              <a:pPr fontAlgn="base">
                <a:spcBef>
                  <a:spcPct val="0"/>
                </a:spcBef>
                <a:spcAft>
                  <a:spcPct val="0"/>
                </a:spcAft>
                <a:defRPr/>
              </a:pPr>
              <a:t>205</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Topic Two - Using PCARSS Ad Hoc Report</a:t>
            </a:r>
          </a:p>
        </p:txBody>
      </p:sp>
      <p:graphicFrame>
        <p:nvGraphicFramePr>
          <p:cNvPr id="131117" name="Group 45"/>
          <p:cNvGraphicFramePr>
            <a:graphicFrameLocks noGrp="1"/>
          </p:cNvGraphicFramePr>
          <p:nvPr/>
        </p:nvGraphicFramePr>
        <p:xfrm>
          <a:off x="287338" y="1938338"/>
          <a:ext cx="3599716" cy="3809706"/>
        </p:xfrm>
        <a:graphic>
          <a:graphicData uri="http://schemas.openxmlformats.org/drawingml/2006/table">
            <a:tbl>
              <a:tblPr/>
              <a:tblGrid>
                <a:gridCol w="347625"/>
                <a:gridCol w="3252091"/>
              </a:tblGrid>
              <a:tr h="279439">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Running an Ad Hoc Report (See Graphic 3.1.17)</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6698">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Run Report</a:t>
                      </a:r>
                      <a:r>
                        <a:rPr kumimoji="0" lang="en-US" sz="1200" b="0" i="0" u="none" strike="noStrike" cap="none" normalizeH="0" baseline="0" dirty="0" smtClean="0">
                          <a:ln>
                            <a:noFill/>
                          </a:ln>
                          <a:solidFill>
                            <a:schemeClr val="tx1"/>
                          </a:solidFill>
                          <a:effectLst/>
                          <a:latin typeface="Arial" pitchFamily="34" charset="0"/>
                        </a:rPr>
                        <a:t> from the main menu.</a:t>
                      </a:r>
                      <a:endParaRPr kumimoji="0" lang="en-US" sz="12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0538">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Preview with No Data</a:t>
                      </a:r>
                      <a:r>
                        <a:rPr kumimoji="0" lang="en-US" sz="1200" b="0" i="0" u="none" strike="noStrike" cap="none" normalizeH="0" baseline="0" dirty="0" smtClean="0">
                          <a:ln>
                            <a:noFill/>
                          </a:ln>
                          <a:solidFill>
                            <a:schemeClr val="tx1"/>
                          </a:solidFill>
                          <a:effectLst/>
                          <a:latin typeface="Arial" pitchFamily="34" charset="0"/>
                        </a:rPr>
                        <a:t>.</a:t>
                      </a:r>
                    </a:p>
                    <a:p>
                      <a:pPr marL="109538" marR="0" lvl="0" indent="-109538"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09538" marR="0" lvl="0" indent="-109538" algn="l" defTabSz="914400" rtl="0" eaLnBrk="0" fontAlgn="base" latinLnBrk="0" hangingPunct="0">
                        <a:lnSpc>
                          <a:spcPct val="120000"/>
                        </a:lnSpc>
                        <a:spcBef>
                          <a:spcPct val="20000"/>
                        </a:spcBef>
                        <a:spcAft>
                          <a:spcPct val="0"/>
                        </a:spcAft>
                        <a:buClrTx/>
                        <a:buSzTx/>
                        <a:buFontTx/>
                        <a:buChar char="•"/>
                        <a:tabLst/>
                      </a:pPr>
                      <a:r>
                        <a:rPr kumimoji="0" lang="en-US" sz="11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A best practice is to select </a:t>
                      </a:r>
                      <a:r>
                        <a:rPr kumimoji="0" lang="en-US" sz="1200" b="1" i="0" u="none" strike="noStrike" cap="none" normalizeH="0" baseline="0" dirty="0" smtClean="0">
                          <a:ln>
                            <a:noFill/>
                          </a:ln>
                          <a:solidFill>
                            <a:schemeClr val="tx1"/>
                          </a:solidFill>
                          <a:effectLst/>
                          <a:latin typeface="Arial" pitchFamily="34" charset="0"/>
                        </a:rPr>
                        <a:t>Preview with No Data</a:t>
                      </a:r>
                      <a:r>
                        <a:rPr kumimoji="0" lang="en-US" sz="1200" b="0" i="0" u="none" strike="noStrike" cap="none" normalizeH="0" baseline="0" dirty="0" smtClean="0">
                          <a:ln>
                            <a:noFill/>
                          </a:ln>
                          <a:solidFill>
                            <a:schemeClr val="tx1"/>
                          </a:solidFill>
                          <a:effectLst/>
                          <a:latin typeface="Arial" pitchFamily="34" charset="0"/>
                        </a:rPr>
                        <a:t> to set the structure, then to pull only the data that you need. This reduces the number of times you wait for your query to run.</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979">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desired format to generate the report. </a:t>
                      </a:r>
                      <a:r>
                        <a:rPr lang="en-US" sz="1200" dirty="0" smtClean="0"/>
                        <a:t>In our</a:t>
                      </a:r>
                      <a:r>
                        <a:rPr lang="en-US" sz="1200" baseline="0" dirty="0" smtClean="0"/>
                        <a:t> </a:t>
                      </a:r>
                      <a:r>
                        <a:rPr lang="en-US" sz="1200" dirty="0" smtClean="0"/>
                        <a:t>example, we selected </a:t>
                      </a:r>
                      <a:r>
                        <a:rPr lang="en-US" sz="1200" b="1" dirty="0" smtClean="0"/>
                        <a:t>View in Excel 2007 format</a:t>
                      </a:r>
                      <a:r>
                        <a:rPr lang="en-US" sz="1200" dirty="0" smtClean="0"/>
                        <a:t>. </a:t>
                      </a:r>
                    </a:p>
                    <a:p>
                      <a:pPr marL="0" marR="0" lvl="0" indent="0"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20000"/>
                        </a:lnSpc>
                        <a:spcBef>
                          <a:spcPct val="20000"/>
                        </a:spcBef>
                        <a:spcAft>
                          <a:spcPct val="0"/>
                        </a:spcAft>
                        <a:buClrTx/>
                        <a:buSzTx/>
                        <a:buFontTx/>
                        <a:buNone/>
                        <a:tabLst/>
                        <a:defRPr/>
                      </a:pPr>
                      <a:r>
                        <a:rPr lang="en-US" sz="1200" dirty="0" smtClean="0"/>
                        <a:t>(Continued on next page)</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19063" y="1435100"/>
            <a:ext cx="4554537" cy="338138"/>
          </a:xfrm>
          <a:prstGeom prst="rect">
            <a:avLst/>
          </a:prstGeom>
          <a:noFill/>
        </p:spPr>
        <p:txBody>
          <a:bodyPr>
            <a:spAutoFit/>
          </a:bodyPr>
          <a:lstStyle/>
          <a:p>
            <a:pPr>
              <a:defRPr/>
            </a:pPr>
            <a:r>
              <a:rPr lang="en-US" sz="1600" b="1" dirty="0"/>
              <a:t>Run Report </a:t>
            </a:r>
            <a:endParaRPr lang="en-US" sz="1600" b="1" dirty="0">
              <a:latin typeface="+mj-lt"/>
            </a:endParaRPr>
          </a:p>
        </p:txBody>
      </p:sp>
      <p:sp>
        <p:nvSpPr>
          <p:cNvPr id="8" name="TextBox 7"/>
          <p:cNvSpPr txBox="1"/>
          <p:nvPr/>
        </p:nvSpPr>
        <p:spPr>
          <a:xfrm>
            <a:off x="4211638" y="5795963"/>
            <a:ext cx="2066925" cy="214312"/>
          </a:xfrm>
          <a:prstGeom prst="rect">
            <a:avLst/>
          </a:prstGeom>
          <a:noFill/>
        </p:spPr>
        <p:txBody>
          <a:bodyPr>
            <a:spAutoFit/>
          </a:bodyPr>
          <a:lstStyle/>
          <a:p>
            <a:pPr>
              <a:defRPr/>
            </a:pPr>
            <a:r>
              <a:rPr lang="en-US" sz="800" dirty="0">
                <a:latin typeface="+mn-lt"/>
              </a:rPr>
              <a:t>Graphic 3.1.17: Running Report</a:t>
            </a:r>
          </a:p>
        </p:txBody>
      </p:sp>
      <p:pic>
        <p:nvPicPr>
          <p:cNvPr id="24597" name="Picture 9" descr="Runreport.png"/>
          <p:cNvPicPr>
            <a:picLocks noChangeAspect="1"/>
          </p:cNvPicPr>
          <p:nvPr/>
        </p:nvPicPr>
        <p:blipFill>
          <a:blip r:embed="rId3" cstate="print"/>
          <a:srcRect/>
          <a:stretch>
            <a:fillRect/>
          </a:stretch>
        </p:blipFill>
        <p:spPr bwMode="auto">
          <a:xfrm>
            <a:off x="4206875" y="1868488"/>
            <a:ext cx="4708525" cy="3903662"/>
          </a:xfrm>
          <a:prstGeom prst="rect">
            <a:avLst/>
          </a:prstGeom>
          <a:noFill/>
          <a:ln w="9525">
            <a:solidFill>
              <a:schemeClr val="tx1"/>
            </a:solidFill>
            <a:miter lim="800000"/>
            <a:headEnd/>
            <a:tailEnd/>
          </a:ln>
        </p:spPr>
      </p:pic>
      <p:sp>
        <p:nvSpPr>
          <p:cNvPr id="9"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CD062A82-459F-4981-969A-2060F458F227}" type="slidenum">
              <a:rPr lang="en-US" smtClean="0">
                <a:solidFill>
                  <a:schemeClr val="bg1">
                    <a:lumMod val="95000"/>
                  </a:schemeClr>
                </a:solidFill>
              </a:rPr>
              <a:pPr fontAlgn="base">
                <a:spcBef>
                  <a:spcPct val="0"/>
                </a:spcBef>
                <a:spcAft>
                  <a:spcPct val="0"/>
                </a:spcAft>
                <a:defRPr/>
              </a:pPr>
              <a:t>206</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Topic Two - Using PCARSS Ad Hoc Report</a:t>
            </a:r>
          </a:p>
        </p:txBody>
      </p:sp>
      <p:sp>
        <p:nvSpPr>
          <p:cNvPr id="6" name="TextBox 5"/>
          <p:cNvSpPr txBox="1"/>
          <p:nvPr/>
        </p:nvSpPr>
        <p:spPr>
          <a:xfrm>
            <a:off x="119063" y="1435100"/>
            <a:ext cx="4554537" cy="338138"/>
          </a:xfrm>
          <a:prstGeom prst="rect">
            <a:avLst/>
          </a:prstGeom>
          <a:noFill/>
        </p:spPr>
        <p:txBody>
          <a:bodyPr>
            <a:spAutoFit/>
          </a:bodyPr>
          <a:lstStyle/>
          <a:p>
            <a:pPr>
              <a:defRPr/>
            </a:pPr>
            <a:r>
              <a:rPr lang="en-US" sz="1600" b="1" dirty="0"/>
              <a:t>Run Report </a:t>
            </a:r>
            <a:endParaRPr lang="en-US" sz="1600" b="1" dirty="0">
              <a:latin typeface="+mj-lt"/>
            </a:endParaRPr>
          </a:p>
        </p:txBody>
      </p:sp>
      <p:sp>
        <p:nvSpPr>
          <p:cNvPr id="25604" name="TextBox 6"/>
          <p:cNvSpPr txBox="1">
            <a:spLocks noChangeArrowheads="1"/>
          </p:cNvSpPr>
          <p:nvPr/>
        </p:nvSpPr>
        <p:spPr bwMode="auto">
          <a:xfrm>
            <a:off x="185738" y="1939925"/>
            <a:ext cx="3144837" cy="461963"/>
          </a:xfrm>
          <a:prstGeom prst="rect">
            <a:avLst/>
          </a:prstGeom>
          <a:noFill/>
          <a:ln w="9525">
            <a:noFill/>
            <a:miter lim="800000"/>
            <a:headEnd/>
            <a:tailEnd/>
          </a:ln>
        </p:spPr>
        <p:txBody>
          <a:bodyPr>
            <a:spAutoFit/>
          </a:bodyPr>
          <a:lstStyle/>
          <a:p>
            <a:pPr>
              <a:spcBef>
                <a:spcPct val="50000"/>
              </a:spcBef>
            </a:pPr>
            <a:r>
              <a:rPr lang="en-US" sz="1200"/>
              <a:t>Graphic 3.1.18 shows the Excel report as the result.</a:t>
            </a:r>
          </a:p>
        </p:txBody>
      </p:sp>
      <p:sp>
        <p:nvSpPr>
          <p:cNvPr id="8" name="TextBox 7"/>
          <p:cNvSpPr txBox="1"/>
          <p:nvPr/>
        </p:nvSpPr>
        <p:spPr>
          <a:xfrm>
            <a:off x="4152900" y="6188075"/>
            <a:ext cx="2065338" cy="214313"/>
          </a:xfrm>
          <a:prstGeom prst="rect">
            <a:avLst/>
          </a:prstGeom>
          <a:noFill/>
        </p:spPr>
        <p:txBody>
          <a:bodyPr>
            <a:spAutoFit/>
          </a:bodyPr>
          <a:lstStyle/>
          <a:p>
            <a:pPr>
              <a:defRPr/>
            </a:pPr>
            <a:r>
              <a:rPr lang="en-US" sz="800" dirty="0">
                <a:latin typeface="+mn-lt"/>
              </a:rPr>
              <a:t>Graphic 3.1.18: Running Report</a:t>
            </a:r>
          </a:p>
        </p:txBody>
      </p:sp>
      <p:pic>
        <p:nvPicPr>
          <p:cNvPr id="25606" name="Picture 8" descr="report.png"/>
          <p:cNvPicPr>
            <a:picLocks noChangeAspect="1"/>
          </p:cNvPicPr>
          <p:nvPr/>
        </p:nvPicPr>
        <p:blipFill>
          <a:blip r:embed="rId3" cstate="print"/>
          <a:srcRect/>
          <a:stretch>
            <a:fillRect/>
          </a:stretch>
        </p:blipFill>
        <p:spPr bwMode="auto">
          <a:xfrm>
            <a:off x="4143375" y="1274763"/>
            <a:ext cx="3760788" cy="4881562"/>
          </a:xfrm>
          <a:prstGeom prst="rect">
            <a:avLst/>
          </a:prstGeom>
          <a:noFill/>
          <a:ln w="9525">
            <a:solidFill>
              <a:schemeClr val="tx1"/>
            </a:solidFill>
            <a:miter lim="800000"/>
            <a:headEnd/>
            <a:tailEnd/>
          </a:ln>
        </p:spPr>
      </p:pic>
      <p:sp>
        <p:nvSpPr>
          <p:cNvPr id="9"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2B2607B2-6ABC-4B50-A9CE-B7984011614F}" type="slidenum">
              <a:rPr lang="en-US" smtClean="0">
                <a:solidFill>
                  <a:schemeClr val="bg1">
                    <a:lumMod val="95000"/>
                  </a:schemeClr>
                </a:solidFill>
              </a:rPr>
              <a:pPr fontAlgn="base">
                <a:spcBef>
                  <a:spcPct val="0"/>
                </a:spcBef>
                <a:spcAft>
                  <a:spcPct val="0"/>
                </a:spcAft>
                <a:defRPr/>
              </a:pPr>
              <a:t>207</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Topic Two - Using PCARSS Ad Hoc Report</a:t>
            </a:r>
          </a:p>
        </p:txBody>
      </p:sp>
      <p:graphicFrame>
        <p:nvGraphicFramePr>
          <p:cNvPr id="131117" name="Group 45"/>
          <p:cNvGraphicFramePr>
            <a:graphicFrameLocks noGrp="1"/>
          </p:cNvGraphicFramePr>
          <p:nvPr/>
        </p:nvGraphicFramePr>
        <p:xfrm>
          <a:off x="228600" y="1985963"/>
          <a:ext cx="2983814" cy="3493008"/>
        </p:xfrm>
        <a:graphic>
          <a:graphicData uri="http://schemas.openxmlformats.org/drawingml/2006/table">
            <a:tbl>
              <a:tblPr/>
              <a:tblGrid>
                <a:gridCol w="288147"/>
                <a:gridCol w="2695667"/>
              </a:tblGrid>
              <a:tr h="303842">
                <a:tc gridSpan="2">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Managing File  for Ad Hoc Report (See Graphic 3.1.19)</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848718">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1" i="0" u="none" strike="noStrike" cap="none" normalizeH="0" baseline="0" dirty="0" smtClean="0">
                          <a:ln>
                            <a:noFill/>
                          </a:ln>
                          <a:solidFill>
                            <a:schemeClr val="tx1"/>
                          </a:solidFill>
                          <a:effectLst/>
                          <a:latin typeface="Arial" pitchFamily="34" charset="0"/>
                        </a:rPr>
                        <a:t>Manage File </a:t>
                      </a:r>
                      <a:r>
                        <a:rPr kumimoji="0" lang="en-US" sz="1200" b="0" i="0" u="none" strike="noStrike" cap="none" normalizeH="0" baseline="0" dirty="0" smtClean="0">
                          <a:ln>
                            <a:noFill/>
                          </a:ln>
                          <a:solidFill>
                            <a:schemeClr val="tx1"/>
                          </a:solidFill>
                          <a:effectLst/>
                          <a:latin typeface="Arial" pitchFamily="34" charset="0"/>
                        </a:rPr>
                        <a:t>from the main menu.</a:t>
                      </a:r>
                    </a:p>
                    <a:p>
                      <a:pPr marL="109538" marR="0" lvl="0" indent="-109538"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14300" marR="0" lvl="0" indent="-114300"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 A list of options appears in the main menu.</a:t>
                      </a:r>
                      <a:endParaRPr kumimoji="0" lang="en-US" sz="12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3510">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09538" marR="0" lvl="0" indent="-109538" algn="l" defTabSz="914400" rtl="0" eaLnBrk="0" fontAlgn="base" latinLnBrk="0" hangingPunct="0">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an option to manage the file.</a:t>
                      </a:r>
                    </a:p>
                    <a:p>
                      <a:pPr marL="109538" marR="0" lvl="0" indent="-109538" algn="l" defTabSz="914400" rtl="0" eaLnBrk="0" fontAlgn="base" latinLnBrk="0" hangingPunct="0">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p>
                      <a:pPr marL="109538" marR="0" lvl="0" indent="-109538" algn="l" defTabSz="914400" rtl="0" eaLnBrk="0" fontAlgn="base" latinLnBrk="0" hangingPunct="0">
                        <a:lnSpc>
                          <a:spcPct val="120000"/>
                        </a:lnSpc>
                        <a:spcBef>
                          <a:spcPct val="2000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Arial" pitchFamily="34" charset="0"/>
                        </a:rPr>
                        <a:t>In our example, we selected </a:t>
                      </a:r>
                      <a:r>
                        <a:rPr kumimoji="0" lang="en-US" sz="1200" b="1" i="0" u="none" strike="noStrike" cap="none" normalizeH="0" baseline="0" dirty="0" smtClean="0">
                          <a:ln>
                            <a:noFill/>
                          </a:ln>
                          <a:solidFill>
                            <a:schemeClr val="tx1"/>
                          </a:solidFill>
                          <a:effectLst/>
                          <a:latin typeface="Arial" pitchFamily="34" charset="0"/>
                        </a:rPr>
                        <a:t>Save As</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Save As </a:t>
                      </a:r>
                      <a:r>
                        <a:rPr kumimoji="0" lang="en-US" sz="1200" b="0" i="0" u="none" strike="noStrike" cap="none" normalizeH="0" baseline="0" dirty="0" smtClean="0">
                          <a:ln>
                            <a:noFill/>
                          </a:ln>
                          <a:solidFill>
                            <a:schemeClr val="tx1"/>
                          </a:solidFill>
                          <a:effectLst/>
                          <a:latin typeface="Arial" pitchFamily="34" charset="0"/>
                        </a:rPr>
                        <a:t>box appears, allowing you to save the query to your folder or a folder at another location.</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19063" y="1435100"/>
            <a:ext cx="4554537" cy="338138"/>
          </a:xfrm>
          <a:prstGeom prst="rect">
            <a:avLst/>
          </a:prstGeom>
          <a:noFill/>
        </p:spPr>
        <p:txBody>
          <a:bodyPr>
            <a:spAutoFit/>
          </a:bodyPr>
          <a:lstStyle/>
          <a:p>
            <a:pPr>
              <a:defRPr/>
            </a:pPr>
            <a:r>
              <a:rPr lang="en-US" sz="1600" b="1" dirty="0"/>
              <a:t>Manage File </a:t>
            </a:r>
            <a:endParaRPr lang="en-US" sz="1600" b="1" dirty="0">
              <a:latin typeface="+mj-lt"/>
            </a:endParaRPr>
          </a:p>
        </p:txBody>
      </p:sp>
      <p:sp>
        <p:nvSpPr>
          <p:cNvPr id="8" name="TextBox 7"/>
          <p:cNvSpPr txBox="1"/>
          <p:nvPr/>
        </p:nvSpPr>
        <p:spPr>
          <a:xfrm>
            <a:off x="3579813" y="5849938"/>
            <a:ext cx="2066925" cy="214312"/>
          </a:xfrm>
          <a:prstGeom prst="rect">
            <a:avLst/>
          </a:prstGeom>
          <a:noFill/>
        </p:spPr>
        <p:txBody>
          <a:bodyPr>
            <a:spAutoFit/>
          </a:bodyPr>
          <a:lstStyle/>
          <a:p>
            <a:pPr>
              <a:defRPr/>
            </a:pPr>
            <a:r>
              <a:rPr lang="en-US" sz="800" dirty="0">
                <a:latin typeface="+mn-lt"/>
              </a:rPr>
              <a:t>Graphic 3.1.19: Managing File</a:t>
            </a:r>
          </a:p>
        </p:txBody>
      </p:sp>
      <p:pic>
        <p:nvPicPr>
          <p:cNvPr id="26642" name="Picture 9" descr="managefile.png"/>
          <p:cNvPicPr>
            <a:picLocks noChangeAspect="1"/>
          </p:cNvPicPr>
          <p:nvPr/>
        </p:nvPicPr>
        <p:blipFill>
          <a:blip r:embed="rId3" cstate="print"/>
          <a:srcRect/>
          <a:stretch>
            <a:fillRect/>
          </a:stretch>
        </p:blipFill>
        <p:spPr bwMode="auto">
          <a:xfrm>
            <a:off x="3579813" y="1452563"/>
            <a:ext cx="5338762" cy="4370387"/>
          </a:xfrm>
          <a:prstGeom prst="rect">
            <a:avLst/>
          </a:prstGeom>
          <a:noFill/>
          <a:ln w="9525">
            <a:solidFill>
              <a:schemeClr val="tx1"/>
            </a:solidFill>
            <a:miter lim="800000"/>
            <a:headEnd/>
            <a:tailEnd/>
          </a:ln>
        </p:spPr>
      </p:pic>
      <p:sp>
        <p:nvSpPr>
          <p:cNvPr id="9"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D326F9D5-01A5-4DBC-B740-3834D3B52FC4}" type="slidenum">
              <a:rPr lang="en-US" smtClean="0">
                <a:solidFill>
                  <a:schemeClr val="bg1">
                    <a:lumMod val="95000"/>
                  </a:schemeClr>
                </a:solidFill>
              </a:rPr>
              <a:pPr fontAlgn="base">
                <a:spcBef>
                  <a:spcPct val="0"/>
                </a:spcBef>
                <a:spcAft>
                  <a:spcPct val="0"/>
                </a:spcAft>
                <a:defRPr/>
              </a:pPr>
              <a:t>208</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Topic Two - Using PCARSS Ad Hoc Report</a:t>
            </a:r>
          </a:p>
        </p:txBody>
      </p:sp>
      <p:sp>
        <p:nvSpPr>
          <p:cNvPr id="9" name="TextBox 8"/>
          <p:cNvSpPr txBox="1"/>
          <p:nvPr/>
        </p:nvSpPr>
        <p:spPr>
          <a:xfrm>
            <a:off x="128588" y="1420813"/>
            <a:ext cx="5945187" cy="338137"/>
          </a:xfrm>
          <a:prstGeom prst="rect">
            <a:avLst/>
          </a:prstGeom>
          <a:noFill/>
        </p:spPr>
        <p:txBody>
          <a:bodyPr>
            <a:spAutoFit/>
          </a:bodyPr>
          <a:lstStyle/>
          <a:p>
            <a:pPr eaLnBrk="0" hangingPunct="0">
              <a:defRPr/>
            </a:pPr>
            <a:r>
              <a:rPr lang="en-US" sz="1600" b="1" dirty="0">
                <a:latin typeface="+mj-lt"/>
              </a:rPr>
              <a:t>Topic Two covered the following:</a:t>
            </a:r>
          </a:p>
        </p:txBody>
      </p:sp>
      <p:graphicFrame>
        <p:nvGraphicFramePr>
          <p:cNvPr id="11" name="Group 9"/>
          <p:cNvGraphicFramePr>
            <a:graphicFrameLocks noGrp="1"/>
          </p:cNvGraphicFramePr>
          <p:nvPr/>
        </p:nvGraphicFramePr>
        <p:xfrm>
          <a:off x="781050" y="2095500"/>
          <a:ext cx="7499350" cy="1621839"/>
        </p:xfrm>
        <a:graphic>
          <a:graphicData uri="http://schemas.openxmlformats.org/drawingml/2006/table">
            <a:tbl>
              <a:tblPr/>
              <a:tblGrid>
                <a:gridCol w="7499350"/>
              </a:tblGrid>
              <a:tr h="430713">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Insert and edit data</a:t>
                      </a:r>
                    </a:p>
                  </a:txBody>
                  <a:tcPr horzOverflow="overflow">
                    <a:lnL>
                      <a:noFill/>
                    </a:lnL>
                    <a:lnR>
                      <a:noFill/>
                    </a:lnR>
                    <a:lnT>
                      <a:noFill/>
                    </a:lnT>
                    <a:lnB>
                      <a:noFill/>
                    </a:lnB>
                    <a:lnTlToBr>
                      <a:noFill/>
                    </a:lnTlToBr>
                    <a:lnBlToTr>
                      <a:noFill/>
                    </a:lnBlToTr>
                    <a:noFill/>
                  </a:tcPr>
                </a:tc>
              </a:tr>
              <a:tr h="409074">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Change data layout</a:t>
                      </a:r>
                    </a:p>
                  </a:txBody>
                  <a:tcPr horzOverflow="overflow">
                    <a:lnL>
                      <a:noFill/>
                    </a:lnL>
                    <a:lnR>
                      <a:noFill/>
                    </a:lnR>
                    <a:lnT>
                      <a:noFill/>
                    </a:lnT>
                    <a:lnB>
                      <a:noFill/>
                    </a:lnB>
                    <a:lnTlToBr>
                      <a:noFill/>
                    </a:lnTlToBr>
                    <a:lnBlToTr>
                      <a:noFill/>
                    </a:lnBlToTr>
                    <a:noFill/>
                  </a:tcPr>
                </a:tc>
              </a:tr>
              <a:tr h="372979">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Run ad hoc report in various report format</a:t>
                      </a:r>
                    </a:p>
                  </a:txBody>
                  <a:tcPr horzOverflow="overflow">
                    <a:lnL>
                      <a:noFill/>
                    </a:lnL>
                    <a:lnR>
                      <a:noFill/>
                    </a:lnR>
                    <a:lnT>
                      <a:noFill/>
                    </a:lnT>
                    <a:lnB>
                      <a:noFill/>
                    </a:lnB>
                    <a:lnTlToBr>
                      <a:noFill/>
                    </a:lnTlToBr>
                    <a:lnBlToTr>
                      <a:noFill/>
                    </a:lnBlToTr>
                    <a:noFill/>
                  </a:tcPr>
                </a:tc>
              </a:tr>
              <a:tr h="409073">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Save Ad Hoc report</a:t>
                      </a:r>
                    </a:p>
                  </a:txBody>
                  <a:tcPr horzOverflow="overflow">
                    <a:lnL>
                      <a:noFill/>
                    </a:lnL>
                    <a:lnR>
                      <a:noFill/>
                    </a:lnR>
                    <a:lnT>
                      <a:noFill/>
                    </a:lnT>
                    <a:lnB>
                      <a:noFill/>
                    </a:lnB>
                    <a:lnTlToBr>
                      <a:noFill/>
                    </a:lnTlToBr>
                    <a:lnBlToTr>
                      <a:noFill/>
                    </a:lnBlToTr>
                    <a:noFill/>
                  </a:tcPr>
                </a:tc>
              </a:tr>
            </a:tbl>
          </a:graphicData>
        </a:graphic>
      </p:graphicFrame>
      <p:sp>
        <p:nvSpPr>
          <p:cNvPr id="12"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A9CC4052-2177-4DA6-BD57-375D0D3362CD}" type="slidenum">
              <a:rPr lang="en-US" smtClean="0">
                <a:solidFill>
                  <a:schemeClr val="bg1">
                    <a:lumMod val="95000"/>
                  </a:schemeClr>
                </a:solidFill>
              </a:rPr>
              <a:pPr fontAlgn="base">
                <a:spcBef>
                  <a:spcPct val="0"/>
                </a:spcBef>
                <a:spcAft>
                  <a:spcPct val="0"/>
                </a:spcAft>
                <a:defRPr/>
              </a:pPr>
              <a:t>209</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One Review</a:t>
            </a:r>
          </a:p>
        </p:txBody>
      </p:sp>
      <p:sp>
        <p:nvSpPr>
          <p:cNvPr id="7" name="TextBox 4"/>
          <p:cNvSpPr txBox="1">
            <a:spLocks noChangeArrowheads="1"/>
          </p:cNvSpPr>
          <p:nvPr/>
        </p:nvSpPr>
        <p:spPr bwMode="auto">
          <a:xfrm>
            <a:off x="312832" y="1426156"/>
            <a:ext cx="5945187" cy="366712"/>
          </a:xfrm>
          <a:prstGeom prst="rect">
            <a:avLst/>
          </a:prstGeom>
          <a:noFill/>
          <a:ln w="9525">
            <a:noFill/>
            <a:miter lim="800000"/>
            <a:headEnd/>
            <a:tailEnd/>
          </a:ln>
        </p:spPr>
        <p:txBody>
          <a:bodyPr>
            <a:spAutoFit/>
          </a:bodyPr>
          <a:lstStyle/>
          <a:p>
            <a:pPr algn="l" eaLnBrk="0" hangingPunct="0"/>
            <a:r>
              <a:rPr lang="en-US" b="1" dirty="0" smtClean="0"/>
              <a:t>Lesson One covered </a:t>
            </a:r>
            <a:r>
              <a:rPr lang="en-US" b="1" dirty="0"/>
              <a:t>the </a:t>
            </a:r>
            <a:r>
              <a:rPr lang="en-US" b="1" dirty="0" smtClean="0"/>
              <a:t>following topics</a:t>
            </a:r>
            <a:r>
              <a:rPr lang="en-US" b="1" dirty="0"/>
              <a:t>:</a:t>
            </a:r>
          </a:p>
        </p:txBody>
      </p:sp>
      <p:graphicFrame>
        <p:nvGraphicFramePr>
          <p:cNvPr id="6" name="Group 125"/>
          <p:cNvGraphicFramePr>
            <a:graphicFrameLocks noGrp="1"/>
          </p:cNvGraphicFramePr>
          <p:nvPr/>
        </p:nvGraphicFramePr>
        <p:xfrm>
          <a:off x="760410" y="2120900"/>
          <a:ext cx="7264794" cy="1124501"/>
        </p:xfrm>
        <a:graphic>
          <a:graphicData uri="http://schemas.openxmlformats.org/drawingml/2006/table">
            <a:tbl>
              <a:tblPr/>
              <a:tblGrid>
                <a:gridCol w="1444908"/>
                <a:gridCol w="5819886"/>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Accessing Pre-Defined Reports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 Formats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Running a Report</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Viewing a Report</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5648" y="283464"/>
            <a:ext cx="7062787" cy="695325"/>
          </a:xfrm>
        </p:spPr>
        <p:txBody>
          <a:bodyPr/>
          <a:lstStyle/>
          <a:p>
            <a:r>
              <a:rPr lang="en-US" dirty="0" smtClean="0"/>
              <a:t>Module Three Review</a:t>
            </a:r>
          </a:p>
        </p:txBody>
      </p:sp>
      <p:sp>
        <p:nvSpPr>
          <p:cNvPr id="36867"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This module covered </a:t>
            </a:r>
            <a:r>
              <a:rPr lang="en-US" b="1" dirty="0"/>
              <a:t>the </a:t>
            </a:r>
            <a:r>
              <a:rPr lang="en-US" b="1" dirty="0" smtClean="0"/>
              <a:t>following topics:</a:t>
            </a:r>
            <a:endParaRPr lang="en-US" b="1" dirty="0"/>
          </a:p>
        </p:txBody>
      </p:sp>
      <p:graphicFrame>
        <p:nvGraphicFramePr>
          <p:cNvPr id="8" name="Group 125"/>
          <p:cNvGraphicFramePr>
            <a:graphicFrameLocks noGrp="1"/>
          </p:cNvGraphicFramePr>
          <p:nvPr/>
        </p:nvGraphicFramePr>
        <p:xfrm>
          <a:off x="775984" y="2042274"/>
          <a:ext cx="7023100" cy="560832"/>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Ad Hoc Reports Overview</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PCARSS Ad Hoc Report</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6"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210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Module Three Objectives Review</a:t>
            </a:r>
          </a:p>
        </p:txBody>
      </p:sp>
      <p:sp>
        <p:nvSpPr>
          <p:cNvPr id="29699" name="TextBox 4"/>
          <p:cNvSpPr txBox="1">
            <a:spLocks noChangeArrowheads="1"/>
          </p:cNvSpPr>
          <p:nvPr/>
        </p:nvSpPr>
        <p:spPr bwMode="auto">
          <a:xfrm>
            <a:off x="128588" y="1420813"/>
            <a:ext cx="7750175" cy="369887"/>
          </a:xfrm>
          <a:prstGeom prst="rect">
            <a:avLst/>
          </a:prstGeom>
          <a:noFill/>
          <a:ln w="9525">
            <a:noFill/>
            <a:miter lim="800000"/>
            <a:headEnd/>
            <a:tailEnd/>
          </a:ln>
        </p:spPr>
        <p:txBody>
          <a:bodyPr>
            <a:spAutoFit/>
          </a:bodyPr>
          <a:lstStyle/>
          <a:p>
            <a:pPr eaLnBrk="0" hangingPunct="0"/>
            <a:r>
              <a:rPr lang="en-US" b="1">
                <a:ea typeface="ＭＳ Ｐゴシック"/>
                <a:cs typeface="ＭＳ Ｐゴシック"/>
              </a:rPr>
              <a:t>Now that you have completed this module, you should be able to:</a:t>
            </a:r>
          </a:p>
        </p:txBody>
      </p:sp>
      <p:graphicFrame>
        <p:nvGraphicFramePr>
          <p:cNvPr id="10" name="Group 9"/>
          <p:cNvGraphicFramePr>
            <a:graphicFrameLocks noGrp="1"/>
          </p:cNvGraphicFramePr>
          <p:nvPr/>
        </p:nvGraphicFramePr>
        <p:xfrm>
          <a:off x="492125" y="2076450"/>
          <a:ext cx="7499350" cy="2436027"/>
        </p:xfrm>
        <a:graphic>
          <a:graphicData uri="http://schemas.openxmlformats.org/drawingml/2006/table">
            <a:tbl>
              <a:tblPr/>
              <a:tblGrid>
                <a:gridCol w="7499350"/>
              </a:tblGrid>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Describe AD Hoc report</a:t>
                      </a:r>
                    </a:p>
                  </a:txBody>
                  <a:tcPr horzOverflow="overflow">
                    <a:lnL>
                      <a:noFill/>
                    </a:lnL>
                    <a:lnR>
                      <a:noFill/>
                    </a:lnR>
                    <a:lnT>
                      <a:noFill/>
                    </a:lnT>
                    <a:lnB>
                      <a:noFill/>
                    </a:lnB>
                    <a:lnTlToBr>
                      <a:noFill/>
                    </a:lnTlToBr>
                    <a:lnBlToTr>
                      <a:noFill/>
                    </a:lnBlToTr>
                    <a:noFill/>
                  </a:tcPr>
                </a:tc>
              </a:tr>
              <a:tr h="357772">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Access and view saved ad hoc query</a:t>
                      </a:r>
                    </a:p>
                  </a:txBody>
                  <a:tcPr horzOverflow="overflow">
                    <a:lnL>
                      <a:noFill/>
                    </a:lnL>
                    <a:lnR>
                      <a:noFill/>
                    </a:lnR>
                    <a:lnT>
                      <a:noFill/>
                    </a:lnT>
                    <a:lnB>
                      <a:noFill/>
                    </a:lnB>
                    <a:lnTlToBr>
                      <a:noFill/>
                    </a:lnTlToBr>
                    <a:lnBlToTr>
                      <a:noFill/>
                    </a:lnBlToTr>
                    <a:noFill/>
                  </a:tcPr>
                </a:tc>
              </a:tr>
              <a:tr h="360947">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Launch Query Studio to start a new query</a:t>
                      </a:r>
                    </a:p>
                  </a:txBody>
                  <a:tcPr horzOverflow="overflow">
                    <a:lnL>
                      <a:noFill/>
                    </a:lnL>
                    <a:lnR>
                      <a:noFill/>
                    </a:lnR>
                    <a:lnT>
                      <a:noFill/>
                    </a:lnT>
                    <a:lnB>
                      <a:noFill/>
                    </a:lnB>
                    <a:lnTlToBr>
                      <a:noFill/>
                    </a:lnTlToBr>
                    <a:lnBlToTr>
                      <a:noFill/>
                    </a:lnBlToTr>
                    <a:noFill/>
                  </a:tcPr>
                </a:tc>
              </a:tr>
              <a:tr h="264694">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Insert and edit data</a:t>
                      </a:r>
                    </a:p>
                  </a:txBody>
                  <a:tcPr horzOverflow="overflow">
                    <a:lnL>
                      <a:noFill/>
                    </a:lnL>
                    <a:lnR>
                      <a:noFill/>
                    </a:lnR>
                    <a:lnT>
                      <a:noFill/>
                    </a:lnT>
                    <a:lnB>
                      <a:noFill/>
                    </a:lnB>
                    <a:lnTlToBr>
                      <a:noFill/>
                    </a:lnTlToBr>
                    <a:lnBlToTr>
                      <a:noFill/>
                    </a:lnBlToTr>
                    <a:noFill/>
                  </a:tcPr>
                </a:tc>
              </a:tr>
              <a:tr h="353696">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Change data layout</a:t>
                      </a:r>
                    </a:p>
                  </a:txBody>
                  <a:tcPr horzOverflow="overflow">
                    <a:lnL>
                      <a:noFill/>
                    </a:lnL>
                    <a:lnR>
                      <a:noFill/>
                    </a:lnR>
                    <a:lnT>
                      <a:noFill/>
                    </a:lnT>
                    <a:lnB>
                      <a:noFill/>
                    </a:lnB>
                    <a:lnTlToBr>
                      <a:noFill/>
                    </a:lnTlToBr>
                    <a:lnBlToTr>
                      <a:noFill/>
                    </a:lnBlToTr>
                    <a:noFill/>
                  </a:tcPr>
                </a:tc>
              </a:tr>
              <a:tr h="228600">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Run ad hoc report in various report format</a:t>
                      </a:r>
                    </a:p>
                  </a:txBody>
                  <a:tcPr horzOverflow="overflow">
                    <a:lnL>
                      <a:noFill/>
                    </a:lnL>
                    <a:lnR>
                      <a:noFill/>
                    </a:lnR>
                    <a:lnT>
                      <a:noFill/>
                    </a:lnT>
                    <a:lnB>
                      <a:noFill/>
                    </a:lnB>
                    <a:lnTlToBr>
                      <a:noFill/>
                    </a:lnTlToBr>
                    <a:lnBlToTr>
                      <a:noFill/>
                    </a:lnBlToTr>
                    <a:noFill/>
                  </a:tcPr>
                </a:tc>
              </a:tr>
              <a:tr h="278330">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Save ad hoc report</a:t>
                      </a:r>
                    </a:p>
                  </a:txBody>
                  <a:tcPr horzOverflow="overflow">
                    <a:lnL>
                      <a:noFill/>
                    </a:lnL>
                    <a:lnR>
                      <a:noFill/>
                    </a:lnR>
                    <a:lnT>
                      <a:noFill/>
                    </a:lnT>
                    <a:lnB>
                      <a:noFill/>
                    </a:lnB>
                    <a:lnTlToBr>
                      <a:noFill/>
                    </a:lnTlToBr>
                    <a:lnBlToTr>
                      <a:noFill/>
                    </a:lnBlToTr>
                    <a:noFill/>
                  </a:tcPr>
                </a:tc>
              </a:tr>
            </a:tbl>
          </a:graphicData>
        </a:graphic>
      </p:graphicFrame>
      <p:sp>
        <p:nvSpPr>
          <p:cNvPr id="6" name="Slide Number Placeholder 7"/>
          <p:cNvSpPr>
            <a:spLocks noGrp="1"/>
          </p:cNvSpPr>
          <p:nvPr>
            <p:ph type="sldNum" sz="quarter" idx="10"/>
          </p:nvPr>
        </p:nvSpPr>
        <p:spPr>
          <a:xfrm>
            <a:off x="6997700" y="6665913"/>
            <a:ext cx="2146300" cy="276225"/>
          </a:xfrm>
        </p:spPr>
        <p:txBody>
          <a:bodyPr/>
          <a:lstStyle/>
          <a:p>
            <a:pPr fontAlgn="base">
              <a:spcBef>
                <a:spcPct val="0"/>
              </a:spcBef>
              <a:spcAft>
                <a:spcPct val="0"/>
              </a:spcAft>
              <a:defRPr/>
            </a:pPr>
            <a:fld id="{CDE474D7-36F9-451E-ACEF-48E70B4AF2D1}" type="slidenum">
              <a:rPr lang="en-US" smtClean="0">
                <a:solidFill>
                  <a:schemeClr val="bg1">
                    <a:lumMod val="95000"/>
                  </a:schemeClr>
                </a:solidFill>
              </a:rPr>
              <a:pPr fontAlgn="base">
                <a:spcBef>
                  <a:spcPct val="0"/>
                </a:spcBef>
                <a:spcAft>
                  <a:spcPct val="0"/>
                </a:spcAft>
                <a:defRPr/>
              </a:pPr>
              <a:t>211</a:t>
            </a:fld>
            <a:endParaRPr lang="en-US"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Lesson Two – About PCARSS Reports</a:t>
            </a:r>
          </a:p>
        </p:txBody>
      </p:sp>
      <p:sp>
        <p:nvSpPr>
          <p:cNvPr id="12292" name="Rectangle 2"/>
          <p:cNvSpPr txBox="1">
            <a:spLocks noChangeArrowheads="1"/>
          </p:cNvSpPr>
          <p:nvPr/>
        </p:nvSpPr>
        <p:spPr bwMode="auto">
          <a:xfrm>
            <a:off x="947738" y="2809875"/>
            <a:ext cx="7251040" cy="695325"/>
          </a:xfrm>
          <a:prstGeom prst="rect">
            <a:avLst/>
          </a:prstGeom>
          <a:noFill/>
          <a:ln w="9525">
            <a:noFill/>
            <a:miter lim="800000"/>
            <a:headEnd/>
            <a:tailEnd/>
          </a:ln>
        </p:spPr>
        <p:txBody>
          <a:bodyPr anchor="ctr"/>
          <a:lstStyle/>
          <a:p>
            <a:pPr algn="ctr" eaLnBrk="0" hangingPunct="0"/>
            <a:r>
              <a:rPr lang="en-US" sz="4000" b="1" dirty="0" smtClean="0">
                <a:ea typeface="ＭＳ Ｐゴシック" pitchFamily="34" charset="-128"/>
              </a:rPr>
              <a:t>Lesson Two</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About PCARSS Reports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6"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5"/>
          <p:cNvGraphicFramePr>
            <a:graphicFrameLocks noGrp="1"/>
          </p:cNvGraphicFramePr>
          <p:nvPr/>
        </p:nvGraphicFramePr>
        <p:xfrm>
          <a:off x="451292" y="1733633"/>
          <a:ext cx="7023100" cy="4206240"/>
        </p:xfrm>
        <a:graphic>
          <a:graphicData uri="http://schemas.openxmlformats.org/drawingml/2006/table">
            <a:tbl>
              <a:tblPr/>
              <a:tblGrid>
                <a:gridCol w="1870668"/>
                <a:gridCol w="5152432"/>
              </a:tblGrid>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Reports</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Active Cases Summary</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Report</a:t>
                      </a:r>
                    </a:p>
                  </a:txBody>
                  <a:tcPr marL="68580" marR="68580" marT="0" marB="0" horzOverflow="overflow">
                    <a:lnL>
                      <a:noFill/>
                    </a:lnL>
                    <a:lnR>
                      <a:noFill/>
                    </a:lnR>
                    <a:lnT>
                      <a:noFill/>
                    </a:lnT>
                    <a:lnB>
                      <a:noFill/>
                    </a:lnB>
                    <a:lnTlToBr>
                      <a:noFill/>
                    </a:lnTlToBr>
                    <a:lnBlToTr>
                      <a:noFill/>
                    </a:lnBlToTr>
                    <a:noFill/>
                  </a:tcPr>
                </a:tc>
              </a:tr>
              <a:tr h="10859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Active Referrals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Case Acceptance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Customer Excess Property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Demilitarization Sale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 Cases With FSC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Established/Closed Cases Summary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Established/Closed Referrals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Opened/Completed Sale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Eleven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Overage Cases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Twelve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PCARSS Informal MIR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Thirteen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Screening Complete Case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Successful Bidders by Commodity Code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Fifteen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dirty="0" smtClean="0"/>
                        <a:t>Timely Property Disposition Detail Report</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Two – About PCARSS Reports</a:t>
            </a:r>
          </a:p>
        </p:txBody>
      </p:sp>
      <p:sp>
        <p:nvSpPr>
          <p:cNvPr id="319491" name="TextBox 9"/>
          <p:cNvSpPr txBox="1">
            <a:spLocks noChangeArrowheads="1"/>
          </p:cNvSpPr>
          <p:nvPr/>
        </p:nvSpPr>
        <p:spPr bwMode="auto">
          <a:xfrm>
            <a:off x="190996" y="1250830"/>
            <a:ext cx="4222750" cy="366712"/>
          </a:xfrm>
          <a:prstGeom prst="rect">
            <a:avLst/>
          </a:prstGeom>
          <a:noFill/>
          <a:ln w="9525">
            <a:noFill/>
            <a:miter lim="800000"/>
            <a:headEnd/>
            <a:tailEnd/>
          </a:ln>
        </p:spPr>
        <p:txBody>
          <a:bodyPr>
            <a:spAutoFit/>
          </a:bodyPr>
          <a:lstStyle/>
          <a:p>
            <a:pPr algn="l" eaLnBrk="0" hangingPunct="0"/>
            <a:r>
              <a:rPr lang="en-US" b="1" dirty="0"/>
              <a:t>Lesson </a:t>
            </a:r>
            <a:r>
              <a:rPr lang="en-US" b="1" dirty="0" smtClean="0"/>
              <a:t>Two </a:t>
            </a:r>
            <a:r>
              <a:rPr lang="en-US" b="1" dirty="0"/>
              <a:t>Topics</a:t>
            </a:r>
          </a:p>
        </p:txBody>
      </p:sp>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One – About PCARSS Reports</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Pre-Defined PCARSS Reports</a:t>
            </a:r>
            <a:endParaRPr lang="en-US" dirty="0"/>
          </a:p>
        </p:txBody>
      </p:sp>
      <p:sp>
        <p:nvSpPr>
          <p:cNvPr id="20500" name="Text Box 51"/>
          <p:cNvSpPr txBox="1">
            <a:spLocks noChangeArrowheads="1"/>
          </p:cNvSpPr>
          <p:nvPr/>
        </p:nvSpPr>
        <p:spPr bwMode="auto">
          <a:xfrm>
            <a:off x="330530" y="1716479"/>
            <a:ext cx="7086600" cy="276999"/>
          </a:xfrm>
          <a:prstGeom prst="rect">
            <a:avLst/>
          </a:prstGeom>
          <a:noFill/>
          <a:ln w="19050" algn="ctr">
            <a:noFill/>
            <a:miter lim="800000"/>
            <a:headEnd/>
            <a:tailEnd/>
          </a:ln>
        </p:spPr>
        <p:txBody>
          <a:bodyPr wrap="square">
            <a:spAutoFit/>
          </a:bodyPr>
          <a:lstStyle/>
          <a:p>
            <a:pPr>
              <a:spcBef>
                <a:spcPct val="50000"/>
              </a:spcBef>
            </a:pPr>
            <a:r>
              <a:rPr lang="en-US" sz="1200" dirty="0" smtClean="0"/>
              <a:t>There are a total of fourteen pre-defined PCARSS Reports.</a:t>
            </a:r>
          </a:p>
        </p:txBody>
      </p:sp>
      <p:graphicFrame>
        <p:nvGraphicFramePr>
          <p:cNvPr id="9" name="Group 125"/>
          <p:cNvGraphicFramePr>
            <a:graphicFrameLocks noGrp="1"/>
          </p:cNvGraphicFramePr>
          <p:nvPr/>
        </p:nvGraphicFramePr>
        <p:xfrm>
          <a:off x="381000" y="2166420"/>
          <a:ext cx="8364967" cy="3680460"/>
        </p:xfrm>
        <a:graphic>
          <a:graphicData uri="http://schemas.openxmlformats.org/drawingml/2006/table">
            <a:tbl>
              <a:tblPr/>
              <a:tblGrid>
                <a:gridCol w="3588572"/>
                <a:gridCol w="4776395"/>
              </a:tblGrid>
              <a:tr h="575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Report Name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Description of Report Results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Active Cases Summary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cases active as of a user-specified date. Active means that case was established prior to this date and still has a status of established or screening complete.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Active Referrals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referrals active as of a user-specified date. Active means the referral was established prior to this date and has not yet been accepted or rejected.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Case Acceptance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Items entered in PCARSS for a customer by the first 3-6 characters of its contract DODAAC (i.e. NAS5, EPA, N00024).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dirty="0" smtClean="0"/>
                        <a:t>Customer Excess Property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dirty="0" smtClean="0"/>
                        <a:t>Part description, part number, contract number, scheduled quantities, scheduled and final delivery dates, contractor name and address and CMO name, by selected NSN.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Demilitarization Sale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items with an assigned demilitarization code sold during a specified timeframe. This report satisfies an annual reporting requirement to the </a:t>
                      </a:r>
                      <a:r>
                        <a:rPr lang="en-US" sz="1100" dirty="0" err="1" smtClean="0"/>
                        <a:t>DoD</a:t>
                      </a:r>
                      <a:r>
                        <a:rPr lang="en-US" sz="1100" dirty="0" smtClean="0"/>
                        <a:t> </a:t>
                      </a:r>
                      <a:r>
                        <a:rPr lang="en-US" sz="1100" dirty="0" err="1" smtClean="0"/>
                        <a:t>Demil</a:t>
                      </a:r>
                      <a:r>
                        <a:rPr lang="en-US" sz="1100" dirty="0" smtClean="0"/>
                        <a:t> Program Office.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Established Cases With FSC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Report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cases opened within a user-specified timeframe and includes Federal Supply Classification (FSC) Code information.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3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Established/Closed Cases Summary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cases established or closed within a user-specified timeframe.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One – About PCARSS Reports</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Pre-Defined PCARSS Reports (continued from previous page)</a:t>
            </a:r>
            <a:endParaRPr lang="en-US" dirty="0"/>
          </a:p>
        </p:txBody>
      </p:sp>
      <p:sp>
        <p:nvSpPr>
          <p:cNvPr id="20500" name="Text Box 51"/>
          <p:cNvSpPr txBox="1">
            <a:spLocks noChangeArrowheads="1"/>
          </p:cNvSpPr>
          <p:nvPr/>
        </p:nvSpPr>
        <p:spPr bwMode="auto">
          <a:xfrm>
            <a:off x="318655" y="1953985"/>
            <a:ext cx="7086600" cy="276999"/>
          </a:xfrm>
          <a:prstGeom prst="rect">
            <a:avLst/>
          </a:prstGeom>
          <a:noFill/>
          <a:ln w="19050" algn="ctr">
            <a:noFill/>
            <a:miter lim="800000"/>
            <a:headEnd/>
            <a:tailEnd/>
          </a:ln>
        </p:spPr>
        <p:txBody>
          <a:bodyPr wrap="square">
            <a:spAutoFit/>
          </a:bodyPr>
          <a:lstStyle/>
          <a:p>
            <a:pPr>
              <a:spcBef>
                <a:spcPct val="50000"/>
              </a:spcBef>
            </a:pPr>
            <a:r>
              <a:rPr lang="en-US" sz="1200" dirty="0" smtClean="0"/>
              <a:t>There are fourteen pre-defined reports for PCARSS Reports.			</a:t>
            </a:r>
          </a:p>
        </p:txBody>
      </p:sp>
      <p:graphicFrame>
        <p:nvGraphicFramePr>
          <p:cNvPr id="9" name="Group 125"/>
          <p:cNvGraphicFramePr>
            <a:graphicFrameLocks noGrp="1"/>
          </p:cNvGraphicFramePr>
          <p:nvPr/>
        </p:nvGraphicFramePr>
        <p:xfrm>
          <a:off x="381000" y="2451420"/>
          <a:ext cx="8364967" cy="3102102"/>
        </p:xfrm>
        <a:graphic>
          <a:graphicData uri="http://schemas.openxmlformats.org/drawingml/2006/table">
            <a:tbl>
              <a:tblPr/>
              <a:tblGrid>
                <a:gridCol w="3588572"/>
                <a:gridCol w="4776395"/>
              </a:tblGrid>
              <a:tr h="575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pitchFamily="34" charset="0"/>
                          <a:ea typeface="Calibri" pitchFamily="34" charset="0"/>
                          <a:cs typeface="Times New Roman" pitchFamily="18" charset="0"/>
                        </a:rPr>
                        <a:t>Report Name</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Description of Report Results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Established/Closed Referrals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referrals established or closed within a user-specified timeframe. A closed referral is one in which the referral has been accepted or rejected.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Opened/Completed Sale Report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sales opened within a user-specified timeframe.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Overage Cases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cases that are overage on a user-specified date. It can be used to obtain a listing of cases that will be overage as of a future date.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3413">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dirty="0" smtClean="0"/>
                        <a:t>PCARSS Informal MIR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lang="en-US" sz="1100" dirty="0" smtClean="0"/>
                        <a:t>PCARSS Informal MIR Report </a:t>
                      </a:r>
                    </a:p>
                    <a:p>
                      <a:pPr marL="0" marR="0" lvl="0" indent="0" algn="l" defTabSz="914400" rtl="0" eaLnBrk="1" fontAlgn="base" latinLnBrk="0" hangingPunct="1">
                        <a:lnSpc>
                          <a:spcPct val="115000"/>
                        </a:lnSpc>
                        <a:spcBef>
                          <a:spcPct val="0"/>
                        </a:spcBef>
                        <a:spcAft>
                          <a:spcPct val="0"/>
                        </a:spcAft>
                        <a:buClrTx/>
                        <a:buSzTx/>
                        <a:buFontTx/>
                        <a:buNone/>
                        <a:tabLst/>
                        <a:defRPr/>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Screening Complete Case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cases with status of screening complete as of a user-specified date.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048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Successful Bidders by Commodity Code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listing of all bidders by commodity code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73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Timely Property Disposition Detail Report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100" dirty="0" smtClean="0"/>
                        <a:t>A detailed listing of all items that had disposal codes assigned to them during a user-specified timeframe. </a:t>
                      </a:r>
                      <a:endPar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Active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2425700" cy="2677656"/>
          </a:xfrm>
          <a:prstGeom prst="rect">
            <a:avLst/>
          </a:prstGeom>
          <a:noFill/>
          <a:ln w="19050" algn="ctr">
            <a:noFill/>
            <a:miter lim="800000"/>
            <a:headEnd/>
            <a:tailEnd/>
          </a:ln>
        </p:spPr>
        <p:txBody>
          <a:bodyPr wrap="square">
            <a:spAutoFit/>
          </a:bodyPr>
          <a:lstStyle/>
          <a:p>
            <a:pPr>
              <a:spcBef>
                <a:spcPct val="50000"/>
              </a:spcBef>
            </a:pPr>
            <a:r>
              <a:rPr lang="en-US" sz="1200" dirty="0" smtClean="0"/>
              <a:t>The filter selection page (Graphic 1.2.1) displays the following selection criteria:</a:t>
            </a:r>
          </a:p>
          <a:p>
            <a:pPr marL="164592" indent="-164592">
              <a:spcBef>
                <a:spcPct val="50000"/>
              </a:spcBef>
              <a:buFont typeface="Arial" pitchFamily="34" charset="0"/>
              <a:buChar char="•"/>
            </a:pPr>
            <a:r>
              <a:rPr lang="en-US" sz="1200" dirty="0" smtClean="0"/>
              <a:t>Cases Established as of</a:t>
            </a:r>
          </a:p>
          <a:p>
            <a:pPr marL="164592" indent="-164592">
              <a:spcBef>
                <a:spcPct val="50000"/>
              </a:spcBef>
              <a:buFont typeface="Arial" pitchFamily="34" charset="0"/>
              <a:buChar char="•"/>
            </a:pPr>
            <a:r>
              <a:rPr lang="en-US" sz="1200" dirty="0" smtClean="0"/>
              <a:t>Division</a:t>
            </a:r>
          </a:p>
          <a:p>
            <a:pPr marL="164592" indent="-164592">
              <a:spcBef>
                <a:spcPct val="50000"/>
              </a:spcBef>
              <a:buFont typeface="Arial" pitchFamily="34" charset="0"/>
              <a:buChar char="•"/>
            </a:pPr>
            <a:r>
              <a:rPr lang="en-US" sz="1200" dirty="0" smtClean="0"/>
              <a:t>CMO (click button to repopulate)</a:t>
            </a:r>
          </a:p>
          <a:p>
            <a:pPr marL="164592" indent="-164592">
              <a:spcBef>
                <a:spcPct val="50000"/>
              </a:spcBef>
              <a:buFont typeface="Arial" pitchFamily="34" charset="0"/>
              <a:buChar char="•"/>
            </a:pPr>
            <a:r>
              <a:rPr lang="en-US" sz="1200" dirty="0" smtClean="0"/>
              <a:t>Plant Clearance Officer (click button to repopulate)</a:t>
            </a:r>
          </a:p>
          <a:p>
            <a:pPr marL="164592" indent="-164592">
              <a:spcBef>
                <a:spcPct val="50000"/>
              </a:spcBef>
            </a:pPr>
            <a:endParaRPr lang="en-US" sz="1200" dirty="0" smtClean="0"/>
          </a:p>
          <a:p>
            <a:pPr marL="164592" indent="-164592">
              <a:spcBef>
                <a:spcPct val="50000"/>
              </a:spcBef>
            </a:pPr>
            <a:r>
              <a:rPr lang="en-US" sz="1200" dirty="0" smtClean="0"/>
              <a:t>	(continued on next page)</a:t>
            </a:r>
          </a:p>
        </p:txBody>
      </p:sp>
      <p:sp>
        <p:nvSpPr>
          <p:cNvPr id="7" name="TextBox 11"/>
          <p:cNvSpPr txBox="1">
            <a:spLocks noChangeArrowheads="1"/>
          </p:cNvSpPr>
          <p:nvPr/>
        </p:nvSpPr>
        <p:spPr bwMode="auto">
          <a:xfrm>
            <a:off x="2725159" y="5959465"/>
            <a:ext cx="3926827" cy="230832"/>
          </a:xfrm>
          <a:prstGeom prst="rect">
            <a:avLst/>
          </a:prstGeom>
          <a:noFill/>
          <a:ln w="9525">
            <a:noFill/>
            <a:miter lim="800000"/>
            <a:headEnd/>
            <a:tailEnd/>
          </a:ln>
        </p:spPr>
        <p:txBody>
          <a:bodyPr wrap="square">
            <a:spAutoFit/>
          </a:bodyPr>
          <a:lstStyle/>
          <a:p>
            <a:r>
              <a:rPr lang="en-US" sz="900" dirty="0"/>
              <a:t>Graphic </a:t>
            </a:r>
            <a:r>
              <a:rPr lang="en-US" sz="900" dirty="0" smtClean="0"/>
              <a:t>1.2.1: Active Cases Summary Report Filter Selection Page</a:t>
            </a:r>
            <a:endParaRPr lang="en-US" sz="900" dirty="0"/>
          </a:p>
        </p:txBody>
      </p:sp>
      <p:pic>
        <p:nvPicPr>
          <p:cNvPr id="10" name="Picture 9" descr="activecase_rpt.png"/>
          <p:cNvPicPr>
            <a:picLocks noChangeAspect="1"/>
          </p:cNvPicPr>
          <p:nvPr/>
        </p:nvPicPr>
        <p:blipFill>
          <a:blip r:embed="rId3" cstate="print"/>
          <a:stretch>
            <a:fillRect/>
          </a:stretch>
        </p:blipFill>
        <p:spPr>
          <a:xfrm>
            <a:off x="2717651" y="1476802"/>
            <a:ext cx="6030930" cy="447823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Active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2425700" cy="1938992"/>
          </a:xfrm>
          <a:prstGeom prst="rect">
            <a:avLst/>
          </a:prstGeom>
          <a:noFill/>
          <a:ln w="19050" algn="ctr">
            <a:noFill/>
            <a:miter lim="800000"/>
            <a:headEnd/>
            <a:tailEnd/>
          </a:ln>
        </p:spPr>
        <p:txBody>
          <a:bodyPr wrap="square">
            <a:spAutoFit/>
          </a:bodyPr>
          <a:lstStyle/>
          <a:p>
            <a:pPr>
              <a:spcBef>
                <a:spcPct val="50000"/>
              </a:spcBef>
            </a:pPr>
            <a:r>
              <a:rPr lang="en-US" sz="1200" dirty="0" smtClean="0"/>
              <a:t>The filter selection page (Graphic 1.2.2) displays the following selection criteria:</a:t>
            </a:r>
          </a:p>
          <a:p>
            <a:pPr marL="164592" indent="-164592">
              <a:spcBef>
                <a:spcPct val="50000"/>
              </a:spcBef>
              <a:buFont typeface="Arial" pitchFamily="34" charset="0"/>
              <a:buChar char="•"/>
            </a:pPr>
            <a:r>
              <a:rPr lang="en-US" sz="1200" dirty="0" smtClean="0"/>
              <a:t>Agency Department</a:t>
            </a:r>
          </a:p>
          <a:p>
            <a:pPr marL="164592" indent="-164592">
              <a:spcBef>
                <a:spcPct val="50000"/>
              </a:spcBef>
              <a:buFont typeface="Arial" pitchFamily="34" charset="0"/>
              <a:buChar char="•"/>
            </a:pPr>
            <a:r>
              <a:rPr lang="en-US" sz="1200" dirty="0" smtClean="0"/>
              <a:t>Buying Activity (</a:t>
            </a:r>
            <a:r>
              <a:rPr lang="en-US" sz="1200" dirty="0" err="1" smtClean="0"/>
              <a:t>DoDAAC</a:t>
            </a:r>
            <a:r>
              <a:rPr lang="en-US" sz="1200" dirty="0" smtClean="0"/>
              <a:t>) (click button to repopulate)</a:t>
            </a:r>
          </a:p>
          <a:p>
            <a:pPr marL="164592" indent="-164592">
              <a:spcBef>
                <a:spcPct val="50000"/>
              </a:spcBef>
              <a:buFont typeface="Arial" pitchFamily="34" charset="0"/>
              <a:buChar char="•"/>
            </a:pPr>
            <a:r>
              <a:rPr lang="en-US" sz="1200" dirty="0" smtClean="0"/>
              <a:t>Reportable/Non-Reportable</a:t>
            </a:r>
          </a:p>
          <a:p>
            <a:pPr marL="164592" indent="-164592">
              <a:spcBef>
                <a:spcPct val="50000"/>
              </a:spcBef>
              <a:buFont typeface="Arial" pitchFamily="34" charset="0"/>
              <a:buChar char="•"/>
            </a:pPr>
            <a:r>
              <a:rPr lang="en-US" sz="1200" dirty="0" smtClean="0"/>
              <a:t>CAGE (Optional)</a:t>
            </a:r>
          </a:p>
        </p:txBody>
      </p:sp>
      <p:sp>
        <p:nvSpPr>
          <p:cNvPr id="7" name="TextBox 11"/>
          <p:cNvSpPr txBox="1">
            <a:spLocks noChangeArrowheads="1"/>
          </p:cNvSpPr>
          <p:nvPr/>
        </p:nvSpPr>
        <p:spPr bwMode="auto">
          <a:xfrm>
            <a:off x="3871395" y="6324451"/>
            <a:ext cx="4131384" cy="230832"/>
          </a:xfrm>
          <a:prstGeom prst="rect">
            <a:avLst/>
          </a:prstGeom>
          <a:noFill/>
          <a:ln w="9525">
            <a:noFill/>
            <a:miter lim="800000"/>
            <a:headEnd/>
            <a:tailEnd/>
          </a:ln>
        </p:spPr>
        <p:txBody>
          <a:bodyPr wrap="square">
            <a:spAutoFit/>
          </a:bodyPr>
          <a:lstStyle/>
          <a:p>
            <a:r>
              <a:rPr lang="en-US" sz="900" dirty="0"/>
              <a:t>Graphic </a:t>
            </a:r>
            <a:r>
              <a:rPr lang="en-US" sz="900" dirty="0" smtClean="0"/>
              <a:t>1.2.2: Active Cases Summary Report Filter Selection Page</a:t>
            </a:r>
            <a:endParaRPr lang="en-US" sz="900" dirty="0"/>
          </a:p>
        </p:txBody>
      </p:sp>
      <p:pic>
        <p:nvPicPr>
          <p:cNvPr id="10" name="Picture 9" descr="slide24.png"/>
          <p:cNvPicPr>
            <a:picLocks noChangeAspect="1"/>
          </p:cNvPicPr>
          <p:nvPr/>
        </p:nvPicPr>
        <p:blipFill>
          <a:blip r:embed="rId3" cstate="print"/>
          <a:stretch>
            <a:fillRect/>
          </a:stretch>
        </p:blipFill>
        <p:spPr>
          <a:xfrm>
            <a:off x="3876362" y="1225417"/>
            <a:ext cx="3575998" cy="5087717"/>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Active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1.2.3).</a:t>
            </a:r>
          </a:p>
          <a:p>
            <a:pPr>
              <a:spcBef>
                <a:spcPct val="50000"/>
              </a:spcBef>
            </a:pPr>
            <a:endParaRPr lang="en-US" sz="1200" dirty="0"/>
          </a:p>
        </p:txBody>
      </p:sp>
      <p:sp>
        <p:nvSpPr>
          <p:cNvPr id="9" name="TextBox 11"/>
          <p:cNvSpPr txBox="1">
            <a:spLocks noChangeArrowheads="1"/>
          </p:cNvSpPr>
          <p:nvPr/>
        </p:nvSpPr>
        <p:spPr bwMode="auto">
          <a:xfrm>
            <a:off x="331240" y="4692975"/>
            <a:ext cx="3378199" cy="230832"/>
          </a:xfrm>
          <a:prstGeom prst="rect">
            <a:avLst/>
          </a:prstGeom>
          <a:noFill/>
          <a:ln w="9525">
            <a:noFill/>
            <a:miter lim="800000"/>
            <a:headEnd/>
            <a:tailEnd/>
          </a:ln>
        </p:spPr>
        <p:txBody>
          <a:bodyPr wrap="square">
            <a:spAutoFit/>
          </a:bodyPr>
          <a:lstStyle/>
          <a:p>
            <a:pPr algn="l"/>
            <a:r>
              <a:rPr lang="en-US" sz="900" dirty="0"/>
              <a:t>Graphic </a:t>
            </a:r>
            <a:r>
              <a:rPr lang="en-US" sz="900" dirty="0" smtClean="0"/>
              <a:t>1.2.3: Active Cases Summary Report, HTML Format</a:t>
            </a:r>
            <a:endParaRPr lang="en-US" sz="900" dirty="0"/>
          </a:p>
        </p:txBody>
      </p:sp>
      <p:pic>
        <p:nvPicPr>
          <p:cNvPr id="10" name="Picture 9" descr="slide24a.png"/>
          <p:cNvPicPr>
            <a:picLocks noChangeAspect="1"/>
          </p:cNvPicPr>
          <p:nvPr/>
        </p:nvPicPr>
        <p:blipFill>
          <a:blip r:embed="rId3" cstate="print"/>
          <a:stretch>
            <a:fillRect/>
          </a:stretch>
        </p:blipFill>
        <p:spPr>
          <a:xfrm>
            <a:off x="348916" y="2134312"/>
            <a:ext cx="8434137" cy="2543736"/>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Active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1.2.4).</a:t>
            </a:r>
          </a:p>
          <a:p>
            <a:pPr>
              <a:spcBef>
                <a:spcPct val="50000"/>
              </a:spcBef>
            </a:pPr>
            <a:endParaRPr lang="en-US" sz="1200" dirty="0"/>
          </a:p>
        </p:txBody>
      </p:sp>
      <p:sp>
        <p:nvSpPr>
          <p:cNvPr id="9" name="TextBox 11"/>
          <p:cNvSpPr txBox="1">
            <a:spLocks noChangeArrowheads="1"/>
          </p:cNvSpPr>
          <p:nvPr/>
        </p:nvSpPr>
        <p:spPr bwMode="auto">
          <a:xfrm>
            <a:off x="956871" y="5787848"/>
            <a:ext cx="3378199" cy="230832"/>
          </a:xfrm>
          <a:prstGeom prst="rect">
            <a:avLst/>
          </a:prstGeom>
          <a:noFill/>
          <a:ln w="9525">
            <a:noFill/>
            <a:miter lim="800000"/>
            <a:headEnd/>
            <a:tailEnd/>
          </a:ln>
        </p:spPr>
        <p:txBody>
          <a:bodyPr wrap="square">
            <a:spAutoFit/>
          </a:bodyPr>
          <a:lstStyle/>
          <a:p>
            <a:pPr algn="l"/>
            <a:r>
              <a:rPr lang="en-US" sz="900" dirty="0"/>
              <a:t>Graphic </a:t>
            </a:r>
            <a:r>
              <a:rPr lang="en-US" sz="900" dirty="0" smtClean="0"/>
              <a:t>1.2.4: Active Cases Summary Report, Excel Format</a:t>
            </a:r>
            <a:endParaRPr lang="en-US" sz="900" dirty="0"/>
          </a:p>
        </p:txBody>
      </p:sp>
      <p:pic>
        <p:nvPicPr>
          <p:cNvPr id="8" name="Picture 7" descr="activecase_rpt4.png"/>
          <p:cNvPicPr>
            <a:picLocks noChangeAspect="1"/>
          </p:cNvPicPr>
          <p:nvPr/>
        </p:nvPicPr>
        <p:blipFill>
          <a:blip r:embed="rId3" cstate="print"/>
          <a:stretch>
            <a:fillRect/>
          </a:stretch>
        </p:blipFill>
        <p:spPr>
          <a:xfrm>
            <a:off x="975385" y="2066784"/>
            <a:ext cx="7401657" cy="3706034"/>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55648" y="283464"/>
            <a:ext cx="7002462" cy="674687"/>
          </a:xfrm>
        </p:spPr>
        <p:txBody>
          <a:bodyPr/>
          <a:lstStyle/>
          <a:p>
            <a:r>
              <a:rPr lang="en-US" dirty="0" smtClean="0"/>
              <a:t>Course Topics</a:t>
            </a:r>
          </a:p>
        </p:txBody>
      </p:sp>
      <p:sp>
        <p:nvSpPr>
          <p:cNvPr id="234500"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234586"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graphicFrame>
        <p:nvGraphicFramePr>
          <p:cNvPr id="234621" name="Group 125"/>
          <p:cNvGraphicFramePr>
            <a:graphicFrameLocks noGrp="1"/>
          </p:cNvGraphicFramePr>
          <p:nvPr/>
        </p:nvGraphicFramePr>
        <p:xfrm>
          <a:off x="889000" y="2188280"/>
          <a:ext cx="7330326" cy="2110416"/>
        </p:xfrm>
        <a:graphic>
          <a:graphicData uri="http://schemas.openxmlformats.org/drawingml/2006/table">
            <a:tbl>
              <a:tblPr/>
              <a:tblGrid>
                <a:gridCol w="1560650"/>
                <a:gridCol w="5769676"/>
              </a:tblGrid>
              <a:tr h="42792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Pre-defined Reports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About PCARSS Reports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Opened/Completed Sale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Eleven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Overage Cases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Twelve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PCARSS Informal MIR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Thirteen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Screening Complete Case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Successful Bidders by Commodity Code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Fifteen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Timely Property Disposition Detail Report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Two – Active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1.2.5).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888643" y="6101338"/>
            <a:ext cx="4486056" cy="230832"/>
          </a:xfrm>
          <a:prstGeom prst="rect">
            <a:avLst/>
          </a:prstGeom>
          <a:noFill/>
          <a:ln w="9525">
            <a:noFill/>
            <a:miter lim="800000"/>
            <a:headEnd/>
            <a:tailEnd/>
          </a:ln>
        </p:spPr>
        <p:txBody>
          <a:bodyPr wrap="square">
            <a:spAutoFit/>
          </a:bodyPr>
          <a:lstStyle/>
          <a:p>
            <a:r>
              <a:rPr lang="en-US" sz="900" dirty="0"/>
              <a:t>Graphic </a:t>
            </a:r>
            <a:r>
              <a:rPr lang="en-US" sz="900" dirty="0" smtClean="0"/>
              <a:t>1.2.5: Active Cases Summary Report, Adobe Acrobat PDF</a:t>
            </a:r>
            <a:endParaRPr lang="en-US" sz="900" dirty="0"/>
          </a:p>
        </p:txBody>
      </p:sp>
      <p:pic>
        <p:nvPicPr>
          <p:cNvPr id="8" name="Picture 7" descr="activecase_rpt5.png"/>
          <p:cNvPicPr>
            <a:picLocks noChangeAspect="1"/>
          </p:cNvPicPr>
          <p:nvPr/>
        </p:nvPicPr>
        <p:blipFill>
          <a:blip r:embed="rId3" cstate="print"/>
          <a:stretch>
            <a:fillRect/>
          </a:stretch>
        </p:blipFill>
        <p:spPr>
          <a:xfrm>
            <a:off x="1878090" y="1935079"/>
            <a:ext cx="6586665" cy="4150422"/>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Active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2868202" cy="3116238"/>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1.2.6)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Referrals Active As of</a:t>
            </a:r>
          </a:p>
          <a:p>
            <a:pPr marL="164592" indent="-164592">
              <a:spcBef>
                <a:spcPts val="300"/>
              </a:spcBef>
              <a:buFont typeface="Arial" pitchFamily="34" charset="0"/>
              <a:buChar char="•"/>
            </a:pPr>
            <a:r>
              <a:rPr lang="en-US" sz="1200" dirty="0" smtClean="0"/>
              <a:t>Referral CMO</a:t>
            </a:r>
          </a:p>
          <a:p>
            <a:pPr marL="164592" indent="-164592">
              <a:spcBef>
                <a:spcPts val="300"/>
              </a:spcBef>
              <a:buFont typeface="Arial" pitchFamily="34" charset="0"/>
              <a:buChar char="•"/>
            </a:pPr>
            <a:r>
              <a:rPr lang="en-US" sz="1200" dirty="0" smtClean="0"/>
              <a:t>Cognizant CMO</a:t>
            </a:r>
          </a:p>
          <a:p>
            <a:pPr marL="164592" indent="-164592">
              <a:spcBef>
                <a:spcPts val="300"/>
              </a:spcBef>
              <a:buFont typeface="Arial" pitchFamily="34" charset="0"/>
              <a:buChar char="•"/>
            </a:pPr>
            <a:r>
              <a:rPr lang="en-US" sz="1200" dirty="0" smtClean="0"/>
              <a:t>Referral PLCO (click button to repopulate)</a:t>
            </a:r>
          </a:p>
          <a:p>
            <a:pPr marL="164592" indent="-164592">
              <a:spcBef>
                <a:spcPts val="300"/>
              </a:spcBef>
              <a:buFont typeface="Arial" pitchFamily="34" charset="0"/>
              <a:buChar char="•"/>
            </a:pPr>
            <a:r>
              <a:rPr lang="en-US" sz="1200" dirty="0" smtClean="0"/>
              <a:t>Cognizant PLCO (click button to repopulate)</a:t>
            </a:r>
          </a:p>
          <a:p>
            <a:pPr marL="164592" indent="-164592">
              <a:spcBef>
                <a:spcPts val="300"/>
              </a:spcBef>
            </a:pPr>
            <a:endParaRPr lang="en-US" sz="1200" dirty="0" smtClean="0"/>
          </a:p>
          <a:p>
            <a:pPr marL="164592" indent="-164592">
              <a:spcBef>
                <a:spcPct val="50000"/>
              </a:spcBef>
            </a:pPr>
            <a:r>
              <a:rPr lang="en-US" sz="1200" dirty="0" smtClean="0"/>
              <a:t>	(continued on next page)</a:t>
            </a:r>
          </a:p>
          <a:p>
            <a:pPr marL="164592" indent="-164592">
              <a:spcBef>
                <a:spcPts val="300"/>
              </a:spcBef>
            </a:pPr>
            <a:endParaRPr lang="en-US" sz="1200" dirty="0" smtClean="0"/>
          </a:p>
          <a:p>
            <a:pPr marL="164592" indent="-164592">
              <a:spcBef>
                <a:spcPts val="300"/>
              </a:spcBef>
            </a:pPr>
            <a:endParaRPr lang="en-US" sz="1200" dirty="0"/>
          </a:p>
        </p:txBody>
      </p:sp>
      <p:sp>
        <p:nvSpPr>
          <p:cNvPr id="7" name="TextBox 11"/>
          <p:cNvSpPr txBox="1">
            <a:spLocks noChangeArrowheads="1"/>
          </p:cNvSpPr>
          <p:nvPr/>
        </p:nvSpPr>
        <p:spPr bwMode="auto">
          <a:xfrm>
            <a:off x="3152989" y="6148885"/>
            <a:ext cx="5218880" cy="230832"/>
          </a:xfrm>
          <a:prstGeom prst="rect">
            <a:avLst/>
          </a:prstGeom>
          <a:noFill/>
          <a:ln w="9525">
            <a:noFill/>
            <a:miter lim="800000"/>
            <a:headEnd/>
            <a:tailEnd/>
          </a:ln>
        </p:spPr>
        <p:txBody>
          <a:bodyPr wrap="square">
            <a:spAutoFit/>
          </a:bodyPr>
          <a:lstStyle/>
          <a:p>
            <a:r>
              <a:rPr lang="en-US" sz="900" dirty="0"/>
              <a:t>Graphic </a:t>
            </a:r>
            <a:r>
              <a:rPr lang="en-US" sz="900" dirty="0" smtClean="0"/>
              <a:t>1.2.6: Active Referrals Report Filter Selection Page</a:t>
            </a:r>
            <a:endParaRPr lang="en-US" sz="900" dirty="0"/>
          </a:p>
        </p:txBody>
      </p:sp>
      <p:pic>
        <p:nvPicPr>
          <p:cNvPr id="10" name="Picture 9" descr="activereferral_rpt1.png"/>
          <p:cNvPicPr>
            <a:picLocks noChangeAspect="1"/>
          </p:cNvPicPr>
          <p:nvPr/>
        </p:nvPicPr>
        <p:blipFill>
          <a:blip r:embed="rId3" cstate="print"/>
          <a:stretch>
            <a:fillRect/>
          </a:stretch>
        </p:blipFill>
        <p:spPr>
          <a:xfrm>
            <a:off x="3152544" y="1389040"/>
            <a:ext cx="5676471" cy="4730394"/>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Active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2868202" cy="113107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1.2.7)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CAGE (Optional)</a:t>
            </a:r>
          </a:p>
        </p:txBody>
      </p:sp>
      <p:sp>
        <p:nvSpPr>
          <p:cNvPr id="7" name="TextBox 11"/>
          <p:cNvSpPr txBox="1">
            <a:spLocks noChangeArrowheads="1"/>
          </p:cNvSpPr>
          <p:nvPr/>
        </p:nvSpPr>
        <p:spPr bwMode="auto">
          <a:xfrm>
            <a:off x="3154138" y="6124036"/>
            <a:ext cx="5218880" cy="230832"/>
          </a:xfrm>
          <a:prstGeom prst="rect">
            <a:avLst/>
          </a:prstGeom>
          <a:noFill/>
          <a:ln w="9525">
            <a:noFill/>
            <a:miter lim="800000"/>
            <a:headEnd/>
            <a:tailEnd/>
          </a:ln>
        </p:spPr>
        <p:txBody>
          <a:bodyPr wrap="square">
            <a:spAutoFit/>
          </a:bodyPr>
          <a:lstStyle/>
          <a:p>
            <a:r>
              <a:rPr lang="en-US" sz="900" dirty="0"/>
              <a:t>Graphic </a:t>
            </a:r>
            <a:r>
              <a:rPr lang="en-US" sz="900" dirty="0" smtClean="0"/>
              <a:t>1.2.7: Active Referrals Report Filter Selection Page</a:t>
            </a:r>
            <a:endParaRPr lang="en-US" sz="900" dirty="0"/>
          </a:p>
        </p:txBody>
      </p:sp>
      <p:pic>
        <p:nvPicPr>
          <p:cNvPr id="8" name="Picture 7" descr="activereferral_rpt2.png"/>
          <p:cNvPicPr>
            <a:picLocks noChangeAspect="1"/>
          </p:cNvPicPr>
          <p:nvPr/>
        </p:nvPicPr>
        <p:blipFill>
          <a:blip r:embed="rId3" cstate="print"/>
          <a:stretch>
            <a:fillRect/>
          </a:stretch>
        </p:blipFill>
        <p:spPr>
          <a:xfrm>
            <a:off x="3154941" y="1339678"/>
            <a:ext cx="5536996" cy="4763627"/>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9" y="1562100"/>
            <a:ext cx="7195074" cy="2959785"/>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format(Graphic 1.2.8). Columns displayed in the report results are:</a:t>
            </a:r>
            <a:br>
              <a:rPr lang="en-US" sz="1200" dirty="0" smtClean="0"/>
            </a:br>
            <a:endParaRPr lang="en-US" sz="1200" dirty="0" smtClean="0"/>
          </a:p>
          <a:p>
            <a:pPr marL="164592" indent="-164592">
              <a:spcBef>
                <a:spcPts val="200"/>
              </a:spcBef>
              <a:buFont typeface="Arial" pitchFamily="34" charset="0"/>
              <a:buChar char="•"/>
            </a:pPr>
            <a:r>
              <a:rPr lang="en-US" sz="1100" dirty="0" smtClean="0"/>
              <a:t>Referral PLCO</a:t>
            </a:r>
          </a:p>
          <a:p>
            <a:pPr marL="164592" indent="-164592">
              <a:spcBef>
                <a:spcPts val="200"/>
              </a:spcBef>
              <a:buFont typeface="Arial" pitchFamily="34" charset="0"/>
              <a:buChar char="•"/>
            </a:pPr>
            <a:r>
              <a:rPr lang="en-US" sz="1100" dirty="0" smtClean="0"/>
              <a:t>Referral CMO</a:t>
            </a:r>
          </a:p>
          <a:p>
            <a:pPr marL="164592" indent="-164592">
              <a:spcBef>
                <a:spcPts val="200"/>
              </a:spcBef>
              <a:buFont typeface="Arial" pitchFamily="34" charset="0"/>
              <a:buChar char="•"/>
            </a:pPr>
            <a:r>
              <a:rPr lang="en-US" sz="1100" dirty="0" smtClean="0"/>
              <a:t>Referral Number</a:t>
            </a:r>
          </a:p>
          <a:p>
            <a:pPr marL="164592" indent="-164592">
              <a:spcBef>
                <a:spcPts val="200"/>
              </a:spcBef>
              <a:buFont typeface="Arial" pitchFamily="34" charset="0"/>
              <a:buChar char="•"/>
            </a:pPr>
            <a:r>
              <a:rPr lang="en-US" sz="1100" dirty="0" smtClean="0"/>
              <a:t>Cognizant PLCO</a:t>
            </a:r>
          </a:p>
          <a:p>
            <a:pPr marL="164592" indent="-164592">
              <a:spcBef>
                <a:spcPts val="200"/>
              </a:spcBef>
              <a:buFont typeface="Arial" pitchFamily="34" charset="0"/>
              <a:buChar char="•"/>
            </a:pPr>
            <a:r>
              <a:rPr lang="en-US" sz="1100" dirty="0" smtClean="0"/>
              <a:t>Cognizant 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Referral Established Date</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p>
          <a:p>
            <a:pPr marL="164592" indent="-164592">
              <a:spcBef>
                <a:spcPts val="200"/>
              </a:spcBef>
              <a:buFont typeface="Arial" pitchFamily="34" charset="0"/>
              <a:buChar char="•"/>
            </a:pPr>
            <a:r>
              <a:rPr lang="en-US" sz="1100" dirty="0" smtClean="0"/>
              <a:t>Prime CAGE </a:t>
            </a:r>
            <a:br>
              <a:rPr lang="en-US" sz="1100" dirty="0" smtClean="0"/>
            </a:br>
            <a:r>
              <a:rPr lang="en-US" sz="1100" dirty="0" smtClean="0"/>
              <a:t>Sub CAGE</a:t>
            </a:r>
          </a:p>
          <a:p>
            <a:pPr marL="164592" indent="-164592">
              <a:spcBef>
                <a:spcPts val="200"/>
              </a:spcBef>
              <a:buFont typeface="Arial" pitchFamily="34" charset="0"/>
              <a:buChar char="•"/>
            </a:pPr>
            <a:r>
              <a:rPr lang="en-US" sz="1100" dirty="0" smtClean="0"/>
              <a:t>Contract Number</a:t>
            </a:r>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Active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377772" y="6208473"/>
            <a:ext cx="6949440" cy="230832"/>
          </a:xfrm>
          <a:prstGeom prst="rect">
            <a:avLst/>
          </a:prstGeom>
          <a:noFill/>
          <a:ln w="9525">
            <a:noFill/>
            <a:miter lim="800000"/>
            <a:headEnd/>
            <a:tailEnd/>
          </a:ln>
        </p:spPr>
        <p:txBody>
          <a:bodyPr wrap="square">
            <a:spAutoFit/>
          </a:bodyPr>
          <a:lstStyle/>
          <a:p>
            <a:r>
              <a:rPr lang="en-US" sz="900" dirty="0"/>
              <a:t>Graphic </a:t>
            </a:r>
            <a:r>
              <a:rPr lang="en-US" sz="900" dirty="0" smtClean="0"/>
              <a:t>1.2.8: Active Referrals Report, HTML Format</a:t>
            </a:r>
            <a:endParaRPr lang="en-US" sz="900" dirty="0"/>
          </a:p>
        </p:txBody>
      </p:sp>
      <p:pic>
        <p:nvPicPr>
          <p:cNvPr id="8" name="Picture 7" descr="activereferralhtml.png"/>
          <p:cNvPicPr>
            <a:picLocks noChangeAspect="1"/>
          </p:cNvPicPr>
          <p:nvPr/>
        </p:nvPicPr>
        <p:blipFill>
          <a:blip r:embed="rId3" cstate="print"/>
          <a:stretch>
            <a:fillRect/>
          </a:stretch>
        </p:blipFill>
        <p:spPr>
          <a:xfrm>
            <a:off x="2370221" y="2141184"/>
            <a:ext cx="5811253" cy="4068433"/>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Active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1.2.9).</a:t>
            </a:r>
          </a:p>
          <a:p>
            <a:pPr>
              <a:spcBef>
                <a:spcPct val="50000"/>
              </a:spcBef>
            </a:pPr>
            <a:endParaRPr lang="en-US" sz="1200" dirty="0"/>
          </a:p>
        </p:txBody>
      </p:sp>
      <p:sp>
        <p:nvSpPr>
          <p:cNvPr id="9" name="TextBox 11"/>
          <p:cNvSpPr txBox="1">
            <a:spLocks noChangeArrowheads="1"/>
          </p:cNvSpPr>
          <p:nvPr/>
        </p:nvSpPr>
        <p:spPr bwMode="auto">
          <a:xfrm>
            <a:off x="818540" y="5986873"/>
            <a:ext cx="5755192" cy="230832"/>
          </a:xfrm>
          <a:prstGeom prst="rect">
            <a:avLst/>
          </a:prstGeom>
          <a:noFill/>
          <a:ln w="9525">
            <a:noFill/>
            <a:miter lim="800000"/>
            <a:headEnd/>
            <a:tailEnd/>
          </a:ln>
        </p:spPr>
        <p:txBody>
          <a:bodyPr wrap="square">
            <a:spAutoFit/>
          </a:bodyPr>
          <a:lstStyle/>
          <a:p>
            <a:r>
              <a:rPr lang="en-US" sz="900" dirty="0"/>
              <a:t>Graphic </a:t>
            </a:r>
            <a:r>
              <a:rPr lang="en-US" sz="900" dirty="0" smtClean="0"/>
              <a:t>1.2.9: Active Referrals Report, Excel Format</a:t>
            </a:r>
            <a:endParaRPr lang="en-US" sz="900" dirty="0"/>
          </a:p>
        </p:txBody>
      </p:sp>
      <p:pic>
        <p:nvPicPr>
          <p:cNvPr id="8" name="Picture 7" descr="activereferral_rpt4.png"/>
          <p:cNvPicPr>
            <a:picLocks noChangeAspect="1"/>
          </p:cNvPicPr>
          <p:nvPr/>
        </p:nvPicPr>
        <p:blipFill>
          <a:blip r:embed="rId3" cstate="print"/>
          <a:stretch>
            <a:fillRect/>
          </a:stretch>
        </p:blipFill>
        <p:spPr>
          <a:xfrm>
            <a:off x="803290" y="1980267"/>
            <a:ext cx="7633699" cy="3991667"/>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Three – Active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1.2.10).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153506" y="5979781"/>
            <a:ext cx="6572773" cy="230832"/>
          </a:xfrm>
          <a:prstGeom prst="rect">
            <a:avLst/>
          </a:prstGeom>
          <a:noFill/>
          <a:ln w="9525">
            <a:noFill/>
            <a:miter lim="800000"/>
            <a:headEnd/>
            <a:tailEnd/>
          </a:ln>
        </p:spPr>
        <p:txBody>
          <a:bodyPr wrap="square">
            <a:spAutoFit/>
          </a:bodyPr>
          <a:lstStyle/>
          <a:p>
            <a:r>
              <a:rPr lang="en-US" sz="900" dirty="0"/>
              <a:t>Graphic </a:t>
            </a:r>
            <a:r>
              <a:rPr lang="en-US" sz="900" dirty="0" smtClean="0"/>
              <a:t>1.2.10: Active Referrals Report, Adobe Acrobat PDF</a:t>
            </a:r>
            <a:endParaRPr lang="en-US" sz="900" dirty="0"/>
          </a:p>
        </p:txBody>
      </p:sp>
      <p:pic>
        <p:nvPicPr>
          <p:cNvPr id="11" name="Picture 10" descr="activereferral_rpt5.png"/>
          <p:cNvPicPr>
            <a:picLocks noChangeAspect="1"/>
          </p:cNvPicPr>
          <p:nvPr/>
        </p:nvPicPr>
        <p:blipFill>
          <a:blip r:embed="rId3" cstate="print"/>
          <a:stretch>
            <a:fillRect/>
          </a:stretch>
        </p:blipFill>
        <p:spPr>
          <a:xfrm>
            <a:off x="1152071" y="2176684"/>
            <a:ext cx="7037798" cy="379164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Four – Case Acceptance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2757056" cy="3154710"/>
          </a:xfrm>
          <a:prstGeom prst="rect">
            <a:avLst/>
          </a:prstGeom>
          <a:noFill/>
          <a:ln w="19050" algn="ctr">
            <a:noFill/>
            <a:miter lim="800000"/>
            <a:headEnd/>
            <a:tailEnd/>
          </a:ln>
        </p:spPr>
        <p:txBody>
          <a:bodyPr wrap="square">
            <a:spAutoFit/>
          </a:bodyPr>
          <a:lstStyle/>
          <a:p>
            <a:pPr>
              <a:spcBef>
                <a:spcPct val="50000"/>
              </a:spcBef>
            </a:pPr>
            <a:r>
              <a:rPr lang="en-US" sz="1200" dirty="0" smtClean="0"/>
              <a:t>The filter selection page (Graphic 1.2.11) displays the following selection criteria:</a:t>
            </a:r>
          </a:p>
          <a:p>
            <a:pPr>
              <a:spcBef>
                <a:spcPct val="50000"/>
              </a:spcBef>
            </a:pPr>
            <a:endParaRPr lang="en-US" sz="1200" dirty="0" smtClean="0"/>
          </a:p>
          <a:p>
            <a:pPr marL="164592" indent="-164592">
              <a:spcBef>
                <a:spcPts val="500"/>
              </a:spcBef>
              <a:buFont typeface="Arial" pitchFamily="34" charset="0"/>
              <a:buChar char="•"/>
            </a:pPr>
            <a:r>
              <a:rPr lang="en-US" sz="1200" dirty="0" smtClean="0"/>
              <a:t>Scheduled/Referral Acceptance</a:t>
            </a:r>
          </a:p>
          <a:p>
            <a:pPr marL="164592" indent="-164592">
              <a:spcBef>
                <a:spcPts val="500"/>
              </a:spcBef>
            </a:pPr>
            <a:r>
              <a:rPr lang="en-US" sz="1200" dirty="0" smtClean="0"/>
              <a:t>	Date From and To</a:t>
            </a:r>
          </a:p>
          <a:p>
            <a:pPr marL="164592" indent="-164592">
              <a:spcBef>
                <a:spcPts val="500"/>
              </a:spcBef>
              <a:buFont typeface="Arial" pitchFamily="34" charset="0"/>
              <a:buChar char="•"/>
            </a:pPr>
            <a:r>
              <a:rPr lang="en-US" sz="1200" dirty="0" smtClean="0"/>
              <a:t>Division</a:t>
            </a:r>
          </a:p>
          <a:p>
            <a:pPr marL="164592" indent="-164592">
              <a:spcBef>
                <a:spcPts val="500"/>
              </a:spcBef>
              <a:buFont typeface="Arial" pitchFamily="34" charset="0"/>
              <a:buChar char="•"/>
            </a:pPr>
            <a:r>
              <a:rPr lang="en-US" sz="1200" dirty="0" smtClean="0"/>
              <a:t>CMO (click button to repopulate)</a:t>
            </a:r>
          </a:p>
          <a:p>
            <a:pPr marL="164592" indent="-164592">
              <a:spcBef>
                <a:spcPts val="500"/>
              </a:spcBef>
              <a:buFont typeface="Arial" pitchFamily="34" charset="0"/>
              <a:buChar char="•"/>
            </a:pPr>
            <a:r>
              <a:rPr lang="en-US" sz="1200" dirty="0" smtClean="0"/>
              <a:t>Plant Clearance Officer (click button to repopulate)</a:t>
            </a:r>
          </a:p>
          <a:p>
            <a:pPr marL="164592" indent="-164592">
              <a:spcBef>
                <a:spcPts val="500"/>
              </a:spcBef>
              <a:buFont typeface="Arial" pitchFamily="34" charset="0"/>
              <a:buChar char="•"/>
            </a:pPr>
            <a:endParaRPr lang="en-US" sz="1200" dirty="0" smtClean="0"/>
          </a:p>
          <a:p>
            <a:pPr marL="164592" indent="-164592">
              <a:spcBef>
                <a:spcPct val="50000"/>
              </a:spcBef>
            </a:pPr>
            <a:r>
              <a:rPr lang="en-US" sz="1200" dirty="0" smtClean="0"/>
              <a:t>	(continued on next page)</a:t>
            </a:r>
          </a:p>
          <a:p>
            <a:pPr marL="164592" indent="-164592">
              <a:spcBef>
                <a:spcPct val="50000"/>
              </a:spcBef>
            </a:pPr>
            <a:endParaRPr lang="en-US" sz="1200" dirty="0" smtClean="0"/>
          </a:p>
        </p:txBody>
      </p:sp>
      <p:sp>
        <p:nvSpPr>
          <p:cNvPr id="7" name="TextBox 11"/>
          <p:cNvSpPr txBox="1">
            <a:spLocks noChangeArrowheads="1"/>
          </p:cNvSpPr>
          <p:nvPr/>
        </p:nvSpPr>
        <p:spPr bwMode="auto">
          <a:xfrm>
            <a:off x="3074162" y="6079549"/>
            <a:ext cx="5584651" cy="230832"/>
          </a:xfrm>
          <a:prstGeom prst="rect">
            <a:avLst/>
          </a:prstGeom>
          <a:noFill/>
          <a:ln w="9525">
            <a:noFill/>
            <a:miter lim="800000"/>
            <a:headEnd/>
            <a:tailEnd/>
          </a:ln>
        </p:spPr>
        <p:txBody>
          <a:bodyPr wrap="square">
            <a:spAutoFit/>
          </a:bodyPr>
          <a:lstStyle/>
          <a:p>
            <a:r>
              <a:rPr lang="en-US" sz="900" dirty="0"/>
              <a:t>Graphic </a:t>
            </a:r>
            <a:r>
              <a:rPr lang="en-US" sz="900" dirty="0" smtClean="0"/>
              <a:t>1.2.11: Case Acceptance Report Filter Selection Page</a:t>
            </a:r>
            <a:endParaRPr lang="en-US" sz="900" dirty="0"/>
          </a:p>
        </p:txBody>
      </p:sp>
      <p:pic>
        <p:nvPicPr>
          <p:cNvPr id="10" name="Picture 9" descr="CaseAcceptance_rpt1.png"/>
          <p:cNvPicPr>
            <a:picLocks noChangeAspect="1"/>
          </p:cNvPicPr>
          <p:nvPr/>
        </p:nvPicPr>
        <p:blipFill>
          <a:blip r:embed="rId3" cstate="print"/>
          <a:stretch>
            <a:fillRect/>
          </a:stretch>
        </p:blipFill>
        <p:spPr>
          <a:xfrm>
            <a:off x="3068418" y="1363220"/>
            <a:ext cx="5734776" cy="4700637"/>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Four – Case Acceptance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399" y="1562100"/>
            <a:ext cx="3041737" cy="1946687"/>
          </a:xfrm>
          <a:prstGeom prst="rect">
            <a:avLst/>
          </a:prstGeom>
          <a:noFill/>
          <a:ln w="19050" algn="ctr">
            <a:noFill/>
            <a:miter lim="800000"/>
            <a:headEnd/>
            <a:tailEnd/>
          </a:ln>
        </p:spPr>
        <p:txBody>
          <a:bodyPr wrap="square">
            <a:spAutoFit/>
          </a:bodyPr>
          <a:lstStyle/>
          <a:p>
            <a:pPr>
              <a:spcBef>
                <a:spcPct val="50000"/>
              </a:spcBef>
            </a:pPr>
            <a:r>
              <a:rPr lang="en-US" sz="1200" dirty="0" smtClean="0"/>
              <a:t>The filter selection page (Graphic 1.2.12) displays the following selection criteria:</a:t>
            </a:r>
          </a:p>
          <a:p>
            <a:pPr>
              <a:spcBef>
                <a:spcPct val="50000"/>
              </a:spcBef>
            </a:pPr>
            <a:endParaRPr lang="en-US" sz="1200" dirty="0" smtClean="0"/>
          </a:p>
          <a:p>
            <a:pPr marL="164592" indent="-164592">
              <a:spcBef>
                <a:spcPts val="500"/>
              </a:spcBef>
              <a:buFont typeface="Arial" pitchFamily="34" charset="0"/>
              <a:buChar char="•"/>
            </a:pPr>
            <a:r>
              <a:rPr lang="en-US" sz="1200" dirty="0" smtClean="0"/>
              <a:t>Agency Department</a:t>
            </a:r>
          </a:p>
          <a:p>
            <a:pPr marL="164592" indent="-164592">
              <a:spcBef>
                <a:spcPts val="500"/>
              </a:spcBef>
              <a:buFont typeface="Arial" pitchFamily="34" charset="0"/>
              <a:buChar char="•"/>
            </a:pPr>
            <a:r>
              <a:rPr lang="en-US" sz="1200" dirty="0" smtClean="0"/>
              <a:t>Buying Activity (Click button to repopulate)</a:t>
            </a:r>
          </a:p>
          <a:p>
            <a:pPr marL="164592" indent="-164592">
              <a:spcBef>
                <a:spcPts val="500"/>
              </a:spcBef>
              <a:buFont typeface="Arial" pitchFamily="34" charset="0"/>
              <a:buChar char="•"/>
            </a:pPr>
            <a:r>
              <a:rPr lang="en-US" sz="1200" dirty="0" smtClean="0"/>
              <a:t>Reportable/Non-Reportable</a:t>
            </a:r>
          </a:p>
          <a:p>
            <a:pPr marL="164592" indent="-164592">
              <a:spcBef>
                <a:spcPct val="50000"/>
              </a:spcBef>
            </a:pPr>
            <a:r>
              <a:rPr lang="en-US" sz="1200" dirty="0" smtClean="0"/>
              <a:t>	</a:t>
            </a:r>
          </a:p>
        </p:txBody>
      </p:sp>
      <p:sp>
        <p:nvSpPr>
          <p:cNvPr id="7" name="TextBox 11"/>
          <p:cNvSpPr txBox="1">
            <a:spLocks noChangeArrowheads="1"/>
          </p:cNvSpPr>
          <p:nvPr/>
        </p:nvSpPr>
        <p:spPr bwMode="auto">
          <a:xfrm>
            <a:off x="3328010" y="6270957"/>
            <a:ext cx="5584651" cy="230832"/>
          </a:xfrm>
          <a:prstGeom prst="rect">
            <a:avLst/>
          </a:prstGeom>
          <a:noFill/>
          <a:ln w="9525">
            <a:noFill/>
            <a:miter lim="800000"/>
            <a:headEnd/>
            <a:tailEnd/>
          </a:ln>
        </p:spPr>
        <p:txBody>
          <a:bodyPr wrap="square">
            <a:spAutoFit/>
          </a:bodyPr>
          <a:lstStyle/>
          <a:p>
            <a:r>
              <a:rPr lang="en-US" sz="900" dirty="0"/>
              <a:t>Graphic </a:t>
            </a:r>
            <a:r>
              <a:rPr lang="en-US" sz="900" dirty="0" smtClean="0"/>
              <a:t>1.2.12: Case Acceptance Report Filter Selection Page</a:t>
            </a:r>
            <a:endParaRPr lang="en-US" sz="900" dirty="0"/>
          </a:p>
        </p:txBody>
      </p:sp>
      <p:pic>
        <p:nvPicPr>
          <p:cNvPr id="10" name="Picture 9" descr="slide34.png"/>
          <p:cNvPicPr>
            <a:picLocks noChangeAspect="1"/>
          </p:cNvPicPr>
          <p:nvPr/>
        </p:nvPicPr>
        <p:blipFill>
          <a:blip r:embed="rId3" cstate="print"/>
          <a:stretch>
            <a:fillRect/>
          </a:stretch>
        </p:blipFill>
        <p:spPr>
          <a:xfrm>
            <a:off x="3330527" y="1257299"/>
            <a:ext cx="4419013" cy="5009929"/>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Four – Case Acceptance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9" name="Text Box 51"/>
          <p:cNvSpPr txBox="1">
            <a:spLocks noChangeArrowheads="1"/>
          </p:cNvSpPr>
          <p:nvPr/>
        </p:nvSpPr>
        <p:spPr bwMode="auto">
          <a:xfrm>
            <a:off x="-1" y="1562100"/>
            <a:ext cx="8843211" cy="2426305"/>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HTML format (Graphic 1.2.13). Columns displayed in the report results are:</a:t>
            </a:r>
          </a:p>
          <a:p>
            <a:pPr>
              <a:spcBef>
                <a:spcPct val="50000"/>
              </a:spcBef>
            </a:pPr>
            <a:endParaRPr lang="en-US" sz="1200" dirty="0" smtClean="0"/>
          </a:p>
          <a:p>
            <a:pPr marL="164592" indent="-164592">
              <a:spcBef>
                <a:spcPts val="200"/>
              </a:spcBef>
              <a:buFont typeface="Arial" pitchFamily="34" charset="0"/>
              <a:buChar char="•"/>
            </a:pPr>
            <a:r>
              <a:rPr lang="en-US" sz="1050" dirty="0" smtClean="0"/>
              <a:t>Division</a:t>
            </a:r>
          </a:p>
          <a:p>
            <a:pPr marL="164592" indent="-164592">
              <a:spcBef>
                <a:spcPts val="200"/>
              </a:spcBef>
              <a:buFont typeface="Arial" pitchFamily="34" charset="0"/>
              <a:buChar char="•"/>
            </a:pPr>
            <a:r>
              <a:rPr lang="en-US" sz="1050" dirty="0" smtClean="0"/>
              <a:t>PLCO</a:t>
            </a:r>
          </a:p>
          <a:p>
            <a:pPr marL="164592" indent="-164592">
              <a:spcBef>
                <a:spcPts val="200"/>
              </a:spcBef>
              <a:buFont typeface="Arial" pitchFamily="34" charset="0"/>
              <a:buChar char="•"/>
            </a:pPr>
            <a:r>
              <a:rPr lang="en-US" sz="1050" dirty="0" smtClean="0"/>
              <a:t>CMO</a:t>
            </a:r>
          </a:p>
          <a:p>
            <a:pPr marL="164592" indent="-164592">
              <a:spcBef>
                <a:spcPts val="200"/>
              </a:spcBef>
              <a:buFont typeface="Arial" pitchFamily="34" charset="0"/>
              <a:buChar char="•"/>
            </a:pPr>
            <a:r>
              <a:rPr lang="en-US" sz="1050" dirty="0" smtClean="0"/>
              <a:t>Buying Activity</a:t>
            </a:r>
          </a:p>
          <a:p>
            <a:pPr marL="164592" indent="-164592">
              <a:spcBef>
                <a:spcPts val="200"/>
              </a:spcBef>
              <a:buFont typeface="Arial" pitchFamily="34" charset="0"/>
              <a:buChar char="•"/>
            </a:pPr>
            <a:r>
              <a:rPr lang="en-US" sz="1050" dirty="0" smtClean="0"/>
              <a:t>Case Number</a:t>
            </a:r>
          </a:p>
          <a:p>
            <a:pPr marL="164592" indent="-164592">
              <a:spcBef>
                <a:spcPts val="200"/>
              </a:spcBef>
              <a:buFont typeface="Arial" pitchFamily="34" charset="0"/>
              <a:buChar char="•"/>
            </a:pPr>
            <a:r>
              <a:rPr lang="en-US" sz="1050" dirty="0" smtClean="0"/>
              <a:t>Inventory Schedule Number </a:t>
            </a:r>
          </a:p>
          <a:p>
            <a:pPr marL="164592" indent="-164592">
              <a:spcBef>
                <a:spcPts val="200"/>
              </a:spcBef>
              <a:buFont typeface="Arial" pitchFamily="34" charset="0"/>
              <a:buChar char="•"/>
            </a:pPr>
            <a:r>
              <a:rPr lang="en-US" sz="1050" dirty="0" smtClean="0"/>
              <a:t>Date Submitted</a:t>
            </a:r>
          </a:p>
          <a:p>
            <a:pPr marL="164592" indent="-164592">
              <a:spcBef>
                <a:spcPts val="200"/>
              </a:spcBef>
              <a:buFont typeface="Arial" pitchFamily="34" charset="0"/>
              <a:buChar char="•"/>
            </a:pPr>
            <a:r>
              <a:rPr lang="en-US" sz="1050" dirty="0" smtClean="0"/>
              <a:t>Date Established </a:t>
            </a:r>
          </a:p>
          <a:p>
            <a:pPr marL="164592" indent="-164592">
              <a:spcBef>
                <a:spcPts val="200"/>
              </a:spcBef>
              <a:buFont typeface="Arial" pitchFamily="34" charset="0"/>
              <a:buChar char="•"/>
            </a:pPr>
            <a:r>
              <a:rPr lang="en-US" sz="1050" dirty="0" smtClean="0"/>
              <a:t>Cycle Time</a:t>
            </a:r>
          </a:p>
          <a:p>
            <a:pPr marL="164592" indent="-164592">
              <a:spcBef>
                <a:spcPts val="200"/>
              </a:spcBef>
              <a:buFont typeface="Arial" pitchFamily="34" charset="0"/>
              <a:buChar char="•"/>
            </a:pPr>
            <a:r>
              <a:rPr lang="en-US" sz="1050" dirty="0" smtClean="0"/>
              <a:t>Reportable/Non-Rep.</a:t>
            </a:r>
          </a:p>
        </p:txBody>
      </p:sp>
      <p:sp>
        <p:nvSpPr>
          <p:cNvPr id="12" name="TextBox 11"/>
          <p:cNvSpPr txBox="1">
            <a:spLocks noChangeArrowheads="1"/>
          </p:cNvSpPr>
          <p:nvPr/>
        </p:nvSpPr>
        <p:spPr bwMode="auto">
          <a:xfrm>
            <a:off x="2135044" y="5837041"/>
            <a:ext cx="5584651" cy="230832"/>
          </a:xfrm>
          <a:prstGeom prst="rect">
            <a:avLst/>
          </a:prstGeom>
          <a:noFill/>
          <a:ln w="9525">
            <a:noFill/>
            <a:miter lim="800000"/>
            <a:headEnd/>
            <a:tailEnd/>
          </a:ln>
        </p:spPr>
        <p:txBody>
          <a:bodyPr wrap="square">
            <a:spAutoFit/>
          </a:bodyPr>
          <a:lstStyle/>
          <a:p>
            <a:r>
              <a:rPr lang="en-US" sz="900" dirty="0"/>
              <a:t>Graphic </a:t>
            </a:r>
            <a:r>
              <a:rPr lang="en-US" sz="900" dirty="0" smtClean="0"/>
              <a:t>1.2.13: Case Acceptance HTML Report</a:t>
            </a:r>
            <a:endParaRPr lang="en-US" sz="900" dirty="0"/>
          </a:p>
        </p:txBody>
      </p:sp>
      <p:pic>
        <p:nvPicPr>
          <p:cNvPr id="8" name="Picture 7" descr="slide34.png"/>
          <p:cNvPicPr>
            <a:picLocks noChangeAspect="1"/>
          </p:cNvPicPr>
          <p:nvPr/>
        </p:nvPicPr>
        <p:blipFill>
          <a:blip r:embed="rId3" cstate="print"/>
          <a:stretch>
            <a:fillRect/>
          </a:stretch>
        </p:blipFill>
        <p:spPr>
          <a:xfrm>
            <a:off x="2137411" y="2111285"/>
            <a:ext cx="6686550" cy="3715811"/>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Four – Case Acceptance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1.2.14).</a:t>
            </a:r>
          </a:p>
          <a:p>
            <a:pPr>
              <a:spcBef>
                <a:spcPct val="50000"/>
              </a:spcBef>
            </a:pPr>
            <a:endParaRPr lang="en-US" sz="1200" dirty="0"/>
          </a:p>
        </p:txBody>
      </p:sp>
      <p:sp>
        <p:nvSpPr>
          <p:cNvPr id="9" name="TextBox 11"/>
          <p:cNvSpPr txBox="1">
            <a:spLocks noChangeArrowheads="1"/>
          </p:cNvSpPr>
          <p:nvPr/>
        </p:nvSpPr>
        <p:spPr bwMode="auto">
          <a:xfrm>
            <a:off x="265137" y="5874585"/>
            <a:ext cx="5886265" cy="230832"/>
          </a:xfrm>
          <a:prstGeom prst="rect">
            <a:avLst/>
          </a:prstGeom>
          <a:noFill/>
          <a:ln w="9525">
            <a:noFill/>
            <a:miter lim="800000"/>
            <a:headEnd/>
            <a:tailEnd/>
          </a:ln>
        </p:spPr>
        <p:txBody>
          <a:bodyPr wrap="square">
            <a:spAutoFit/>
          </a:bodyPr>
          <a:lstStyle/>
          <a:p>
            <a:r>
              <a:rPr lang="en-US" sz="900" dirty="0"/>
              <a:t>Graphic </a:t>
            </a:r>
            <a:r>
              <a:rPr lang="en-US" sz="900" dirty="0" smtClean="0"/>
              <a:t>1.2.14: Case Acceptance Report, Excel Format</a:t>
            </a:r>
            <a:endParaRPr lang="en-US" sz="900" dirty="0"/>
          </a:p>
        </p:txBody>
      </p:sp>
      <p:pic>
        <p:nvPicPr>
          <p:cNvPr id="10" name="Picture 9" descr="slide35.png"/>
          <p:cNvPicPr>
            <a:picLocks noChangeAspect="1"/>
          </p:cNvPicPr>
          <p:nvPr/>
        </p:nvPicPr>
        <p:blipFill>
          <a:blip r:embed="rId3" cstate="print"/>
          <a:stretch>
            <a:fillRect/>
          </a:stretch>
        </p:blipFill>
        <p:spPr>
          <a:xfrm>
            <a:off x="274320" y="2017016"/>
            <a:ext cx="8629650" cy="3844893"/>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55648" y="283464"/>
            <a:ext cx="7002462" cy="674687"/>
          </a:xfrm>
        </p:spPr>
        <p:txBody>
          <a:bodyPr/>
          <a:lstStyle/>
          <a:p>
            <a:r>
              <a:rPr lang="en-US" dirty="0" smtClean="0"/>
              <a:t>Course Topics</a:t>
            </a:r>
          </a:p>
        </p:txBody>
      </p:sp>
      <p:sp>
        <p:nvSpPr>
          <p:cNvPr id="234500"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234586"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graphicFrame>
        <p:nvGraphicFramePr>
          <p:cNvPr id="8" name="Group 125"/>
          <p:cNvGraphicFramePr>
            <a:graphicFrameLocks noGrp="1"/>
          </p:cNvGraphicFramePr>
          <p:nvPr/>
        </p:nvGraphicFramePr>
        <p:xfrm>
          <a:off x="884324" y="2187920"/>
          <a:ext cx="7330326" cy="3615980"/>
        </p:xfrm>
        <a:graphic>
          <a:graphicData uri="http://schemas.openxmlformats.org/drawingml/2006/table">
            <a:tbl>
              <a:tblPr/>
              <a:tblGrid>
                <a:gridCol w="1560650"/>
                <a:gridCol w="5769676"/>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Cube Overview</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Accessing Cubes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Cube Components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Dimensions Folders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Dimensions 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Cube View</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Toolbar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Using Cubes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Filtering Using Dimensions Folders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Filtering Using Dimensions Bar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Drill Down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Expanding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Nesting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5098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action="ppaction://hlinksldjump"/>
                        </a:rPr>
                        <a:t>Using Basic Tools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Four – Case Acceptance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1.2.15).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2017158" y="6247378"/>
            <a:ext cx="5798223" cy="230832"/>
          </a:xfrm>
          <a:prstGeom prst="rect">
            <a:avLst/>
          </a:prstGeom>
          <a:noFill/>
          <a:ln w="9525">
            <a:noFill/>
            <a:miter lim="800000"/>
            <a:headEnd/>
            <a:tailEnd/>
          </a:ln>
        </p:spPr>
        <p:txBody>
          <a:bodyPr wrap="square">
            <a:spAutoFit/>
          </a:bodyPr>
          <a:lstStyle/>
          <a:p>
            <a:r>
              <a:rPr lang="en-US" sz="900" dirty="0"/>
              <a:t>Graphic </a:t>
            </a:r>
            <a:r>
              <a:rPr lang="en-US" sz="900" dirty="0" smtClean="0"/>
              <a:t>1.2.15: Case Acceptance Report, Adobe Acrobat PDF</a:t>
            </a:r>
            <a:endParaRPr lang="en-US" sz="900" dirty="0"/>
          </a:p>
        </p:txBody>
      </p:sp>
      <p:pic>
        <p:nvPicPr>
          <p:cNvPr id="11" name="Picture 10" descr="caseAcceptance_pdf.png"/>
          <p:cNvPicPr>
            <a:picLocks noChangeAspect="1"/>
          </p:cNvPicPr>
          <p:nvPr/>
        </p:nvPicPr>
        <p:blipFill>
          <a:blip r:embed="rId3" cstate="print"/>
          <a:stretch>
            <a:fillRect/>
          </a:stretch>
        </p:blipFill>
        <p:spPr>
          <a:xfrm>
            <a:off x="1994277" y="1981027"/>
            <a:ext cx="6256590" cy="4248631"/>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Five – Customer Excess Property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0" y="1562100"/>
            <a:ext cx="5689002" cy="113107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1.2.16) displays the following selection criteria:</a:t>
            </a:r>
            <a:br>
              <a:rPr lang="en-US" sz="1200" dirty="0" smtClean="0"/>
            </a:br>
            <a:endParaRPr lang="en-US" sz="1200" dirty="0" smtClean="0"/>
          </a:p>
          <a:p>
            <a:pPr marL="164592" indent="-164592">
              <a:spcBef>
                <a:spcPts val="300"/>
              </a:spcBef>
              <a:buFont typeface="Arial" pitchFamily="34" charset="0"/>
              <a:buChar char="•"/>
            </a:pPr>
            <a:r>
              <a:rPr lang="en-US" sz="1200" dirty="0" smtClean="0"/>
              <a:t>Established Date Range: From</a:t>
            </a:r>
          </a:p>
          <a:p>
            <a:pPr marL="164592" indent="-164592">
              <a:spcBef>
                <a:spcPts val="300"/>
              </a:spcBef>
              <a:buFont typeface="Arial" pitchFamily="34" charset="0"/>
              <a:buChar char="•"/>
            </a:pPr>
            <a:r>
              <a:rPr lang="en-US" sz="1200" dirty="0" smtClean="0"/>
              <a:t>Established Date Range: To</a:t>
            </a:r>
          </a:p>
          <a:p>
            <a:pPr marL="164592" indent="-164592">
              <a:spcBef>
                <a:spcPts val="300"/>
              </a:spcBef>
              <a:buFont typeface="Arial" pitchFamily="34" charset="0"/>
              <a:buChar char="•"/>
            </a:pPr>
            <a:r>
              <a:rPr lang="en-US" sz="1200" dirty="0" smtClean="0"/>
              <a:t>Customer Center</a:t>
            </a:r>
          </a:p>
        </p:txBody>
      </p:sp>
      <p:sp>
        <p:nvSpPr>
          <p:cNvPr id="7" name="TextBox 11"/>
          <p:cNvSpPr txBox="1">
            <a:spLocks noChangeArrowheads="1"/>
          </p:cNvSpPr>
          <p:nvPr/>
        </p:nvSpPr>
        <p:spPr bwMode="auto">
          <a:xfrm>
            <a:off x="2221357" y="4876894"/>
            <a:ext cx="5392411" cy="230832"/>
          </a:xfrm>
          <a:prstGeom prst="rect">
            <a:avLst/>
          </a:prstGeom>
          <a:noFill/>
          <a:ln w="9525">
            <a:noFill/>
            <a:miter lim="800000"/>
            <a:headEnd/>
            <a:tailEnd/>
          </a:ln>
        </p:spPr>
        <p:txBody>
          <a:bodyPr wrap="square">
            <a:spAutoFit/>
          </a:bodyPr>
          <a:lstStyle/>
          <a:p>
            <a:r>
              <a:rPr lang="en-US" sz="900" dirty="0"/>
              <a:t>Graphic </a:t>
            </a:r>
            <a:r>
              <a:rPr lang="en-US" sz="900" dirty="0" smtClean="0"/>
              <a:t>1.2.16: Customer Excess Property Report Filter Selection Page</a:t>
            </a:r>
            <a:endParaRPr lang="en-US" sz="900" dirty="0"/>
          </a:p>
        </p:txBody>
      </p:sp>
      <p:pic>
        <p:nvPicPr>
          <p:cNvPr id="8" name="Picture 7" descr="slide37.png"/>
          <p:cNvPicPr>
            <a:picLocks noChangeAspect="1"/>
          </p:cNvPicPr>
          <p:nvPr/>
        </p:nvPicPr>
        <p:blipFill>
          <a:blip r:embed="rId3" cstate="print"/>
          <a:stretch>
            <a:fillRect/>
          </a:stretch>
        </p:blipFill>
        <p:spPr>
          <a:xfrm>
            <a:off x="2239512" y="2857369"/>
            <a:ext cx="6180953" cy="2009524"/>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9" y="1562100"/>
            <a:ext cx="8510337" cy="3395801"/>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1.2.17). Columns displayed in the report results are:</a:t>
            </a:r>
          </a:p>
          <a:p>
            <a:pPr marL="164592" indent="-164592">
              <a:spcBef>
                <a:spcPts val="500"/>
              </a:spcBef>
            </a:pPr>
            <a:endParaRPr lang="en-US" sz="1050" dirty="0" smtClean="0"/>
          </a:p>
          <a:p>
            <a:pPr marL="164592" indent="-164592">
              <a:spcBef>
                <a:spcPts val="500"/>
              </a:spcBef>
              <a:buFont typeface="Arial" pitchFamily="34" charset="0"/>
              <a:buChar char="•"/>
            </a:pPr>
            <a:r>
              <a:rPr lang="en-US" sz="1050" dirty="0" smtClean="0"/>
              <a:t>CMO</a:t>
            </a:r>
          </a:p>
          <a:p>
            <a:pPr marL="164592" indent="-164592">
              <a:spcBef>
                <a:spcPts val="500"/>
              </a:spcBef>
              <a:buFont typeface="Arial" pitchFamily="34" charset="0"/>
              <a:buChar char="•"/>
            </a:pPr>
            <a:r>
              <a:rPr lang="en-US" sz="1050" dirty="0" smtClean="0"/>
              <a:t>Contact Number</a:t>
            </a:r>
          </a:p>
          <a:p>
            <a:pPr marL="164592" indent="-164592">
              <a:spcBef>
                <a:spcPts val="500"/>
              </a:spcBef>
              <a:buFont typeface="Arial" pitchFamily="34" charset="0"/>
              <a:buChar char="•"/>
            </a:pPr>
            <a:r>
              <a:rPr lang="en-US" sz="1050" dirty="0" smtClean="0"/>
              <a:t>Case Number</a:t>
            </a:r>
          </a:p>
          <a:p>
            <a:pPr marL="164592" indent="-164592">
              <a:spcBef>
                <a:spcPts val="500"/>
              </a:spcBef>
              <a:buFont typeface="Arial" pitchFamily="34" charset="0"/>
              <a:buChar char="•"/>
            </a:pPr>
            <a:r>
              <a:rPr lang="en-US" sz="1050" dirty="0" smtClean="0"/>
              <a:t>Established Date</a:t>
            </a:r>
          </a:p>
          <a:p>
            <a:pPr marL="164592" indent="-164592">
              <a:spcBef>
                <a:spcPts val="500"/>
              </a:spcBef>
              <a:buFont typeface="Arial" pitchFamily="34" charset="0"/>
              <a:buChar char="•"/>
            </a:pPr>
            <a:r>
              <a:rPr lang="en-US" sz="1050" dirty="0" smtClean="0"/>
              <a:t>Close Date</a:t>
            </a:r>
          </a:p>
          <a:p>
            <a:pPr marL="164592" indent="-164592">
              <a:spcBef>
                <a:spcPts val="500"/>
              </a:spcBef>
              <a:buFont typeface="Arial" pitchFamily="34" charset="0"/>
              <a:buChar char="•"/>
            </a:pPr>
            <a:r>
              <a:rPr lang="en-US" sz="1050" dirty="0" smtClean="0"/>
              <a:t>Case Disposition Date</a:t>
            </a:r>
          </a:p>
          <a:p>
            <a:pPr marL="164592" indent="-164592">
              <a:spcBef>
                <a:spcPts val="500"/>
              </a:spcBef>
              <a:buFont typeface="Arial" pitchFamily="34" charset="0"/>
              <a:buChar char="•"/>
            </a:pPr>
            <a:r>
              <a:rPr lang="en-US" sz="1050" dirty="0" smtClean="0"/>
              <a:t>Schedule Reference</a:t>
            </a:r>
          </a:p>
          <a:p>
            <a:pPr marL="164592" indent="-164592">
              <a:spcBef>
                <a:spcPts val="500"/>
              </a:spcBef>
            </a:pPr>
            <a:r>
              <a:rPr lang="en-US" sz="1050" dirty="0" smtClean="0"/>
              <a:t>	Number</a:t>
            </a:r>
          </a:p>
          <a:p>
            <a:pPr marL="164592" indent="-164592">
              <a:spcBef>
                <a:spcPts val="500"/>
              </a:spcBef>
              <a:buFont typeface="Arial" pitchFamily="34" charset="0"/>
              <a:buChar char="•"/>
            </a:pPr>
            <a:r>
              <a:rPr lang="en-US" sz="1050" dirty="0" smtClean="0"/>
              <a:t>Item Number</a:t>
            </a:r>
          </a:p>
          <a:p>
            <a:pPr marL="164592" indent="-164592">
              <a:spcBef>
                <a:spcPts val="500"/>
              </a:spcBef>
              <a:buFont typeface="Arial" pitchFamily="34" charset="0"/>
              <a:buChar char="•"/>
            </a:pPr>
            <a:r>
              <a:rPr lang="en-US" sz="1050" dirty="0" smtClean="0"/>
              <a:t>FSC Code</a:t>
            </a:r>
          </a:p>
          <a:p>
            <a:pPr marL="164592" indent="-164592">
              <a:spcBef>
                <a:spcPts val="500"/>
              </a:spcBef>
              <a:buFont typeface="Arial" pitchFamily="34" charset="0"/>
              <a:buChar char="•"/>
            </a:pPr>
            <a:r>
              <a:rPr lang="en-US" sz="1050" dirty="0" smtClean="0"/>
              <a:t>Condition Code</a:t>
            </a:r>
          </a:p>
          <a:p>
            <a:pPr marL="164592" indent="-164592">
              <a:spcBef>
                <a:spcPts val="500"/>
              </a:spcBef>
              <a:buFont typeface="Arial" pitchFamily="34" charset="0"/>
              <a:buChar char="•"/>
            </a:pPr>
            <a:r>
              <a:rPr lang="en-US" sz="1050" dirty="0" smtClean="0"/>
              <a:t>Line Item Description</a:t>
            </a:r>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Five – Customer Excess Property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1981922" y="5642131"/>
            <a:ext cx="5116028" cy="230832"/>
          </a:xfrm>
          <a:prstGeom prst="rect">
            <a:avLst/>
          </a:prstGeom>
          <a:noFill/>
          <a:ln w="9525">
            <a:noFill/>
            <a:miter lim="800000"/>
            <a:headEnd/>
            <a:tailEnd/>
          </a:ln>
        </p:spPr>
        <p:txBody>
          <a:bodyPr wrap="square">
            <a:spAutoFit/>
          </a:bodyPr>
          <a:lstStyle/>
          <a:p>
            <a:r>
              <a:rPr lang="en-US" sz="900" dirty="0"/>
              <a:t>Graphic </a:t>
            </a:r>
            <a:r>
              <a:rPr lang="en-US" sz="900" dirty="0" smtClean="0"/>
              <a:t>1.2.17: Customer Excess Property Report, HTML Format</a:t>
            </a:r>
            <a:endParaRPr lang="en-US" sz="900" dirty="0"/>
          </a:p>
        </p:txBody>
      </p:sp>
      <p:pic>
        <p:nvPicPr>
          <p:cNvPr id="8" name="Picture 7" descr="slide39.png"/>
          <p:cNvPicPr>
            <a:picLocks noChangeAspect="1"/>
          </p:cNvPicPr>
          <p:nvPr/>
        </p:nvPicPr>
        <p:blipFill>
          <a:blip r:embed="rId3" cstate="print"/>
          <a:stretch>
            <a:fillRect/>
          </a:stretch>
        </p:blipFill>
        <p:spPr>
          <a:xfrm>
            <a:off x="1970013" y="2376657"/>
            <a:ext cx="6825074" cy="3241307"/>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Five – Customer Excess Property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1.2.18).</a:t>
            </a:r>
          </a:p>
          <a:p>
            <a:pPr>
              <a:spcBef>
                <a:spcPct val="50000"/>
              </a:spcBef>
            </a:pPr>
            <a:endParaRPr lang="en-US" sz="1200" dirty="0"/>
          </a:p>
        </p:txBody>
      </p:sp>
      <p:sp>
        <p:nvSpPr>
          <p:cNvPr id="9" name="TextBox 11"/>
          <p:cNvSpPr txBox="1">
            <a:spLocks noChangeArrowheads="1"/>
          </p:cNvSpPr>
          <p:nvPr/>
        </p:nvSpPr>
        <p:spPr bwMode="auto">
          <a:xfrm>
            <a:off x="803787" y="6033047"/>
            <a:ext cx="5819738" cy="230832"/>
          </a:xfrm>
          <a:prstGeom prst="rect">
            <a:avLst/>
          </a:prstGeom>
          <a:noFill/>
          <a:ln w="9525">
            <a:noFill/>
            <a:miter lim="800000"/>
            <a:headEnd/>
            <a:tailEnd/>
          </a:ln>
        </p:spPr>
        <p:txBody>
          <a:bodyPr wrap="square">
            <a:spAutoFit/>
          </a:bodyPr>
          <a:lstStyle/>
          <a:p>
            <a:r>
              <a:rPr lang="en-US" sz="900" dirty="0"/>
              <a:t>Graphic </a:t>
            </a:r>
            <a:r>
              <a:rPr lang="en-US" sz="900" dirty="0" smtClean="0"/>
              <a:t>1.2.18 Customer Excess Property Report, Excel Format</a:t>
            </a:r>
            <a:endParaRPr lang="en-US" sz="900" dirty="0"/>
          </a:p>
        </p:txBody>
      </p:sp>
      <p:pic>
        <p:nvPicPr>
          <p:cNvPr id="12" name="Picture 11" descr="CustomerExcessProperty_Excel.png"/>
          <p:cNvPicPr>
            <a:picLocks noChangeAspect="1"/>
          </p:cNvPicPr>
          <p:nvPr/>
        </p:nvPicPr>
        <p:blipFill>
          <a:blip r:embed="rId3" cstate="print"/>
          <a:stretch>
            <a:fillRect/>
          </a:stretch>
        </p:blipFill>
        <p:spPr>
          <a:xfrm>
            <a:off x="830189" y="1940682"/>
            <a:ext cx="7507705" cy="406406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Five – Customer Excess Property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1.2.19).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209431" y="5891678"/>
            <a:ext cx="5098975" cy="230832"/>
          </a:xfrm>
          <a:prstGeom prst="rect">
            <a:avLst/>
          </a:prstGeom>
          <a:noFill/>
          <a:ln w="9525">
            <a:noFill/>
            <a:miter lim="800000"/>
            <a:headEnd/>
            <a:tailEnd/>
          </a:ln>
        </p:spPr>
        <p:txBody>
          <a:bodyPr wrap="square">
            <a:spAutoFit/>
          </a:bodyPr>
          <a:lstStyle/>
          <a:p>
            <a:r>
              <a:rPr lang="en-US" sz="900" dirty="0"/>
              <a:t>Graphic </a:t>
            </a:r>
            <a:r>
              <a:rPr lang="en-US" sz="900" dirty="0" smtClean="0"/>
              <a:t>1.2.19: Customer Excess Property Report, Adobe Acrobat PDF</a:t>
            </a:r>
            <a:endParaRPr lang="en-US" sz="900" dirty="0"/>
          </a:p>
        </p:txBody>
      </p:sp>
      <p:pic>
        <p:nvPicPr>
          <p:cNvPr id="11" name="Picture 10" descr="CustomerExcessProperty_pdf.png"/>
          <p:cNvPicPr>
            <a:picLocks noChangeAspect="1"/>
          </p:cNvPicPr>
          <p:nvPr/>
        </p:nvPicPr>
        <p:blipFill>
          <a:blip r:embed="rId3" cstate="print"/>
          <a:stretch>
            <a:fillRect/>
          </a:stretch>
        </p:blipFill>
        <p:spPr>
          <a:xfrm>
            <a:off x="1239257" y="2130974"/>
            <a:ext cx="6653463" cy="374495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Six – Demilitarization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7" name="TextBox 11"/>
          <p:cNvSpPr txBox="1">
            <a:spLocks noChangeArrowheads="1"/>
          </p:cNvSpPr>
          <p:nvPr/>
        </p:nvSpPr>
        <p:spPr bwMode="auto">
          <a:xfrm>
            <a:off x="2545876" y="6229175"/>
            <a:ext cx="5184986" cy="230832"/>
          </a:xfrm>
          <a:prstGeom prst="rect">
            <a:avLst/>
          </a:prstGeom>
          <a:noFill/>
          <a:ln w="9525">
            <a:noFill/>
            <a:miter lim="800000"/>
            <a:headEnd/>
            <a:tailEnd/>
          </a:ln>
        </p:spPr>
        <p:txBody>
          <a:bodyPr wrap="square">
            <a:spAutoFit/>
          </a:bodyPr>
          <a:lstStyle/>
          <a:p>
            <a:r>
              <a:rPr lang="en-US" sz="900" dirty="0"/>
              <a:t>Graphic </a:t>
            </a:r>
            <a:r>
              <a:rPr lang="en-US" sz="900" dirty="0" smtClean="0"/>
              <a:t>1.2.20: Demilitarization Sale Report Filter Selection Page</a:t>
            </a:r>
            <a:endParaRPr lang="en-US" sz="900" dirty="0"/>
          </a:p>
        </p:txBody>
      </p:sp>
      <p:sp>
        <p:nvSpPr>
          <p:cNvPr id="13" name="Text Box 51"/>
          <p:cNvSpPr txBox="1">
            <a:spLocks noChangeArrowheads="1"/>
          </p:cNvSpPr>
          <p:nvPr/>
        </p:nvSpPr>
        <p:spPr bwMode="auto">
          <a:xfrm>
            <a:off x="152398" y="1562100"/>
            <a:ext cx="2169561" cy="2762295"/>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1.2.20)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Item Sold Date Range From and To</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p:txBody>
      </p:sp>
      <p:pic>
        <p:nvPicPr>
          <p:cNvPr id="8" name="Picture 7" descr="demilitarizationSale1.png"/>
          <p:cNvPicPr>
            <a:picLocks noChangeAspect="1"/>
          </p:cNvPicPr>
          <p:nvPr/>
        </p:nvPicPr>
        <p:blipFill>
          <a:blip r:embed="rId3" cstate="print"/>
          <a:stretch>
            <a:fillRect/>
          </a:stretch>
        </p:blipFill>
        <p:spPr>
          <a:xfrm>
            <a:off x="2536979" y="1299410"/>
            <a:ext cx="5475856" cy="4920916"/>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Six – Demilitarization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7" name="TextBox 11"/>
          <p:cNvSpPr txBox="1">
            <a:spLocks noChangeArrowheads="1"/>
          </p:cNvSpPr>
          <p:nvPr/>
        </p:nvSpPr>
        <p:spPr bwMode="auto">
          <a:xfrm>
            <a:off x="3134075" y="6215363"/>
            <a:ext cx="5184986" cy="230832"/>
          </a:xfrm>
          <a:prstGeom prst="rect">
            <a:avLst/>
          </a:prstGeom>
          <a:noFill/>
          <a:ln w="9525">
            <a:noFill/>
            <a:miter lim="800000"/>
            <a:headEnd/>
            <a:tailEnd/>
          </a:ln>
        </p:spPr>
        <p:txBody>
          <a:bodyPr wrap="square">
            <a:spAutoFit/>
          </a:bodyPr>
          <a:lstStyle/>
          <a:p>
            <a:r>
              <a:rPr lang="en-US" sz="900" dirty="0"/>
              <a:t>Graphic </a:t>
            </a:r>
            <a:r>
              <a:rPr lang="en-US" sz="900" dirty="0" smtClean="0"/>
              <a:t>1.2.21: Demilitarization Sale Report Filter Selection Page</a:t>
            </a:r>
            <a:endParaRPr lang="en-US" sz="900" dirty="0"/>
          </a:p>
        </p:txBody>
      </p:sp>
      <p:sp>
        <p:nvSpPr>
          <p:cNvPr id="13" name="Text Box 51"/>
          <p:cNvSpPr txBox="1">
            <a:spLocks noChangeArrowheads="1"/>
          </p:cNvSpPr>
          <p:nvPr/>
        </p:nvSpPr>
        <p:spPr bwMode="auto">
          <a:xfrm>
            <a:off x="152398" y="1562100"/>
            <a:ext cx="2530644" cy="2208297"/>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1.2.21) displays the following selection criteria: </a:t>
            </a:r>
          </a:p>
          <a:p>
            <a:pPr>
              <a:spcBef>
                <a:spcPts val="300"/>
              </a:spcBef>
            </a:pPr>
            <a:endParaRPr lang="en-US" sz="1200" dirty="0" smtClean="0"/>
          </a:p>
          <a:p>
            <a:pPr marL="164592" indent="-164592">
              <a:spcBef>
                <a:spcPts val="300"/>
              </a:spcBef>
              <a:buFont typeface="Arial" pitchFamily="34" charset="0"/>
              <a:buChar char="•"/>
            </a:pPr>
            <a:r>
              <a:rPr lang="en-US" sz="1200" dirty="0" smtClean="0"/>
              <a:t>Sale Method</a:t>
            </a:r>
          </a:p>
          <a:p>
            <a:pPr marL="164592" indent="-164592">
              <a:spcBef>
                <a:spcPts val="300"/>
              </a:spcBef>
              <a:buFont typeface="Arial" pitchFamily="34" charset="0"/>
              <a:buChar char="•"/>
            </a:pPr>
            <a:r>
              <a:rPr lang="en-US" sz="1200" dirty="0" smtClean="0"/>
              <a:t>Demilitarization Code</a:t>
            </a:r>
          </a:p>
          <a:p>
            <a:pPr marL="164592" indent="-164592">
              <a:spcBef>
                <a:spcPts val="300"/>
              </a:spcBef>
              <a:buFont typeface="Arial" pitchFamily="34" charset="0"/>
              <a:buChar char="•"/>
            </a:pPr>
            <a:r>
              <a:rPr lang="en-US" sz="1200" dirty="0" smtClean="0"/>
              <a:t>Reportable/Non-Reportable</a:t>
            </a:r>
          </a:p>
          <a:p>
            <a:pPr>
              <a:spcBef>
                <a:spcPts val="300"/>
              </a:spcBef>
            </a:pPr>
            <a:endParaRPr lang="en-US" sz="1200" i="1" dirty="0" smtClean="0"/>
          </a:p>
          <a:p>
            <a:pPr>
              <a:spcBef>
                <a:spcPts val="300"/>
              </a:spcBef>
            </a:pPr>
            <a:endParaRPr lang="en-US" sz="1200" i="1" dirty="0" smtClean="0"/>
          </a:p>
          <a:p>
            <a:pPr>
              <a:spcBef>
                <a:spcPts val="300"/>
              </a:spcBef>
            </a:pPr>
            <a:endParaRPr lang="en-US" sz="1200" i="1" dirty="0" smtClean="0"/>
          </a:p>
        </p:txBody>
      </p:sp>
      <p:pic>
        <p:nvPicPr>
          <p:cNvPr id="10" name="Picture 9" descr="SLIDE42.png"/>
          <p:cNvPicPr>
            <a:picLocks noChangeAspect="1"/>
          </p:cNvPicPr>
          <p:nvPr/>
        </p:nvPicPr>
        <p:blipFill>
          <a:blip r:embed="rId3" cstate="print"/>
          <a:stretch>
            <a:fillRect/>
          </a:stretch>
        </p:blipFill>
        <p:spPr>
          <a:xfrm>
            <a:off x="3137224" y="1268730"/>
            <a:ext cx="4167156" cy="4929978"/>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400" y="1562100"/>
            <a:ext cx="8350332" cy="461665"/>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format(Graphic 1.2.22). Columns displayed in the report results are:</a:t>
            </a:r>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Six – Demilitarization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018348" y="6109326"/>
            <a:ext cx="6927925" cy="230832"/>
          </a:xfrm>
          <a:prstGeom prst="rect">
            <a:avLst/>
          </a:prstGeom>
          <a:noFill/>
          <a:ln w="9525">
            <a:noFill/>
            <a:miter lim="800000"/>
            <a:headEnd/>
            <a:tailEnd/>
          </a:ln>
        </p:spPr>
        <p:txBody>
          <a:bodyPr wrap="square">
            <a:spAutoFit/>
          </a:bodyPr>
          <a:lstStyle/>
          <a:p>
            <a:r>
              <a:rPr lang="en-US" sz="900" dirty="0"/>
              <a:t>Graphic </a:t>
            </a:r>
            <a:r>
              <a:rPr lang="en-US" sz="900" dirty="0" smtClean="0"/>
              <a:t>1.2.22: Demilitarization Sale Report, HTML Format</a:t>
            </a:r>
            <a:endParaRPr lang="en-US" sz="900" dirty="0"/>
          </a:p>
        </p:txBody>
      </p:sp>
      <p:sp>
        <p:nvSpPr>
          <p:cNvPr id="12" name="Rectangle 11"/>
          <p:cNvSpPr/>
          <p:nvPr/>
        </p:nvSpPr>
        <p:spPr>
          <a:xfrm>
            <a:off x="207836" y="2150815"/>
            <a:ext cx="4339743" cy="3134191"/>
          </a:xfrm>
          <a:prstGeom prst="rect">
            <a:avLst/>
          </a:prstGeom>
        </p:spPr>
        <p:txBody>
          <a:bodyPr wrap="square" numCol="3">
            <a:spAutoFit/>
          </a:bodyPr>
          <a:lstStyle/>
          <a:p>
            <a:pPr marL="164592" indent="-164592">
              <a:spcBef>
                <a:spcPts val="200"/>
              </a:spcBef>
              <a:buFont typeface="Arial" pitchFamily="34" charset="0"/>
              <a:buChar char="•"/>
            </a:pPr>
            <a:r>
              <a:rPr lang="en-US" sz="1100" dirty="0" smtClean="0"/>
              <a:t>Division</a:t>
            </a:r>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Sale Number</a:t>
            </a:r>
          </a:p>
          <a:p>
            <a:pPr marL="164592" indent="-164592">
              <a:spcBef>
                <a:spcPts val="200"/>
              </a:spcBef>
              <a:buFont typeface="Arial" pitchFamily="34" charset="0"/>
              <a:buChar char="•"/>
            </a:pPr>
            <a:r>
              <a:rPr lang="en-US" sz="1100" dirty="0" smtClean="0"/>
              <a:t>Sale Date</a:t>
            </a:r>
          </a:p>
          <a:p>
            <a:pPr marL="164592" indent="-164592">
              <a:spcBef>
                <a:spcPts val="200"/>
              </a:spcBef>
              <a:buFont typeface="Arial" pitchFamily="34" charset="0"/>
              <a:buChar char="•"/>
            </a:pPr>
            <a:r>
              <a:rPr lang="en-US" sz="1100" dirty="0" smtClean="0"/>
              <a:t>Schedule Reference number</a:t>
            </a:r>
          </a:p>
          <a:p>
            <a:pPr marL="164592" indent="-164592">
              <a:spcBef>
                <a:spcPts val="200"/>
              </a:spcBef>
              <a:buFont typeface="Arial" pitchFamily="34" charset="0"/>
              <a:buChar char="•"/>
            </a:pPr>
            <a:r>
              <a:rPr lang="en-US" sz="1100" dirty="0" smtClean="0"/>
              <a:t>Lot Number</a:t>
            </a:r>
          </a:p>
          <a:p>
            <a:pPr marL="164592" indent="-164592">
              <a:spcBef>
                <a:spcPts val="200"/>
              </a:spcBef>
              <a:buFont typeface="Arial" pitchFamily="34" charset="0"/>
              <a:buChar char="•"/>
            </a:pPr>
            <a:r>
              <a:rPr lang="en-US" sz="1100" dirty="0" smtClean="0"/>
              <a:t>Item Number</a:t>
            </a:r>
          </a:p>
          <a:p>
            <a:pPr marL="164592" indent="-164592">
              <a:spcBef>
                <a:spcPts val="200"/>
              </a:spcBef>
              <a:buFont typeface="Arial" pitchFamily="34" charset="0"/>
              <a:buChar char="•"/>
            </a:pPr>
            <a:r>
              <a:rPr lang="en-US" sz="1100" dirty="0" smtClean="0"/>
              <a:t>Line Item Description</a:t>
            </a:r>
          </a:p>
          <a:p>
            <a:pPr marL="164592" indent="-164592">
              <a:spcBef>
                <a:spcPts val="200"/>
              </a:spcBef>
              <a:buFont typeface="Arial" pitchFamily="34" charset="0"/>
              <a:buChar char="•"/>
            </a:pPr>
            <a:r>
              <a:rPr lang="en-US" sz="1100" dirty="0" smtClean="0"/>
              <a:t>DMIL Code</a:t>
            </a:r>
          </a:p>
          <a:p>
            <a:pPr marL="164592" indent="-164592">
              <a:spcBef>
                <a:spcPts val="200"/>
              </a:spcBef>
              <a:buFont typeface="Arial" pitchFamily="34" charset="0"/>
              <a:buChar char="•"/>
            </a:pPr>
            <a:r>
              <a:rPr lang="en-US" sz="1100" dirty="0" smtClean="0"/>
              <a:t>Purchaser Name</a:t>
            </a:r>
          </a:p>
          <a:p>
            <a:pPr marL="164592" indent="-164592">
              <a:spcBef>
                <a:spcPts val="200"/>
              </a:spcBef>
              <a:buFont typeface="Arial" pitchFamily="34" charset="0"/>
              <a:buChar char="•"/>
            </a:pPr>
            <a:r>
              <a:rPr lang="en-US" sz="1100" dirty="0" smtClean="0"/>
              <a:t>Purchaser Address</a:t>
            </a:r>
          </a:p>
          <a:p>
            <a:pPr marL="164592" indent="-164592">
              <a:spcBef>
                <a:spcPts val="200"/>
              </a:spcBef>
              <a:buFont typeface="Arial" pitchFamily="34" charset="0"/>
              <a:buChar char="•"/>
            </a:pPr>
            <a:endParaRPr lang="en-US" sz="1100" dirty="0" smtClean="0"/>
          </a:p>
        </p:txBody>
      </p:sp>
      <p:pic>
        <p:nvPicPr>
          <p:cNvPr id="11" name="Picture 10" descr="demilitarizationSale_html.png"/>
          <p:cNvPicPr>
            <a:picLocks noChangeAspect="1"/>
          </p:cNvPicPr>
          <p:nvPr/>
        </p:nvPicPr>
        <p:blipFill>
          <a:blip r:embed="rId3" cstate="print"/>
          <a:stretch>
            <a:fillRect/>
          </a:stretch>
        </p:blipFill>
        <p:spPr>
          <a:xfrm>
            <a:off x="2016267" y="2024680"/>
            <a:ext cx="6652719" cy="4068656"/>
          </a:xfrm>
          <a:prstGeom prst="rect">
            <a:avLst/>
          </a:prstGeom>
          <a:ln>
            <a:solidFill>
              <a:schemeClr val="tx1"/>
            </a:solidFill>
          </a:ln>
        </p:spPr>
      </p:pic>
      <p:sp>
        <p:nvSpPr>
          <p:cNvPr id="13"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Six – Demilitarization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288496" y="1615045"/>
            <a:ext cx="7549216" cy="276999"/>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1.2.23).</a:t>
            </a:r>
          </a:p>
        </p:txBody>
      </p:sp>
      <p:sp>
        <p:nvSpPr>
          <p:cNvPr id="9" name="TextBox 11"/>
          <p:cNvSpPr txBox="1">
            <a:spLocks noChangeArrowheads="1"/>
          </p:cNvSpPr>
          <p:nvPr/>
        </p:nvSpPr>
        <p:spPr bwMode="auto">
          <a:xfrm>
            <a:off x="651255" y="5981987"/>
            <a:ext cx="5481482" cy="230832"/>
          </a:xfrm>
          <a:prstGeom prst="rect">
            <a:avLst/>
          </a:prstGeom>
          <a:noFill/>
          <a:ln w="9525">
            <a:noFill/>
            <a:miter lim="800000"/>
            <a:headEnd/>
            <a:tailEnd/>
          </a:ln>
        </p:spPr>
        <p:txBody>
          <a:bodyPr wrap="square">
            <a:spAutoFit/>
          </a:bodyPr>
          <a:lstStyle/>
          <a:p>
            <a:r>
              <a:rPr lang="en-US" sz="900" dirty="0"/>
              <a:t>Graphic </a:t>
            </a:r>
            <a:r>
              <a:rPr lang="en-US" sz="900" dirty="0" smtClean="0"/>
              <a:t>1.2.23: Demilitarization Sale Report, Excel Format</a:t>
            </a:r>
            <a:endParaRPr lang="en-US" sz="900" dirty="0"/>
          </a:p>
        </p:txBody>
      </p:sp>
      <p:pic>
        <p:nvPicPr>
          <p:cNvPr id="10" name="Picture 9" descr="slide44.png"/>
          <p:cNvPicPr>
            <a:picLocks noChangeAspect="1"/>
          </p:cNvPicPr>
          <p:nvPr/>
        </p:nvPicPr>
        <p:blipFill>
          <a:blip r:embed="rId3" cstate="print"/>
          <a:stretch>
            <a:fillRect/>
          </a:stretch>
        </p:blipFill>
        <p:spPr>
          <a:xfrm>
            <a:off x="646274" y="2046156"/>
            <a:ext cx="7820895" cy="3921509"/>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Six – Demilitarization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1.2.24).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766367" y="6154953"/>
            <a:ext cx="6157160" cy="230832"/>
          </a:xfrm>
          <a:prstGeom prst="rect">
            <a:avLst/>
          </a:prstGeom>
          <a:noFill/>
          <a:ln w="9525">
            <a:noFill/>
            <a:miter lim="800000"/>
            <a:headEnd/>
            <a:tailEnd/>
          </a:ln>
        </p:spPr>
        <p:txBody>
          <a:bodyPr wrap="square">
            <a:spAutoFit/>
          </a:bodyPr>
          <a:lstStyle/>
          <a:p>
            <a:r>
              <a:rPr lang="en-US" sz="900" dirty="0"/>
              <a:t>Graphic </a:t>
            </a:r>
            <a:r>
              <a:rPr lang="en-US" sz="900" dirty="0" smtClean="0"/>
              <a:t>1.2.24: Demilitarization Sale Report, Adobe Acrobat PDF</a:t>
            </a:r>
            <a:endParaRPr lang="en-US" sz="900" dirty="0"/>
          </a:p>
        </p:txBody>
      </p:sp>
      <p:pic>
        <p:nvPicPr>
          <p:cNvPr id="10" name="Picture 9" descr="demilitarizationSale_pdf.png"/>
          <p:cNvPicPr>
            <a:picLocks noChangeAspect="1"/>
          </p:cNvPicPr>
          <p:nvPr/>
        </p:nvPicPr>
        <p:blipFill>
          <a:blip r:embed="rId3" cstate="print"/>
          <a:stretch>
            <a:fillRect/>
          </a:stretch>
        </p:blipFill>
        <p:spPr>
          <a:xfrm>
            <a:off x="1756612" y="2065649"/>
            <a:ext cx="6797842" cy="406644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55648" y="283464"/>
            <a:ext cx="7002462" cy="674687"/>
          </a:xfrm>
        </p:spPr>
        <p:txBody>
          <a:bodyPr/>
          <a:lstStyle/>
          <a:p>
            <a:r>
              <a:rPr lang="en-US" dirty="0" smtClean="0"/>
              <a:t>Course Topics</a:t>
            </a:r>
          </a:p>
        </p:txBody>
      </p:sp>
      <p:sp>
        <p:nvSpPr>
          <p:cNvPr id="234500"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234586"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graphicFrame>
        <p:nvGraphicFramePr>
          <p:cNvPr id="9" name="Group 125"/>
          <p:cNvGraphicFramePr>
            <a:graphicFrameLocks noGrp="1"/>
          </p:cNvGraphicFramePr>
          <p:nvPr/>
        </p:nvGraphicFramePr>
        <p:xfrm>
          <a:off x="884324" y="2187920"/>
          <a:ext cx="7330326" cy="3591329"/>
        </p:xfrm>
        <a:graphic>
          <a:graphicData uri="http://schemas.openxmlformats.org/drawingml/2006/table">
            <a:tbl>
              <a:tblPr/>
              <a:tblGrid>
                <a:gridCol w="1560650"/>
                <a:gridCol w="5769676"/>
              </a:tblGrid>
              <a:tr h="228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PCARSS Cubes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Using PCARSS Cubes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Accepted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Active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Closed Referral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Completed Sale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Established Closed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Overage Cases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Property Disposition Cube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26337">
                <a:tc>
                  <a:txBody>
                    <a:bodyPr/>
                    <a:lstStyle/>
                    <a:p>
                      <a:pPr marL="120650" marR="0" lvl="0" indent="0" algn="l" defTabSz="914400" rtl="0" eaLnBrk="1" fontAlgn="base" latinLnBrk="0" hangingPunct="1">
                        <a:lnSpc>
                          <a:spcPct val="115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Advanced Topics</a:t>
                      </a: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Calculation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Ranking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Custom Exception Highlighting</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Custom Subsets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15716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Drill Through</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117725" indent="-2117725"/>
            <a:r>
              <a:rPr lang="en-US" dirty="0" smtClean="0"/>
              <a:t>Topic Seven – Established Cases With FSC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399" y="1562100"/>
            <a:ext cx="1851062" cy="467050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1.2.25)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Case Established Date Range From and To</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Plant Clearance Officer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buFont typeface="Arial" pitchFamily="34" charset="0"/>
              <a:buChar char="•"/>
            </a:pPr>
            <a:endParaRPr lang="en-US" sz="1200" dirty="0" smtClean="0"/>
          </a:p>
          <a:p>
            <a:pPr marL="164592" indent="-164592">
              <a:spcBef>
                <a:spcPct val="50000"/>
              </a:spcBef>
            </a:pPr>
            <a:r>
              <a:rPr lang="en-US" sz="1200" dirty="0" smtClean="0"/>
              <a:t>	</a:t>
            </a:r>
          </a:p>
          <a:p>
            <a:pPr marL="164592" indent="-164592">
              <a:spcBef>
                <a:spcPts val="300"/>
              </a:spcBef>
            </a:pPr>
            <a:endParaRPr lang="en-US" sz="1200" dirty="0" smtClean="0"/>
          </a:p>
          <a:p>
            <a:pPr marL="164592" indent="-164592">
              <a:spcBef>
                <a:spcPts val="300"/>
              </a:spcBef>
            </a:pPr>
            <a:endParaRPr lang="en-US" sz="1200" dirty="0" smtClean="0"/>
          </a:p>
          <a:p>
            <a:pPr marL="164592" indent="-164592">
              <a:spcBef>
                <a:spcPts val="300"/>
              </a:spcBef>
            </a:pPr>
            <a:endParaRPr lang="en-US" sz="1200" dirty="0" smtClean="0"/>
          </a:p>
        </p:txBody>
      </p:sp>
      <p:sp>
        <p:nvSpPr>
          <p:cNvPr id="13" name="TextBox 11"/>
          <p:cNvSpPr txBox="1">
            <a:spLocks noChangeArrowheads="1"/>
          </p:cNvSpPr>
          <p:nvPr/>
        </p:nvSpPr>
        <p:spPr bwMode="auto">
          <a:xfrm>
            <a:off x="2255982" y="6248163"/>
            <a:ext cx="4464051" cy="230832"/>
          </a:xfrm>
          <a:prstGeom prst="rect">
            <a:avLst/>
          </a:prstGeom>
          <a:noFill/>
          <a:ln w="9525">
            <a:noFill/>
            <a:miter lim="800000"/>
            <a:headEnd/>
            <a:tailEnd/>
          </a:ln>
        </p:spPr>
        <p:txBody>
          <a:bodyPr wrap="square">
            <a:spAutoFit/>
          </a:bodyPr>
          <a:lstStyle/>
          <a:p>
            <a:r>
              <a:rPr lang="en-US" sz="900" dirty="0"/>
              <a:t>Graphic </a:t>
            </a:r>
            <a:r>
              <a:rPr lang="en-US" sz="900" dirty="0" smtClean="0"/>
              <a:t>1.2.25: Established Cases With FSC Report Filter Selection Page</a:t>
            </a:r>
            <a:endParaRPr lang="en-US" sz="900" dirty="0"/>
          </a:p>
        </p:txBody>
      </p:sp>
      <p:pic>
        <p:nvPicPr>
          <p:cNvPr id="9" name="Picture 8" descr="EstablishedCaseFSC1.png"/>
          <p:cNvPicPr>
            <a:picLocks noChangeAspect="1"/>
          </p:cNvPicPr>
          <p:nvPr/>
        </p:nvPicPr>
        <p:blipFill>
          <a:blip r:embed="rId3" cstate="print"/>
          <a:stretch>
            <a:fillRect/>
          </a:stretch>
        </p:blipFill>
        <p:spPr>
          <a:xfrm>
            <a:off x="2258390" y="1263314"/>
            <a:ext cx="6199810" cy="4973181"/>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117725" indent="-2117725"/>
            <a:r>
              <a:rPr lang="en-US" dirty="0" smtClean="0"/>
              <a:t>Topic Seven – Established Cases With FSC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399" y="1562100"/>
            <a:ext cx="1851062" cy="322395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1.2.26)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Buying Activity (</a:t>
            </a:r>
            <a:r>
              <a:rPr lang="en-US" sz="1200" dirty="0" err="1" smtClean="0"/>
              <a:t>DoDAAC</a:t>
            </a:r>
            <a:r>
              <a:rPr lang="en-US" sz="1200" dirty="0" smtClean="0"/>
              <a:t>) (click button to repopulate)</a:t>
            </a:r>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FSC Code</a:t>
            </a:r>
          </a:p>
          <a:p>
            <a:pPr marL="164592" indent="-164592">
              <a:spcBef>
                <a:spcPct val="50000"/>
              </a:spcBef>
            </a:pPr>
            <a:r>
              <a:rPr lang="en-US" sz="1200" dirty="0" smtClean="0"/>
              <a:t>	</a:t>
            </a:r>
          </a:p>
          <a:p>
            <a:pPr marL="164592" indent="-164592">
              <a:spcBef>
                <a:spcPts val="300"/>
              </a:spcBef>
            </a:pPr>
            <a:endParaRPr lang="en-US" sz="1200" dirty="0" smtClean="0"/>
          </a:p>
          <a:p>
            <a:pPr marL="164592" indent="-164592">
              <a:spcBef>
                <a:spcPts val="300"/>
              </a:spcBef>
            </a:pPr>
            <a:endParaRPr lang="en-US" sz="1200" dirty="0" smtClean="0"/>
          </a:p>
        </p:txBody>
      </p:sp>
      <p:sp>
        <p:nvSpPr>
          <p:cNvPr id="13" name="TextBox 11"/>
          <p:cNvSpPr txBox="1">
            <a:spLocks noChangeArrowheads="1"/>
          </p:cNvSpPr>
          <p:nvPr/>
        </p:nvSpPr>
        <p:spPr bwMode="auto">
          <a:xfrm>
            <a:off x="2939200" y="6274819"/>
            <a:ext cx="4464051" cy="230832"/>
          </a:xfrm>
          <a:prstGeom prst="rect">
            <a:avLst/>
          </a:prstGeom>
          <a:noFill/>
          <a:ln w="9525">
            <a:noFill/>
            <a:miter lim="800000"/>
            <a:headEnd/>
            <a:tailEnd/>
          </a:ln>
        </p:spPr>
        <p:txBody>
          <a:bodyPr wrap="square">
            <a:spAutoFit/>
          </a:bodyPr>
          <a:lstStyle/>
          <a:p>
            <a:r>
              <a:rPr lang="en-US" sz="900" dirty="0"/>
              <a:t>Graphic </a:t>
            </a:r>
            <a:r>
              <a:rPr lang="en-US" sz="900" dirty="0" smtClean="0"/>
              <a:t>1.2.26: Established Cases With FSC Report Filter Selection Page</a:t>
            </a:r>
            <a:endParaRPr lang="en-US" sz="900" dirty="0"/>
          </a:p>
        </p:txBody>
      </p:sp>
      <p:pic>
        <p:nvPicPr>
          <p:cNvPr id="8" name="Picture 7" descr="slide47.png"/>
          <p:cNvPicPr>
            <a:picLocks noChangeAspect="1"/>
          </p:cNvPicPr>
          <p:nvPr/>
        </p:nvPicPr>
        <p:blipFill>
          <a:blip r:embed="rId3" cstate="print"/>
          <a:stretch>
            <a:fillRect/>
          </a:stretch>
        </p:blipFill>
        <p:spPr>
          <a:xfrm>
            <a:off x="2946447" y="1319868"/>
            <a:ext cx="3709425" cy="4934188"/>
          </a:xfrm>
          <a:prstGeom prst="rect">
            <a:avLst/>
          </a:prstGeom>
          <a:ln>
            <a:solidFill>
              <a:schemeClr val="tx1"/>
            </a:solidFill>
          </a:ln>
        </p:spPr>
      </p:pic>
      <p:sp>
        <p:nvSpPr>
          <p:cNvPr id="9"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400" y="1562100"/>
            <a:ext cx="8615082" cy="276999"/>
          </a:xfrm>
          <a:prstGeom prst="rect">
            <a:avLst/>
          </a:prstGeom>
          <a:noFill/>
          <a:ln w="19050" algn="ctr">
            <a:noFill/>
            <a:miter lim="800000"/>
            <a:headEnd/>
            <a:tailEnd/>
          </a:ln>
        </p:spPr>
        <p:txBody>
          <a:bodyPr wrap="square">
            <a:spAutoFit/>
          </a:bodyPr>
          <a:lstStyle/>
          <a:p>
            <a:pPr>
              <a:spcBef>
                <a:spcPct val="50000"/>
              </a:spcBef>
            </a:pPr>
            <a:r>
              <a:rPr lang="en-US" sz="1200" dirty="0" smtClean="0"/>
              <a:t>Report results are displayed in HTML format (Graphic 1.2.27). Columns displayed in the report results are:</a:t>
            </a:r>
            <a:endParaRPr lang="en-US" sz="1050" dirty="0"/>
          </a:p>
        </p:txBody>
      </p:sp>
      <p:sp>
        <p:nvSpPr>
          <p:cNvPr id="20482" name="Rectangle 2"/>
          <p:cNvSpPr>
            <a:spLocks noGrp="1" noChangeArrowheads="1"/>
          </p:cNvSpPr>
          <p:nvPr>
            <p:ph type="title" idx="4294967295"/>
          </p:nvPr>
        </p:nvSpPr>
        <p:spPr>
          <a:xfrm>
            <a:off x="1755775" y="282575"/>
            <a:ext cx="7388225" cy="717550"/>
          </a:xfrm>
        </p:spPr>
        <p:txBody>
          <a:bodyPr/>
          <a:lstStyle/>
          <a:p>
            <a:pPr marL="2117725" indent="-2117725"/>
            <a:r>
              <a:rPr lang="en-US" dirty="0" smtClean="0"/>
              <a:t>Topic Seven – Established Cases With FSC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159813" y="6118847"/>
            <a:ext cx="4335331" cy="230832"/>
          </a:xfrm>
          <a:prstGeom prst="rect">
            <a:avLst/>
          </a:prstGeom>
          <a:noFill/>
          <a:ln w="9525">
            <a:noFill/>
            <a:miter lim="800000"/>
            <a:headEnd/>
            <a:tailEnd/>
          </a:ln>
        </p:spPr>
        <p:txBody>
          <a:bodyPr wrap="square">
            <a:spAutoFit/>
          </a:bodyPr>
          <a:lstStyle/>
          <a:p>
            <a:r>
              <a:rPr lang="en-US" sz="900" dirty="0"/>
              <a:t>Graphic </a:t>
            </a:r>
            <a:r>
              <a:rPr lang="en-US" sz="900" dirty="0" smtClean="0"/>
              <a:t>1.2.27: Established Cases With FSC Report, HTML Format</a:t>
            </a:r>
            <a:endParaRPr lang="en-US" sz="900" dirty="0"/>
          </a:p>
        </p:txBody>
      </p:sp>
      <p:sp>
        <p:nvSpPr>
          <p:cNvPr id="13" name="Text Box 51"/>
          <p:cNvSpPr txBox="1">
            <a:spLocks noChangeArrowheads="1"/>
          </p:cNvSpPr>
          <p:nvPr/>
        </p:nvSpPr>
        <p:spPr bwMode="auto">
          <a:xfrm>
            <a:off x="154188" y="1972413"/>
            <a:ext cx="3645050" cy="1823576"/>
          </a:xfrm>
          <a:prstGeom prst="rect">
            <a:avLst/>
          </a:prstGeom>
          <a:noFill/>
          <a:ln w="19050" algn="ctr">
            <a:noFill/>
            <a:miter lim="800000"/>
            <a:headEnd/>
            <a:tailEnd/>
          </a:ln>
        </p:spPr>
        <p:txBody>
          <a:bodyPr wrap="square">
            <a:spAutoFit/>
          </a:bodyPr>
          <a:lstStyle/>
          <a:p>
            <a:pPr marL="164592" indent="-164592">
              <a:spcBef>
                <a:spcPts val="120"/>
              </a:spcBef>
              <a:buFont typeface="Arial" pitchFamily="34" charset="0"/>
              <a:buChar char="•"/>
            </a:pPr>
            <a:r>
              <a:rPr lang="en-US" sz="1050" dirty="0" smtClean="0"/>
              <a:t>Division</a:t>
            </a:r>
          </a:p>
          <a:p>
            <a:pPr marL="164592" indent="-164592">
              <a:spcBef>
                <a:spcPts val="120"/>
              </a:spcBef>
              <a:buFont typeface="Arial" pitchFamily="34" charset="0"/>
              <a:buChar char="•"/>
            </a:pPr>
            <a:r>
              <a:rPr lang="en-US" sz="1050" dirty="0" smtClean="0"/>
              <a:t>PLCO</a:t>
            </a:r>
          </a:p>
          <a:p>
            <a:pPr marL="164592" indent="-164592">
              <a:spcBef>
                <a:spcPts val="120"/>
              </a:spcBef>
              <a:buFont typeface="Arial" pitchFamily="34" charset="0"/>
              <a:buChar char="•"/>
            </a:pPr>
            <a:r>
              <a:rPr lang="en-US" sz="1050" dirty="0" smtClean="0"/>
              <a:t>Case </a:t>
            </a:r>
            <a:r>
              <a:rPr lang="en-US" sz="1050" dirty="0" err="1" smtClean="0"/>
              <a:t>DoDAAC</a:t>
            </a:r>
            <a:endParaRPr lang="en-US" sz="1050" dirty="0" smtClean="0"/>
          </a:p>
          <a:p>
            <a:pPr marL="164592" indent="-164592">
              <a:spcBef>
                <a:spcPts val="120"/>
              </a:spcBef>
              <a:buFont typeface="Arial" pitchFamily="34" charset="0"/>
              <a:buChar char="•"/>
            </a:pPr>
            <a:r>
              <a:rPr lang="en-US" sz="1050" dirty="0" smtClean="0"/>
              <a:t>Buying Activity (</a:t>
            </a:r>
            <a:r>
              <a:rPr lang="en-US" sz="1050" dirty="0" err="1" smtClean="0"/>
              <a:t>DoDAAC</a:t>
            </a:r>
            <a:r>
              <a:rPr lang="en-US" sz="1050" dirty="0" smtClean="0"/>
              <a:t>)</a:t>
            </a:r>
          </a:p>
          <a:p>
            <a:pPr marL="164592" indent="-164592">
              <a:spcBef>
                <a:spcPts val="120"/>
              </a:spcBef>
              <a:buFont typeface="Arial" pitchFamily="34" charset="0"/>
              <a:buChar char="•"/>
            </a:pPr>
            <a:r>
              <a:rPr lang="en-US" sz="1050" dirty="0" smtClean="0"/>
              <a:t>Case Number</a:t>
            </a:r>
          </a:p>
          <a:p>
            <a:pPr marL="164592" indent="-164592">
              <a:spcBef>
                <a:spcPts val="120"/>
              </a:spcBef>
              <a:buFont typeface="Arial" pitchFamily="34" charset="0"/>
              <a:buChar char="•"/>
            </a:pPr>
            <a:r>
              <a:rPr lang="en-US" sz="1050" dirty="0" smtClean="0"/>
              <a:t>Reference Number</a:t>
            </a:r>
          </a:p>
          <a:p>
            <a:pPr marL="164592" indent="-164592">
              <a:spcBef>
                <a:spcPts val="120"/>
              </a:spcBef>
              <a:buFont typeface="Arial" pitchFamily="34" charset="0"/>
              <a:buChar char="•"/>
            </a:pPr>
            <a:r>
              <a:rPr lang="en-US" sz="1050" dirty="0" smtClean="0"/>
              <a:t>Item Number</a:t>
            </a:r>
          </a:p>
          <a:p>
            <a:pPr marL="164592" indent="-164592">
              <a:spcBef>
                <a:spcPts val="120"/>
              </a:spcBef>
              <a:buFont typeface="Arial" pitchFamily="34" charset="0"/>
              <a:buChar char="•"/>
            </a:pPr>
            <a:r>
              <a:rPr lang="en-US" sz="1050" dirty="0" smtClean="0"/>
              <a:t>Item Description</a:t>
            </a:r>
          </a:p>
          <a:p>
            <a:pPr marL="164592" indent="-164592">
              <a:spcBef>
                <a:spcPts val="120"/>
              </a:spcBef>
              <a:buFont typeface="Arial" pitchFamily="34" charset="0"/>
              <a:buChar char="•"/>
            </a:pPr>
            <a:r>
              <a:rPr lang="en-US" sz="1050" dirty="0" smtClean="0"/>
              <a:t>Condition Code</a:t>
            </a:r>
          </a:p>
          <a:p>
            <a:pPr marL="164592" indent="-164592">
              <a:spcBef>
                <a:spcPts val="120"/>
              </a:spcBef>
              <a:buFont typeface="Arial" pitchFamily="34" charset="0"/>
              <a:buChar char="•"/>
            </a:pPr>
            <a:r>
              <a:rPr lang="en-US" sz="1050" dirty="0" smtClean="0"/>
              <a:t>FSC Code</a:t>
            </a:r>
          </a:p>
        </p:txBody>
      </p:sp>
      <p:pic>
        <p:nvPicPr>
          <p:cNvPr id="12" name="Picture 11" descr="EstablishedCaseFSC_html.png"/>
          <p:cNvPicPr>
            <a:picLocks noChangeAspect="1"/>
          </p:cNvPicPr>
          <p:nvPr/>
        </p:nvPicPr>
        <p:blipFill>
          <a:blip r:embed="rId3" cstate="print"/>
          <a:stretch>
            <a:fillRect/>
          </a:stretch>
        </p:blipFill>
        <p:spPr>
          <a:xfrm>
            <a:off x="2165684" y="1939111"/>
            <a:ext cx="6737684" cy="4163738"/>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117725" indent="-2117725"/>
            <a:r>
              <a:rPr lang="en-US" dirty="0" smtClean="0"/>
              <a:t>Topic Seven – Established Cases With FSC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655826" y="1562100"/>
            <a:ext cx="7686782"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1.2.28).</a:t>
            </a:r>
          </a:p>
          <a:p>
            <a:pPr>
              <a:spcBef>
                <a:spcPct val="50000"/>
              </a:spcBef>
            </a:pPr>
            <a:endParaRPr lang="en-US" sz="1200" dirty="0"/>
          </a:p>
        </p:txBody>
      </p:sp>
      <p:sp>
        <p:nvSpPr>
          <p:cNvPr id="9" name="TextBox 11"/>
          <p:cNvSpPr txBox="1">
            <a:spLocks noChangeArrowheads="1"/>
          </p:cNvSpPr>
          <p:nvPr/>
        </p:nvSpPr>
        <p:spPr bwMode="auto">
          <a:xfrm>
            <a:off x="1370137" y="5843963"/>
            <a:ext cx="4873065" cy="230832"/>
          </a:xfrm>
          <a:prstGeom prst="rect">
            <a:avLst/>
          </a:prstGeom>
          <a:noFill/>
          <a:ln w="9525">
            <a:noFill/>
            <a:miter lim="800000"/>
            <a:headEnd/>
            <a:tailEnd/>
          </a:ln>
        </p:spPr>
        <p:txBody>
          <a:bodyPr wrap="square">
            <a:spAutoFit/>
          </a:bodyPr>
          <a:lstStyle/>
          <a:p>
            <a:r>
              <a:rPr lang="en-US" sz="900" dirty="0"/>
              <a:t>Graphic </a:t>
            </a:r>
            <a:r>
              <a:rPr lang="en-US" sz="900" dirty="0" smtClean="0"/>
              <a:t>1.2.28: Established Cases With FSC Report, Excel Format</a:t>
            </a:r>
            <a:endParaRPr lang="en-US" sz="900" dirty="0"/>
          </a:p>
        </p:txBody>
      </p:sp>
      <p:pic>
        <p:nvPicPr>
          <p:cNvPr id="8" name="Picture 7" descr="EstablishedCaseFSC_exl.png"/>
          <p:cNvPicPr>
            <a:picLocks noChangeAspect="1"/>
          </p:cNvPicPr>
          <p:nvPr/>
        </p:nvPicPr>
        <p:blipFill>
          <a:blip r:embed="rId3" cstate="print"/>
          <a:stretch>
            <a:fillRect/>
          </a:stretch>
        </p:blipFill>
        <p:spPr>
          <a:xfrm>
            <a:off x="1373307" y="2134818"/>
            <a:ext cx="6595350" cy="3681844"/>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117725" indent="-2117725"/>
            <a:r>
              <a:rPr lang="en-US" dirty="0" smtClean="0"/>
              <a:t>Topic Seven – Established Cases With FSC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1.2.29).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651311" y="5911631"/>
            <a:ext cx="4203700" cy="230832"/>
          </a:xfrm>
          <a:prstGeom prst="rect">
            <a:avLst/>
          </a:prstGeom>
          <a:noFill/>
          <a:ln w="9525">
            <a:noFill/>
            <a:miter lim="800000"/>
            <a:headEnd/>
            <a:tailEnd/>
          </a:ln>
        </p:spPr>
        <p:txBody>
          <a:bodyPr wrap="square">
            <a:spAutoFit/>
          </a:bodyPr>
          <a:lstStyle/>
          <a:p>
            <a:r>
              <a:rPr lang="en-US" sz="900" dirty="0"/>
              <a:t>Graphic </a:t>
            </a:r>
            <a:r>
              <a:rPr lang="en-US" sz="900" dirty="0" smtClean="0"/>
              <a:t>1.2.29: Established Cases With FSC Report, Adobe Acrobat PDF</a:t>
            </a:r>
            <a:endParaRPr lang="en-US" sz="900" dirty="0"/>
          </a:p>
        </p:txBody>
      </p:sp>
      <p:pic>
        <p:nvPicPr>
          <p:cNvPr id="10" name="Picture 9" descr="EstablishedCaseFSC_pdf.png"/>
          <p:cNvPicPr>
            <a:picLocks noChangeAspect="1"/>
          </p:cNvPicPr>
          <p:nvPr/>
        </p:nvPicPr>
        <p:blipFill>
          <a:blip r:embed="rId3" cstate="print"/>
          <a:stretch>
            <a:fillRect/>
          </a:stretch>
        </p:blipFill>
        <p:spPr>
          <a:xfrm>
            <a:off x="1660356" y="2100509"/>
            <a:ext cx="6412833" cy="3804118"/>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997075" indent="-1997075"/>
            <a:r>
              <a:rPr lang="en-US" dirty="0" smtClean="0"/>
              <a:t>Topic Eight – Established/Closed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431709"/>
          </a:xfrm>
          <a:prstGeom prst="rect">
            <a:avLst/>
          </a:prstGeom>
          <a:noFill/>
          <a:ln w="19050" algn="ctr">
            <a:noFill/>
            <a:miter lim="800000"/>
            <a:headEnd/>
            <a:tailEnd/>
          </a:ln>
        </p:spPr>
        <p:txBody>
          <a:bodyPr wrap="square">
            <a:spAutoFit/>
          </a:bodyPr>
          <a:lstStyle/>
          <a:p>
            <a:pPr>
              <a:spcBef>
                <a:spcPts val="300"/>
              </a:spcBef>
            </a:pPr>
            <a:endParaRPr lang="en-US" sz="1200" dirty="0" smtClean="0"/>
          </a:p>
          <a:p>
            <a:pPr>
              <a:spcBef>
                <a:spcPts val="300"/>
              </a:spcBef>
            </a:pPr>
            <a:r>
              <a:rPr lang="en-US" sz="1200" dirty="0" smtClean="0"/>
              <a:t>The filter selection page (Graphic 1.2.30)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Case Status (required)</a:t>
            </a:r>
          </a:p>
          <a:p>
            <a:pPr marL="164592" indent="-164592">
              <a:spcBef>
                <a:spcPts val="300"/>
              </a:spcBef>
              <a:buFont typeface="Arial" pitchFamily="34" charset="0"/>
              <a:buChar char="•"/>
            </a:pPr>
            <a:r>
              <a:rPr lang="en-US" sz="1200" dirty="0" smtClean="0"/>
              <a:t>Case Established/Closed Date Range From and To</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Plant Clearance Officer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p:txBody>
      </p:sp>
      <p:sp>
        <p:nvSpPr>
          <p:cNvPr id="7" name="TextBox 11"/>
          <p:cNvSpPr txBox="1">
            <a:spLocks noChangeArrowheads="1"/>
          </p:cNvSpPr>
          <p:nvPr/>
        </p:nvSpPr>
        <p:spPr bwMode="auto">
          <a:xfrm>
            <a:off x="2817067" y="5910467"/>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1.2.30: Established/Closed Summary Cases Report Filter Selection Page</a:t>
            </a:r>
            <a:endParaRPr lang="en-US" sz="900" dirty="0"/>
          </a:p>
        </p:txBody>
      </p:sp>
      <p:pic>
        <p:nvPicPr>
          <p:cNvPr id="10" name="Picture 9" descr="EstablishedCloseCase1.png"/>
          <p:cNvPicPr>
            <a:picLocks noChangeAspect="1"/>
          </p:cNvPicPr>
          <p:nvPr/>
        </p:nvPicPr>
        <p:blipFill>
          <a:blip r:embed="rId3" cstate="print"/>
          <a:stretch>
            <a:fillRect/>
          </a:stretch>
        </p:blipFill>
        <p:spPr>
          <a:xfrm>
            <a:off x="2813468" y="1242101"/>
            <a:ext cx="5923012" cy="4644991"/>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997075" indent="-1997075"/>
            <a:r>
              <a:rPr lang="en-US" dirty="0" smtClean="0"/>
              <a:t>Topic Eight – Established/Closed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929846" cy="1946687"/>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1.2.31)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Buying Activity (</a:t>
            </a:r>
            <a:r>
              <a:rPr lang="en-US" sz="1200" dirty="0" err="1" smtClean="0"/>
              <a:t>DoDAAC</a:t>
            </a:r>
            <a:r>
              <a:rPr lang="en-US" sz="1200" dirty="0" smtClean="0"/>
              <a:t>) (click button to repopulate)</a:t>
            </a:r>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Prime CAGE (Optional)</a:t>
            </a:r>
          </a:p>
        </p:txBody>
      </p:sp>
      <p:sp>
        <p:nvSpPr>
          <p:cNvPr id="7" name="TextBox 11"/>
          <p:cNvSpPr txBox="1">
            <a:spLocks noChangeArrowheads="1"/>
          </p:cNvSpPr>
          <p:nvPr/>
        </p:nvSpPr>
        <p:spPr bwMode="auto">
          <a:xfrm>
            <a:off x="3224220" y="6169363"/>
            <a:ext cx="4103012" cy="369332"/>
          </a:xfrm>
          <a:prstGeom prst="rect">
            <a:avLst/>
          </a:prstGeom>
          <a:noFill/>
          <a:ln w="9525">
            <a:noFill/>
            <a:miter lim="800000"/>
            <a:headEnd/>
            <a:tailEnd/>
          </a:ln>
        </p:spPr>
        <p:txBody>
          <a:bodyPr wrap="square">
            <a:spAutoFit/>
          </a:bodyPr>
          <a:lstStyle/>
          <a:p>
            <a:r>
              <a:rPr lang="en-US" sz="900" dirty="0"/>
              <a:t>Graphic </a:t>
            </a:r>
            <a:r>
              <a:rPr lang="en-US" sz="900" dirty="0" smtClean="0"/>
              <a:t>1.2.31: Established/Closed Cases Summary Report Filter Selection Page</a:t>
            </a:r>
            <a:endParaRPr lang="en-US" sz="900" dirty="0"/>
          </a:p>
        </p:txBody>
      </p:sp>
      <p:pic>
        <p:nvPicPr>
          <p:cNvPr id="10" name="Picture 9" descr="slide52.png"/>
          <p:cNvPicPr>
            <a:picLocks noChangeAspect="1"/>
          </p:cNvPicPr>
          <p:nvPr/>
        </p:nvPicPr>
        <p:blipFill>
          <a:blip r:embed="rId3" cstate="print"/>
          <a:stretch>
            <a:fillRect/>
          </a:stretch>
        </p:blipFill>
        <p:spPr>
          <a:xfrm>
            <a:off x="3206532" y="1245870"/>
            <a:ext cx="3873982" cy="491490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3444533"/>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1.2.32).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Established Date</a:t>
            </a:r>
          </a:p>
          <a:p>
            <a:pPr marL="164592" indent="-164592">
              <a:spcBef>
                <a:spcPts val="200"/>
              </a:spcBef>
              <a:buFont typeface="Arial" pitchFamily="34" charset="0"/>
              <a:buChar char="•"/>
            </a:pPr>
            <a:r>
              <a:rPr lang="en-US" sz="1100" dirty="0" smtClean="0"/>
              <a:t>Closed Date</a:t>
            </a:r>
          </a:p>
          <a:p>
            <a:pPr marL="164592" indent="-164592">
              <a:spcBef>
                <a:spcPts val="200"/>
              </a:spcBef>
              <a:buFont typeface="Arial" pitchFamily="34" charset="0"/>
              <a:buChar char="•"/>
            </a:pPr>
            <a:r>
              <a:rPr lang="en-US" sz="1100" dirty="0" smtClean="0"/>
              <a:t>Final Disposition Date</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p>
          <a:p>
            <a:pPr marL="164592" indent="-164592">
              <a:spcBef>
                <a:spcPts val="200"/>
              </a:spcBef>
              <a:buFont typeface="Arial" pitchFamily="34" charset="0"/>
              <a:buChar char="•"/>
            </a:pPr>
            <a:r>
              <a:rPr lang="en-US" sz="1100" dirty="0" smtClean="0"/>
              <a:t>Contract Number</a:t>
            </a:r>
          </a:p>
          <a:p>
            <a:pPr marL="164592" indent="-164592">
              <a:spcBef>
                <a:spcPts val="200"/>
              </a:spcBef>
              <a:buFont typeface="Arial" pitchFamily="34" charset="0"/>
              <a:buChar char="•"/>
            </a:pPr>
            <a:r>
              <a:rPr lang="en-US" sz="1100" dirty="0" smtClean="0"/>
              <a:t>Buying Activity</a:t>
            </a:r>
          </a:p>
          <a:p>
            <a:pPr marL="164592" indent="-164592">
              <a:spcBef>
                <a:spcPts val="200"/>
              </a:spcBef>
              <a:buFont typeface="Arial" pitchFamily="34" charset="0"/>
              <a:buChar char="•"/>
            </a:pPr>
            <a:r>
              <a:rPr lang="en-US" sz="1100" dirty="0" smtClean="0"/>
              <a:t>Reportable</a:t>
            </a:r>
          </a:p>
          <a:p>
            <a:pPr marL="164592" indent="-164592">
              <a:spcBef>
                <a:spcPts val="200"/>
              </a:spcBef>
              <a:buFont typeface="Arial" pitchFamily="34" charset="0"/>
              <a:buChar char="•"/>
            </a:pPr>
            <a:r>
              <a:rPr lang="en-US" sz="1100" dirty="0" smtClean="0"/>
              <a:t>Prime CAGE</a:t>
            </a:r>
          </a:p>
          <a:p>
            <a:pPr marL="164592" indent="-164592">
              <a:spcBef>
                <a:spcPts val="200"/>
              </a:spcBef>
              <a:buFont typeface="Arial" pitchFamily="34" charset="0"/>
              <a:buChar char="•"/>
            </a:pPr>
            <a:r>
              <a:rPr lang="en-US" sz="1100" dirty="0" smtClean="0"/>
              <a:t>Sub CAGE</a:t>
            </a:r>
          </a:p>
          <a:p>
            <a:pPr marL="164592" indent="-164592">
              <a:spcBef>
                <a:spcPts val="200"/>
              </a:spcBef>
              <a:buFont typeface="Arial" pitchFamily="34" charset="0"/>
              <a:buChar char="•"/>
            </a:pPr>
            <a:r>
              <a:rPr lang="en-US" sz="1100" dirty="0" smtClean="0"/>
              <a:t>Processing Days</a:t>
            </a:r>
            <a:endParaRPr lang="en-US" sz="1100" dirty="0"/>
          </a:p>
        </p:txBody>
      </p:sp>
      <p:sp>
        <p:nvSpPr>
          <p:cNvPr id="20482" name="Rectangle 2"/>
          <p:cNvSpPr>
            <a:spLocks noGrp="1" noChangeArrowheads="1"/>
          </p:cNvSpPr>
          <p:nvPr>
            <p:ph type="title" idx="4294967295"/>
          </p:nvPr>
        </p:nvSpPr>
        <p:spPr>
          <a:xfrm>
            <a:off x="1755775" y="282575"/>
            <a:ext cx="7388225" cy="717550"/>
          </a:xfrm>
        </p:spPr>
        <p:txBody>
          <a:bodyPr/>
          <a:lstStyle/>
          <a:p>
            <a:pPr marL="1997075" indent="-1997075"/>
            <a:r>
              <a:rPr lang="en-US" dirty="0" smtClean="0"/>
              <a:t>Topic Eight – Established/Closed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141857" y="6103682"/>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1.2.32: Established/Closed Cases Summary Report, HTML Format</a:t>
            </a:r>
            <a:endParaRPr lang="en-US" sz="900" dirty="0"/>
          </a:p>
        </p:txBody>
      </p:sp>
      <p:pic>
        <p:nvPicPr>
          <p:cNvPr id="12" name="Picture 11" descr="EstablishedCloseCase3.png"/>
          <p:cNvPicPr>
            <a:picLocks noChangeAspect="1"/>
          </p:cNvPicPr>
          <p:nvPr/>
        </p:nvPicPr>
        <p:blipFill>
          <a:blip r:embed="rId3" cstate="print"/>
          <a:stretch>
            <a:fillRect/>
          </a:stretch>
        </p:blipFill>
        <p:spPr>
          <a:xfrm>
            <a:off x="2137025" y="2300369"/>
            <a:ext cx="6575461" cy="3779978"/>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997075" indent="-1997075"/>
            <a:r>
              <a:rPr lang="en-US" dirty="0" smtClean="0"/>
              <a:t>Topic Eight – Established/Closed Cases</a:t>
            </a:r>
            <a:r>
              <a:rPr lang="en-US" baseline="0" dirty="0" smtClean="0"/>
              <a:t> </a:t>
            </a:r>
            <a:r>
              <a:rPr lang="en-US" dirty="0" smtClean="0"/>
              <a:t>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1.2.33).</a:t>
            </a:r>
          </a:p>
          <a:p>
            <a:pPr>
              <a:spcBef>
                <a:spcPct val="50000"/>
              </a:spcBef>
            </a:pPr>
            <a:endParaRPr lang="en-US" sz="1200" dirty="0"/>
          </a:p>
        </p:txBody>
      </p:sp>
      <p:sp>
        <p:nvSpPr>
          <p:cNvPr id="9" name="TextBox 11"/>
          <p:cNvSpPr txBox="1">
            <a:spLocks noChangeArrowheads="1"/>
          </p:cNvSpPr>
          <p:nvPr/>
        </p:nvSpPr>
        <p:spPr bwMode="auto">
          <a:xfrm>
            <a:off x="504558" y="5929345"/>
            <a:ext cx="5529281" cy="230832"/>
          </a:xfrm>
          <a:prstGeom prst="rect">
            <a:avLst/>
          </a:prstGeom>
          <a:noFill/>
          <a:ln w="9525">
            <a:noFill/>
            <a:miter lim="800000"/>
            <a:headEnd/>
            <a:tailEnd/>
          </a:ln>
        </p:spPr>
        <p:txBody>
          <a:bodyPr wrap="square">
            <a:spAutoFit/>
          </a:bodyPr>
          <a:lstStyle/>
          <a:p>
            <a:r>
              <a:rPr lang="en-US" sz="900" dirty="0"/>
              <a:t>Graphic </a:t>
            </a:r>
            <a:r>
              <a:rPr lang="en-US" sz="900" dirty="0" smtClean="0"/>
              <a:t>1.2.33: Established/Closed Cases Summary Report, Excel Format</a:t>
            </a:r>
            <a:endParaRPr lang="en-US" sz="900" dirty="0"/>
          </a:p>
        </p:txBody>
      </p:sp>
      <p:pic>
        <p:nvPicPr>
          <p:cNvPr id="11" name="Picture 10" descr="EstablishedCloseCaseSummaryExcel.png"/>
          <p:cNvPicPr>
            <a:picLocks noChangeAspect="1"/>
          </p:cNvPicPr>
          <p:nvPr/>
        </p:nvPicPr>
        <p:blipFill>
          <a:blip r:embed="rId3" cstate="print"/>
          <a:stretch>
            <a:fillRect/>
          </a:stretch>
        </p:blipFill>
        <p:spPr>
          <a:xfrm>
            <a:off x="512768" y="1994571"/>
            <a:ext cx="8116584" cy="3932719"/>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997075" indent="-1997075"/>
            <a:r>
              <a:rPr lang="en-US" dirty="0" smtClean="0"/>
              <a:t>Topic Eight – Established/Closed Cases Summary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1.2.34).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106651" y="5865991"/>
            <a:ext cx="6191661" cy="230832"/>
          </a:xfrm>
          <a:prstGeom prst="rect">
            <a:avLst/>
          </a:prstGeom>
          <a:noFill/>
          <a:ln w="9525">
            <a:noFill/>
            <a:miter lim="800000"/>
            <a:headEnd/>
            <a:tailEnd/>
          </a:ln>
        </p:spPr>
        <p:txBody>
          <a:bodyPr wrap="square">
            <a:spAutoFit/>
          </a:bodyPr>
          <a:lstStyle/>
          <a:p>
            <a:r>
              <a:rPr lang="en-US" sz="900" dirty="0"/>
              <a:t>Graphic </a:t>
            </a:r>
            <a:r>
              <a:rPr lang="en-US" sz="900" dirty="0" smtClean="0"/>
              <a:t>1.2.34: Established/Closed Cases Summary Report, Adobe Acrobat PDF</a:t>
            </a:r>
            <a:endParaRPr lang="en-US" sz="900" dirty="0"/>
          </a:p>
        </p:txBody>
      </p:sp>
      <p:pic>
        <p:nvPicPr>
          <p:cNvPr id="10" name="Picture 9" descr="EstablishedCloseCaseSummaryPDF.png"/>
          <p:cNvPicPr>
            <a:picLocks noChangeAspect="1"/>
          </p:cNvPicPr>
          <p:nvPr/>
        </p:nvPicPr>
        <p:blipFill>
          <a:blip r:embed="rId3" cstate="print"/>
          <a:stretch>
            <a:fillRect/>
          </a:stretch>
        </p:blipFill>
        <p:spPr>
          <a:xfrm>
            <a:off x="1082841" y="2045893"/>
            <a:ext cx="7175445" cy="381348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idx="4294967295"/>
          </p:nvPr>
        </p:nvSpPr>
        <p:spPr>
          <a:xfrm>
            <a:off x="1755648" y="283464"/>
            <a:ext cx="7002462" cy="674687"/>
          </a:xfrm>
        </p:spPr>
        <p:txBody>
          <a:bodyPr/>
          <a:lstStyle/>
          <a:p>
            <a:r>
              <a:rPr lang="en-US" dirty="0" smtClean="0"/>
              <a:t>Course Topics</a:t>
            </a:r>
          </a:p>
        </p:txBody>
      </p:sp>
      <p:sp>
        <p:nvSpPr>
          <p:cNvPr id="234500" name="TextBox 9"/>
          <p:cNvSpPr txBox="1">
            <a:spLocks noChangeArrowheads="1"/>
          </p:cNvSpPr>
          <p:nvPr/>
        </p:nvSpPr>
        <p:spPr bwMode="auto">
          <a:xfrm>
            <a:off x="266700" y="1188588"/>
            <a:ext cx="3290888" cy="336550"/>
          </a:xfrm>
          <a:prstGeom prst="rect">
            <a:avLst/>
          </a:prstGeom>
          <a:noFill/>
          <a:ln w="9525">
            <a:noFill/>
            <a:miter lim="800000"/>
            <a:headEnd/>
            <a:tailEnd/>
          </a:ln>
        </p:spPr>
        <p:txBody>
          <a:bodyPr>
            <a:spAutoFit/>
          </a:bodyPr>
          <a:lstStyle/>
          <a:p>
            <a:pPr algn="l" eaLnBrk="0" hangingPunct="0"/>
            <a:r>
              <a:rPr lang="en-US" sz="1600" b="1" dirty="0">
                <a:ea typeface="ＭＳ Ｐゴシック" pitchFamily="34" charset="-128"/>
              </a:rPr>
              <a:t>Course Topics</a:t>
            </a:r>
          </a:p>
        </p:txBody>
      </p:sp>
      <p:sp>
        <p:nvSpPr>
          <p:cNvPr id="234586" name="TextBox 10"/>
          <p:cNvSpPr txBox="1">
            <a:spLocks noChangeArrowheads="1"/>
          </p:cNvSpPr>
          <p:nvPr/>
        </p:nvSpPr>
        <p:spPr bwMode="auto">
          <a:xfrm>
            <a:off x="447675" y="1441825"/>
            <a:ext cx="8401050" cy="276225"/>
          </a:xfrm>
          <a:prstGeom prst="rect">
            <a:avLst/>
          </a:prstGeom>
          <a:noFill/>
          <a:ln w="9525">
            <a:noFill/>
            <a:miter lim="800000"/>
            <a:headEnd/>
            <a:tailEnd/>
          </a:ln>
        </p:spPr>
        <p:txBody>
          <a:bodyPr>
            <a:spAutoFit/>
          </a:bodyPr>
          <a:lstStyle/>
          <a:p>
            <a:pPr marL="514350" indent="-514350" algn="l">
              <a:tabLst>
                <a:tab pos="342900" algn="l"/>
              </a:tabLst>
            </a:pPr>
            <a:r>
              <a:rPr lang="en-US" sz="1200" b="1" dirty="0"/>
              <a:t>Note</a:t>
            </a:r>
            <a:r>
              <a:rPr lang="en-US" sz="1200" dirty="0"/>
              <a:t>:	Links will </a:t>
            </a:r>
            <a:r>
              <a:rPr lang="en-US" sz="1200" b="1" i="1" dirty="0"/>
              <a:t>only</a:t>
            </a:r>
            <a:r>
              <a:rPr lang="en-US" sz="1200" dirty="0"/>
              <a:t> work in PowerPoint's slide show view. </a:t>
            </a:r>
          </a:p>
        </p:txBody>
      </p:sp>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graphicFrame>
        <p:nvGraphicFramePr>
          <p:cNvPr id="11" name="Group 62"/>
          <p:cNvGraphicFramePr>
            <a:graphicFrameLocks noGrp="1"/>
          </p:cNvGraphicFramePr>
          <p:nvPr/>
        </p:nvGraphicFramePr>
        <p:xfrm>
          <a:off x="892175" y="2182813"/>
          <a:ext cx="5464175" cy="1051560"/>
        </p:xfrm>
        <a:graphic>
          <a:graphicData uri="http://schemas.openxmlformats.org/drawingml/2006/table">
            <a:tbl>
              <a:tblPr/>
              <a:tblGrid>
                <a:gridCol w="1806575"/>
                <a:gridCol w="3657600"/>
              </a:tblGrid>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Module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Using PCARSS Ad Hoc Reports</a:t>
                      </a:r>
                    </a:p>
                  </a:txBody>
                  <a:tcPr marL="62856" marR="62856" marT="0" marB="0" horzOverflow="overflow">
                    <a:lnL>
                      <a:noFill/>
                    </a:lnL>
                    <a:lnR>
                      <a:noFill/>
                    </a:lnR>
                    <a:lnT>
                      <a:noFill/>
                    </a:lnT>
                    <a:lnB>
                      <a:noFill/>
                    </a:lnB>
                    <a:lnTlToBr>
                      <a:noFill/>
                    </a:lnTlToBr>
                    <a:lnBlToTr>
                      <a:noFill/>
                    </a:lnBlToTr>
                    <a:noFill/>
                  </a:tcPr>
                </a:tc>
              </a:tr>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76213">
                <a:tc>
                  <a:txBody>
                    <a:bodyPr/>
                    <a:lstStyle/>
                    <a:p>
                      <a:pPr marL="228600" marR="0" lvl="0" indent="-166688" algn="l" defTabSz="914400" rtl="0" eaLnBrk="1" fontAlgn="base" latinLnBrk="0" hangingPunct="1">
                        <a:lnSpc>
                          <a:spcPct val="115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Ad Hoc Reports</a:t>
                      </a:r>
                    </a:p>
                  </a:txBody>
                  <a:tcPr marL="62856" marR="62856" marT="0" marB="0" horzOverflow="overflow">
                    <a:lnL>
                      <a:noFill/>
                    </a:lnL>
                    <a:lnR>
                      <a:noFill/>
                    </a:lnR>
                    <a:lnT>
                      <a:noFill/>
                    </a:lnT>
                    <a:lnB>
                      <a:noFill/>
                    </a:lnB>
                    <a:lnTlToBr>
                      <a:noFill/>
                    </a:lnTlToBr>
                    <a:lnBlToTr>
                      <a:noFill/>
                    </a:lnBlToTr>
                    <a:noFill/>
                  </a:tcPr>
                </a:tc>
              </a:tr>
              <a:tr h="1762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Ad Hoc Reports Overview</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089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Using PCARSS Ad Hoc Reports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26533" y="282575"/>
            <a:ext cx="7692389" cy="717550"/>
          </a:xfrm>
        </p:spPr>
        <p:txBody>
          <a:bodyPr/>
          <a:lstStyle/>
          <a:p>
            <a:r>
              <a:rPr lang="en-US" dirty="0" smtClean="0"/>
              <a:t>Topic Nine – Established/Closed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247043"/>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1.2.35) displays the following selection criteria: </a:t>
            </a:r>
          </a:p>
          <a:p>
            <a:pPr>
              <a:spcBef>
                <a:spcPts val="300"/>
              </a:spcBef>
            </a:pPr>
            <a:endParaRPr lang="en-US" sz="1200" dirty="0" smtClean="0"/>
          </a:p>
          <a:p>
            <a:pPr marL="164592" indent="-164592">
              <a:spcBef>
                <a:spcPts val="300"/>
              </a:spcBef>
              <a:buFont typeface="Arial" pitchFamily="34" charset="0"/>
              <a:buChar char="•"/>
            </a:pPr>
            <a:r>
              <a:rPr lang="en-US" sz="1200" dirty="0" smtClean="0"/>
              <a:t>Case Status (required)</a:t>
            </a:r>
          </a:p>
          <a:p>
            <a:pPr marL="164592" indent="-164592">
              <a:spcBef>
                <a:spcPts val="300"/>
              </a:spcBef>
              <a:buFont typeface="Arial" pitchFamily="34" charset="0"/>
              <a:buChar char="•"/>
            </a:pPr>
            <a:r>
              <a:rPr lang="en-US" sz="1200" dirty="0" smtClean="0"/>
              <a:t>Referrals Date Range From and To</a:t>
            </a:r>
          </a:p>
          <a:p>
            <a:pPr marL="164592" indent="-164592">
              <a:spcBef>
                <a:spcPts val="300"/>
              </a:spcBef>
              <a:buFont typeface="Arial" pitchFamily="34" charset="0"/>
              <a:buChar char="•"/>
            </a:pPr>
            <a:r>
              <a:rPr lang="en-US" sz="1200" dirty="0" smtClean="0"/>
              <a:t>Referral CMO</a:t>
            </a:r>
          </a:p>
          <a:p>
            <a:pPr marL="164592" indent="-164592">
              <a:spcBef>
                <a:spcPts val="300"/>
              </a:spcBef>
              <a:buFont typeface="Arial" pitchFamily="34" charset="0"/>
              <a:buChar char="•"/>
            </a:pPr>
            <a:r>
              <a:rPr lang="en-US" sz="1200" dirty="0" smtClean="0"/>
              <a:t>Cognizant CMO</a:t>
            </a:r>
          </a:p>
          <a:p>
            <a:pPr marL="164592" indent="-164592">
              <a:spcBef>
                <a:spcPts val="300"/>
              </a:spcBef>
              <a:buFont typeface="Arial" pitchFamily="34" charset="0"/>
              <a:buChar char="•"/>
            </a:pPr>
            <a:r>
              <a:rPr lang="en-US" sz="1200" dirty="0" smtClean="0"/>
              <a:t>Referral PLCO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r>
              <a:rPr lang="en-US" sz="1200" dirty="0" smtClean="0"/>
              <a:t>	</a:t>
            </a:r>
          </a:p>
        </p:txBody>
      </p:sp>
      <p:sp>
        <p:nvSpPr>
          <p:cNvPr id="7" name="TextBox 11"/>
          <p:cNvSpPr txBox="1">
            <a:spLocks noChangeArrowheads="1"/>
          </p:cNvSpPr>
          <p:nvPr/>
        </p:nvSpPr>
        <p:spPr bwMode="auto">
          <a:xfrm>
            <a:off x="2731271" y="6182659"/>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1.2.35: Established/Closed Referrals Report Filter Selection Page</a:t>
            </a:r>
            <a:endParaRPr lang="en-US" sz="900" dirty="0"/>
          </a:p>
        </p:txBody>
      </p:sp>
      <p:pic>
        <p:nvPicPr>
          <p:cNvPr id="8" name="Picture 7" descr="EstablishedCloseReferrals1.png"/>
          <p:cNvPicPr>
            <a:picLocks noChangeAspect="1"/>
          </p:cNvPicPr>
          <p:nvPr/>
        </p:nvPicPr>
        <p:blipFill>
          <a:blip r:embed="rId3" cstate="print"/>
          <a:stretch>
            <a:fillRect/>
          </a:stretch>
        </p:blipFill>
        <p:spPr>
          <a:xfrm>
            <a:off x="2736063" y="1222301"/>
            <a:ext cx="5996969" cy="4943541"/>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25097" y="282575"/>
            <a:ext cx="7388225" cy="717550"/>
          </a:xfrm>
        </p:spPr>
        <p:txBody>
          <a:bodyPr/>
          <a:lstStyle/>
          <a:p>
            <a:r>
              <a:rPr lang="en-US" dirty="0" smtClean="0"/>
              <a:t>Topic Nine – Established/Closed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929846" cy="1946687"/>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1.2.36) displays the following selection criteria: </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Buying Activity (</a:t>
            </a:r>
            <a:r>
              <a:rPr lang="en-US" sz="1200" dirty="0" err="1" smtClean="0"/>
              <a:t>DoDAAC</a:t>
            </a:r>
            <a:r>
              <a:rPr lang="en-US" sz="1200" dirty="0" smtClean="0"/>
              <a:t>) (click button to repopulate)</a:t>
            </a:r>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Prime CAGE (Optional)</a:t>
            </a:r>
          </a:p>
        </p:txBody>
      </p:sp>
      <p:sp>
        <p:nvSpPr>
          <p:cNvPr id="7" name="TextBox 11"/>
          <p:cNvSpPr txBox="1">
            <a:spLocks noChangeArrowheads="1"/>
          </p:cNvSpPr>
          <p:nvPr/>
        </p:nvSpPr>
        <p:spPr bwMode="auto">
          <a:xfrm>
            <a:off x="3190348" y="6228921"/>
            <a:ext cx="5039252" cy="230832"/>
          </a:xfrm>
          <a:prstGeom prst="rect">
            <a:avLst/>
          </a:prstGeom>
          <a:noFill/>
          <a:ln w="9525">
            <a:noFill/>
            <a:miter lim="800000"/>
            <a:headEnd/>
            <a:tailEnd/>
          </a:ln>
        </p:spPr>
        <p:txBody>
          <a:bodyPr wrap="square">
            <a:spAutoFit/>
          </a:bodyPr>
          <a:lstStyle/>
          <a:p>
            <a:r>
              <a:rPr lang="en-US" sz="900" dirty="0"/>
              <a:t>Graphic </a:t>
            </a:r>
            <a:r>
              <a:rPr lang="en-US" sz="900" dirty="0" smtClean="0"/>
              <a:t>1.2.36: Established/Closed Referrals Report Filter Selection Page</a:t>
            </a:r>
            <a:endParaRPr lang="en-US" sz="900" dirty="0"/>
          </a:p>
        </p:txBody>
      </p:sp>
      <p:pic>
        <p:nvPicPr>
          <p:cNvPr id="10" name="Picture 9" descr="slide57.png"/>
          <p:cNvPicPr>
            <a:picLocks noChangeAspect="1"/>
          </p:cNvPicPr>
          <p:nvPr/>
        </p:nvPicPr>
        <p:blipFill>
          <a:blip r:embed="rId3" cstate="print"/>
          <a:stretch>
            <a:fillRect/>
          </a:stretch>
        </p:blipFill>
        <p:spPr>
          <a:xfrm>
            <a:off x="3187620" y="1271138"/>
            <a:ext cx="5021998" cy="4937759"/>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3834383"/>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format(Graphic 1.2.37).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Referral PLCO</a:t>
            </a:r>
          </a:p>
          <a:p>
            <a:pPr marL="164592" indent="-164592">
              <a:spcBef>
                <a:spcPts val="200"/>
              </a:spcBef>
              <a:buFont typeface="Arial" pitchFamily="34" charset="0"/>
              <a:buChar char="•"/>
            </a:pPr>
            <a:r>
              <a:rPr lang="en-US" sz="1100" dirty="0" smtClean="0"/>
              <a:t>Referral CMO</a:t>
            </a:r>
          </a:p>
          <a:p>
            <a:pPr marL="164592" indent="-164592">
              <a:spcBef>
                <a:spcPts val="200"/>
              </a:spcBef>
              <a:buFont typeface="Arial" pitchFamily="34" charset="0"/>
              <a:buChar char="•"/>
            </a:pPr>
            <a:r>
              <a:rPr lang="en-US" sz="1100" dirty="0" smtClean="0"/>
              <a:t>Referral Number</a:t>
            </a:r>
          </a:p>
          <a:p>
            <a:pPr marL="164592" indent="-164592">
              <a:spcBef>
                <a:spcPts val="200"/>
              </a:spcBef>
              <a:buFont typeface="Arial" pitchFamily="34" charset="0"/>
              <a:buChar char="•"/>
            </a:pPr>
            <a:r>
              <a:rPr lang="en-US" sz="1100" dirty="0" smtClean="0"/>
              <a:t>Cognizant PLCO</a:t>
            </a:r>
          </a:p>
          <a:p>
            <a:pPr marL="164592" indent="-164592">
              <a:spcBef>
                <a:spcPts val="200"/>
              </a:spcBef>
              <a:buFont typeface="Arial" pitchFamily="34" charset="0"/>
              <a:buChar char="•"/>
            </a:pPr>
            <a:r>
              <a:rPr lang="en-US" sz="1100" dirty="0" smtClean="0"/>
              <a:t>Cognizant 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Referral Established Date</a:t>
            </a:r>
          </a:p>
          <a:p>
            <a:pPr marL="164592" indent="-164592">
              <a:spcBef>
                <a:spcPts val="200"/>
              </a:spcBef>
              <a:buFont typeface="Arial" pitchFamily="34" charset="0"/>
              <a:buChar char="•"/>
            </a:pPr>
            <a:r>
              <a:rPr lang="en-US" sz="1100" dirty="0" smtClean="0"/>
              <a:t>Referral Accepted Date</a:t>
            </a:r>
          </a:p>
          <a:p>
            <a:pPr marL="164592" indent="-164592">
              <a:spcBef>
                <a:spcPts val="200"/>
              </a:spcBef>
              <a:buFont typeface="Arial" pitchFamily="34" charset="0"/>
              <a:buChar char="•"/>
            </a:pPr>
            <a:r>
              <a:rPr lang="en-US" sz="1100" dirty="0" smtClean="0"/>
              <a:t>Referral Rejected Date</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p>
          <a:p>
            <a:pPr marL="164592" indent="-164592">
              <a:spcBef>
                <a:spcPts val="200"/>
              </a:spcBef>
              <a:buFont typeface="Arial" pitchFamily="34" charset="0"/>
              <a:buChar char="•"/>
            </a:pPr>
            <a:r>
              <a:rPr lang="en-US" sz="1100" dirty="0" smtClean="0"/>
              <a:t>Prime Case</a:t>
            </a:r>
          </a:p>
          <a:p>
            <a:pPr marL="164592" indent="-164592">
              <a:spcBef>
                <a:spcPts val="200"/>
              </a:spcBef>
              <a:buFont typeface="Arial" pitchFamily="34" charset="0"/>
              <a:buChar char="•"/>
            </a:pPr>
            <a:r>
              <a:rPr lang="en-US" sz="1100" dirty="0" smtClean="0"/>
              <a:t>Sub CAGE</a:t>
            </a:r>
          </a:p>
          <a:p>
            <a:pPr marL="164592" indent="-164592">
              <a:spcBef>
                <a:spcPts val="200"/>
              </a:spcBef>
              <a:buFont typeface="Arial" pitchFamily="34" charset="0"/>
              <a:buChar char="•"/>
            </a:pPr>
            <a:r>
              <a:rPr lang="en-US" sz="1100" dirty="0" smtClean="0"/>
              <a:t>Contract Number</a:t>
            </a:r>
          </a:p>
          <a:p>
            <a:pPr marL="164592" indent="-164592">
              <a:spcBef>
                <a:spcPts val="200"/>
              </a:spcBef>
              <a:buFont typeface="Arial" pitchFamily="34" charset="0"/>
              <a:buChar char="•"/>
            </a:pPr>
            <a:r>
              <a:rPr lang="en-US" sz="1100" dirty="0" smtClean="0"/>
              <a:t>Case Established Date</a:t>
            </a:r>
          </a:p>
          <a:p>
            <a:pPr marL="164592" indent="-164592">
              <a:spcBef>
                <a:spcPts val="200"/>
              </a:spcBef>
              <a:buFont typeface="Arial" pitchFamily="34" charset="0"/>
              <a:buChar char="•"/>
            </a:pPr>
            <a:r>
              <a:rPr lang="en-US" sz="1100" dirty="0" smtClean="0"/>
              <a:t>Case Closed Date</a:t>
            </a:r>
            <a:endParaRPr lang="en-US" sz="1100" dirty="0"/>
          </a:p>
        </p:txBody>
      </p:sp>
      <p:sp>
        <p:nvSpPr>
          <p:cNvPr id="20482" name="Rectangle 2"/>
          <p:cNvSpPr>
            <a:spLocks noGrp="1" noChangeArrowheads="1"/>
          </p:cNvSpPr>
          <p:nvPr>
            <p:ph type="title" idx="4294967295"/>
          </p:nvPr>
        </p:nvSpPr>
        <p:spPr>
          <a:xfrm>
            <a:off x="1718704" y="282575"/>
            <a:ext cx="8639509" cy="717550"/>
          </a:xfrm>
        </p:spPr>
        <p:txBody>
          <a:bodyPr/>
          <a:lstStyle/>
          <a:p>
            <a:pPr marL="1889125" indent="-1889125"/>
            <a:r>
              <a:rPr lang="en-US" dirty="0" smtClean="0"/>
              <a:t>Topic Nine – Established/Closed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270518" y="5083642"/>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1.2.37: Established/Closed Referral Report, HTML Format</a:t>
            </a:r>
            <a:endParaRPr lang="en-US" sz="900" dirty="0"/>
          </a:p>
        </p:txBody>
      </p:sp>
      <p:pic>
        <p:nvPicPr>
          <p:cNvPr id="8" name="Picture 7" descr="EstablishedCloseReferralsHTML.png"/>
          <p:cNvPicPr>
            <a:picLocks noChangeAspect="1"/>
          </p:cNvPicPr>
          <p:nvPr/>
        </p:nvPicPr>
        <p:blipFill>
          <a:blip r:embed="rId3" cstate="print"/>
          <a:stretch>
            <a:fillRect/>
          </a:stretch>
        </p:blipFill>
        <p:spPr>
          <a:xfrm>
            <a:off x="2260437" y="2321536"/>
            <a:ext cx="6231911" cy="2743759"/>
          </a:xfrm>
          <a:prstGeom prst="rect">
            <a:avLst/>
          </a:prstGeom>
          <a:ln>
            <a:solidFill>
              <a:schemeClr val="tx1"/>
            </a:solidFill>
          </a:ln>
        </p:spPr>
      </p:pic>
      <p:sp>
        <p:nvSpPr>
          <p:cNvPr id="11" name="Slide Number Placeholder 1"/>
          <p:cNvSpPr txBox="1">
            <a:spLocks/>
          </p:cNvSpPr>
          <p:nvPr/>
        </p:nvSpPr>
        <p:spPr bwMode="auto">
          <a:xfrm>
            <a:off x="7012578"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889125" indent="-1889125"/>
            <a:r>
              <a:rPr lang="en-US" dirty="0" smtClean="0"/>
              <a:t>Topic Nine – Established/Closed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1.2.38).</a:t>
            </a:r>
          </a:p>
          <a:p>
            <a:pPr>
              <a:spcBef>
                <a:spcPct val="50000"/>
              </a:spcBef>
            </a:pPr>
            <a:endParaRPr lang="en-US" sz="1200" dirty="0"/>
          </a:p>
        </p:txBody>
      </p:sp>
      <p:sp>
        <p:nvSpPr>
          <p:cNvPr id="9" name="TextBox 11"/>
          <p:cNvSpPr txBox="1">
            <a:spLocks noChangeArrowheads="1"/>
          </p:cNvSpPr>
          <p:nvPr/>
        </p:nvSpPr>
        <p:spPr bwMode="auto">
          <a:xfrm>
            <a:off x="253122" y="5869966"/>
            <a:ext cx="5529281" cy="230832"/>
          </a:xfrm>
          <a:prstGeom prst="rect">
            <a:avLst/>
          </a:prstGeom>
          <a:noFill/>
          <a:ln w="9525">
            <a:noFill/>
            <a:miter lim="800000"/>
            <a:headEnd/>
            <a:tailEnd/>
          </a:ln>
        </p:spPr>
        <p:txBody>
          <a:bodyPr wrap="square">
            <a:spAutoFit/>
          </a:bodyPr>
          <a:lstStyle/>
          <a:p>
            <a:r>
              <a:rPr lang="en-US" sz="900" dirty="0"/>
              <a:t>Graphic </a:t>
            </a:r>
            <a:r>
              <a:rPr lang="en-US" sz="900" dirty="0" smtClean="0"/>
              <a:t>1.2.38 Established/Closed Referral Report, Excel Format</a:t>
            </a:r>
            <a:endParaRPr lang="en-US" sz="900" dirty="0"/>
          </a:p>
        </p:txBody>
      </p:sp>
      <p:pic>
        <p:nvPicPr>
          <p:cNvPr id="10" name="Picture 9" descr="EstablishedCloseReferralsExl.png"/>
          <p:cNvPicPr>
            <a:picLocks noChangeAspect="1"/>
          </p:cNvPicPr>
          <p:nvPr/>
        </p:nvPicPr>
        <p:blipFill>
          <a:blip r:embed="rId3" cstate="print"/>
          <a:stretch>
            <a:fillRect/>
          </a:stretch>
        </p:blipFill>
        <p:spPr>
          <a:xfrm>
            <a:off x="269264" y="2026131"/>
            <a:ext cx="8584581" cy="3830137"/>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1889125" indent="-1889125"/>
            <a:r>
              <a:rPr lang="en-US" dirty="0" smtClean="0"/>
              <a:t>Topic Nine – Established/Closed Referrals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1.2.39).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784211" y="5937081"/>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1.2.39: Established/Closed Referrals Report, Adobe Acrobat PDF</a:t>
            </a:r>
            <a:endParaRPr lang="en-US" sz="900" dirty="0"/>
          </a:p>
        </p:txBody>
      </p:sp>
      <p:pic>
        <p:nvPicPr>
          <p:cNvPr id="10" name="Picture 9" descr="EstablishedCloseReferralsPDF.png"/>
          <p:cNvPicPr>
            <a:picLocks noChangeAspect="1"/>
          </p:cNvPicPr>
          <p:nvPr/>
        </p:nvPicPr>
        <p:blipFill>
          <a:blip r:embed="rId3" cstate="print"/>
          <a:stretch>
            <a:fillRect/>
          </a:stretch>
        </p:blipFill>
        <p:spPr>
          <a:xfrm>
            <a:off x="1795847" y="1997415"/>
            <a:ext cx="6291249" cy="3920911"/>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Ten – Opened/Completed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43170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1.2.40)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Case Status (required)</a:t>
            </a:r>
          </a:p>
          <a:p>
            <a:pPr marL="164592" indent="-164592">
              <a:spcBef>
                <a:spcPts val="300"/>
              </a:spcBef>
              <a:buFont typeface="Arial" pitchFamily="34" charset="0"/>
              <a:buChar char="•"/>
            </a:pPr>
            <a:r>
              <a:rPr lang="en-US" sz="1200" dirty="0" smtClean="0"/>
              <a:t>Sale Opened/Closed Date Range From and To</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buFont typeface="Arial" pitchFamily="34" charset="0"/>
              <a:buChar char="•"/>
            </a:pPr>
            <a:r>
              <a:rPr lang="en-US" sz="1200" dirty="0" smtClean="0"/>
              <a:t>Agency Department</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p:txBody>
      </p:sp>
      <p:sp>
        <p:nvSpPr>
          <p:cNvPr id="7" name="TextBox 11"/>
          <p:cNvSpPr txBox="1">
            <a:spLocks noChangeArrowheads="1"/>
          </p:cNvSpPr>
          <p:nvPr/>
        </p:nvSpPr>
        <p:spPr bwMode="auto">
          <a:xfrm>
            <a:off x="2635483" y="6135156"/>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1.2.40: Opened/Completed Sale Report Filter Selection Page</a:t>
            </a:r>
            <a:endParaRPr lang="en-US" sz="900" dirty="0"/>
          </a:p>
        </p:txBody>
      </p:sp>
      <p:pic>
        <p:nvPicPr>
          <p:cNvPr id="8" name="Picture 7" descr="OpenCompleteSale1.png"/>
          <p:cNvPicPr>
            <a:picLocks noChangeAspect="1"/>
          </p:cNvPicPr>
          <p:nvPr/>
        </p:nvPicPr>
        <p:blipFill>
          <a:blip r:embed="rId3" cstate="print"/>
          <a:stretch>
            <a:fillRect/>
          </a:stretch>
        </p:blipFill>
        <p:spPr>
          <a:xfrm>
            <a:off x="2648183" y="1287378"/>
            <a:ext cx="5100154" cy="4814698"/>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Ten – Opened/Completed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929846" cy="1762021"/>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1.2.41)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Buying Activity</a:t>
            </a:r>
          </a:p>
          <a:p>
            <a:pPr marL="164592" indent="-164592">
              <a:spcBef>
                <a:spcPts val="300"/>
              </a:spcBef>
              <a:buFont typeface="Arial" pitchFamily="34" charset="0"/>
              <a:buChar char="•"/>
            </a:pPr>
            <a:r>
              <a:rPr lang="en-US" sz="1200" dirty="0" smtClean="0"/>
              <a:t>Sale Method</a:t>
            </a:r>
          </a:p>
          <a:p>
            <a:pPr marL="164592" indent="-164592">
              <a:spcBef>
                <a:spcPts val="300"/>
              </a:spcBef>
              <a:buFont typeface="Arial" pitchFamily="34" charset="0"/>
              <a:buChar char="•"/>
            </a:pPr>
            <a:r>
              <a:rPr lang="en-US" sz="1200" dirty="0" smtClean="0"/>
              <a:t>Sale Type</a:t>
            </a:r>
          </a:p>
          <a:p>
            <a:pPr marL="164592" indent="-164592">
              <a:spcBef>
                <a:spcPts val="300"/>
              </a:spcBef>
              <a:buFont typeface="Arial" pitchFamily="34" charset="0"/>
              <a:buChar char="•"/>
            </a:pPr>
            <a:r>
              <a:rPr lang="en-US" sz="1200" dirty="0" smtClean="0"/>
              <a:t>Reportable/Non-Reportable</a:t>
            </a:r>
          </a:p>
        </p:txBody>
      </p:sp>
      <p:sp>
        <p:nvSpPr>
          <p:cNvPr id="7" name="TextBox 11"/>
          <p:cNvSpPr txBox="1">
            <a:spLocks noChangeArrowheads="1"/>
          </p:cNvSpPr>
          <p:nvPr/>
        </p:nvSpPr>
        <p:spPr bwMode="auto">
          <a:xfrm>
            <a:off x="3257651" y="6321561"/>
            <a:ext cx="3877078" cy="230832"/>
          </a:xfrm>
          <a:prstGeom prst="rect">
            <a:avLst/>
          </a:prstGeom>
          <a:noFill/>
          <a:ln w="9525">
            <a:noFill/>
            <a:miter lim="800000"/>
            <a:headEnd/>
            <a:tailEnd/>
          </a:ln>
        </p:spPr>
        <p:txBody>
          <a:bodyPr wrap="square">
            <a:spAutoFit/>
          </a:bodyPr>
          <a:lstStyle/>
          <a:p>
            <a:r>
              <a:rPr lang="en-US" sz="900" dirty="0"/>
              <a:t>Graphic </a:t>
            </a:r>
            <a:r>
              <a:rPr lang="en-US" sz="900" dirty="0" smtClean="0"/>
              <a:t>1.2.41: Opened/Completed Sale Report Filter Selection Page</a:t>
            </a:r>
            <a:endParaRPr lang="en-US" sz="900" dirty="0"/>
          </a:p>
        </p:txBody>
      </p:sp>
      <p:pic>
        <p:nvPicPr>
          <p:cNvPr id="8" name="Picture 7" descr="slide62.png"/>
          <p:cNvPicPr>
            <a:picLocks noChangeAspect="1"/>
          </p:cNvPicPr>
          <p:nvPr/>
        </p:nvPicPr>
        <p:blipFill>
          <a:blip r:embed="rId3" cstate="print"/>
          <a:stretch>
            <a:fillRect/>
          </a:stretch>
        </p:blipFill>
        <p:spPr>
          <a:xfrm>
            <a:off x="3240391" y="1236246"/>
            <a:ext cx="3836488" cy="5052060"/>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2664832"/>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1.2.42).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Sale Number</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Sale Date</a:t>
            </a:r>
          </a:p>
          <a:p>
            <a:pPr marL="164592" indent="-164592">
              <a:spcBef>
                <a:spcPts val="200"/>
              </a:spcBef>
              <a:buFont typeface="Arial" pitchFamily="34" charset="0"/>
              <a:buChar char="•"/>
            </a:pPr>
            <a:r>
              <a:rPr lang="en-US" sz="1100" dirty="0" smtClean="0"/>
              <a:t>Contract Number</a:t>
            </a:r>
          </a:p>
          <a:p>
            <a:pPr marL="164592" indent="-164592">
              <a:spcBef>
                <a:spcPts val="200"/>
              </a:spcBef>
              <a:buFont typeface="Arial" pitchFamily="34" charset="0"/>
              <a:buChar char="•"/>
            </a:pPr>
            <a:r>
              <a:rPr lang="en-US" sz="1100" dirty="0" smtClean="0"/>
              <a:t>Sale Method</a:t>
            </a:r>
          </a:p>
          <a:p>
            <a:pPr marL="164592" indent="-164592">
              <a:spcBef>
                <a:spcPts val="200"/>
              </a:spcBef>
              <a:buFont typeface="Arial" pitchFamily="34" charset="0"/>
              <a:buChar char="•"/>
            </a:pPr>
            <a:r>
              <a:rPr lang="en-US" sz="1100" dirty="0" smtClean="0"/>
              <a:t>Sale Type</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endParaRPr lang="en-US" sz="1100" dirty="0"/>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Ten – Opened/Completed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1757801" y="4003149"/>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1.2.42: Opened/Completed Sale Report, HTML Format</a:t>
            </a:r>
            <a:endParaRPr lang="en-US" sz="900" dirty="0"/>
          </a:p>
        </p:txBody>
      </p:sp>
      <p:pic>
        <p:nvPicPr>
          <p:cNvPr id="8" name="Picture 7" descr="OpenCompleteSaleHTML.png"/>
          <p:cNvPicPr>
            <a:picLocks noChangeAspect="1"/>
          </p:cNvPicPr>
          <p:nvPr/>
        </p:nvPicPr>
        <p:blipFill>
          <a:blip r:embed="rId3" cstate="print"/>
          <a:stretch>
            <a:fillRect/>
          </a:stretch>
        </p:blipFill>
        <p:spPr>
          <a:xfrm>
            <a:off x="1768645" y="2302498"/>
            <a:ext cx="7122496" cy="1679965"/>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Ten – Opened/Completed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format(Graphic 1.2.43).</a:t>
            </a:r>
          </a:p>
          <a:p>
            <a:pPr>
              <a:spcBef>
                <a:spcPct val="50000"/>
              </a:spcBef>
            </a:pPr>
            <a:endParaRPr lang="en-US" sz="1200" dirty="0"/>
          </a:p>
        </p:txBody>
      </p:sp>
      <p:sp>
        <p:nvSpPr>
          <p:cNvPr id="9" name="TextBox 11"/>
          <p:cNvSpPr txBox="1">
            <a:spLocks noChangeArrowheads="1"/>
          </p:cNvSpPr>
          <p:nvPr/>
        </p:nvSpPr>
        <p:spPr bwMode="auto">
          <a:xfrm>
            <a:off x="229231" y="3840225"/>
            <a:ext cx="5529281" cy="230832"/>
          </a:xfrm>
          <a:prstGeom prst="rect">
            <a:avLst/>
          </a:prstGeom>
          <a:noFill/>
          <a:ln w="9525">
            <a:noFill/>
            <a:miter lim="800000"/>
            <a:headEnd/>
            <a:tailEnd/>
          </a:ln>
        </p:spPr>
        <p:txBody>
          <a:bodyPr wrap="square">
            <a:spAutoFit/>
          </a:bodyPr>
          <a:lstStyle/>
          <a:p>
            <a:r>
              <a:rPr lang="en-US" sz="900" dirty="0"/>
              <a:t>Graphic </a:t>
            </a:r>
            <a:r>
              <a:rPr lang="en-US" sz="900" dirty="0" smtClean="0"/>
              <a:t>1.2.43: Opened/Completed Sale  Report, Excel  Format</a:t>
            </a:r>
            <a:endParaRPr lang="en-US" sz="900" dirty="0"/>
          </a:p>
        </p:txBody>
      </p:sp>
      <p:pic>
        <p:nvPicPr>
          <p:cNvPr id="10" name="Picture 9" descr="OpenCompleteSaleExl.png"/>
          <p:cNvPicPr>
            <a:picLocks noChangeAspect="1"/>
          </p:cNvPicPr>
          <p:nvPr/>
        </p:nvPicPr>
        <p:blipFill>
          <a:blip r:embed="rId3" cstate="print"/>
          <a:stretch>
            <a:fillRect/>
          </a:stretch>
        </p:blipFill>
        <p:spPr>
          <a:xfrm>
            <a:off x="228599" y="2055709"/>
            <a:ext cx="8609171" cy="1770336"/>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Ten – Opened/Completed Sale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1.2.44).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408083" y="5829733"/>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1.2.44: Opened/Completed Sale Report, Adobe Acrobat PDF</a:t>
            </a:r>
            <a:endParaRPr lang="en-US" sz="900" dirty="0"/>
          </a:p>
        </p:txBody>
      </p:sp>
      <p:pic>
        <p:nvPicPr>
          <p:cNvPr id="10" name="Picture 9" descr="OpenCompleteSalePDF.png"/>
          <p:cNvPicPr>
            <a:picLocks noChangeAspect="1"/>
          </p:cNvPicPr>
          <p:nvPr/>
        </p:nvPicPr>
        <p:blipFill>
          <a:blip r:embed="rId3" cstate="print"/>
          <a:stretch>
            <a:fillRect/>
          </a:stretch>
        </p:blipFill>
        <p:spPr>
          <a:xfrm>
            <a:off x="409074" y="2170765"/>
            <a:ext cx="8145379" cy="3634934"/>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Module One – Using Pre-defined Reports</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a:ea typeface="ＭＳ Ｐゴシック" pitchFamily="34" charset="-128"/>
              </a:rPr>
              <a:t>Module One </a:t>
            </a: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Using Pre-defined Reports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4"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Eleven – Overage Cases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247043"/>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1.2.45)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Cases Overage as of</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buFont typeface="Arial" pitchFamily="34" charset="0"/>
              <a:buChar char="•"/>
            </a:pPr>
            <a:r>
              <a:rPr lang="en-US" sz="1200" dirty="0" smtClean="0"/>
              <a:t>Agency Department</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r>
              <a:rPr lang="en-US" sz="1200" dirty="0" smtClean="0"/>
              <a:t>	</a:t>
            </a:r>
          </a:p>
        </p:txBody>
      </p:sp>
      <p:sp>
        <p:nvSpPr>
          <p:cNvPr id="7" name="TextBox 11"/>
          <p:cNvSpPr txBox="1">
            <a:spLocks noChangeArrowheads="1"/>
          </p:cNvSpPr>
          <p:nvPr/>
        </p:nvSpPr>
        <p:spPr bwMode="auto">
          <a:xfrm>
            <a:off x="2490951" y="5991246"/>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1.2.45: Overage Cases Report Filter Selection Page</a:t>
            </a:r>
            <a:endParaRPr lang="en-US" sz="900" dirty="0"/>
          </a:p>
        </p:txBody>
      </p:sp>
      <p:pic>
        <p:nvPicPr>
          <p:cNvPr id="10" name="Picture 9" descr="slide66.png"/>
          <p:cNvPicPr>
            <a:picLocks noChangeAspect="1"/>
          </p:cNvPicPr>
          <p:nvPr/>
        </p:nvPicPr>
        <p:blipFill>
          <a:blip r:embed="rId3" cstate="print"/>
          <a:stretch>
            <a:fillRect/>
          </a:stretch>
        </p:blipFill>
        <p:spPr>
          <a:xfrm>
            <a:off x="2485003" y="1347536"/>
            <a:ext cx="5660376" cy="4616286"/>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Eleven – Overage Cases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929846" cy="198515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a:t>
            </a:r>
          </a:p>
          <a:p>
            <a:pPr>
              <a:spcBef>
                <a:spcPts val="300"/>
              </a:spcBef>
            </a:pPr>
            <a:r>
              <a:rPr lang="en-US" sz="1200" dirty="0" smtClean="0"/>
              <a:t>1.2.46)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Buying Activity (click button to repopulate)</a:t>
            </a:r>
          </a:p>
          <a:p>
            <a:pPr marL="164592" indent="-164592">
              <a:spcBef>
                <a:spcPts val="300"/>
              </a:spcBef>
              <a:buFont typeface="Arial" pitchFamily="34" charset="0"/>
              <a:buChar char="•"/>
            </a:pPr>
            <a:r>
              <a:rPr lang="en-US" sz="1200" dirty="0" smtClean="0"/>
              <a:t>Overage Reason</a:t>
            </a:r>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CAGE (Optional)</a:t>
            </a:r>
          </a:p>
        </p:txBody>
      </p:sp>
      <p:sp>
        <p:nvSpPr>
          <p:cNvPr id="7" name="TextBox 11"/>
          <p:cNvSpPr txBox="1">
            <a:spLocks noChangeArrowheads="1"/>
          </p:cNvSpPr>
          <p:nvPr/>
        </p:nvSpPr>
        <p:spPr bwMode="auto">
          <a:xfrm>
            <a:off x="3083924" y="6352239"/>
            <a:ext cx="3424437" cy="230832"/>
          </a:xfrm>
          <a:prstGeom prst="rect">
            <a:avLst/>
          </a:prstGeom>
          <a:noFill/>
          <a:ln w="9525">
            <a:noFill/>
            <a:miter lim="800000"/>
            <a:headEnd/>
            <a:tailEnd/>
          </a:ln>
        </p:spPr>
        <p:txBody>
          <a:bodyPr wrap="square">
            <a:spAutoFit/>
          </a:bodyPr>
          <a:lstStyle/>
          <a:p>
            <a:r>
              <a:rPr lang="en-US" sz="900" dirty="0"/>
              <a:t>Graphic </a:t>
            </a:r>
            <a:r>
              <a:rPr lang="en-US" sz="900" dirty="0" smtClean="0"/>
              <a:t>1.2.46: Overage Cases Report Filter Selection Page</a:t>
            </a:r>
            <a:endParaRPr lang="en-US" sz="900" dirty="0"/>
          </a:p>
        </p:txBody>
      </p:sp>
      <p:pic>
        <p:nvPicPr>
          <p:cNvPr id="10" name="Picture 9" descr="slide67.png"/>
          <p:cNvPicPr>
            <a:picLocks noChangeAspect="1"/>
          </p:cNvPicPr>
          <p:nvPr/>
        </p:nvPicPr>
        <p:blipFill>
          <a:blip r:embed="rId3" cstate="print"/>
          <a:stretch>
            <a:fillRect/>
          </a:stretch>
        </p:blipFill>
        <p:spPr>
          <a:xfrm>
            <a:off x="3062257" y="1200150"/>
            <a:ext cx="4024343" cy="5135581"/>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2664832"/>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1.2.47).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Division</a:t>
            </a:r>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Established Date</a:t>
            </a:r>
          </a:p>
          <a:p>
            <a:pPr marL="164592" indent="-164592">
              <a:spcBef>
                <a:spcPts val="200"/>
              </a:spcBef>
              <a:buFont typeface="Arial" pitchFamily="34" charset="0"/>
              <a:buChar char="•"/>
            </a:pPr>
            <a:r>
              <a:rPr lang="en-US" sz="1100" dirty="0" smtClean="0"/>
              <a:t>Overage Date</a:t>
            </a:r>
          </a:p>
          <a:p>
            <a:pPr marL="164592" indent="-164592">
              <a:spcBef>
                <a:spcPts val="200"/>
              </a:spcBef>
              <a:buFont typeface="Arial" pitchFamily="34" charset="0"/>
              <a:buChar char="•"/>
            </a:pPr>
            <a:r>
              <a:rPr lang="en-US" sz="1100" dirty="0" smtClean="0"/>
              <a:t>Overage Code</a:t>
            </a:r>
          </a:p>
          <a:p>
            <a:pPr marL="164592" indent="-164592">
              <a:spcBef>
                <a:spcPts val="200"/>
              </a:spcBef>
              <a:buFont typeface="Arial" pitchFamily="34" charset="0"/>
              <a:buChar char="•"/>
            </a:pPr>
            <a:r>
              <a:rPr lang="en-US" sz="1100" dirty="0" smtClean="0"/>
              <a:t>CAGE</a:t>
            </a:r>
          </a:p>
          <a:p>
            <a:pPr marL="164592" indent="-164592">
              <a:spcBef>
                <a:spcPts val="200"/>
              </a:spcBef>
              <a:buFont typeface="Arial" pitchFamily="34" charset="0"/>
              <a:buChar char="•"/>
            </a:pPr>
            <a:r>
              <a:rPr lang="en-US" sz="1100" dirty="0" smtClean="0"/>
              <a:t>Contract Name</a:t>
            </a:r>
          </a:p>
          <a:p>
            <a:pPr marL="164592" indent="-164592">
              <a:spcBef>
                <a:spcPts val="200"/>
              </a:spcBef>
              <a:buFont typeface="Arial" pitchFamily="34" charset="0"/>
              <a:buChar char="•"/>
            </a:pPr>
            <a:r>
              <a:rPr lang="en-US" sz="1100" dirty="0" smtClean="0"/>
              <a:t>Contract Number</a:t>
            </a:r>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Eleven – Overage Cases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1870157" y="6082583"/>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1.2.47: Overage Cases Report, HTML Format</a:t>
            </a:r>
            <a:endParaRPr lang="en-US" sz="900" dirty="0"/>
          </a:p>
        </p:txBody>
      </p:sp>
      <p:pic>
        <p:nvPicPr>
          <p:cNvPr id="11" name="Picture 10" descr="overageHTML.png"/>
          <p:cNvPicPr>
            <a:picLocks noChangeAspect="1"/>
          </p:cNvPicPr>
          <p:nvPr/>
        </p:nvPicPr>
        <p:blipFill>
          <a:blip r:embed="rId3" cstate="print"/>
          <a:stretch>
            <a:fillRect/>
          </a:stretch>
        </p:blipFill>
        <p:spPr>
          <a:xfrm>
            <a:off x="1864896" y="2297629"/>
            <a:ext cx="6749818" cy="376629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Eleven – Overage Cases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1.2.48).</a:t>
            </a:r>
          </a:p>
          <a:p>
            <a:pPr>
              <a:spcBef>
                <a:spcPct val="50000"/>
              </a:spcBef>
            </a:pPr>
            <a:endParaRPr lang="en-US" sz="1200" dirty="0"/>
          </a:p>
        </p:txBody>
      </p:sp>
      <p:sp>
        <p:nvSpPr>
          <p:cNvPr id="9" name="TextBox 11"/>
          <p:cNvSpPr txBox="1">
            <a:spLocks noChangeArrowheads="1"/>
          </p:cNvSpPr>
          <p:nvPr/>
        </p:nvSpPr>
        <p:spPr bwMode="auto">
          <a:xfrm>
            <a:off x="535628" y="6050759"/>
            <a:ext cx="3720538" cy="230832"/>
          </a:xfrm>
          <a:prstGeom prst="rect">
            <a:avLst/>
          </a:prstGeom>
          <a:noFill/>
          <a:ln w="9525">
            <a:noFill/>
            <a:miter lim="800000"/>
            <a:headEnd/>
            <a:tailEnd/>
          </a:ln>
        </p:spPr>
        <p:txBody>
          <a:bodyPr wrap="square">
            <a:spAutoFit/>
          </a:bodyPr>
          <a:lstStyle/>
          <a:p>
            <a:r>
              <a:rPr lang="en-US" sz="900" dirty="0" smtClean="0"/>
              <a:t>Graphic 1.2.48: Overage Cases Report, Excel Format</a:t>
            </a:r>
            <a:endParaRPr lang="en-US" sz="900" dirty="0"/>
          </a:p>
        </p:txBody>
      </p:sp>
      <p:pic>
        <p:nvPicPr>
          <p:cNvPr id="11" name="Picture 10" descr="overageExl.png"/>
          <p:cNvPicPr>
            <a:picLocks noChangeAspect="1"/>
          </p:cNvPicPr>
          <p:nvPr/>
        </p:nvPicPr>
        <p:blipFill>
          <a:blip r:embed="rId3" cstate="print"/>
          <a:stretch>
            <a:fillRect/>
          </a:stretch>
        </p:blipFill>
        <p:spPr>
          <a:xfrm>
            <a:off x="529389" y="2002619"/>
            <a:ext cx="8049127" cy="4036280"/>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Eleven – Overage Cases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1.2.49).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001380" y="5915368"/>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1.2.49: Overage Cases Report, Adobe Acrobat PDF</a:t>
            </a:r>
            <a:endParaRPr lang="en-US" sz="900" dirty="0"/>
          </a:p>
        </p:txBody>
      </p:sp>
      <p:pic>
        <p:nvPicPr>
          <p:cNvPr id="8" name="Picture 7" descr="overagePDF.png"/>
          <p:cNvPicPr>
            <a:picLocks noChangeAspect="1"/>
          </p:cNvPicPr>
          <p:nvPr/>
        </p:nvPicPr>
        <p:blipFill>
          <a:blip r:embed="rId3" cstate="print"/>
          <a:stretch>
            <a:fillRect/>
          </a:stretch>
        </p:blipFill>
        <p:spPr>
          <a:xfrm>
            <a:off x="998621" y="2113961"/>
            <a:ext cx="7363326" cy="3784339"/>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Twelve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247043"/>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1.2.50)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Date Range (Required)</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endParaRPr lang="en-US" sz="1200" dirty="0" smtClean="0"/>
          </a:p>
          <a:p>
            <a:pPr marL="164592" indent="-164592">
              <a:spcBef>
                <a:spcPts val="300"/>
              </a:spcBef>
            </a:pPr>
            <a:endParaRPr lang="en-US" sz="1200" dirty="0" smtClean="0"/>
          </a:p>
        </p:txBody>
      </p:sp>
      <p:sp>
        <p:nvSpPr>
          <p:cNvPr id="7" name="TextBox 11"/>
          <p:cNvSpPr txBox="1">
            <a:spLocks noChangeArrowheads="1"/>
          </p:cNvSpPr>
          <p:nvPr/>
        </p:nvSpPr>
        <p:spPr bwMode="auto">
          <a:xfrm>
            <a:off x="2493606" y="6052968"/>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1.2.50: PCARSS Informal MIR Report Filter Selection Page</a:t>
            </a:r>
            <a:endParaRPr lang="en-US" sz="900" dirty="0"/>
          </a:p>
        </p:txBody>
      </p:sp>
      <p:pic>
        <p:nvPicPr>
          <p:cNvPr id="8" name="Picture 7" descr="slide71.png"/>
          <p:cNvPicPr>
            <a:picLocks noChangeAspect="1"/>
          </p:cNvPicPr>
          <p:nvPr/>
        </p:nvPicPr>
        <p:blipFill>
          <a:blip r:embed="rId3" cstate="print"/>
          <a:stretch>
            <a:fillRect/>
          </a:stretch>
        </p:blipFill>
        <p:spPr>
          <a:xfrm>
            <a:off x="2494957" y="1251285"/>
            <a:ext cx="6264032" cy="4790909"/>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Twelve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2654573"/>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1.2.51)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Property Class Code</a:t>
            </a:r>
          </a:p>
          <a:p>
            <a:pPr marL="164592" indent="-164592">
              <a:spcBef>
                <a:spcPts val="300"/>
              </a:spcBef>
              <a:buFont typeface="Arial" pitchFamily="34" charset="0"/>
              <a:buChar char="•"/>
            </a:pPr>
            <a:r>
              <a:rPr lang="en-US" sz="1200" dirty="0" smtClean="0"/>
              <a:t>Property Sub-Class Code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r>
              <a:rPr lang="en-US" sz="1200" dirty="0" smtClean="0"/>
              <a:t>	</a:t>
            </a:r>
          </a:p>
          <a:p>
            <a:pPr marL="164592" indent="-164592">
              <a:spcBef>
                <a:spcPts val="300"/>
              </a:spcBef>
            </a:pPr>
            <a:endParaRPr lang="en-US" sz="1200" dirty="0" smtClean="0"/>
          </a:p>
        </p:txBody>
      </p:sp>
      <p:sp>
        <p:nvSpPr>
          <p:cNvPr id="7" name="TextBox 11"/>
          <p:cNvSpPr txBox="1">
            <a:spLocks noChangeArrowheads="1"/>
          </p:cNvSpPr>
          <p:nvPr/>
        </p:nvSpPr>
        <p:spPr bwMode="auto">
          <a:xfrm>
            <a:off x="3195190" y="5957025"/>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1.2.51:PCARSS Informal MIR Report Filter Selection Page</a:t>
            </a:r>
            <a:endParaRPr lang="en-US" sz="900" dirty="0"/>
          </a:p>
        </p:txBody>
      </p:sp>
      <p:pic>
        <p:nvPicPr>
          <p:cNvPr id="10" name="Picture 9" descr="PCARSS2.png"/>
          <p:cNvPicPr>
            <a:picLocks noChangeAspect="1"/>
          </p:cNvPicPr>
          <p:nvPr/>
        </p:nvPicPr>
        <p:blipFill>
          <a:blip r:embed="rId3" cstate="print"/>
          <a:stretch>
            <a:fillRect/>
          </a:stretch>
        </p:blipFill>
        <p:spPr>
          <a:xfrm>
            <a:off x="3201272" y="1391195"/>
            <a:ext cx="4743321" cy="4540679"/>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Twelve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1762021"/>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1.2.52)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Demilitarization Code</a:t>
            </a:r>
          </a:p>
          <a:p>
            <a:pPr marL="164592" indent="-164592">
              <a:spcBef>
                <a:spcPts val="300"/>
              </a:spcBef>
              <a:buFont typeface="Arial" pitchFamily="34" charset="0"/>
              <a:buChar char="•"/>
            </a:pPr>
            <a:r>
              <a:rPr lang="en-US" sz="1200" dirty="0" smtClean="0"/>
              <a:t>Case Type</a:t>
            </a:r>
          </a:p>
          <a:p>
            <a:pPr marL="164592" indent="-164592">
              <a:spcBef>
                <a:spcPts val="300"/>
              </a:spcBef>
              <a:buFont typeface="Arial" pitchFamily="34" charset="0"/>
              <a:buChar char="•"/>
            </a:pPr>
            <a:r>
              <a:rPr lang="en-US" sz="1200" dirty="0" smtClean="0"/>
              <a:t>CAGE Code</a:t>
            </a:r>
          </a:p>
          <a:p>
            <a:pPr marL="164592" indent="-164592">
              <a:spcBef>
                <a:spcPts val="300"/>
              </a:spcBef>
              <a:buFont typeface="Arial" pitchFamily="34" charset="0"/>
              <a:buChar char="•"/>
            </a:pPr>
            <a:r>
              <a:rPr lang="en-US" sz="1200" dirty="0" smtClean="0"/>
              <a:t>Contract Number</a:t>
            </a:r>
          </a:p>
        </p:txBody>
      </p:sp>
      <p:sp>
        <p:nvSpPr>
          <p:cNvPr id="7" name="TextBox 11"/>
          <p:cNvSpPr txBox="1">
            <a:spLocks noChangeArrowheads="1"/>
          </p:cNvSpPr>
          <p:nvPr/>
        </p:nvSpPr>
        <p:spPr bwMode="auto">
          <a:xfrm>
            <a:off x="2549321" y="6253315"/>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1.2.52: PCARSS Informal MIR Report Page</a:t>
            </a:r>
            <a:endParaRPr lang="en-US" sz="900" dirty="0"/>
          </a:p>
        </p:txBody>
      </p:sp>
      <p:pic>
        <p:nvPicPr>
          <p:cNvPr id="8" name="Picture 7" descr="slide73.png"/>
          <p:cNvPicPr>
            <a:picLocks noChangeAspect="1"/>
          </p:cNvPicPr>
          <p:nvPr/>
        </p:nvPicPr>
        <p:blipFill>
          <a:blip r:embed="rId3" cstate="print"/>
          <a:stretch>
            <a:fillRect/>
          </a:stretch>
        </p:blipFill>
        <p:spPr>
          <a:xfrm>
            <a:off x="2551139" y="1271007"/>
            <a:ext cx="4581181" cy="4961625"/>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1690206"/>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1.2.53).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Cases</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p>
          <a:p>
            <a:pPr marL="164592" indent="-164592">
              <a:spcBef>
                <a:spcPts val="200"/>
              </a:spcBef>
              <a:buFont typeface="Arial" pitchFamily="34" charset="0"/>
              <a:buChar char="•"/>
            </a:pPr>
            <a:r>
              <a:rPr lang="en-US" sz="1100" dirty="0" smtClean="0"/>
              <a:t>Proceeds</a:t>
            </a:r>
          </a:p>
          <a:p>
            <a:pPr marL="164592" indent="-164592">
              <a:spcBef>
                <a:spcPts val="200"/>
              </a:spcBef>
              <a:buFont typeface="Arial" pitchFamily="34" charset="0"/>
              <a:buChar char="•"/>
            </a:pPr>
            <a:r>
              <a:rPr lang="en-US" sz="1100" dirty="0" smtClean="0"/>
              <a:t>Percent Return</a:t>
            </a:r>
          </a:p>
        </p:txBody>
      </p:sp>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a:t>
            </a:r>
            <a:r>
              <a:rPr lang="en-US" sz="2400" b="1" dirty="0" smtClean="0">
                <a:solidFill>
                  <a:schemeClr val="tx1"/>
                </a:solidFill>
                <a:latin typeface="+mj-lt"/>
                <a:ea typeface="+mj-ea"/>
                <a:cs typeface="+mj-cs"/>
              </a:rPr>
              <a:t>Twelve</a:t>
            </a:r>
            <a:r>
              <a:rPr lang="en-US" dirty="0" smtClean="0"/>
              <a:t>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1927655" y="4182845"/>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1.2.53: PCARSS Informal MIR Report, HTML Format</a:t>
            </a:r>
            <a:endParaRPr lang="en-US" sz="900" dirty="0"/>
          </a:p>
        </p:txBody>
      </p:sp>
      <p:pic>
        <p:nvPicPr>
          <p:cNvPr id="12" name="Picture 11" descr="PCARSShtml.png"/>
          <p:cNvPicPr>
            <a:picLocks noChangeAspect="1"/>
          </p:cNvPicPr>
          <p:nvPr/>
        </p:nvPicPr>
        <p:blipFill>
          <a:blip r:embed="rId3" cstate="print"/>
          <a:stretch>
            <a:fillRect/>
          </a:stretch>
        </p:blipFill>
        <p:spPr>
          <a:xfrm>
            <a:off x="1902627" y="2322454"/>
            <a:ext cx="5600000" cy="1838095"/>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a:t>
            </a:r>
            <a:r>
              <a:rPr lang="en-US" sz="2400" b="1" dirty="0" smtClean="0">
                <a:solidFill>
                  <a:schemeClr val="tx1"/>
                </a:solidFill>
                <a:latin typeface="+mj-lt"/>
                <a:ea typeface="+mj-ea"/>
                <a:cs typeface="+mj-cs"/>
              </a:rPr>
              <a:t>Twelve</a:t>
            </a:r>
            <a:r>
              <a:rPr lang="en-US" dirty="0" smtClean="0"/>
              <a:t>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276999"/>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1.2.54).</a:t>
            </a:r>
          </a:p>
        </p:txBody>
      </p:sp>
      <p:sp>
        <p:nvSpPr>
          <p:cNvPr id="9" name="TextBox 11"/>
          <p:cNvSpPr txBox="1">
            <a:spLocks noChangeArrowheads="1"/>
          </p:cNvSpPr>
          <p:nvPr/>
        </p:nvSpPr>
        <p:spPr bwMode="auto">
          <a:xfrm>
            <a:off x="1925470" y="6243880"/>
            <a:ext cx="3606980" cy="230832"/>
          </a:xfrm>
          <a:prstGeom prst="rect">
            <a:avLst/>
          </a:prstGeom>
          <a:noFill/>
          <a:ln w="9525">
            <a:noFill/>
            <a:miter lim="800000"/>
            <a:headEnd/>
            <a:tailEnd/>
          </a:ln>
        </p:spPr>
        <p:txBody>
          <a:bodyPr wrap="square">
            <a:spAutoFit/>
          </a:bodyPr>
          <a:lstStyle/>
          <a:p>
            <a:r>
              <a:rPr lang="en-US" sz="900" dirty="0"/>
              <a:t>Graphic </a:t>
            </a:r>
            <a:r>
              <a:rPr lang="en-US" sz="900" dirty="0" smtClean="0"/>
              <a:t> 1.2.54: PCARSS Informal MIR Report, Excel Format</a:t>
            </a:r>
            <a:endParaRPr lang="en-US" sz="900" dirty="0"/>
          </a:p>
        </p:txBody>
      </p:sp>
      <p:pic>
        <p:nvPicPr>
          <p:cNvPr id="10" name="Picture 9" descr="PCARSSExl.png"/>
          <p:cNvPicPr>
            <a:picLocks noChangeAspect="1"/>
          </p:cNvPicPr>
          <p:nvPr/>
        </p:nvPicPr>
        <p:blipFill>
          <a:blip r:embed="rId3" cstate="print"/>
          <a:stretch>
            <a:fillRect/>
          </a:stretch>
        </p:blipFill>
        <p:spPr>
          <a:xfrm>
            <a:off x="1909280" y="1950565"/>
            <a:ext cx="6110255" cy="4271944"/>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755648" y="283464"/>
            <a:ext cx="7002462" cy="674687"/>
          </a:xfrm>
        </p:spPr>
        <p:txBody>
          <a:bodyPr/>
          <a:lstStyle/>
          <a:p>
            <a:r>
              <a:rPr lang="en-US" dirty="0" smtClean="0"/>
              <a:t>Module One Objectives </a:t>
            </a:r>
          </a:p>
        </p:txBody>
      </p:sp>
      <p:sp>
        <p:nvSpPr>
          <p:cNvPr id="211972" name="TextBox 4"/>
          <p:cNvSpPr txBox="1">
            <a:spLocks noChangeArrowheads="1"/>
          </p:cNvSpPr>
          <p:nvPr/>
        </p:nvSpPr>
        <p:spPr bwMode="auto">
          <a:xfrm>
            <a:off x="128588" y="1420813"/>
            <a:ext cx="7072312" cy="369332"/>
          </a:xfrm>
          <a:prstGeom prst="rect">
            <a:avLst/>
          </a:prstGeom>
          <a:noFill/>
          <a:ln w="9525">
            <a:noFill/>
            <a:miter lim="800000"/>
            <a:headEnd/>
            <a:tailEnd/>
          </a:ln>
        </p:spPr>
        <p:txBody>
          <a:bodyPr wrap="square">
            <a:spAutoFit/>
          </a:bodyPr>
          <a:lstStyle/>
          <a:p>
            <a:pPr algn="l" eaLnBrk="0" hangingPunct="0"/>
            <a:r>
              <a:rPr lang="en-US" b="1" dirty="0">
                <a:ea typeface="ＭＳ Ｐゴシック" pitchFamily="34" charset="-128"/>
              </a:rPr>
              <a:t>At the end of </a:t>
            </a:r>
            <a:r>
              <a:rPr lang="en-US" b="1" dirty="0" smtClean="0">
                <a:ea typeface="ＭＳ Ｐゴシック" pitchFamily="34" charset="-128"/>
              </a:rPr>
              <a:t>this module you </a:t>
            </a:r>
            <a:r>
              <a:rPr lang="en-US" b="1" dirty="0">
                <a:ea typeface="ＭＳ Ｐゴシック" pitchFamily="34" charset="-128"/>
              </a:rPr>
              <a:t>should be able to:</a:t>
            </a:r>
          </a:p>
        </p:txBody>
      </p:sp>
      <p:graphicFrame>
        <p:nvGraphicFramePr>
          <p:cNvPr id="211973" name="Group 5"/>
          <p:cNvGraphicFramePr>
            <a:graphicFrameLocks noGrp="1"/>
          </p:cNvGraphicFramePr>
          <p:nvPr/>
        </p:nvGraphicFramePr>
        <p:xfrm>
          <a:off x="377825" y="2060575"/>
          <a:ext cx="8464550" cy="3209855"/>
        </p:xfrm>
        <a:graphic>
          <a:graphicData uri="http://schemas.openxmlformats.org/drawingml/2006/table">
            <a:tbl>
              <a:tblPr/>
              <a:tblGrid>
                <a:gridCol w="8464550"/>
              </a:tblGrid>
              <a:tr h="526147">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rPr>
                        <a:t>Access the pre-defined reports</a:t>
                      </a:r>
                    </a:p>
                  </a:txBody>
                  <a:tcPr horzOverflow="overflow">
                    <a:lnL cap="flat">
                      <a:noFill/>
                    </a:lnL>
                    <a:lnR cap="flat">
                      <a:noFill/>
                    </a:lnR>
                    <a:lnT cap="flat">
                      <a:noFill/>
                    </a:lnT>
                    <a:lnB>
                      <a:noFill/>
                    </a:lnB>
                    <a:lnTlToBr>
                      <a:noFill/>
                    </a:lnTlToBr>
                    <a:lnBlToTr>
                      <a:noFill/>
                    </a:lnBlToTr>
                    <a:noFill/>
                  </a:tcPr>
                </a:tc>
              </a:tr>
              <a:tr h="526147">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rPr>
                        <a:t>Select different filters in the reports</a:t>
                      </a: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rPr>
                        <a:t>Run the reports</a:t>
                      </a:r>
                      <a:endParaRPr kumimoji="0" lang="en-US" sz="1600" b="0" i="0" u="none" strike="noStrike" cap="none" normalizeH="0" baseline="0" dirty="0" smtClean="0">
                        <a:ln>
                          <a:noFill/>
                        </a:ln>
                        <a:solidFill>
                          <a:schemeClr val="tx1"/>
                        </a:solidFill>
                        <a:effectLst/>
                        <a:latin typeface="Arial" pitchFamily="34" charset="0"/>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rPr>
                        <a:t>View the reports</a:t>
                      </a: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0" fontAlgn="base" latinLnBrk="0" hangingPunct="0">
                        <a:lnSpc>
                          <a:spcPct val="120000"/>
                        </a:lnSpc>
                        <a:spcBef>
                          <a:spcPct val="2000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0" fontAlgn="base" latinLnBrk="0" hangingPunct="0">
                        <a:lnSpc>
                          <a:spcPct val="12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tr>
            </a:tbl>
          </a:graphicData>
        </a:graphic>
      </p:graphicFrame>
      <p:sp>
        <p:nvSpPr>
          <p:cNvPr id="6" name="Rectangle 5">
            <a:hlinkClick r:id="rId3" action="ppaction://hlinksldjump"/>
          </p:cNvPr>
          <p:cNvSpPr/>
          <p:nvPr/>
        </p:nvSpPr>
        <p:spPr bwMode="auto">
          <a:xfrm>
            <a:off x="129092" y="6282466"/>
            <a:ext cx="1549101" cy="311972"/>
          </a:xfrm>
          <a:prstGeom prst="rect">
            <a:avLst/>
          </a:prstGeom>
          <a:noFill/>
          <a:ln w="25400" cap="flat" cmpd="sng" algn="ctr">
            <a:no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r>
              <a:rPr lang="en-US" dirty="0" smtClean="0"/>
              <a:t>Topic </a:t>
            </a:r>
            <a:r>
              <a:rPr lang="en-US" sz="2400" b="1" dirty="0" smtClean="0">
                <a:solidFill>
                  <a:schemeClr val="tx1"/>
                </a:solidFill>
                <a:latin typeface="+mj-lt"/>
                <a:ea typeface="+mj-ea"/>
                <a:cs typeface="+mj-cs"/>
              </a:rPr>
              <a:t>Twelve</a:t>
            </a:r>
            <a:r>
              <a:rPr lang="en-US" dirty="0" smtClean="0"/>
              <a:t> – PCARSS Informal MIR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1.2.55).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117786" y="5925987"/>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1.2.55: PCARSS Informal MIR Report, Adobe Acrobat PDF</a:t>
            </a:r>
            <a:endParaRPr lang="en-US" sz="900" dirty="0"/>
          </a:p>
        </p:txBody>
      </p:sp>
      <p:pic>
        <p:nvPicPr>
          <p:cNvPr id="10" name="Picture 9" descr="PCARSSPDF.png"/>
          <p:cNvPicPr>
            <a:picLocks noChangeAspect="1"/>
          </p:cNvPicPr>
          <p:nvPr/>
        </p:nvPicPr>
        <p:blipFill>
          <a:blip r:embed="rId3" cstate="print"/>
          <a:stretch>
            <a:fillRect/>
          </a:stretch>
        </p:blipFill>
        <p:spPr>
          <a:xfrm>
            <a:off x="1130967" y="2048717"/>
            <a:ext cx="7483643" cy="3854504"/>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454275" indent="-2454275"/>
            <a:r>
              <a:rPr lang="en-US" dirty="0" smtClean="0"/>
              <a:t>Topic Thirteen – Screening Complete </a:t>
            </a:r>
            <a:br>
              <a:rPr lang="en-US" dirty="0" smtClean="0"/>
            </a:br>
            <a:r>
              <a:rPr lang="en-US" dirty="0" smtClean="0"/>
              <a:t>Case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023905"/>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1.2.56)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Screening Complete As of</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r>
              <a:rPr lang="en-US" sz="1200" dirty="0" smtClean="0"/>
              <a:t>	</a:t>
            </a:r>
          </a:p>
        </p:txBody>
      </p:sp>
      <p:sp>
        <p:nvSpPr>
          <p:cNvPr id="7" name="TextBox 11"/>
          <p:cNvSpPr txBox="1">
            <a:spLocks noChangeArrowheads="1"/>
          </p:cNvSpPr>
          <p:nvPr/>
        </p:nvSpPr>
        <p:spPr bwMode="auto">
          <a:xfrm>
            <a:off x="2609292" y="5978995"/>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1.2.56: Screening Complete Case Report Filter Selection Page</a:t>
            </a:r>
            <a:endParaRPr lang="en-US" sz="900" dirty="0"/>
          </a:p>
        </p:txBody>
      </p:sp>
      <p:pic>
        <p:nvPicPr>
          <p:cNvPr id="10" name="Picture 9" descr="slide77.png"/>
          <p:cNvPicPr>
            <a:picLocks noChangeAspect="1"/>
          </p:cNvPicPr>
          <p:nvPr/>
        </p:nvPicPr>
        <p:blipFill>
          <a:blip r:embed="rId3" cstate="print"/>
          <a:stretch>
            <a:fillRect/>
          </a:stretch>
        </p:blipFill>
        <p:spPr>
          <a:xfrm>
            <a:off x="2602519" y="1245871"/>
            <a:ext cx="6130001" cy="473593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454275" indent="-2454275"/>
            <a:r>
              <a:rPr lang="en-US" dirty="0" smtClean="0"/>
              <a:t>Topic Thirteen – Screening Complete </a:t>
            </a:r>
            <a:br>
              <a:rPr lang="en-US" dirty="0" smtClean="0"/>
            </a:br>
            <a:r>
              <a:rPr lang="en-US" dirty="0" smtClean="0"/>
              <a:t>Case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1946687"/>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1.2.57)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Buying Activity (</a:t>
            </a:r>
            <a:r>
              <a:rPr lang="en-US" sz="1200" dirty="0" err="1" smtClean="0"/>
              <a:t>DoDAAC</a:t>
            </a:r>
            <a:r>
              <a:rPr lang="en-US" sz="1200" dirty="0" smtClean="0"/>
              <a:t>) (click button to repopulate)</a:t>
            </a:r>
          </a:p>
          <a:p>
            <a:pPr marL="164592" indent="-164592">
              <a:spcBef>
                <a:spcPts val="300"/>
              </a:spcBef>
              <a:buFont typeface="Arial" pitchFamily="34" charset="0"/>
              <a:buChar char="•"/>
            </a:pPr>
            <a:r>
              <a:rPr lang="en-US" sz="1200" dirty="0" smtClean="0"/>
              <a:t>Reportable/Non-Reportable</a:t>
            </a:r>
          </a:p>
          <a:p>
            <a:pPr marL="164592" indent="-164592">
              <a:spcBef>
                <a:spcPts val="300"/>
              </a:spcBef>
              <a:buFont typeface="Arial" pitchFamily="34" charset="0"/>
              <a:buChar char="•"/>
            </a:pPr>
            <a:r>
              <a:rPr lang="en-US" sz="1200" dirty="0" smtClean="0"/>
              <a:t>CAGE (Optional)</a:t>
            </a:r>
          </a:p>
        </p:txBody>
      </p:sp>
      <p:sp>
        <p:nvSpPr>
          <p:cNvPr id="7" name="TextBox 11"/>
          <p:cNvSpPr txBox="1">
            <a:spLocks noChangeArrowheads="1"/>
          </p:cNvSpPr>
          <p:nvPr/>
        </p:nvSpPr>
        <p:spPr bwMode="auto">
          <a:xfrm>
            <a:off x="2821414" y="6322786"/>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1.2.57: Screening Complete Case Report Filter Selection Page</a:t>
            </a:r>
            <a:endParaRPr lang="en-US" sz="900" dirty="0"/>
          </a:p>
        </p:txBody>
      </p:sp>
      <p:pic>
        <p:nvPicPr>
          <p:cNvPr id="10" name="Picture 9" descr="slide78.png"/>
          <p:cNvPicPr>
            <a:picLocks noChangeAspect="1"/>
          </p:cNvPicPr>
          <p:nvPr/>
        </p:nvPicPr>
        <p:blipFill>
          <a:blip r:embed="rId3" cstate="print"/>
          <a:stretch>
            <a:fillRect/>
          </a:stretch>
        </p:blipFill>
        <p:spPr>
          <a:xfrm>
            <a:off x="2810111" y="1291590"/>
            <a:ext cx="4117014" cy="501777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3834383"/>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1.2.58).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Buying Activity</a:t>
            </a:r>
          </a:p>
          <a:p>
            <a:pPr marL="164592" indent="-164592">
              <a:spcBef>
                <a:spcPts val="200"/>
              </a:spcBef>
              <a:buFont typeface="Arial" pitchFamily="34" charset="0"/>
              <a:buChar char="•"/>
            </a:pPr>
            <a:r>
              <a:rPr lang="en-US" sz="1100" dirty="0" smtClean="0"/>
              <a:t>Cases Established Date</a:t>
            </a:r>
          </a:p>
          <a:p>
            <a:pPr marL="164592" indent="-164592">
              <a:spcBef>
                <a:spcPts val="200"/>
              </a:spcBef>
              <a:buFont typeface="Arial" pitchFamily="34" charset="0"/>
              <a:buChar char="•"/>
            </a:pPr>
            <a:r>
              <a:rPr lang="en-US" sz="1100" dirty="0" smtClean="0"/>
              <a:t>Screening Completion Date</a:t>
            </a:r>
          </a:p>
          <a:p>
            <a:pPr marL="164592" indent="-164592">
              <a:spcBef>
                <a:spcPts val="200"/>
              </a:spcBef>
              <a:buFont typeface="Arial" pitchFamily="34" charset="0"/>
              <a:buChar char="•"/>
            </a:pPr>
            <a:r>
              <a:rPr lang="en-US" sz="1100" dirty="0" smtClean="0"/>
              <a:t>Disposition Due Date</a:t>
            </a:r>
          </a:p>
          <a:p>
            <a:pPr marL="164592" indent="-164592">
              <a:spcBef>
                <a:spcPts val="200"/>
              </a:spcBef>
              <a:buFont typeface="Arial" pitchFamily="34" charset="0"/>
              <a:buChar char="•"/>
            </a:pPr>
            <a:r>
              <a:rPr lang="en-US" sz="1100" dirty="0" smtClean="0"/>
              <a:t>Contract Number</a:t>
            </a:r>
          </a:p>
          <a:p>
            <a:pPr marL="164592" indent="-164592">
              <a:spcBef>
                <a:spcPts val="200"/>
              </a:spcBef>
              <a:buFont typeface="Arial" pitchFamily="34" charset="0"/>
              <a:buChar char="•"/>
            </a:pPr>
            <a:r>
              <a:rPr lang="en-US" sz="1100" dirty="0" smtClean="0"/>
              <a:t>Line Items</a:t>
            </a:r>
          </a:p>
          <a:p>
            <a:pPr marL="164592" indent="-164592">
              <a:spcBef>
                <a:spcPts val="200"/>
              </a:spcBef>
              <a:buFont typeface="Arial" pitchFamily="34" charset="0"/>
              <a:buChar char="•"/>
            </a:pPr>
            <a:r>
              <a:rPr lang="en-US" sz="1100" dirty="0" smtClean="0"/>
              <a:t>Acquisition Cost</a:t>
            </a:r>
          </a:p>
          <a:p>
            <a:pPr marL="164592" indent="-164592">
              <a:spcBef>
                <a:spcPts val="200"/>
              </a:spcBef>
              <a:buFont typeface="Arial" pitchFamily="34" charset="0"/>
              <a:buChar char="•"/>
            </a:pPr>
            <a:r>
              <a:rPr lang="en-US" sz="1100" dirty="0" smtClean="0"/>
              <a:t>Overage Date</a:t>
            </a:r>
          </a:p>
          <a:p>
            <a:pPr marL="164592" indent="-164592">
              <a:spcBef>
                <a:spcPts val="200"/>
              </a:spcBef>
              <a:buFont typeface="Arial" pitchFamily="34" charset="0"/>
              <a:buChar char="•"/>
            </a:pPr>
            <a:r>
              <a:rPr lang="en-US" sz="1100" dirty="0" smtClean="0"/>
              <a:t>Overage Reason</a:t>
            </a:r>
          </a:p>
          <a:p>
            <a:pPr marL="164592" indent="-164592">
              <a:spcBef>
                <a:spcPts val="200"/>
              </a:spcBef>
              <a:buFont typeface="Arial" pitchFamily="34" charset="0"/>
              <a:buChar char="•"/>
            </a:pPr>
            <a:r>
              <a:rPr lang="en-US" sz="1100" dirty="0" smtClean="0"/>
              <a:t>Prime CAGE</a:t>
            </a:r>
          </a:p>
          <a:p>
            <a:pPr marL="164592" indent="-164592">
              <a:spcBef>
                <a:spcPts val="200"/>
              </a:spcBef>
              <a:buFont typeface="Arial" pitchFamily="34" charset="0"/>
              <a:buChar char="•"/>
            </a:pPr>
            <a:r>
              <a:rPr lang="en-US" sz="1100" dirty="0" smtClean="0"/>
              <a:t>Reportable</a:t>
            </a:r>
          </a:p>
          <a:p>
            <a:pPr marL="164592" indent="-164592">
              <a:spcBef>
                <a:spcPts val="200"/>
              </a:spcBef>
              <a:buFont typeface="Arial" pitchFamily="34" charset="0"/>
              <a:buChar char="•"/>
            </a:pPr>
            <a:r>
              <a:rPr lang="en-US" sz="1100" dirty="0" smtClean="0"/>
              <a:t>Processing Days</a:t>
            </a:r>
          </a:p>
          <a:p>
            <a:pPr marL="164592" indent="-164592">
              <a:spcBef>
                <a:spcPts val="200"/>
              </a:spcBef>
              <a:buFont typeface="Arial" pitchFamily="34" charset="0"/>
              <a:buChar char="•"/>
            </a:pPr>
            <a:endParaRPr lang="en-US" sz="1100" dirty="0" smtClean="0"/>
          </a:p>
        </p:txBody>
      </p:sp>
      <p:sp>
        <p:nvSpPr>
          <p:cNvPr id="20482" name="Rectangle 2"/>
          <p:cNvSpPr>
            <a:spLocks noGrp="1" noChangeArrowheads="1"/>
          </p:cNvSpPr>
          <p:nvPr>
            <p:ph type="title" idx="4294967295"/>
          </p:nvPr>
        </p:nvSpPr>
        <p:spPr>
          <a:xfrm>
            <a:off x="1755775" y="282575"/>
            <a:ext cx="7388225" cy="717550"/>
          </a:xfrm>
        </p:spPr>
        <p:txBody>
          <a:bodyPr/>
          <a:lstStyle/>
          <a:p>
            <a:pPr marL="2454275" indent="-2454275"/>
            <a:r>
              <a:rPr lang="en-US" dirty="0" smtClean="0"/>
              <a:t>Topic </a:t>
            </a:r>
            <a:r>
              <a:rPr lang="en-US" sz="2400" b="1" dirty="0" smtClean="0">
                <a:solidFill>
                  <a:schemeClr val="tx1"/>
                </a:solidFill>
                <a:latin typeface="+mj-lt"/>
                <a:ea typeface="+mj-ea"/>
                <a:cs typeface="+mj-cs"/>
              </a:rPr>
              <a:t>Thirteen</a:t>
            </a:r>
            <a:r>
              <a:rPr lang="en-US" dirty="0" smtClean="0"/>
              <a:t> – Screening Complete </a:t>
            </a:r>
            <a:br>
              <a:rPr lang="en-US" dirty="0" smtClean="0"/>
            </a:br>
            <a:r>
              <a:rPr lang="en-US" dirty="0" smtClean="0"/>
              <a:t>Case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450153" y="5216796"/>
            <a:ext cx="4024810" cy="230832"/>
          </a:xfrm>
          <a:prstGeom prst="rect">
            <a:avLst/>
          </a:prstGeom>
          <a:noFill/>
          <a:ln w="9525">
            <a:noFill/>
            <a:miter lim="800000"/>
            <a:headEnd/>
            <a:tailEnd/>
          </a:ln>
        </p:spPr>
        <p:txBody>
          <a:bodyPr wrap="square">
            <a:spAutoFit/>
          </a:bodyPr>
          <a:lstStyle/>
          <a:p>
            <a:r>
              <a:rPr lang="en-US" sz="900" dirty="0"/>
              <a:t>Graphic </a:t>
            </a:r>
            <a:r>
              <a:rPr lang="en-US" sz="900" dirty="0" smtClean="0"/>
              <a:t>1.2.58: Screening Complete Case Report, HTML Format</a:t>
            </a:r>
            <a:endParaRPr lang="en-US" sz="900" dirty="0"/>
          </a:p>
        </p:txBody>
      </p:sp>
      <p:pic>
        <p:nvPicPr>
          <p:cNvPr id="8" name="Picture 7" descr="ScreenCompleteCaseHTML.png"/>
          <p:cNvPicPr>
            <a:picLocks noChangeAspect="1"/>
          </p:cNvPicPr>
          <p:nvPr/>
        </p:nvPicPr>
        <p:blipFill>
          <a:blip r:embed="rId3" cstate="print"/>
          <a:stretch>
            <a:fillRect/>
          </a:stretch>
        </p:blipFill>
        <p:spPr>
          <a:xfrm>
            <a:off x="2446325" y="2299272"/>
            <a:ext cx="6387325" cy="2893535"/>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454275" indent="-2454275"/>
            <a:r>
              <a:rPr lang="en-US" dirty="0" smtClean="0"/>
              <a:t>Topic </a:t>
            </a:r>
            <a:r>
              <a:rPr lang="en-US" sz="2400" b="1" dirty="0" smtClean="0">
                <a:solidFill>
                  <a:schemeClr val="tx1"/>
                </a:solidFill>
                <a:latin typeface="+mj-lt"/>
                <a:ea typeface="+mj-ea"/>
                <a:cs typeface="+mj-cs"/>
              </a:rPr>
              <a:t>Thirteen</a:t>
            </a:r>
            <a:r>
              <a:rPr lang="en-US" dirty="0" smtClean="0"/>
              <a:t> – Screening Complete </a:t>
            </a:r>
            <a:br>
              <a:rPr lang="en-US" dirty="0" smtClean="0"/>
            </a:br>
            <a:r>
              <a:rPr lang="en-US" dirty="0" smtClean="0"/>
              <a:t>Case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1.2.59).</a:t>
            </a:r>
          </a:p>
          <a:p>
            <a:pPr>
              <a:spcBef>
                <a:spcPct val="50000"/>
              </a:spcBef>
            </a:pPr>
            <a:endParaRPr lang="en-US" sz="1200" dirty="0"/>
          </a:p>
        </p:txBody>
      </p:sp>
      <p:sp>
        <p:nvSpPr>
          <p:cNvPr id="9" name="TextBox 11"/>
          <p:cNvSpPr txBox="1">
            <a:spLocks noChangeArrowheads="1"/>
          </p:cNvSpPr>
          <p:nvPr/>
        </p:nvSpPr>
        <p:spPr bwMode="auto">
          <a:xfrm>
            <a:off x="548339" y="5925483"/>
            <a:ext cx="3606980" cy="230832"/>
          </a:xfrm>
          <a:prstGeom prst="rect">
            <a:avLst/>
          </a:prstGeom>
          <a:noFill/>
          <a:ln w="9525">
            <a:noFill/>
            <a:miter lim="800000"/>
            <a:headEnd/>
            <a:tailEnd/>
          </a:ln>
        </p:spPr>
        <p:txBody>
          <a:bodyPr wrap="square">
            <a:spAutoFit/>
          </a:bodyPr>
          <a:lstStyle/>
          <a:p>
            <a:r>
              <a:rPr lang="en-US" sz="900" dirty="0"/>
              <a:t>Graphic </a:t>
            </a:r>
            <a:r>
              <a:rPr lang="en-US" sz="900" dirty="0" smtClean="0"/>
              <a:t> 1.2.59: Screening Complete Case Report, Excel Format</a:t>
            </a:r>
            <a:endParaRPr lang="en-US" sz="900" dirty="0"/>
          </a:p>
        </p:txBody>
      </p:sp>
      <p:pic>
        <p:nvPicPr>
          <p:cNvPr id="10" name="Picture 9" descr="ScreenCompleteCaseEXL.png"/>
          <p:cNvPicPr>
            <a:picLocks noChangeAspect="1"/>
          </p:cNvPicPr>
          <p:nvPr/>
        </p:nvPicPr>
        <p:blipFill>
          <a:blip r:embed="rId3" cstate="print"/>
          <a:stretch>
            <a:fillRect/>
          </a:stretch>
        </p:blipFill>
        <p:spPr>
          <a:xfrm>
            <a:off x="546260" y="1936989"/>
            <a:ext cx="7968343" cy="3987057"/>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454275" indent="-2454275"/>
            <a:r>
              <a:rPr lang="en-US" dirty="0" smtClean="0"/>
              <a:t>Topic </a:t>
            </a:r>
            <a:r>
              <a:rPr lang="en-US" sz="2400" b="1" dirty="0" smtClean="0">
                <a:solidFill>
                  <a:schemeClr val="tx1"/>
                </a:solidFill>
                <a:latin typeface="+mj-lt"/>
                <a:ea typeface="+mj-ea"/>
                <a:cs typeface="+mj-cs"/>
              </a:rPr>
              <a:t>Thirteen</a:t>
            </a:r>
            <a:r>
              <a:rPr lang="en-US" dirty="0" smtClean="0"/>
              <a:t> – Screening Complete </a:t>
            </a:r>
            <a:br>
              <a:rPr lang="en-US" dirty="0" smtClean="0"/>
            </a:br>
            <a:r>
              <a:rPr lang="en-US" dirty="0" smtClean="0"/>
              <a:t>Case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1.2.60).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701083" y="6068294"/>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1.2.60: Screening Complete Case Report, Adobe Acrobat PDF</a:t>
            </a:r>
            <a:endParaRPr lang="en-US" sz="900" dirty="0"/>
          </a:p>
        </p:txBody>
      </p:sp>
      <p:pic>
        <p:nvPicPr>
          <p:cNvPr id="10" name="Picture 9" descr="ScreenCompleteCasePDF.png"/>
          <p:cNvPicPr>
            <a:picLocks noChangeAspect="1"/>
          </p:cNvPicPr>
          <p:nvPr/>
        </p:nvPicPr>
        <p:blipFill>
          <a:blip r:embed="rId3" cstate="print"/>
          <a:stretch>
            <a:fillRect/>
          </a:stretch>
        </p:blipFill>
        <p:spPr>
          <a:xfrm>
            <a:off x="1710047" y="1976514"/>
            <a:ext cx="6448301" cy="4075180"/>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514600" indent="-2514600"/>
            <a:r>
              <a:rPr lang="en-US" dirty="0" smtClean="0"/>
              <a:t>Topic Fourteen – Successful</a:t>
            </a:r>
            <a:r>
              <a:rPr lang="en-US" baseline="0" dirty="0" smtClean="0"/>
              <a:t> Bidders by</a:t>
            </a:r>
            <a:r>
              <a:rPr lang="en-US" dirty="0" smtClean="0"/>
              <a:t> </a:t>
            </a:r>
            <a:r>
              <a:rPr lang="en-US" baseline="0" dirty="0" smtClean="0"/>
              <a:t>Commodity Code </a:t>
            </a:r>
            <a:r>
              <a:rPr lang="en-US" dirty="0" smtClean="0"/>
              <a:t>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4131900"/>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1.2.61)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Commodity Code (Required)</a:t>
            </a:r>
          </a:p>
          <a:p>
            <a:pPr marL="164592" indent="-164592">
              <a:spcBef>
                <a:spcPts val="300"/>
              </a:spcBef>
              <a:buFont typeface="Arial" pitchFamily="34" charset="0"/>
              <a:buChar char="•"/>
            </a:pPr>
            <a:r>
              <a:rPr lang="en-US" sz="1200" dirty="0" smtClean="0"/>
              <a:t>FSC</a:t>
            </a:r>
          </a:p>
          <a:p>
            <a:pPr marL="164592" indent="-164592">
              <a:spcBef>
                <a:spcPts val="300"/>
              </a:spcBef>
              <a:buFont typeface="Arial" pitchFamily="34" charset="0"/>
              <a:buChar char="•"/>
            </a:pPr>
            <a:r>
              <a:rPr lang="en-US" sz="1200" dirty="0" smtClean="0"/>
              <a:t>Bidder Name</a:t>
            </a:r>
          </a:p>
          <a:p>
            <a:pPr marL="164592" indent="-164592">
              <a:spcBef>
                <a:spcPts val="300"/>
              </a:spcBef>
              <a:buFont typeface="Arial" pitchFamily="34" charset="0"/>
              <a:buChar char="•"/>
            </a:pPr>
            <a:r>
              <a:rPr lang="en-US" sz="1200" dirty="0" smtClean="0"/>
              <a:t>ZIP</a:t>
            </a:r>
          </a:p>
          <a:p>
            <a:pPr marL="164592" indent="-164592">
              <a:spcBef>
                <a:spcPts val="300"/>
              </a:spcBef>
            </a:pPr>
            <a:r>
              <a:rPr lang="en-US" sz="1200" dirty="0" smtClean="0"/>
              <a:t>	</a:t>
            </a:r>
          </a:p>
          <a:p>
            <a:pPr marL="164592" indent="-164592">
              <a:spcBef>
                <a:spcPts val="300"/>
              </a:spcBef>
            </a:pPr>
            <a:r>
              <a:rPr lang="en-US" sz="1200" dirty="0" smtClean="0"/>
              <a:t>	In the Bidder Name field, enter a bidder name. In the ZIP field, enter a ZIP code and then click on Insert button. More than one ZIP code can be inserted into the Choices box. Click Remove button to remove unwanted ZIP from Choices box.</a:t>
            </a:r>
          </a:p>
          <a:p>
            <a:pPr marL="164592" indent="-164592">
              <a:spcBef>
                <a:spcPts val="300"/>
              </a:spcBef>
            </a:pPr>
            <a:endParaRPr lang="en-US" sz="1200" dirty="0" smtClean="0"/>
          </a:p>
          <a:p>
            <a:pPr marL="164592" indent="-164592">
              <a:spcBef>
                <a:spcPts val="300"/>
              </a:spcBef>
            </a:pPr>
            <a:r>
              <a:rPr lang="en-US" sz="1200" dirty="0" smtClean="0"/>
              <a:t>	(continued on next page)</a:t>
            </a:r>
          </a:p>
        </p:txBody>
      </p:sp>
      <p:sp>
        <p:nvSpPr>
          <p:cNvPr id="7" name="TextBox 11"/>
          <p:cNvSpPr txBox="1">
            <a:spLocks noChangeArrowheads="1"/>
          </p:cNvSpPr>
          <p:nvPr/>
        </p:nvSpPr>
        <p:spPr bwMode="auto">
          <a:xfrm>
            <a:off x="3147689" y="6123280"/>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1.2.61: Successful Bidders by Commodity Code Report Filter Selection Page</a:t>
            </a:r>
            <a:endParaRPr lang="en-US" sz="900" dirty="0"/>
          </a:p>
        </p:txBody>
      </p:sp>
      <p:pic>
        <p:nvPicPr>
          <p:cNvPr id="10" name="Picture 9" descr="SuccessfulBYCC1.png"/>
          <p:cNvPicPr>
            <a:picLocks noChangeAspect="1"/>
          </p:cNvPicPr>
          <p:nvPr/>
        </p:nvPicPr>
        <p:blipFill>
          <a:blip r:embed="rId3" cstate="print"/>
          <a:stretch>
            <a:fillRect/>
          </a:stretch>
        </p:blipFill>
        <p:spPr>
          <a:xfrm>
            <a:off x="3156061" y="1298250"/>
            <a:ext cx="4859783" cy="4806546"/>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514600" indent="-2514600"/>
            <a:r>
              <a:rPr lang="en-US" dirty="0" smtClean="0"/>
              <a:t>Topic Fourteen – Successful Bidders by Commodity Code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870290"/>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1.2.62)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City</a:t>
            </a:r>
          </a:p>
          <a:p>
            <a:pPr marL="164592" indent="-164592">
              <a:spcBef>
                <a:spcPts val="300"/>
              </a:spcBef>
              <a:buFont typeface="Arial" pitchFamily="34" charset="0"/>
              <a:buChar char="•"/>
            </a:pPr>
            <a:r>
              <a:rPr lang="en-US" sz="1200" dirty="0" smtClean="0"/>
              <a:t>State</a:t>
            </a:r>
          </a:p>
          <a:p>
            <a:pPr marL="164592" indent="-164592">
              <a:spcBef>
                <a:spcPts val="300"/>
              </a:spcBef>
            </a:pPr>
            <a:endParaRPr lang="en-US" sz="1200" dirty="0" smtClean="0"/>
          </a:p>
          <a:p>
            <a:pPr marL="164592" indent="-164592">
              <a:spcBef>
                <a:spcPts val="300"/>
              </a:spcBef>
            </a:pPr>
            <a:r>
              <a:rPr lang="en-US" sz="1200" dirty="0" smtClean="0"/>
              <a:t>	In the City and State fields, enter a city and state respectively. Click on Insert button to insert the city and state into the Choices box. More than one city and state can be inserted into the Choices box. Click on Remove button to remove unwanted city and state.  </a:t>
            </a:r>
          </a:p>
          <a:p>
            <a:pPr marL="164592" indent="-164592">
              <a:spcBef>
                <a:spcPts val="300"/>
              </a:spcBef>
            </a:pPr>
            <a:endParaRPr lang="en-US" sz="1200" dirty="0" smtClean="0"/>
          </a:p>
          <a:p>
            <a:pPr marL="164592" indent="-164592">
              <a:spcBef>
                <a:spcPts val="300"/>
              </a:spcBef>
            </a:pPr>
            <a:r>
              <a:rPr lang="en-US" sz="1200" dirty="0" smtClean="0"/>
              <a:t>	</a:t>
            </a:r>
          </a:p>
        </p:txBody>
      </p:sp>
      <p:sp>
        <p:nvSpPr>
          <p:cNvPr id="7" name="TextBox 11"/>
          <p:cNvSpPr txBox="1">
            <a:spLocks noChangeArrowheads="1"/>
          </p:cNvSpPr>
          <p:nvPr/>
        </p:nvSpPr>
        <p:spPr bwMode="auto">
          <a:xfrm rot="10800000" flipV="1">
            <a:off x="2474062" y="6106512"/>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1.2.62: Successful Bidders by Commodity Code Report Filter Selection Page</a:t>
            </a:r>
            <a:endParaRPr lang="en-US" sz="900" dirty="0"/>
          </a:p>
        </p:txBody>
      </p:sp>
      <p:pic>
        <p:nvPicPr>
          <p:cNvPr id="8" name="Picture 7" descr="slide83.png"/>
          <p:cNvPicPr>
            <a:picLocks noChangeAspect="1"/>
          </p:cNvPicPr>
          <p:nvPr/>
        </p:nvPicPr>
        <p:blipFill>
          <a:blip r:embed="rId3" cstate="print"/>
          <a:stretch>
            <a:fillRect/>
          </a:stretch>
        </p:blipFill>
        <p:spPr>
          <a:xfrm>
            <a:off x="2469287" y="1410995"/>
            <a:ext cx="5577433" cy="4688632"/>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2664832"/>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1.2.63).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Name</a:t>
            </a:r>
          </a:p>
          <a:p>
            <a:pPr marL="164592" indent="-164592">
              <a:spcBef>
                <a:spcPts val="200"/>
              </a:spcBef>
              <a:buFont typeface="Arial" pitchFamily="34" charset="0"/>
              <a:buChar char="•"/>
            </a:pPr>
            <a:r>
              <a:rPr lang="en-US" sz="1100" dirty="0" smtClean="0"/>
              <a:t>Address 1</a:t>
            </a:r>
          </a:p>
          <a:p>
            <a:pPr marL="164592" indent="-164592">
              <a:spcBef>
                <a:spcPts val="200"/>
              </a:spcBef>
              <a:buFont typeface="Arial" pitchFamily="34" charset="0"/>
              <a:buChar char="•"/>
            </a:pPr>
            <a:r>
              <a:rPr lang="en-US" sz="1100" dirty="0" smtClean="0"/>
              <a:t>Address 2</a:t>
            </a:r>
          </a:p>
          <a:p>
            <a:pPr marL="164592" indent="-164592">
              <a:spcBef>
                <a:spcPts val="200"/>
              </a:spcBef>
              <a:buFont typeface="Arial" pitchFamily="34" charset="0"/>
              <a:buChar char="•"/>
            </a:pPr>
            <a:r>
              <a:rPr lang="en-US" sz="1100" dirty="0" smtClean="0"/>
              <a:t>City</a:t>
            </a:r>
          </a:p>
          <a:p>
            <a:pPr marL="164592" indent="-164592">
              <a:spcBef>
                <a:spcPts val="200"/>
              </a:spcBef>
              <a:buFont typeface="Arial" pitchFamily="34" charset="0"/>
              <a:buChar char="•"/>
            </a:pPr>
            <a:r>
              <a:rPr lang="en-US" sz="1100" dirty="0" smtClean="0"/>
              <a:t>State</a:t>
            </a:r>
          </a:p>
          <a:p>
            <a:pPr marL="164592" indent="-164592">
              <a:spcBef>
                <a:spcPts val="200"/>
              </a:spcBef>
              <a:buFont typeface="Arial" pitchFamily="34" charset="0"/>
              <a:buChar char="•"/>
            </a:pPr>
            <a:r>
              <a:rPr lang="en-US" sz="1100" dirty="0" smtClean="0"/>
              <a:t>ZIP</a:t>
            </a:r>
          </a:p>
          <a:p>
            <a:pPr marL="164592" indent="-164592">
              <a:spcBef>
                <a:spcPts val="200"/>
              </a:spcBef>
              <a:buFont typeface="Arial" pitchFamily="34" charset="0"/>
              <a:buChar char="•"/>
            </a:pPr>
            <a:r>
              <a:rPr lang="en-US" sz="1100" dirty="0" smtClean="0"/>
              <a:t>E-Mail</a:t>
            </a:r>
          </a:p>
          <a:p>
            <a:pPr marL="164592" indent="-164592">
              <a:spcBef>
                <a:spcPts val="200"/>
              </a:spcBef>
              <a:buFont typeface="Arial" pitchFamily="34" charset="0"/>
              <a:buChar char="•"/>
            </a:pPr>
            <a:r>
              <a:rPr lang="en-US" sz="1100" dirty="0" smtClean="0"/>
              <a:t>Phone</a:t>
            </a:r>
          </a:p>
          <a:p>
            <a:pPr marL="164592" indent="-164592">
              <a:spcBef>
                <a:spcPts val="200"/>
              </a:spcBef>
              <a:buFont typeface="Arial" pitchFamily="34" charset="0"/>
              <a:buChar char="•"/>
            </a:pPr>
            <a:r>
              <a:rPr lang="en-US" sz="1100" dirty="0" smtClean="0"/>
              <a:t>FSC</a:t>
            </a:r>
          </a:p>
          <a:p>
            <a:pPr marL="164592" indent="-164592">
              <a:spcBef>
                <a:spcPts val="200"/>
              </a:spcBef>
              <a:buFont typeface="Arial" pitchFamily="34" charset="0"/>
              <a:buChar char="•"/>
            </a:pPr>
            <a:r>
              <a:rPr lang="en-US" sz="1100" dirty="0" smtClean="0"/>
              <a:t>Commodity Code</a:t>
            </a:r>
          </a:p>
        </p:txBody>
      </p:sp>
      <p:sp>
        <p:nvSpPr>
          <p:cNvPr id="20482" name="Rectangle 2"/>
          <p:cNvSpPr>
            <a:spLocks noGrp="1" noChangeArrowheads="1"/>
          </p:cNvSpPr>
          <p:nvPr>
            <p:ph type="title" idx="4294967295"/>
          </p:nvPr>
        </p:nvSpPr>
        <p:spPr>
          <a:xfrm>
            <a:off x="1755775" y="282575"/>
            <a:ext cx="7388225" cy="717550"/>
          </a:xfrm>
        </p:spPr>
        <p:txBody>
          <a:bodyPr/>
          <a:lstStyle/>
          <a:p>
            <a:pPr marL="2514600" indent="-2514600"/>
            <a:r>
              <a:rPr lang="en-US" dirty="0" smtClean="0"/>
              <a:t>Topic </a:t>
            </a:r>
            <a:r>
              <a:rPr lang="en-US" sz="2400" b="1" dirty="0" smtClean="0">
                <a:solidFill>
                  <a:schemeClr val="tx1"/>
                </a:solidFill>
                <a:latin typeface="+mj-lt"/>
                <a:ea typeface="+mj-ea"/>
                <a:cs typeface="+mj-cs"/>
              </a:rPr>
              <a:t>Fourteen</a:t>
            </a:r>
            <a:r>
              <a:rPr lang="en-US" dirty="0" smtClean="0"/>
              <a:t> – Successful Bidders by Commodity Code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1797026" y="5987111"/>
            <a:ext cx="4924408" cy="230832"/>
          </a:xfrm>
          <a:prstGeom prst="rect">
            <a:avLst/>
          </a:prstGeom>
          <a:noFill/>
          <a:ln w="9525">
            <a:noFill/>
            <a:miter lim="800000"/>
            <a:headEnd/>
            <a:tailEnd/>
          </a:ln>
        </p:spPr>
        <p:txBody>
          <a:bodyPr wrap="square">
            <a:spAutoFit/>
          </a:bodyPr>
          <a:lstStyle/>
          <a:p>
            <a:r>
              <a:rPr lang="en-US" sz="900" dirty="0"/>
              <a:t>Graphic </a:t>
            </a:r>
            <a:r>
              <a:rPr lang="en-US" sz="900" dirty="0" smtClean="0"/>
              <a:t>1.2.63: Successful Bidders by Commodity Code Report, HTML Format</a:t>
            </a:r>
            <a:endParaRPr lang="en-US" sz="900" dirty="0"/>
          </a:p>
        </p:txBody>
      </p:sp>
      <p:pic>
        <p:nvPicPr>
          <p:cNvPr id="11" name="Picture 10" descr="SuccessfulHTML.png"/>
          <p:cNvPicPr>
            <a:picLocks noChangeAspect="1"/>
          </p:cNvPicPr>
          <p:nvPr/>
        </p:nvPicPr>
        <p:blipFill>
          <a:blip r:embed="rId3" cstate="print"/>
          <a:stretch>
            <a:fillRect/>
          </a:stretch>
        </p:blipFill>
        <p:spPr>
          <a:xfrm>
            <a:off x="1781299" y="2126492"/>
            <a:ext cx="6721433" cy="3855946"/>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514600" indent="-2514600"/>
            <a:r>
              <a:rPr lang="en-US" dirty="0" smtClean="0"/>
              <a:t>Topic </a:t>
            </a:r>
            <a:r>
              <a:rPr lang="en-US" sz="2400" b="1" dirty="0" smtClean="0">
                <a:solidFill>
                  <a:schemeClr val="tx1"/>
                </a:solidFill>
                <a:latin typeface="+mj-lt"/>
                <a:ea typeface="+mj-ea"/>
                <a:cs typeface="+mj-cs"/>
              </a:rPr>
              <a:t>Fourteen</a:t>
            </a:r>
            <a:r>
              <a:rPr lang="en-US" dirty="0" smtClean="0"/>
              <a:t> – Successful Bidders by Commodity Code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1.2.64).</a:t>
            </a:r>
          </a:p>
          <a:p>
            <a:pPr>
              <a:spcBef>
                <a:spcPct val="50000"/>
              </a:spcBef>
            </a:pPr>
            <a:endParaRPr lang="en-US" sz="1200" dirty="0"/>
          </a:p>
        </p:txBody>
      </p:sp>
      <p:sp>
        <p:nvSpPr>
          <p:cNvPr id="9" name="TextBox 11"/>
          <p:cNvSpPr txBox="1">
            <a:spLocks noChangeArrowheads="1"/>
          </p:cNvSpPr>
          <p:nvPr/>
        </p:nvSpPr>
        <p:spPr bwMode="auto">
          <a:xfrm>
            <a:off x="312653" y="5228699"/>
            <a:ext cx="4663889" cy="230832"/>
          </a:xfrm>
          <a:prstGeom prst="rect">
            <a:avLst/>
          </a:prstGeom>
          <a:noFill/>
          <a:ln w="9525">
            <a:noFill/>
            <a:miter lim="800000"/>
            <a:headEnd/>
            <a:tailEnd/>
          </a:ln>
        </p:spPr>
        <p:txBody>
          <a:bodyPr wrap="square">
            <a:spAutoFit/>
          </a:bodyPr>
          <a:lstStyle/>
          <a:p>
            <a:r>
              <a:rPr lang="en-US" sz="900" dirty="0"/>
              <a:t>Graphic </a:t>
            </a:r>
            <a:r>
              <a:rPr lang="en-US" sz="900" dirty="0" smtClean="0"/>
              <a:t> 1.2.64: Successful Bidders by Commodity Code Report, Excel Format</a:t>
            </a:r>
            <a:endParaRPr lang="en-US" sz="900" dirty="0"/>
          </a:p>
        </p:txBody>
      </p:sp>
      <p:pic>
        <p:nvPicPr>
          <p:cNvPr id="12" name="Picture 11" descr="SuccessfulEXL.png"/>
          <p:cNvPicPr>
            <a:picLocks noChangeAspect="1"/>
          </p:cNvPicPr>
          <p:nvPr/>
        </p:nvPicPr>
        <p:blipFill>
          <a:blip r:embed="rId3" cstate="print"/>
          <a:stretch>
            <a:fillRect/>
          </a:stretch>
        </p:blipFill>
        <p:spPr>
          <a:xfrm>
            <a:off x="321418" y="2129028"/>
            <a:ext cx="8453379" cy="3084239"/>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Module One – Using Pre-defined Reports</a:t>
            </a:r>
          </a:p>
        </p:txBody>
      </p:sp>
      <p:sp>
        <p:nvSpPr>
          <p:cNvPr id="319491" name="TextBox 9"/>
          <p:cNvSpPr txBox="1">
            <a:spLocks noChangeArrowheads="1"/>
          </p:cNvSpPr>
          <p:nvPr/>
        </p:nvSpPr>
        <p:spPr bwMode="auto">
          <a:xfrm>
            <a:off x="0" y="1509713"/>
            <a:ext cx="4222750" cy="366712"/>
          </a:xfrm>
          <a:prstGeom prst="rect">
            <a:avLst/>
          </a:prstGeom>
          <a:noFill/>
          <a:ln w="9525">
            <a:noFill/>
            <a:miter lim="800000"/>
            <a:headEnd/>
            <a:tailEnd/>
          </a:ln>
        </p:spPr>
        <p:txBody>
          <a:bodyPr>
            <a:spAutoFit/>
          </a:bodyPr>
          <a:lstStyle/>
          <a:p>
            <a:pPr algn="l" eaLnBrk="0" hangingPunct="0"/>
            <a:r>
              <a:rPr lang="en-US" b="1" dirty="0" smtClean="0"/>
              <a:t>Module One Lessons</a:t>
            </a:r>
            <a:endParaRPr lang="en-US" b="1" dirty="0"/>
          </a:p>
        </p:txBody>
      </p:sp>
      <p:graphicFrame>
        <p:nvGraphicFramePr>
          <p:cNvPr id="6" name="Group 125"/>
          <p:cNvGraphicFramePr>
            <a:graphicFrameLocks noGrp="1"/>
          </p:cNvGraphicFramePr>
          <p:nvPr/>
        </p:nvGraphicFramePr>
        <p:xfrm>
          <a:off x="760412" y="2120900"/>
          <a:ext cx="5905500" cy="563669"/>
        </p:xfrm>
        <a:graphic>
          <a:graphicData uri="http://schemas.openxmlformats.org/drawingml/2006/table">
            <a:tbl>
              <a:tblPr/>
              <a:tblGrid>
                <a:gridCol w="1652588"/>
                <a:gridCol w="4252912"/>
              </a:tblGrid>
              <a:tr h="28325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Reports</a:t>
                      </a:r>
                    </a:p>
                  </a:txBody>
                  <a:tcPr marL="68580" marR="68580" marT="0" marB="0" horzOverflow="overflow">
                    <a:lnL>
                      <a:noFill/>
                    </a:lnL>
                    <a:lnR>
                      <a:noFill/>
                    </a:lnR>
                    <a:lnT>
                      <a:noFill/>
                    </a:lnT>
                    <a:lnB>
                      <a:noFill/>
                    </a:lnB>
                    <a:lnTlToBr>
                      <a:noFill/>
                    </a:lnTlToBr>
                    <a:lnBlToTr>
                      <a:noFill/>
                    </a:lnBlToTr>
                    <a:noFill/>
                  </a:tcPr>
                </a:tc>
              </a:tr>
              <a:tr h="13652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Reports</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514600" indent="-2514600"/>
            <a:r>
              <a:rPr lang="en-US" dirty="0" smtClean="0"/>
              <a:t>Topic </a:t>
            </a:r>
            <a:r>
              <a:rPr lang="en-US" sz="2400" b="1" dirty="0" smtClean="0">
                <a:solidFill>
                  <a:schemeClr val="tx1"/>
                </a:solidFill>
                <a:latin typeface="+mj-lt"/>
                <a:ea typeface="+mj-ea"/>
                <a:cs typeface="+mj-cs"/>
              </a:rPr>
              <a:t>Fourteen</a:t>
            </a:r>
            <a:r>
              <a:rPr lang="en-US" dirty="0" smtClean="0"/>
              <a:t> – Successful Bidders by Commodity Code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1.2.65).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631398" y="5939858"/>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1.2.65: Successful Bidders by Commodity Code Report, Adobe Acrobat PDF</a:t>
            </a:r>
            <a:endParaRPr lang="en-US" sz="900" dirty="0"/>
          </a:p>
        </p:txBody>
      </p:sp>
      <p:pic>
        <p:nvPicPr>
          <p:cNvPr id="8" name="Picture 7" descr="SuccessfulPDF.png"/>
          <p:cNvPicPr>
            <a:picLocks noChangeAspect="1"/>
          </p:cNvPicPr>
          <p:nvPr/>
        </p:nvPicPr>
        <p:blipFill>
          <a:blip r:embed="rId3" cstate="print"/>
          <a:stretch>
            <a:fillRect/>
          </a:stretch>
        </p:blipFill>
        <p:spPr>
          <a:xfrm>
            <a:off x="1616607" y="2126366"/>
            <a:ext cx="6163293" cy="3791006"/>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90</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225675" indent="-2225675"/>
            <a:r>
              <a:rPr lang="en-US" dirty="0" smtClean="0"/>
              <a:t>Topic Fifteen – Timely Property Disposition</a:t>
            </a:r>
            <a:r>
              <a:rPr lang="en-US" baseline="0" dirty="0" smtClean="0"/>
              <a:t> </a:t>
            </a:r>
            <a:br>
              <a:rPr lang="en-US" baseline="0" dirty="0" smtClean="0"/>
            </a:br>
            <a:r>
              <a:rPr lang="en-US" dirty="0" smtClean="0"/>
              <a:t>Detail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3654847"/>
          </a:xfrm>
          <a:prstGeom prst="rect">
            <a:avLst/>
          </a:prstGeom>
          <a:noFill/>
          <a:ln w="19050" algn="ctr">
            <a:noFill/>
            <a:miter lim="800000"/>
            <a:headEnd/>
            <a:tailEnd/>
          </a:ln>
        </p:spPr>
        <p:txBody>
          <a:bodyPr wrap="square">
            <a:spAutoFit/>
          </a:bodyPr>
          <a:lstStyle/>
          <a:p>
            <a:pPr>
              <a:spcBef>
                <a:spcPts val="300"/>
              </a:spcBef>
            </a:pPr>
            <a:endParaRPr lang="en-US" sz="1200" dirty="0" smtClean="0"/>
          </a:p>
          <a:p>
            <a:pPr>
              <a:spcBef>
                <a:spcPts val="300"/>
              </a:spcBef>
            </a:pPr>
            <a:r>
              <a:rPr lang="en-US" sz="1200" dirty="0" smtClean="0"/>
              <a:t>The filter selection page (Graphic 1.2.66)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Items with Disposal Determined From and To</a:t>
            </a:r>
          </a:p>
          <a:p>
            <a:pPr marL="164592" indent="-164592">
              <a:spcBef>
                <a:spcPts val="300"/>
              </a:spcBef>
              <a:buFont typeface="Arial" pitchFamily="34" charset="0"/>
              <a:buChar char="•"/>
            </a:pPr>
            <a:r>
              <a:rPr lang="en-US" sz="1200" dirty="0" smtClean="0"/>
              <a:t>Division</a:t>
            </a:r>
          </a:p>
          <a:p>
            <a:pPr marL="164592" indent="-164592">
              <a:spcBef>
                <a:spcPts val="300"/>
              </a:spcBef>
              <a:buFont typeface="Arial" pitchFamily="34" charset="0"/>
              <a:buChar char="•"/>
            </a:pPr>
            <a:r>
              <a:rPr lang="en-US" sz="1200" dirty="0" smtClean="0"/>
              <a:t>CMO (click button to repopulate)</a:t>
            </a:r>
          </a:p>
          <a:p>
            <a:pPr marL="164592" indent="-164592">
              <a:spcBef>
                <a:spcPts val="300"/>
              </a:spcBef>
              <a:buFont typeface="Arial" pitchFamily="34" charset="0"/>
              <a:buChar char="•"/>
            </a:pPr>
            <a:r>
              <a:rPr lang="en-US" sz="1200" dirty="0" smtClean="0"/>
              <a:t>PLCO (click button to repopulate)</a:t>
            </a:r>
          </a:p>
          <a:p>
            <a:pPr marL="164592" indent="-164592">
              <a:spcBef>
                <a:spcPts val="300"/>
              </a:spcBef>
            </a:pPr>
            <a:endParaRPr lang="en-US" sz="1200" dirty="0" smtClean="0"/>
          </a:p>
          <a:p>
            <a:pPr marL="164592" indent="-164592">
              <a:spcBef>
                <a:spcPts val="300"/>
              </a:spcBef>
            </a:pPr>
            <a:r>
              <a:rPr lang="en-US" sz="1200" dirty="0" smtClean="0"/>
              <a:t>	(continued on next page)</a:t>
            </a:r>
          </a:p>
          <a:p>
            <a:pPr marL="164592" indent="-164592">
              <a:spcBef>
                <a:spcPts val="300"/>
              </a:spcBef>
            </a:pPr>
            <a:endParaRPr lang="en-US" sz="1200" dirty="0" smtClean="0"/>
          </a:p>
          <a:p>
            <a:pPr marL="164592" indent="-164592">
              <a:spcBef>
                <a:spcPts val="300"/>
              </a:spcBef>
            </a:pPr>
            <a:r>
              <a:rPr lang="en-US" sz="1200" dirty="0" smtClean="0"/>
              <a:t>	</a:t>
            </a:r>
          </a:p>
          <a:p>
            <a:pPr marL="164592" indent="-164592">
              <a:spcBef>
                <a:spcPts val="300"/>
              </a:spcBef>
            </a:pPr>
            <a:endParaRPr lang="en-US" sz="1200" dirty="0" smtClean="0"/>
          </a:p>
        </p:txBody>
      </p:sp>
      <p:sp>
        <p:nvSpPr>
          <p:cNvPr id="7" name="TextBox 11"/>
          <p:cNvSpPr txBox="1">
            <a:spLocks noChangeArrowheads="1"/>
          </p:cNvSpPr>
          <p:nvPr/>
        </p:nvSpPr>
        <p:spPr bwMode="auto">
          <a:xfrm>
            <a:off x="2660801" y="6147031"/>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1.2.66: Timely Property Disposition Detail Report Filter Selection Page</a:t>
            </a:r>
            <a:endParaRPr lang="en-US" sz="900" dirty="0"/>
          </a:p>
        </p:txBody>
      </p:sp>
      <p:pic>
        <p:nvPicPr>
          <p:cNvPr id="8" name="Picture 7" descr="Timely1.png"/>
          <p:cNvPicPr>
            <a:picLocks noChangeAspect="1"/>
          </p:cNvPicPr>
          <p:nvPr/>
        </p:nvPicPr>
        <p:blipFill>
          <a:blip r:embed="rId3" cstate="print"/>
          <a:stretch>
            <a:fillRect/>
          </a:stretch>
        </p:blipFill>
        <p:spPr>
          <a:xfrm>
            <a:off x="2661231" y="1287843"/>
            <a:ext cx="6245261" cy="4865813"/>
          </a:xfrm>
          <a:prstGeom prst="rect">
            <a:avLst/>
          </a:prstGeom>
          <a:ln>
            <a:solidFill>
              <a:schemeClr val="tx1"/>
            </a:solidFill>
          </a:ln>
        </p:spPr>
      </p:pic>
      <p:sp>
        <p:nvSpPr>
          <p:cNvPr id="10"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91</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225675" indent="-2225675"/>
            <a:r>
              <a:rPr lang="en-US" dirty="0" smtClean="0"/>
              <a:t>Topic Fifteen – Timely Property Disposition </a:t>
            </a:r>
            <a:br>
              <a:rPr lang="en-US" dirty="0" smtClean="0"/>
            </a:br>
            <a:r>
              <a:rPr lang="en-US" dirty="0" smtClean="0"/>
              <a:t>Detail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Selecting Filters</a:t>
            </a:r>
            <a:endParaRPr lang="en-US" dirty="0"/>
          </a:p>
        </p:txBody>
      </p:sp>
      <p:sp>
        <p:nvSpPr>
          <p:cNvPr id="20500" name="Text Box 51"/>
          <p:cNvSpPr txBox="1">
            <a:spLocks noChangeArrowheads="1"/>
          </p:cNvSpPr>
          <p:nvPr/>
        </p:nvSpPr>
        <p:spPr bwMode="auto">
          <a:xfrm>
            <a:off x="152401" y="1562100"/>
            <a:ext cx="2313398" cy="1985159"/>
          </a:xfrm>
          <a:prstGeom prst="rect">
            <a:avLst/>
          </a:prstGeom>
          <a:noFill/>
          <a:ln w="19050" algn="ctr">
            <a:noFill/>
            <a:miter lim="800000"/>
            <a:headEnd/>
            <a:tailEnd/>
          </a:ln>
        </p:spPr>
        <p:txBody>
          <a:bodyPr wrap="square">
            <a:spAutoFit/>
          </a:bodyPr>
          <a:lstStyle/>
          <a:p>
            <a:pPr>
              <a:spcBef>
                <a:spcPts val="300"/>
              </a:spcBef>
            </a:pPr>
            <a:r>
              <a:rPr lang="en-US" sz="1200" dirty="0" smtClean="0"/>
              <a:t>The filter selection page (Graphic 1.2.67) displays the following selection criteria:</a:t>
            </a:r>
          </a:p>
          <a:p>
            <a:pPr>
              <a:spcBef>
                <a:spcPts val="300"/>
              </a:spcBef>
            </a:pPr>
            <a:endParaRPr lang="en-US" sz="1200" dirty="0" smtClean="0"/>
          </a:p>
          <a:p>
            <a:pPr marL="164592" indent="-164592">
              <a:spcBef>
                <a:spcPts val="300"/>
              </a:spcBef>
              <a:buFont typeface="Arial" pitchFamily="34" charset="0"/>
              <a:buChar char="•"/>
            </a:pPr>
            <a:r>
              <a:rPr lang="en-US" sz="1200" dirty="0" smtClean="0"/>
              <a:t>Agency Department</a:t>
            </a:r>
          </a:p>
          <a:p>
            <a:pPr marL="164592" indent="-164592">
              <a:spcBef>
                <a:spcPts val="300"/>
              </a:spcBef>
              <a:buFont typeface="Arial" pitchFamily="34" charset="0"/>
              <a:buChar char="•"/>
            </a:pPr>
            <a:r>
              <a:rPr lang="en-US" sz="1200" dirty="0" smtClean="0"/>
              <a:t>Buying Activity (</a:t>
            </a:r>
            <a:r>
              <a:rPr lang="en-US" sz="1200" dirty="0" err="1" smtClean="0"/>
              <a:t>DoDAAC</a:t>
            </a:r>
            <a:r>
              <a:rPr lang="en-US" sz="1200" dirty="0" smtClean="0"/>
              <a:t>)</a:t>
            </a:r>
          </a:p>
          <a:p>
            <a:pPr marL="164592" indent="-164592">
              <a:spcBef>
                <a:spcPts val="300"/>
              </a:spcBef>
              <a:buFont typeface="Arial" pitchFamily="34" charset="0"/>
              <a:buChar char="•"/>
            </a:pPr>
            <a:r>
              <a:rPr lang="en-US" sz="1200" dirty="0" smtClean="0"/>
              <a:t>Disposal Code</a:t>
            </a:r>
          </a:p>
          <a:p>
            <a:pPr marL="164592" indent="-164592">
              <a:spcBef>
                <a:spcPts val="300"/>
              </a:spcBef>
              <a:buFont typeface="Arial" pitchFamily="34" charset="0"/>
              <a:buChar char="•"/>
            </a:pPr>
            <a:r>
              <a:rPr lang="en-US" sz="1200" dirty="0" smtClean="0"/>
              <a:t>Reportable/Non-Reportable</a:t>
            </a:r>
          </a:p>
          <a:p>
            <a:pPr marL="164592" indent="-164592">
              <a:spcBef>
                <a:spcPts val="300"/>
              </a:spcBef>
            </a:pPr>
            <a:r>
              <a:rPr lang="en-US" sz="1200" dirty="0" smtClean="0"/>
              <a:t>	</a:t>
            </a:r>
          </a:p>
        </p:txBody>
      </p:sp>
      <p:sp>
        <p:nvSpPr>
          <p:cNvPr id="7" name="TextBox 11"/>
          <p:cNvSpPr txBox="1">
            <a:spLocks noChangeArrowheads="1"/>
          </p:cNvSpPr>
          <p:nvPr/>
        </p:nvSpPr>
        <p:spPr bwMode="auto">
          <a:xfrm>
            <a:off x="2720755" y="6364407"/>
            <a:ext cx="4819425" cy="230832"/>
          </a:xfrm>
          <a:prstGeom prst="rect">
            <a:avLst/>
          </a:prstGeom>
          <a:noFill/>
          <a:ln w="9525">
            <a:noFill/>
            <a:miter lim="800000"/>
            <a:headEnd/>
            <a:tailEnd/>
          </a:ln>
        </p:spPr>
        <p:txBody>
          <a:bodyPr wrap="square">
            <a:spAutoFit/>
          </a:bodyPr>
          <a:lstStyle/>
          <a:p>
            <a:r>
              <a:rPr lang="en-US" sz="900" dirty="0"/>
              <a:t>Graphic </a:t>
            </a:r>
            <a:r>
              <a:rPr lang="en-US" sz="900" dirty="0" smtClean="0"/>
              <a:t>1.2.67: Timely Property Disposition Detail Report Filter Selection Page</a:t>
            </a:r>
            <a:endParaRPr lang="en-US" sz="900" dirty="0"/>
          </a:p>
        </p:txBody>
      </p:sp>
      <p:pic>
        <p:nvPicPr>
          <p:cNvPr id="10" name="Picture 9" descr="slide88.png"/>
          <p:cNvPicPr>
            <a:picLocks noChangeAspect="1"/>
          </p:cNvPicPr>
          <p:nvPr/>
        </p:nvPicPr>
        <p:blipFill>
          <a:blip r:embed="rId3" cstate="print"/>
          <a:stretch>
            <a:fillRect/>
          </a:stretch>
        </p:blipFill>
        <p:spPr>
          <a:xfrm>
            <a:off x="2731491" y="1233236"/>
            <a:ext cx="3982130" cy="5083042"/>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1"/>
          <p:cNvSpPr txBox="1">
            <a:spLocks noChangeArrowheads="1"/>
          </p:cNvSpPr>
          <p:nvPr/>
        </p:nvSpPr>
        <p:spPr bwMode="auto">
          <a:xfrm>
            <a:off x="152398" y="1562100"/>
            <a:ext cx="8477893" cy="3444533"/>
          </a:xfrm>
          <a:prstGeom prst="rect">
            <a:avLst/>
          </a:prstGeom>
          <a:solidFill>
            <a:schemeClr val="bg1"/>
          </a:solid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HTML format (Graphic 1.2.68). Columns displayed in the report results are:</a:t>
            </a:r>
          </a:p>
          <a:p>
            <a:pPr>
              <a:spcBef>
                <a:spcPct val="50000"/>
              </a:spcBef>
            </a:pPr>
            <a:endParaRPr lang="en-US" sz="1100" dirty="0" smtClean="0"/>
          </a:p>
          <a:p>
            <a:pPr marL="164592" indent="-164592">
              <a:spcBef>
                <a:spcPts val="200"/>
              </a:spcBef>
              <a:buFont typeface="Arial" pitchFamily="34" charset="0"/>
              <a:buChar char="•"/>
            </a:pPr>
            <a:r>
              <a:rPr lang="en-US" sz="1100" dirty="0" smtClean="0"/>
              <a:t>Division</a:t>
            </a:r>
          </a:p>
          <a:p>
            <a:pPr marL="164592" indent="-164592">
              <a:spcBef>
                <a:spcPts val="200"/>
              </a:spcBef>
              <a:buFont typeface="Arial" pitchFamily="34" charset="0"/>
              <a:buChar char="•"/>
            </a:pPr>
            <a:r>
              <a:rPr lang="en-US" sz="1100" dirty="0" smtClean="0"/>
              <a:t>PLCO</a:t>
            </a:r>
          </a:p>
          <a:p>
            <a:pPr marL="164592" indent="-164592">
              <a:spcBef>
                <a:spcPts val="200"/>
              </a:spcBef>
              <a:buFont typeface="Arial" pitchFamily="34" charset="0"/>
              <a:buChar char="•"/>
            </a:pPr>
            <a:r>
              <a:rPr lang="en-US" sz="1100" dirty="0" smtClean="0"/>
              <a:t>CMO</a:t>
            </a:r>
          </a:p>
          <a:p>
            <a:pPr marL="164592" indent="-164592">
              <a:spcBef>
                <a:spcPts val="200"/>
              </a:spcBef>
              <a:buFont typeface="Arial" pitchFamily="34" charset="0"/>
              <a:buChar char="•"/>
            </a:pPr>
            <a:r>
              <a:rPr lang="en-US" sz="1100" dirty="0" smtClean="0"/>
              <a:t>Case Number</a:t>
            </a:r>
          </a:p>
          <a:p>
            <a:pPr marL="164592" indent="-164592">
              <a:spcBef>
                <a:spcPts val="200"/>
              </a:spcBef>
              <a:buFont typeface="Arial" pitchFamily="34" charset="0"/>
              <a:buChar char="•"/>
            </a:pPr>
            <a:r>
              <a:rPr lang="en-US" sz="1100" dirty="0" smtClean="0"/>
              <a:t>Established Date</a:t>
            </a:r>
          </a:p>
          <a:p>
            <a:pPr marL="164592" indent="-164592">
              <a:spcBef>
                <a:spcPts val="200"/>
              </a:spcBef>
              <a:buFont typeface="Arial" pitchFamily="34" charset="0"/>
              <a:buChar char="•"/>
            </a:pPr>
            <a:r>
              <a:rPr lang="en-US" sz="1100" dirty="0" smtClean="0"/>
              <a:t>Schedule Reference Number</a:t>
            </a:r>
          </a:p>
          <a:p>
            <a:pPr marL="164592" indent="-164592">
              <a:spcBef>
                <a:spcPts val="200"/>
              </a:spcBef>
              <a:buFont typeface="Arial" pitchFamily="34" charset="0"/>
              <a:buChar char="•"/>
            </a:pPr>
            <a:r>
              <a:rPr lang="en-US" sz="1100" dirty="0" smtClean="0"/>
              <a:t>Item Number</a:t>
            </a:r>
          </a:p>
          <a:p>
            <a:pPr marL="164592" indent="-164592">
              <a:spcBef>
                <a:spcPts val="200"/>
              </a:spcBef>
              <a:buFont typeface="Arial" pitchFamily="34" charset="0"/>
              <a:buChar char="•"/>
            </a:pPr>
            <a:r>
              <a:rPr lang="en-US" sz="1100" dirty="0" smtClean="0"/>
              <a:t>Line Item Description</a:t>
            </a:r>
          </a:p>
          <a:p>
            <a:pPr marL="164592" indent="-164592">
              <a:spcBef>
                <a:spcPts val="200"/>
              </a:spcBef>
              <a:buFont typeface="Arial" pitchFamily="34" charset="0"/>
              <a:buChar char="•"/>
            </a:pPr>
            <a:r>
              <a:rPr lang="en-US" sz="1100" dirty="0" smtClean="0"/>
              <a:t>On-Time</a:t>
            </a:r>
          </a:p>
          <a:p>
            <a:pPr marL="164592" indent="-164592">
              <a:spcBef>
                <a:spcPts val="200"/>
              </a:spcBef>
              <a:buFont typeface="Arial" pitchFamily="34" charset="0"/>
              <a:buChar char="•"/>
            </a:pPr>
            <a:r>
              <a:rPr lang="en-US" sz="1100" dirty="0" smtClean="0"/>
              <a:t>Disposition Code</a:t>
            </a:r>
          </a:p>
          <a:p>
            <a:pPr marL="164592" indent="-164592">
              <a:spcBef>
                <a:spcPts val="200"/>
              </a:spcBef>
              <a:buFont typeface="Arial" pitchFamily="34" charset="0"/>
              <a:buChar char="•"/>
            </a:pPr>
            <a:r>
              <a:rPr lang="en-US" sz="1100" dirty="0" smtClean="0"/>
              <a:t>Disposition Date</a:t>
            </a:r>
          </a:p>
          <a:p>
            <a:pPr marL="164592" indent="-164592">
              <a:spcBef>
                <a:spcPts val="200"/>
              </a:spcBef>
              <a:buFont typeface="Arial" pitchFamily="34" charset="0"/>
              <a:buChar char="•"/>
            </a:pPr>
            <a:r>
              <a:rPr lang="en-US" sz="1100" dirty="0" smtClean="0"/>
              <a:t>Number of Days to Disposition</a:t>
            </a:r>
          </a:p>
          <a:p>
            <a:pPr marL="164592" indent="-164592">
              <a:spcBef>
                <a:spcPts val="200"/>
              </a:spcBef>
            </a:pPr>
            <a:endParaRPr lang="en-US" sz="1100" dirty="0" smtClean="0"/>
          </a:p>
          <a:p>
            <a:pPr marL="164592" indent="-164592">
              <a:spcBef>
                <a:spcPts val="200"/>
              </a:spcBef>
            </a:pPr>
            <a:endParaRPr lang="en-US" sz="1100" dirty="0" smtClean="0"/>
          </a:p>
        </p:txBody>
      </p:sp>
      <p:sp>
        <p:nvSpPr>
          <p:cNvPr id="20482" name="Rectangle 2"/>
          <p:cNvSpPr>
            <a:spLocks noGrp="1" noChangeArrowheads="1"/>
          </p:cNvSpPr>
          <p:nvPr>
            <p:ph type="title" idx="4294967295"/>
          </p:nvPr>
        </p:nvSpPr>
        <p:spPr>
          <a:xfrm>
            <a:off x="1755775" y="282575"/>
            <a:ext cx="7388225" cy="717550"/>
          </a:xfrm>
        </p:spPr>
        <p:txBody>
          <a:bodyPr/>
          <a:lstStyle/>
          <a:p>
            <a:pPr marL="2225675" indent="-2225675"/>
            <a:r>
              <a:rPr lang="en-US" dirty="0" smtClean="0"/>
              <a:t>Topic </a:t>
            </a:r>
            <a:r>
              <a:rPr lang="en-US" sz="2400" b="1" dirty="0" smtClean="0">
                <a:solidFill>
                  <a:schemeClr val="tx1"/>
                </a:solidFill>
                <a:latin typeface="+mj-lt"/>
                <a:ea typeface="+mj-ea"/>
                <a:cs typeface="+mj-cs"/>
              </a:rPr>
              <a:t>Fifteen</a:t>
            </a:r>
            <a:r>
              <a:rPr lang="en-US" dirty="0" smtClean="0"/>
              <a:t> – Timely Property Disposition </a:t>
            </a:r>
            <a:br>
              <a:rPr lang="en-US" dirty="0" smtClean="0"/>
            </a:br>
            <a:r>
              <a:rPr lang="en-US" dirty="0" smtClean="0"/>
              <a:t>Detail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HTML Report</a:t>
            </a:r>
            <a:endParaRPr lang="en-US" dirty="0"/>
          </a:p>
        </p:txBody>
      </p:sp>
      <p:sp>
        <p:nvSpPr>
          <p:cNvPr id="7" name="TextBox 11"/>
          <p:cNvSpPr txBox="1">
            <a:spLocks noChangeArrowheads="1"/>
          </p:cNvSpPr>
          <p:nvPr/>
        </p:nvSpPr>
        <p:spPr bwMode="auto">
          <a:xfrm>
            <a:off x="2479862" y="6002016"/>
            <a:ext cx="4817531" cy="230832"/>
          </a:xfrm>
          <a:prstGeom prst="rect">
            <a:avLst/>
          </a:prstGeom>
          <a:noFill/>
          <a:ln w="9525">
            <a:noFill/>
            <a:miter lim="800000"/>
            <a:headEnd/>
            <a:tailEnd/>
          </a:ln>
        </p:spPr>
        <p:txBody>
          <a:bodyPr wrap="square">
            <a:spAutoFit/>
          </a:bodyPr>
          <a:lstStyle/>
          <a:p>
            <a:r>
              <a:rPr lang="en-US" sz="900" dirty="0"/>
              <a:t>Graphic </a:t>
            </a:r>
            <a:r>
              <a:rPr lang="en-US" sz="900" dirty="0" smtClean="0"/>
              <a:t>1.2.68: Timely Property Disposition Detail Report, HTML Format</a:t>
            </a:r>
            <a:endParaRPr lang="en-US" sz="900" dirty="0"/>
          </a:p>
        </p:txBody>
      </p:sp>
      <p:pic>
        <p:nvPicPr>
          <p:cNvPr id="11" name="Picture 10" descr="TimelyHTML.png"/>
          <p:cNvPicPr>
            <a:picLocks noChangeAspect="1"/>
          </p:cNvPicPr>
          <p:nvPr/>
        </p:nvPicPr>
        <p:blipFill>
          <a:blip r:embed="rId3" cstate="print"/>
          <a:stretch>
            <a:fillRect/>
          </a:stretch>
        </p:blipFill>
        <p:spPr>
          <a:xfrm>
            <a:off x="2478502" y="2147293"/>
            <a:ext cx="6388768" cy="3842157"/>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225675" indent="-2225675"/>
            <a:r>
              <a:rPr lang="en-US" dirty="0" smtClean="0"/>
              <a:t>Topic </a:t>
            </a:r>
            <a:r>
              <a:rPr lang="en-US" sz="2400" b="1" dirty="0" smtClean="0">
                <a:solidFill>
                  <a:schemeClr val="tx1"/>
                </a:solidFill>
                <a:latin typeface="+mj-lt"/>
                <a:ea typeface="+mj-ea"/>
                <a:cs typeface="+mj-cs"/>
              </a:rPr>
              <a:t>Fifteen</a:t>
            </a:r>
            <a:r>
              <a:rPr lang="en-US" dirty="0" smtClean="0"/>
              <a:t> – Timely Property Disposition </a:t>
            </a:r>
            <a:br>
              <a:rPr lang="en-US" dirty="0" smtClean="0"/>
            </a:br>
            <a:r>
              <a:rPr lang="en-US" dirty="0" smtClean="0"/>
              <a:t>Detail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Excel Report</a:t>
            </a:r>
            <a:endParaRPr lang="en-US" dirty="0"/>
          </a:p>
        </p:txBody>
      </p:sp>
      <p:sp>
        <p:nvSpPr>
          <p:cNvPr id="20500" name="Text Box 51"/>
          <p:cNvSpPr txBox="1">
            <a:spLocks noChangeArrowheads="1"/>
          </p:cNvSpPr>
          <p:nvPr/>
        </p:nvSpPr>
        <p:spPr bwMode="auto">
          <a:xfrm>
            <a:off x="152400" y="1562100"/>
            <a:ext cx="8763000" cy="553998"/>
          </a:xfrm>
          <a:prstGeom prst="rect">
            <a:avLst/>
          </a:prstGeom>
          <a:noFill/>
          <a:ln w="19050" algn="ctr">
            <a:noFill/>
            <a:miter lim="800000"/>
            <a:headEnd/>
            <a:tailEnd/>
          </a:ln>
        </p:spPr>
        <p:txBody>
          <a:bodyPr wrap="square">
            <a:spAutoFit/>
          </a:bodyPr>
          <a:lstStyle/>
          <a:p>
            <a:pPr>
              <a:spcBef>
                <a:spcPct val="50000"/>
              </a:spcBef>
            </a:pPr>
            <a:r>
              <a:rPr lang="en-US" sz="1200" dirty="0" smtClean="0"/>
              <a:t>The results you have filtered through are displayed in the Excel format (Graphic 1.2.69).</a:t>
            </a:r>
          </a:p>
          <a:p>
            <a:pPr>
              <a:spcBef>
                <a:spcPct val="50000"/>
              </a:spcBef>
            </a:pPr>
            <a:endParaRPr lang="en-US" sz="1200" dirty="0"/>
          </a:p>
        </p:txBody>
      </p:sp>
      <p:sp>
        <p:nvSpPr>
          <p:cNvPr id="9" name="TextBox 11"/>
          <p:cNvSpPr txBox="1">
            <a:spLocks noChangeArrowheads="1"/>
          </p:cNvSpPr>
          <p:nvPr/>
        </p:nvSpPr>
        <p:spPr bwMode="auto">
          <a:xfrm>
            <a:off x="706889" y="5904966"/>
            <a:ext cx="4663889" cy="230832"/>
          </a:xfrm>
          <a:prstGeom prst="rect">
            <a:avLst/>
          </a:prstGeom>
          <a:noFill/>
          <a:ln w="9525">
            <a:noFill/>
            <a:miter lim="800000"/>
            <a:headEnd/>
            <a:tailEnd/>
          </a:ln>
        </p:spPr>
        <p:txBody>
          <a:bodyPr wrap="square">
            <a:spAutoFit/>
          </a:bodyPr>
          <a:lstStyle/>
          <a:p>
            <a:r>
              <a:rPr lang="en-US" sz="900" dirty="0"/>
              <a:t>Graphic </a:t>
            </a:r>
            <a:r>
              <a:rPr lang="en-US" sz="900" dirty="0" smtClean="0"/>
              <a:t> 1.2.69: Timely Property Disposition Detail Report, Excel Format</a:t>
            </a:r>
            <a:endParaRPr lang="en-US" sz="900" dirty="0"/>
          </a:p>
        </p:txBody>
      </p:sp>
      <p:pic>
        <p:nvPicPr>
          <p:cNvPr id="10" name="Picture 9" descr="TimelyEXL.png"/>
          <p:cNvPicPr>
            <a:picLocks noChangeAspect="1"/>
          </p:cNvPicPr>
          <p:nvPr/>
        </p:nvPicPr>
        <p:blipFill>
          <a:blip r:embed="rId3" cstate="print"/>
          <a:stretch>
            <a:fillRect/>
          </a:stretch>
        </p:blipFill>
        <p:spPr>
          <a:xfrm>
            <a:off x="691903" y="2072881"/>
            <a:ext cx="7837714" cy="3830170"/>
          </a:xfrm>
          <a:prstGeom prst="rect">
            <a:avLst/>
          </a:prstGeom>
          <a:ln>
            <a:solidFill>
              <a:schemeClr val="tx1"/>
            </a:solidFill>
          </a:ln>
        </p:spPr>
      </p:pic>
      <p:sp>
        <p:nvSpPr>
          <p:cNvPr id="11"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marL="2225675" indent="-2225675"/>
            <a:r>
              <a:rPr lang="en-US" dirty="0" smtClean="0"/>
              <a:t>Topic </a:t>
            </a:r>
            <a:r>
              <a:rPr lang="en-US" sz="2400" b="1" dirty="0" smtClean="0">
                <a:solidFill>
                  <a:schemeClr val="tx1"/>
                </a:solidFill>
                <a:latin typeface="+mj-lt"/>
                <a:ea typeface="+mj-ea"/>
                <a:cs typeface="+mj-cs"/>
              </a:rPr>
              <a:t>Fifteen</a:t>
            </a:r>
            <a:r>
              <a:rPr lang="en-US" dirty="0" smtClean="0"/>
              <a:t> – Timely Property Disposition </a:t>
            </a:r>
            <a:br>
              <a:rPr lang="en-US" dirty="0" smtClean="0"/>
            </a:br>
            <a:r>
              <a:rPr lang="en-US" dirty="0" smtClean="0"/>
              <a:t>Detail Report</a:t>
            </a:r>
          </a:p>
        </p:txBody>
      </p:sp>
      <p:sp>
        <p:nvSpPr>
          <p:cNvPr id="20483" name="Text Box 31"/>
          <p:cNvSpPr txBox="1">
            <a:spLocks noChangeArrowheads="1"/>
          </p:cNvSpPr>
          <p:nvPr/>
        </p:nvSpPr>
        <p:spPr bwMode="auto">
          <a:xfrm>
            <a:off x="0" y="1190625"/>
            <a:ext cx="6943725" cy="366713"/>
          </a:xfrm>
          <a:prstGeom prst="rect">
            <a:avLst/>
          </a:prstGeom>
          <a:noFill/>
          <a:ln w="9525" algn="ctr">
            <a:noFill/>
            <a:miter lim="800000"/>
            <a:headEnd/>
            <a:tailEnd/>
          </a:ln>
        </p:spPr>
        <p:txBody>
          <a:bodyPr>
            <a:spAutoFit/>
          </a:bodyPr>
          <a:lstStyle/>
          <a:p>
            <a:pPr algn="l"/>
            <a:r>
              <a:rPr lang="en-US" b="1" dirty="0" smtClean="0">
                <a:solidFill>
                  <a:srgbClr val="000000"/>
                </a:solidFill>
              </a:rPr>
              <a:t>Adobe Acrobat PDF Report</a:t>
            </a:r>
            <a:endParaRPr lang="en-US" dirty="0"/>
          </a:p>
        </p:txBody>
      </p:sp>
      <p:sp>
        <p:nvSpPr>
          <p:cNvPr id="20500" name="Text Box 51"/>
          <p:cNvSpPr txBox="1">
            <a:spLocks noChangeArrowheads="1"/>
          </p:cNvSpPr>
          <p:nvPr/>
        </p:nvSpPr>
        <p:spPr bwMode="auto">
          <a:xfrm>
            <a:off x="152400" y="1562100"/>
            <a:ext cx="8763000" cy="738664"/>
          </a:xfrm>
          <a:prstGeom prst="rect">
            <a:avLst/>
          </a:prstGeom>
          <a:noFill/>
          <a:ln w="19050" algn="ctr">
            <a:noFill/>
            <a:miter lim="800000"/>
            <a:headEnd/>
            <a:tailEnd/>
          </a:ln>
        </p:spPr>
        <p:txBody>
          <a:bodyPr wrap="square">
            <a:spAutoFit/>
          </a:bodyPr>
          <a:lstStyle/>
          <a:p>
            <a:pPr>
              <a:spcBef>
                <a:spcPct val="50000"/>
              </a:spcBef>
            </a:pPr>
            <a:r>
              <a:rPr lang="en-US" sz="1200" dirty="0" smtClean="0"/>
              <a:t>The web page displays the report in Adobe Acrobat (Graphic 1.2.70). To save the file, </a:t>
            </a:r>
            <a:r>
              <a:rPr lang="en-US" sz="1200" i="1" dirty="0" smtClean="0"/>
              <a:t>click</a:t>
            </a:r>
            <a:r>
              <a:rPr lang="en-US" sz="1200" dirty="0" smtClean="0"/>
              <a:t> the </a:t>
            </a:r>
            <a:r>
              <a:rPr lang="en-US" sz="1200" b="1" dirty="0" smtClean="0"/>
              <a:t>Save </a:t>
            </a:r>
            <a:r>
              <a:rPr lang="en-US" sz="1200" dirty="0" smtClean="0"/>
              <a:t>button in the Acrobat toolbar.</a:t>
            </a:r>
          </a:p>
          <a:p>
            <a:pPr>
              <a:spcBef>
                <a:spcPct val="50000"/>
              </a:spcBef>
            </a:pPr>
            <a:endParaRPr lang="en-US" sz="1200" dirty="0"/>
          </a:p>
        </p:txBody>
      </p:sp>
      <p:sp>
        <p:nvSpPr>
          <p:cNvPr id="9" name="TextBox 11"/>
          <p:cNvSpPr txBox="1">
            <a:spLocks noChangeArrowheads="1"/>
          </p:cNvSpPr>
          <p:nvPr/>
        </p:nvSpPr>
        <p:spPr bwMode="auto">
          <a:xfrm>
            <a:off x="1570924" y="6010013"/>
            <a:ext cx="5372873" cy="230832"/>
          </a:xfrm>
          <a:prstGeom prst="rect">
            <a:avLst/>
          </a:prstGeom>
          <a:noFill/>
          <a:ln w="9525">
            <a:noFill/>
            <a:miter lim="800000"/>
            <a:headEnd/>
            <a:tailEnd/>
          </a:ln>
        </p:spPr>
        <p:txBody>
          <a:bodyPr wrap="square">
            <a:spAutoFit/>
          </a:bodyPr>
          <a:lstStyle/>
          <a:p>
            <a:r>
              <a:rPr lang="en-US" sz="900" dirty="0"/>
              <a:t>Graphic </a:t>
            </a:r>
            <a:r>
              <a:rPr lang="en-US" sz="900" dirty="0" smtClean="0"/>
              <a:t>1.2.70: Timely Property Disposition Detail Report, Adobe Acrobat PDF</a:t>
            </a:r>
            <a:endParaRPr lang="en-US" sz="900" dirty="0"/>
          </a:p>
        </p:txBody>
      </p:sp>
      <p:pic>
        <p:nvPicPr>
          <p:cNvPr id="10" name="Picture 9" descr="TimelyPDF.png"/>
          <p:cNvPicPr>
            <a:picLocks noChangeAspect="1"/>
          </p:cNvPicPr>
          <p:nvPr/>
        </p:nvPicPr>
        <p:blipFill>
          <a:blip r:embed="rId3" cstate="print"/>
          <a:stretch>
            <a:fillRect/>
          </a:stretch>
        </p:blipFill>
        <p:spPr>
          <a:xfrm>
            <a:off x="1568013" y="2043288"/>
            <a:ext cx="6341423" cy="3949483"/>
          </a:xfrm>
          <a:prstGeom prst="rect">
            <a:avLst/>
          </a:prstGeom>
          <a:ln>
            <a:solidFill>
              <a:schemeClr val="tx1"/>
            </a:solidFill>
          </a:ln>
        </p:spPr>
      </p:pic>
      <p:sp>
        <p:nvSpPr>
          <p:cNvPr id="8"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5"/>
          <p:cNvGraphicFramePr>
            <a:graphicFrameLocks noGrp="1"/>
          </p:cNvGraphicFramePr>
          <p:nvPr/>
        </p:nvGraphicFramePr>
        <p:xfrm>
          <a:off x="617437" y="1863701"/>
          <a:ext cx="7023100" cy="4206240"/>
        </p:xfrm>
        <a:graphic>
          <a:graphicData uri="http://schemas.openxmlformats.org/drawingml/2006/table">
            <a:tbl>
              <a:tblPr/>
              <a:tblGrid>
                <a:gridCol w="1726315"/>
                <a:gridCol w="5296785"/>
              </a:tblGrid>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Reports</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Active Cases Summary Report</a:t>
                      </a:r>
                    </a:p>
                  </a:txBody>
                  <a:tcPr marL="68580" marR="68580" marT="0" marB="0" horzOverflow="overflow">
                    <a:lnL>
                      <a:noFill/>
                    </a:lnL>
                    <a:lnR>
                      <a:noFill/>
                    </a:lnR>
                    <a:lnT>
                      <a:noFill/>
                    </a:lnT>
                    <a:lnB>
                      <a:noFill/>
                    </a:lnB>
                    <a:lnTlToBr>
                      <a:noFill/>
                    </a:lnTlToBr>
                    <a:lnBlToTr>
                      <a:noFill/>
                    </a:lnBlToTr>
                    <a:noFill/>
                  </a:tcPr>
                </a:tc>
              </a:tr>
              <a:tr h="10859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Active Referrals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Case Acceptance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Customer Excess Property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Demilitarization Sale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 Cases With FSC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Established/Closed Cases Summary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Nine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Established/Closed Referrals</a:t>
                      </a:r>
                      <a:r>
                        <a:rPr lang="en-US" sz="1600" kern="1200" baseline="0" dirty="0" smtClean="0">
                          <a:solidFill>
                            <a:schemeClr val="tx1"/>
                          </a:solidFill>
                          <a:latin typeface="Arial" pitchFamily="34" charset="0"/>
                          <a:ea typeface="+mn-ea"/>
                          <a:cs typeface="Arial" pitchFamily="34" charset="0"/>
                        </a:rPr>
                        <a:t> Report</a:t>
                      </a:r>
                      <a:r>
                        <a:rPr lang="en-US" sz="1600" kern="1200" dirty="0" smtClean="0">
                          <a:solidFill>
                            <a:schemeClr val="tx1"/>
                          </a:solidFill>
                          <a:latin typeface="Arial" pitchFamily="34" charset="0"/>
                          <a:ea typeface="+mn-ea"/>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Ten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Opened/Completed</a:t>
                      </a:r>
                      <a:r>
                        <a:rPr lang="en-US" sz="1600" kern="1200" baseline="0" dirty="0" smtClean="0">
                          <a:solidFill>
                            <a:schemeClr val="tx1"/>
                          </a:solidFill>
                          <a:latin typeface="Arial" pitchFamily="34" charset="0"/>
                          <a:ea typeface="+mn-ea"/>
                          <a:cs typeface="Arial" pitchFamily="34" charset="0"/>
                        </a:rPr>
                        <a:t> Sale Report</a:t>
                      </a:r>
                      <a:r>
                        <a:rPr lang="en-US" sz="1600" kern="1200" dirty="0" smtClean="0">
                          <a:solidFill>
                            <a:schemeClr val="tx1"/>
                          </a:solidFill>
                          <a:latin typeface="Arial" pitchFamily="34" charset="0"/>
                          <a:ea typeface="+mn-ea"/>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Eleven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Overage Cases Report</a:t>
                      </a: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Twelve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PCARSS Informal MIR Report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Thirteen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Screening Complete Case Report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Fourteen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Successful Bidders by Commodity Code Report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r h="5684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Topic Fifteen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lang="en-US" sz="1600" kern="1200" dirty="0" smtClean="0">
                          <a:solidFill>
                            <a:schemeClr val="tx1"/>
                          </a:solidFill>
                          <a:latin typeface="Arial" pitchFamily="34" charset="0"/>
                          <a:ea typeface="+mn-ea"/>
                          <a:cs typeface="Arial" pitchFamily="34" charset="0"/>
                        </a:rPr>
                        <a:t>Timely Property Disposition Detail Report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319490" name="Rectangle 2"/>
          <p:cNvSpPr>
            <a:spLocks noGrp="1" noChangeArrowheads="1"/>
          </p:cNvSpPr>
          <p:nvPr>
            <p:ph type="title" idx="4294967295"/>
          </p:nvPr>
        </p:nvSpPr>
        <p:spPr>
          <a:xfrm>
            <a:off x="1755648" y="283464"/>
            <a:ext cx="7388225" cy="695325"/>
          </a:xfrm>
        </p:spPr>
        <p:txBody>
          <a:bodyPr/>
          <a:lstStyle/>
          <a:p>
            <a:r>
              <a:rPr lang="en-US" dirty="0" smtClean="0"/>
              <a:t>Lesson Two Review</a:t>
            </a:r>
          </a:p>
        </p:txBody>
      </p:sp>
      <p:sp>
        <p:nvSpPr>
          <p:cNvPr id="319491" name="TextBox 9"/>
          <p:cNvSpPr txBox="1">
            <a:spLocks noChangeArrowheads="1"/>
          </p:cNvSpPr>
          <p:nvPr/>
        </p:nvSpPr>
        <p:spPr bwMode="auto">
          <a:xfrm>
            <a:off x="211545" y="1333688"/>
            <a:ext cx="5221067" cy="369332"/>
          </a:xfrm>
          <a:prstGeom prst="rect">
            <a:avLst/>
          </a:prstGeom>
          <a:noFill/>
          <a:ln w="9525">
            <a:noFill/>
            <a:miter lim="800000"/>
            <a:headEnd/>
            <a:tailEnd/>
          </a:ln>
        </p:spPr>
        <p:txBody>
          <a:bodyPr wrap="square">
            <a:spAutoFit/>
          </a:bodyPr>
          <a:lstStyle/>
          <a:p>
            <a:pPr algn="l" eaLnBrk="0" hangingPunct="0"/>
            <a:r>
              <a:rPr lang="en-US" b="1" dirty="0" smtClean="0"/>
              <a:t>Lesson Two covered the following topics</a:t>
            </a:r>
            <a:endParaRPr lang="en-US" b="1" dirty="0"/>
          </a:p>
        </p:txBody>
      </p:sp>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5648" y="283464"/>
            <a:ext cx="7062787" cy="695325"/>
          </a:xfrm>
        </p:spPr>
        <p:txBody>
          <a:bodyPr/>
          <a:lstStyle/>
          <a:p>
            <a:r>
              <a:rPr lang="en-US" dirty="0" smtClean="0"/>
              <a:t>Module One Review</a:t>
            </a:r>
          </a:p>
        </p:txBody>
      </p:sp>
      <p:sp>
        <p:nvSpPr>
          <p:cNvPr id="36867" name="TextBox 4"/>
          <p:cNvSpPr txBox="1">
            <a:spLocks noChangeArrowheads="1"/>
          </p:cNvSpPr>
          <p:nvPr/>
        </p:nvSpPr>
        <p:spPr bwMode="auto">
          <a:xfrm>
            <a:off x="128588" y="1420813"/>
            <a:ext cx="5945187" cy="366712"/>
          </a:xfrm>
          <a:prstGeom prst="rect">
            <a:avLst/>
          </a:prstGeom>
          <a:noFill/>
          <a:ln w="9525">
            <a:noFill/>
            <a:miter lim="800000"/>
            <a:headEnd/>
            <a:tailEnd/>
          </a:ln>
        </p:spPr>
        <p:txBody>
          <a:bodyPr>
            <a:spAutoFit/>
          </a:bodyPr>
          <a:lstStyle/>
          <a:p>
            <a:pPr algn="l" eaLnBrk="0" hangingPunct="0"/>
            <a:r>
              <a:rPr lang="en-US" b="1" dirty="0" smtClean="0"/>
              <a:t>This module covered </a:t>
            </a:r>
            <a:r>
              <a:rPr lang="en-US" b="1" dirty="0"/>
              <a:t>the </a:t>
            </a:r>
            <a:r>
              <a:rPr lang="en-US" b="1" dirty="0" smtClean="0"/>
              <a:t>following lessons:</a:t>
            </a:r>
            <a:endParaRPr lang="en-US" b="1" dirty="0"/>
          </a:p>
        </p:txBody>
      </p:sp>
      <p:graphicFrame>
        <p:nvGraphicFramePr>
          <p:cNvPr id="8" name="Group 125"/>
          <p:cNvGraphicFramePr>
            <a:graphicFrameLocks noGrp="1"/>
          </p:cNvGraphicFramePr>
          <p:nvPr/>
        </p:nvGraphicFramePr>
        <p:xfrm>
          <a:off x="775984" y="2042274"/>
          <a:ext cx="7023100" cy="560832"/>
        </p:xfrm>
        <a:graphic>
          <a:graphicData uri="http://schemas.openxmlformats.org/drawingml/2006/table">
            <a:tbl>
              <a:tblPr/>
              <a:tblGrid>
                <a:gridCol w="1753992"/>
                <a:gridCol w="5269108"/>
              </a:tblGrid>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Reports</a:t>
                      </a:r>
                    </a:p>
                  </a:txBody>
                  <a:tcPr marL="68580" marR="68580" marT="0" marB="0" horzOverflow="overflow">
                    <a:lnL>
                      <a:noFill/>
                    </a:lnL>
                    <a:lnR>
                      <a:noFill/>
                    </a:lnR>
                    <a:lnT>
                      <a:noFill/>
                    </a:lnT>
                    <a:lnB>
                      <a:noFill/>
                    </a:lnB>
                    <a:lnTlToBr>
                      <a:noFill/>
                    </a:lnTlToBr>
                    <a:lnBlToTr>
                      <a:noFill/>
                    </a:lnBlToTr>
                    <a:noFill/>
                  </a:tcPr>
                </a:tc>
              </a:tr>
              <a:tr h="15716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Two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 Reports</a:t>
                      </a: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6"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97</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55775" y="258511"/>
            <a:ext cx="7062788" cy="717550"/>
          </a:xfrm>
        </p:spPr>
        <p:txBody>
          <a:bodyPr/>
          <a:lstStyle/>
          <a:p>
            <a:r>
              <a:rPr lang="en-US" dirty="0" smtClean="0"/>
              <a:t>Module One Objectives Review </a:t>
            </a:r>
            <a:endParaRPr lang="en-US" dirty="0"/>
          </a:p>
        </p:txBody>
      </p:sp>
      <p:sp>
        <p:nvSpPr>
          <p:cNvPr id="4" name="TextBox 4"/>
          <p:cNvSpPr txBox="1">
            <a:spLocks noChangeArrowheads="1"/>
          </p:cNvSpPr>
          <p:nvPr/>
        </p:nvSpPr>
        <p:spPr bwMode="auto">
          <a:xfrm>
            <a:off x="128587" y="1420813"/>
            <a:ext cx="7750283" cy="369332"/>
          </a:xfrm>
          <a:prstGeom prst="rect">
            <a:avLst/>
          </a:prstGeom>
          <a:noFill/>
          <a:ln w="9525">
            <a:noFill/>
            <a:miter lim="800000"/>
            <a:headEnd/>
            <a:tailEnd/>
          </a:ln>
        </p:spPr>
        <p:txBody>
          <a:bodyPr wrap="square">
            <a:spAutoFit/>
          </a:bodyPr>
          <a:lstStyle/>
          <a:p>
            <a:pPr algn="l" eaLnBrk="0" hangingPunct="0"/>
            <a:r>
              <a:rPr lang="en-US" b="1" dirty="0" smtClean="0">
                <a:ea typeface="ＭＳ Ｐゴシック" pitchFamily="34" charset="-128"/>
              </a:rPr>
              <a:t>Now that you have completed this module, you </a:t>
            </a:r>
            <a:r>
              <a:rPr lang="en-US" b="1" dirty="0">
                <a:ea typeface="ＭＳ Ｐゴシック" pitchFamily="34" charset="-128"/>
              </a:rPr>
              <a:t>should be able to:</a:t>
            </a:r>
          </a:p>
        </p:txBody>
      </p:sp>
      <p:graphicFrame>
        <p:nvGraphicFramePr>
          <p:cNvPr id="6" name="Group 5"/>
          <p:cNvGraphicFramePr>
            <a:graphicFrameLocks noGrp="1"/>
          </p:cNvGraphicFramePr>
          <p:nvPr/>
        </p:nvGraphicFramePr>
        <p:xfrm>
          <a:off x="377825" y="2060575"/>
          <a:ext cx="8464550" cy="2541035"/>
        </p:xfrm>
        <a:graphic>
          <a:graphicData uri="http://schemas.openxmlformats.org/drawingml/2006/table">
            <a:tbl>
              <a:tblPr/>
              <a:tblGrid>
                <a:gridCol w="8464550"/>
              </a:tblGrid>
              <a:tr h="309646">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rPr>
                        <a:t>Access the pre-defined reports</a:t>
                      </a:r>
                    </a:p>
                  </a:txBody>
                  <a:tcPr horzOverflow="overflow">
                    <a:lnL cap="flat">
                      <a:noFill/>
                    </a:lnL>
                    <a:lnR cap="flat">
                      <a:noFill/>
                    </a:lnR>
                    <a:lnT cap="flat">
                      <a:noFill/>
                    </a:lnT>
                    <a:lnB>
                      <a:noFill/>
                    </a:lnB>
                    <a:lnTlToBr>
                      <a:noFill/>
                    </a:lnTlToBr>
                    <a:lnBlToTr>
                      <a:noFill/>
                    </a:lnBlToTr>
                    <a:noFill/>
                  </a:tcPr>
                </a:tc>
              </a:tr>
              <a:tr h="347345">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rPr>
                        <a:t>Select different criteria to filter through the data you need in the report</a:t>
                      </a:r>
                    </a:p>
                  </a:txBody>
                  <a:tcPr horzOverflow="overflow">
                    <a:lnL cap="flat">
                      <a:noFill/>
                    </a:lnL>
                    <a:lnR cap="flat">
                      <a:noFill/>
                    </a:lnR>
                    <a:lnT>
                      <a:noFill/>
                    </a:lnT>
                    <a:lnB>
                      <a:noFill/>
                    </a:lnB>
                    <a:lnTlToBr>
                      <a:noFill/>
                    </a:lnTlToBr>
                    <a:lnBlToTr>
                      <a:noFill/>
                    </a:lnBlToTr>
                    <a:noFill/>
                  </a:tcPr>
                </a:tc>
              </a:tr>
              <a:tr h="299253">
                <a:tc>
                  <a:txBody>
                    <a:bodyPr/>
                    <a:lstStyle/>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rPr>
                        <a:t>Run the report</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cap="flat">
                      <a:noFill/>
                    </a:lnL>
                    <a:lnR cap="flat">
                      <a:noFill/>
                    </a:lnR>
                    <a:lnT>
                      <a:noFill/>
                    </a:lnT>
                    <a:lnB>
                      <a:noFill/>
                    </a:lnB>
                    <a:lnTlToBr>
                      <a:noFill/>
                    </a:lnTlToBr>
                    <a:lnBlToTr>
                      <a:noFill/>
                    </a:lnBlToTr>
                    <a:noFill/>
                  </a:tcPr>
                </a:tc>
              </a:tr>
              <a:tr h="470836">
                <a:tc>
                  <a:txBody>
                    <a:bodyPr/>
                    <a:lstStyle/>
                    <a:p>
                      <a:pPr marL="231775" marR="0" lvl="0" indent="-231775"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Arial" pitchFamily="34" charset="0"/>
                        </a:rPr>
                        <a:t>View the report</a:t>
                      </a: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0" fontAlgn="base" latinLnBrk="0" hangingPunct="0">
                        <a:lnSpc>
                          <a:spcPct val="120000"/>
                        </a:lnSpc>
                        <a:spcBef>
                          <a:spcPct val="2000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Arial" pitchFamily="34" charset="0"/>
                      </a:endParaRPr>
                    </a:p>
                  </a:txBody>
                  <a:tcPr horzOverflow="overflow">
                    <a:lnL cap="flat">
                      <a:noFill/>
                    </a:lnL>
                    <a:lnR cap="flat">
                      <a:noFill/>
                    </a:lnR>
                    <a:lnT>
                      <a:noFill/>
                    </a:lnT>
                    <a:lnB>
                      <a:noFill/>
                    </a:lnB>
                    <a:lnTlToBr>
                      <a:noFill/>
                    </a:lnTlToBr>
                    <a:lnBlToTr>
                      <a:noFill/>
                    </a:lnBlToTr>
                    <a:noFill/>
                  </a:tcPr>
                </a:tc>
              </a:tr>
              <a:tr h="526147">
                <a:tc>
                  <a:txBody>
                    <a:bodyPr/>
                    <a:lstStyle/>
                    <a:p>
                      <a:pPr marL="231775" marR="0" lvl="0" indent="-231775" algn="l" defTabSz="914400" rtl="0" eaLnBrk="0" fontAlgn="base" latinLnBrk="0" hangingPunct="0">
                        <a:lnSpc>
                          <a:spcPct val="120000"/>
                        </a:lnSpc>
                        <a:spcBef>
                          <a:spcPct val="20000"/>
                        </a:spcBef>
                        <a:spcAft>
                          <a:spcPct val="0"/>
                        </a:spcAft>
                        <a:buClrTx/>
                        <a:buSzTx/>
                        <a:buFontTx/>
                        <a:buChar char="•"/>
                        <a:tabLst/>
                      </a:pP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tr>
            </a:tbl>
          </a:graphicData>
        </a:graphic>
      </p:graphicFrame>
      <p:sp>
        <p:nvSpPr>
          <p:cNvPr id="7" name="Slide Number Placeholder 1"/>
          <p:cNvSpPr txBox="1">
            <a:spLocks/>
          </p:cNvSpPr>
          <p:nvPr/>
        </p:nvSpPr>
        <p:spPr bwMode="auto">
          <a:xfrm>
            <a:off x="7010400" y="66675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1B97B465-7D17-43C7-8192-7CF11F43D648}" type="slidenum">
              <a:rPr kumimoji="0" lang="en-US" sz="800" b="0" i="0" u="none" strike="noStrike" kern="1200" cap="none" spc="0" normalizeH="0" baseline="0" noProof="0" smtClean="0">
                <a:ln>
                  <a:noFill/>
                </a:ln>
                <a:solidFill>
                  <a:schemeClr val="bg1"/>
                </a:solidFill>
                <a:effectLst/>
                <a:uLnTx/>
                <a:uFillTx/>
                <a:latin typeface="Times"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98</a:t>
            </a:fld>
            <a:endParaRPr kumimoji="0" lang="en-US" sz="800" b="0" i="0" u="none" strike="noStrike" kern="1200" cap="none" spc="0" normalizeH="0" baseline="0" noProof="0" dirty="0">
              <a:ln>
                <a:noFill/>
              </a:ln>
              <a:solidFill>
                <a:schemeClr val="bg1"/>
              </a:solidFill>
              <a:effectLst/>
              <a:uLnTx/>
              <a:uFillTx/>
              <a:latin typeface="Times" pitchFamily="18" charset="0"/>
              <a:ea typeface="+mn-ea"/>
              <a:cs typeface="+mn-cs"/>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55775" y="283464"/>
            <a:ext cx="7388225" cy="695325"/>
          </a:xfrm>
        </p:spPr>
        <p:txBody>
          <a:bodyPr/>
          <a:lstStyle/>
          <a:p>
            <a:r>
              <a:rPr lang="en-US" dirty="0" smtClean="0"/>
              <a:t>Module Two – PCARSS Cubes</a:t>
            </a:r>
          </a:p>
        </p:txBody>
      </p:sp>
      <p:sp>
        <p:nvSpPr>
          <p:cNvPr id="122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algn="ctr" eaLnBrk="0" hangingPunct="0"/>
            <a:r>
              <a:rPr lang="en-US" sz="4000" b="1" dirty="0">
                <a:ea typeface="ＭＳ Ｐゴシック" pitchFamily="34" charset="-128"/>
              </a:rPr>
              <a:t>Module </a:t>
            </a:r>
            <a:r>
              <a:rPr lang="en-US" sz="4000" b="1" dirty="0" smtClean="0">
                <a:ea typeface="ＭＳ Ｐゴシック" pitchFamily="34" charset="-128"/>
              </a:rPr>
              <a:t>Two </a:t>
            </a:r>
            <a:endParaRPr lang="en-US" sz="4000" b="1" dirty="0">
              <a:ea typeface="ＭＳ Ｐゴシック" pitchFamily="34" charset="-128"/>
            </a:endParaRPr>
          </a:p>
          <a:p>
            <a:pPr algn="ctr" eaLnBrk="0" hangingPunct="0"/>
            <a:endParaRPr lang="en-US" sz="4000" b="1" dirty="0">
              <a:ea typeface="ＭＳ Ｐゴシック" pitchFamily="34" charset="-128"/>
            </a:endParaRPr>
          </a:p>
          <a:p>
            <a:pPr algn="ctr" eaLnBrk="0" hangingPunct="0"/>
            <a:r>
              <a:rPr lang="en-US" sz="2400" b="1" dirty="0" smtClean="0">
                <a:ea typeface="ＭＳ Ｐゴシック" pitchFamily="34" charset="-128"/>
              </a:rPr>
              <a:t>PCARSS Cubes</a:t>
            </a:r>
            <a:endParaRPr lang="en-US" sz="2400" b="1" dirty="0">
              <a:ea typeface="ＭＳ Ｐゴシック" pitchFamily="34" charset="-128"/>
            </a:endParaRPr>
          </a:p>
          <a:p>
            <a:pPr algn="ctr" eaLnBrk="0" hangingPunct="0"/>
            <a:endParaRPr lang="en-US" sz="2400" b="1" dirty="0">
              <a:ea typeface="ＭＳ Ｐゴシック" pitchFamily="34" charset="-128"/>
            </a:endParaRPr>
          </a:p>
        </p:txBody>
      </p:sp>
      <p:sp>
        <p:nvSpPr>
          <p:cNvPr id="5" name="Slide Number Placeholder 1"/>
          <p:cNvSpPr>
            <a:spLocks noGrp="1"/>
          </p:cNvSpPr>
          <p:nvPr>
            <p:ph type="sldNum" sz="quarter" idx="10"/>
          </p:nvPr>
        </p:nvSpPr>
        <p:spPr>
          <a:xfrm>
            <a:off x="7010400" y="6666628"/>
            <a:ext cx="2133600" cy="514645"/>
          </a:xfrm>
        </p:spPr>
        <p:txBody>
          <a:bodyPr/>
          <a:lstStyle/>
          <a:p>
            <a:pPr>
              <a:defRPr/>
            </a:pPr>
            <a:fld id="{1B97B465-7D17-43C7-8192-7CF11F43D648}" type="slidenum">
              <a:rPr lang="en-US" smtClean="0">
                <a:solidFill>
                  <a:schemeClr val="bg1"/>
                </a:solidFill>
              </a:rPr>
              <a:pPr>
                <a:defRPr/>
              </a:pPr>
              <a:t>99</a:t>
            </a:fld>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D100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5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fontScheme name="5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9">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10">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1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1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1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14">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4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fontScheme name="4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C00000"/>
          </a:solidFill>
          <a:prstDash val="solid"/>
          <a:round/>
          <a:headEnd type="none" w="med" len="med"/>
          <a:tailEnd type="arrow"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9">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10">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1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1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1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14">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19423</TotalTime>
  <Words>13335</Words>
  <Application>Microsoft Office PowerPoint</Application>
  <PresentationFormat>On-screen Show (4:3)</PresentationFormat>
  <Paragraphs>2513</Paragraphs>
  <Slides>211</Slides>
  <Notes>201</Notes>
  <HiddenSlides>0</HiddenSlides>
  <MMClips>0</MMClips>
  <ScaleCrop>false</ScaleCrop>
  <HeadingPairs>
    <vt:vector size="4" baseType="variant">
      <vt:variant>
        <vt:lpstr>Theme</vt:lpstr>
      </vt:variant>
      <vt:variant>
        <vt:i4>3</vt:i4>
      </vt:variant>
      <vt:variant>
        <vt:lpstr>Slide Titles</vt:lpstr>
      </vt:variant>
      <vt:variant>
        <vt:i4>211</vt:i4>
      </vt:variant>
    </vt:vector>
  </HeadingPairs>
  <TitlesOfParts>
    <vt:vector size="214" baseType="lpstr">
      <vt:lpstr>1_Blank Presentation</vt:lpstr>
      <vt:lpstr>6_Blank Presentation</vt:lpstr>
      <vt:lpstr>4_Blank Presentation</vt:lpstr>
      <vt:lpstr>Slide 1</vt:lpstr>
      <vt:lpstr>Course Topics</vt:lpstr>
      <vt:lpstr>Course Topics</vt:lpstr>
      <vt:lpstr>Course Topics</vt:lpstr>
      <vt:lpstr>Course Topics</vt:lpstr>
      <vt:lpstr>Course Topics</vt:lpstr>
      <vt:lpstr>Module One – Using Pre-defined Reports</vt:lpstr>
      <vt:lpstr>Module One Objectives </vt:lpstr>
      <vt:lpstr>Module One – Using Pre-defined Reports</vt:lpstr>
      <vt:lpstr>Module One – Using Pre-defined Reports</vt:lpstr>
      <vt:lpstr>Lesson One – About Reports</vt:lpstr>
      <vt:lpstr>Topic One – Accessing Pre-defined Reports</vt:lpstr>
      <vt:lpstr>Topic One – Accessing Report Lists</vt:lpstr>
      <vt:lpstr>Topic Two – Report Formats</vt:lpstr>
      <vt:lpstr>Topic Three – Running a Report</vt:lpstr>
      <vt:lpstr>Topic Three – Running a Report</vt:lpstr>
      <vt:lpstr>Topic Four – Viewing a Report</vt:lpstr>
      <vt:lpstr>Topic Four – Viewing a Report</vt:lpstr>
      <vt:lpstr>Topic Four – Viewing a Report</vt:lpstr>
      <vt:lpstr>Topic Four – Viewing a Report</vt:lpstr>
      <vt:lpstr>Lesson One Review</vt:lpstr>
      <vt:lpstr>Lesson Two – About PCARSS Reports</vt:lpstr>
      <vt:lpstr>Lesson Two – About PCARSS Reports</vt:lpstr>
      <vt:lpstr>Topic One – About PCARSS Reports</vt:lpstr>
      <vt:lpstr>Topic One – About PCARSS Reports</vt:lpstr>
      <vt:lpstr>Topic Two – Active Cases Summary Report</vt:lpstr>
      <vt:lpstr>Topic Two – Active Cases Summary Report</vt:lpstr>
      <vt:lpstr>Topic Two – Active Cases Summary Report</vt:lpstr>
      <vt:lpstr>Topic Two – Active Cases Summary Report</vt:lpstr>
      <vt:lpstr>Topic Two – Active Cases Summary Report</vt:lpstr>
      <vt:lpstr>Topic Three – Active Referrals Report</vt:lpstr>
      <vt:lpstr>Topic Three – Active Referrals Report</vt:lpstr>
      <vt:lpstr>Topic Three – Active Referrals Report</vt:lpstr>
      <vt:lpstr>Topic Three – Active Referrals Report</vt:lpstr>
      <vt:lpstr>Topic Three – Active Referrals Report</vt:lpstr>
      <vt:lpstr>Topic Four – Case Acceptance Report</vt:lpstr>
      <vt:lpstr>Topic Four – Case Acceptance Report</vt:lpstr>
      <vt:lpstr>Topic Four – Case Acceptance Report</vt:lpstr>
      <vt:lpstr>Topic Four – Case Acceptance Report</vt:lpstr>
      <vt:lpstr>Topic Four – Case Acceptance Report</vt:lpstr>
      <vt:lpstr>Topic Five – Customer Excess Property Report</vt:lpstr>
      <vt:lpstr>Topic Five – Customer Excess Property Report</vt:lpstr>
      <vt:lpstr>Topic Five – Customer Excess Property Report</vt:lpstr>
      <vt:lpstr>Topic Five – Customer Excess Property Report</vt:lpstr>
      <vt:lpstr>Topic Six – Demilitarization Sale Report</vt:lpstr>
      <vt:lpstr>Topic Six – Demilitarization Sale Report</vt:lpstr>
      <vt:lpstr>Topic Six – Demilitarization Sale Report</vt:lpstr>
      <vt:lpstr>Topic Six – Demilitarization Sale Report</vt:lpstr>
      <vt:lpstr>Topic Six – Demilitarization Sale Report</vt:lpstr>
      <vt:lpstr>Topic Seven – Established Cases With FSC Report</vt:lpstr>
      <vt:lpstr>Topic Seven – Established Cases With FSC Report</vt:lpstr>
      <vt:lpstr>Topic Seven – Established Cases With FSC Report</vt:lpstr>
      <vt:lpstr>Topic Seven – Established Cases With FSC Report</vt:lpstr>
      <vt:lpstr>Topic Seven – Established Cases With FSC Report</vt:lpstr>
      <vt:lpstr>Topic Eight – Established/Closed Cases Summary Report</vt:lpstr>
      <vt:lpstr>Topic Eight – Established/Closed Cases Summary Report</vt:lpstr>
      <vt:lpstr>Topic Eight – Established/Closed Cases Summary Report</vt:lpstr>
      <vt:lpstr>Topic Eight – Established/Closed Cases Summary Report</vt:lpstr>
      <vt:lpstr>Topic Eight – Established/Closed Cases Summary Report</vt:lpstr>
      <vt:lpstr>Topic Nine – Established/Closed Referrals Report</vt:lpstr>
      <vt:lpstr>Topic Nine – Established/Closed Referrals Report</vt:lpstr>
      <vt:lpstr>Topic Nine – Established/Closed Referrals Report</vt:lpstr>
      <vt:lpstr>Topic Nine – Established/Closed Referrals Report</vt:lpstr>
      <vt:lpstr>Topic Nine – Established/Closed Referrals Report</vt:lpstr>
      <vt:lpstr>Topic Ten – Opened/Completed Sale Report</vt:lpstr>
      <vt:lpstr>Topic Ten – Opened/Completed Sale Report</vt:lpstr>
      <vt:lpstr>Topic Ten – Opened/Completed Sale Report</vt:lpstr>
      <vt:lpstr>Topic Ten – Opened/Completed Sale Report</vt:lpstr>
      <vt:lpstr>Topic Ten – Opened/Completed Sale Report</vt:lpstr>
      <vt:lpstr>Topic Eleven – Overage Cases Report</vt:lpstr>
      <vt:lpstr>Topic Eleven – Overage Cases Report</vt:lpstr>
      <vt:lpstr>Topic Eleven – Overage Cases Report</vt:lpstr>
      <vt:lpstr>Topic Eleven – Overage Cases Report</vt:lpstr>
      <vt:lpstr>Topic Eleven – Overage Cases Report</vt:lpstr>
      <vt:lpstr>Topic Twelve – PCARSS Informal MIR Report</vt:lpstr>
      <vt:lpstr>Topic Twelve – PCARSS Informal MIR Report</vt:lpstr>
      <vt:lpstr>Topic Twelve – PCARSS Informal MIR Report</vt:lpstr>
      <vt:lpstr>Topic Twelve – PCARSS Informal MIR Report</vt:lpstr>
      <vt:lpstr>Topic Twelve – PCARSS Informal MIR Report</vt:lpstr>
      <vt:lpstr>Topic Twelve – PCARSS Informal MIR Report</vt:lpstr>
      <vt:lpstr>Topic Thirteen – Screening Complete  Case Report</vt:lpstr>
      <vt:lpstr>Topic Thirteen – Screening Complete  Case Report</vt:lpstr>
      <vt:lpstr>Topic Thirteen – Screening Complete  Case Report</vt:lpstr>
      <vt:lpstr>Topic Thirteen – Screening Complete  Case Report</vt:lpstr>
      <vt:lpstr>Topic Thirteen – Screening Complete  Case Report</vt:lpstr>
      <vt:lpstr>Topic Fourteen – Successful Bidders by Commodity Code Report</vt:lpstr>
      <vt:lpstr>Topic Fourteen – Successful Bidders by Commodity Code Report</vt:lpstr>
      <vt:lpstr>Topic Fourteen – Successful Bidders by Commodity Code Report</vt:lpstr>
      <vt:lpstr>Topic Fourteen – Successful Bidders by Commodity Code Report</vt:lpstr>
      <vt:lpstr>Topic Fourteen – Successful Bidders by Commodity Code Report</vt:lpstr>
      <vt:lpstr>Topic Fifteen – Timely Property Disposition  Detail Report</vt:lpstr>
      <vt:lpstr>Topic Fifteen – Timely Property Disposition  Detail Report</vt:lpstr>
      <vt:lpstr>Topic Fifteen – Timely Property Disposition  Detail Report</vt:lpstr>
      <vt:lpstr>Topic Fifteen – Timely Property Disposition  Detail Report</vt:lpstr>
      <vt:lpstr>Topic Fifteen – Timely Property Disposition  Detail Report</vt:lpstr>
      <vt:lpstr>Lesson Two Review</vt:lpstr>
      <vt:lpstr>Module One Review</vt:lpstr>
      <vt:lpstr>Module One Objectives Review </vt:lpstr>
      <vt:lpstr>Module Two – PCARSS Cubes</vt:lpstr>
      <vt:lpstr>Module Two Topics </vt:lpstr>
      <vt:lpstr>Module Two Topics </vt:lpstr>
      <vt:lpstr>Module Two Objectives </vt:lpstr>
      <vt:lpstr>Module Two – PCARSS Cubes</vt:lpstr>
      <vt:lpstr>Lesson One – Cube Overview</vt:lpstr>
      <vt:lpstr>Lesson One – Cube Overview</vt:lpstr>
      <vt:lpstr>Topic One – Accessing Cubes</vt:lpstr>
      <vt:lpstr>Topic One – Accessing Cubes</vt:lpstr>
      <vt:lpstr>Topic One – Accessing Cubes</vt:lpstr>
      <vt:lpstr>Topic Two – Cubes Components</vt:lpstr>
      <vt:lpstr>Topic Three – Dimensions Folders</vt:lpstr>
      <vt:lpstr>Topic Four – Dimensions Bar</vt:lpstr>
      <vt:lpstr>Topic Five – Cube View</vt:lpstr>
      <vt:lpstr>Topic Six – Toolbar</vt:lpstr>
      <vt:lpstr>Lesson One – Review</vt:lpstr>
      <vt:lpstr>Lesson Two – Using Cubes</vt:lpstr>
      <vt:lpstr>Lesson Two – Using Cubes</vt:lpstr>
      <vt:lpstr>Topic One – Filtering Using Dimensions Folders</vt:lpstr>
      <vt:lpstr>Topic One – Filtering Using Dimensions Folder</vt:lpstr>
      <vt:lpstr>Topic Two – Filtering Using Dimensions Bar</vt:lpstr>
      <vt:lpstr>Topic Two – Filtering Using Dimensions Bar</vt:lpstr>
      <vt:lpstr>Topic Three – Drill Down</vt:lpstr>
      <vt:lpstr>Topic Three – Drill Down</vt:lpstr>
      <vt:lpstr>Topic Three – Drill Down</vt:lpstr>
      <vt:lpstr>Topic Four – Expanding</vt:lpstr>
      <vt:lpstr>Topic Four – Expanding</vt:lpstr>
      <vt:lpstr>Topic Four – Expanding</vt:lpstr>
      <vt:lpstr>Topic Five – Nesting</vt:lpstr>
      <vt:lpstr>Topic Five – Nesting</vt:lpstr>
      <vt:lpstr>Topic Five – Nesting</vt:lpstr>
      <vt:lpstr>Topic Six – Using Basic Tools</vt:lpstr>
      <vt:lpstr>Topic Six – Using Basic Tools</vt:lpstr>
      <vt:lpstr>Lesson Two – Review</vt:lpstr>
      <vt:lpstr>Lesson Three – PCARSS Cubes</vt:lpstr>
      <vt:lpstr>Lesson Three – PCARSS Cubes</vt:lpstr>
      <vt:lpstr>Topic One – Accepted Cases Cube</vt:lpstr>
      <vt:lpstr>Topic One – Accepted Cases Cube</vt:lpstr>
      <vt:lpstr>Topic One – Accepted Cases Cube</vt:lpstr>
      <vt:lpstr>Topic One – Accepted Cases Cube</vt:lpstr>
      <vt:lpstr>Topic Two – Active Cases Cube</vt:lpstr>
      <vt:lpstr>Topic Two – Active Cases Cube</vt:lpstr>
      <vt:lpstr>Topic Two – Active Cases Cube</vt:lpstr>
      <vt:lpstr>Topic Two – Active Cases Cube</vt:lpstr>
      <vt:lpstr>Topic Three – Closed Referral Cube</vt:lpstr>
      <vt:lpstr>Topic Three – Closed Referral Cube</vt:lpstr>
      <vt:lpstr>Topic Three – Closed Referral Cube</vt:lpstr>
      <vt:lpstr>Topic Three – Closed Referral Cube</vt:lpstr>
      <vt:lpstr>Topic Four – Completed Sale Cube</vt:lpstr>
      <vt:lpstr>Topic Four – Completed Sale Cube</vt:lpstr>
      <vt:lpstr>Topic Four – Completed Sale Cube</vt:lpstr>
      <vt:lpstr>Topic Four – Completed Sale Cube</vt:lpstr>
      <vt:lpstr>Topic Five – Established Closed Cases Cube</vt:lpstr>
      <vt:lpstr>Topic Five – Established Closed Cases Cube</vt:lpstr>
      <vt:lpstr>Topic Five – Established Closed Cases Cube</vt:lpstr>
      <vt:lpstr>Topic Five – Established Closed Cases Cube</vt:lpstr>
      <vt:lpstr>Topic Six - Overage Cases Cube </vt:lpstr>
      <vt:lpstr>Topic Six - Overage Cases Cube </vt:lpstr>
      <vt:lpstr>Topic Six - Overage Cases Cube </vt:lpstr>
      <vt:lpstr>Topic Six - Overage Cases Cube </vt:lpstr>
      <vt:lpstr>Topic Seven - Property Disposition Cube</vt:lpstr>
      <vt:lpstr>Topic Seven - Property Disposition Cube</vt:lpstr>
      <vt:lpstr>Topic Seven - Property Disposition Cube</vt:lpstr>
      <vt:lpstr>Topic Seven - Property Disposition Cube</vt:lpstr>
      <vt:lpstr>Lesson Three – Review</vt:lpstr>
      <vt:lpstr>Lesson Four – Advanced Topics</vt:lpstr>
      <vt:lpstr>Lesson Four – Advanced Topics</vt:lpstr>
      <vt:lpstr>Topic One – Calculation</vt:lpstr>
      <vt:lpstr>Topic One – Calculation</vt:lpstr>
      <vt:lpstr>Topic One – Calculation</vt:lpstr>
      <vt:lpstr>Topic One – Calculation</vt:lpstr>
      <vt:lpstr>Topic Two – Ranking</vt:lpstr>
      <vt:lpstr>Topic Two – Ranking</vt:lpstr>
      <vt:lpstr>Topic Two – Ranking</vt:lpstr>
      <vt:lpstr>Topic Two – Ranking</vt:lpstr>
      <vt:lpstr>Topic Three – Custom Exception Highlighting</vt:lpstr>
      <vt:lpstr>Topic Three – Custom Exception Highlighting</vt:lpstr>
      <vt:lpstr>Topic Three – Custom Exception Highlighting</vt:lpstr>
      <vt:lpstr>Topic Three – Custom Exception Highlighting</vt:lpstr>
      <vt:lpstr>Topic Three – Custom Exception Highlighting</vt:lpstr>
      <vt:lpstr>Topic Four – Custom Subsets</vt:lpstr>
      <vt:lpstr>Topic Four – Custom Subsets</vt:lpstr>
      <vt:lpstr>Topic Four – Custom Subsets</vt:lpstr>
      <vt:lpstr>Topic Four – Custom Subsets</vt:lpstr>
      <vt:lpstr>Topic Five – Drill Through</vt:lpstr>
      <vt:lpstr>Topic Five – Drill Through</vt:lpstr>
      <vt:lpstr>Topic Five – Drill Through</vt:lpstr>
      <vt:lpstr>Lesson Four – Review</vt:lpstr>
      <vt:lpstr>Module Two Review</vt:lpstr>
      <vt:lpstr>Module Two Objectives Review</vt:lpstr>
      <vt:lpstr>Module Three – Using PCARSS Ad Hoc Reports</vt:lpstr>
      <vt:lpstr>Module Three Topics</vt:lpstr>
      <vt:lpstr>Module Three Objectives </vt:lpstr>
      <vt:lpstr>Topic One – Ad Hoc Reports Overview</vt:lpstr>
      <vt:lpstr>Topic One – Ad Hoc Report Overview</vt:lpstr>
      <vt:lpstr>Topic One – Ad Hoc Report Overview</vt:lpstr>
      <vt:lpstr>Topic One – Ad Hoc Report Overview</vt:lpstr>
      <vt:lpstr>Topic One – Ad Hoc Report Overview</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Topic Two - Using PCARSS Ad Hoc Report</vt:lpstr>
      <vt:lpstr>Module Three Review</vt:lpstr>
      <vt:lpstr>Module Three Objectives Review</vt:lpstr>
    </vt:vector>
  </TitlesOfParts>
  <Company>DCMA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Template</dc:title>
  <dc:subject>PCARSS Reports</dc:subject>
  <dc:creator>Weike Zhao</dc:creator>
  <cp:lastModifiedBy>weike.zhao</cp:lastModifiedBy>
  <cp:revision>971</cp:revision>
  <dcterms:created xsi:type="dcterms:W3CDTF">2008-04-28T13:29:03Z</dcterms:created>
  <dcterms:modified xsi:type="dcterms:W3CDTF">2010-02-18T14:59:07Z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Cindy Johanessen</vt:lpwstr>
  </property>
  <property fmtid="{D5CDD505-2E9C-101B-9397-08002B2CF9AE}" pid="3" name="SME">
    <vt:lpwstr>Ponkoj Das</vt:lpwstr>
  </property>
  <property fmtid="{D5CDD505-2E9C-101B-9397-08002B2CF9AE}" pid="4" name="Developer">
    <vt:lpwstr>Lien Chen</vt:lpwstr>
  </property>
  <property fmtid="{D5CDD505-2E9C-101B-9397-08002B2CF9AE}" pid="5" name="Author">
    <vt:lpwstr>Kathy Bine</vt:lpwstr>
  </property>
  <property fmtid="{D5CDD505-2E9C-101B-9397-08002B2CF9AE}" pid="6" name="Client">
    <vt:lpwstr>Marlean Jones</vt:lpwstr>
  </property>
</Properties>
</file>