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88.xml" ContentType="application/vnd.openxmlformats-officedocument.presentationml.slide+xml"/>
  <Override PartName="/ppt/slides/slide259.xml" ContentType="application/vnd.openxmlformats-officedocument.presentationml.slide+xml"/>
  <Override PartName="/ppt/notesSlides/notesSlide135.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slides/slide237.xml" ContentType="application/vnd.openxmlformats-officedocument.presentationml.slide+xml"/>
  <Override PartName="/ppt/slides/slide284.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62.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slides/slide2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77.xml" ContentType="application/vnd.openxmlformats-officedocument.presentationml.slide+xml"/>
  <Override PartName="/ppt/notesSlides/notesSlide129.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slides/slide278.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slides/slide281.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slides/slide2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slideLayouts/slideLayout34.xml" ContentType="application/vnd.openxmlformats-officedocument.presentationml.slideLayout+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s/slide2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s/slide277.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slides/slide280.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s/slide2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slides/slide279.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Override PartName="/ppt/slides/slide282.xml" ContentType="application/vnd.openxmlformats-officedocument.presentationml.slide+xml"/>
  <Default Extension="jpeg" ContentType="image/jpeg"/>
  <Override PartName="/ppt/slideLayouts/slideLayout16.xml" ContentType="application/vnd.openxmlformats-officedocument.presentationml.slideLayout+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slideMasters/slideMaster3.xml" ContentType="application/vnd.openxmlformats-officedocument.presentationml.slideMaster+xml"/>
  <Override PartName="/ppt/slides/slide58.xml" ContentType="application/vnd.openxmlformats-officedocument.presentationml.slide+xml"/>
  <Override PartName="/ppt/slides/slide229.xml" ContentType="application/vnd.openxmlformats-officedocument.presentationml.slide+xml"/>
  <Override PartName="/ppt/slides/slide276.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slides/slide226.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slides/slide251.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Layouts/slideLayout10.xml" ContentType="application/vnd.openxmlformats-officedocument.presentationml.slideLayout+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122.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2" r:id="rId1"/>
    <p:sldMasterId id="2147483873" r:id="rId2"/>
    <p:sldMasterId id="2147483871" r:id="rId3"/>
  </p:sldMasterIdLst>
  <p:notesMasterIdLst>
    <p:notesMasterId r:id="rId290"/>
  </p:notesMasterIdLst>
  <p:handoutMasterIdLst>
    <p:handoutMasterId r:id="rId291"/>
  </p:handoutMasterIdLst>
  <p:sldIdLst>
    <p:sldId id="311" r:id="rId4"/>
    <p:sldId id="968" r:id="rId5"/>
    <p:sldId id="976" r:id="rId6"/>
    <p:sldId id="978" r:id="rId7"/>
    <p:sldId id="979" r:id="rId8"/>
    <p:sldId id="980" r:id="rId9"/>
    <p:sldId id="981" r:id="rId10"/>
    <p:sldId id="975" r:id="rId11"/>
    <p:sldId id="977" r:id="rId12"/>
    <p:sldId id="974" r:id="rId13"/>
    <p:sldId id="973" r:id="rId14"/>
    <p:sldId id="854" r:id="rId15"/>
    <p:sldId id="306" r:id="rId16"/>
    <p:sldId id="320" r:id="rId17"/>
    <p:sldId id="307" r:id="rId18"/>
    <p:sldId id="308" r:id="rId19"/>
    <p:sldId id="1014" r:id="rId20"/>
    <p:sldId id="856" r:id="rId21"/>
    <p:sldId id="571" r:id="rId22"/>
    <p:sldId id="430" r:id="rId23"/>
    <p:sldId id="317" r:id="rId24"/>
    <p:sldId id="326" r:id="rId25"/>
    <p:sldId id="322" r:id="rId26"/>
    <p:sldId id="332" r:id="rId27"/>
    <p:sldId id="334" r:id="rId28"/>
    <p:sldId id="1015" r:id="rId29"/>
    <p:sldId id="1016" r:id="rId30"/>
    <p:sldId id="336" r:id="rId31"/>
    <p:sldId id="321" r:id="rId32"/>
    <p:sldId id="577" r:id="rId33"/>
    <p:sldId id="578" r:id="rId34"/>
    <p:sldId id="579" r:id="rId35"/>
    <p:sldId id="580" r:id="rId36"/>
    <p:sldId id="582" r:id="rId37"/>
    <p:sldId id="583" r:id="rId38"/>
    <p:sldId id="584" r:id="rId39"/>
    <p:sldId id="585" r:id="rId40"/>
    <p:sldId id="1017" r:id="rId41"/>
    <p:sldId id="587" r:id="rId42"/>
    <p:sldId id="983" r:id="rId43"/>
    <p:sldId id="600" r:id="rId44"/>
    <p:sldId id="602" r:id="rId45"/>
    <p:sldId id="603" r:id="rId46"/>
    <p:sldId id="1018" r:id="rId47"/>
    <p:sldId id="605" r:id="rId48"/>
    <p:sldId id="606" r:id="rId49"/>
    <p:sldId id="607" r:id="rId50"/>
    <p:sldId id="608" r:id="rId51"/>
    <p:sldId id="609" r:id="rId52"/>
    <p:sldId id="610" r:id="rId53"/>
    <p:sldId id="1019" r:id="rId54"/>
    <p:sldId id="612" r:id="rId55"/>
    <p:sldId id="1020" r:id="rId56"/>
    <p:sldId id="1021" r:id="rId57"/>
    <p:sldId id="615" r:id="rId58"/>
    <p:sldId id="1022" r:id="rId59"/>
    <p:sldId id="1023" r:id="rId60"/>
    <p:sldId id="618" r:id="rId61"/>
    <p:sldId id="619" r:id="rId62"/>
    <p:sldId id="620" r:id="rId63"/>
    <p:sldId id="621" r:id="rId64"/>
    <p:sldId id="1024" r:id="rId65"/>
    <p:sldId id="622" r:id="rId66"/>
    <p:sldId id="623" r:id="rId67"/>
    <p:sldId id="1025" r:id="rId68"/>
    <p:sldId id="625" r:id="rId69"/>
    <p:sldId id="626" r:id="rId70"/>
    <p:sldId id="948" r:id="rId71"/>
    <p:sldId id="1026" r:id="rId72"/>
    <p:sldId id="1027" r:id="rId73"/>
    <p:sldId id="1028" r:id="rId74"/>
    <p:sldId id="635" r:id="rId75"/>
    <p:sldId id="1029" r:id="rId76"/>
    <p:sldId id="637" r:id="rId77"/>
    <p:sldId id="638" r:id="rId78"/>
    <p:sldId id="1030" r:id="rId79"/>
    <p:sldId id="1003" r:id="rId80"/>
    <p:sldId id="640" r:id="rId81"/>
    <p:sldId id="641" r:id="rId82"/>
    <p:sldId id="642" r:id="rId83"/>
    <p:sldId id="643" r:id="rId84"/>
    <p:sldId id="1031" r:id="rId85"/>
    <p:sldId id="645" r:id="rId86"/>
    <p:sldId id="646" r:id="rId87"/>
    <p:sldId id="1032" r:id="rId88"/>
    <p:sldId id="648" r:id="rId89"/>
    <p:sldId id="982" r:id="rId90"/>
    <p:sldId id="649" r:id="rId91"/>
    <p:sldId id="650" r:id="rId92"/>
    <p:sldId id="651" r:id="rId93"/>
    <p:sldId id="652" r:id="rId94"/>
    <p:sldId id="653" r:id="rId95"/>
    <p:sldId id="654" r:id="rId96"/>
    <p:sldId id="1033" r:id="rId97"/>
    <p:sldId id="657" r:id="rId98"/>
    <p:sldId id="1034" r:id="rId99"/>
    <p:sldId id="1035" r:id="rId100"/>
    <p:sldId id="660" r:id="rId101"/>
    <p:sldId id="661" r:id="rId102"/>
    <p:sldId id="662" r:id="rId103"/>
    <p:sldId id="1036" r:id="rId104"/>
    <p:sldId id="1037" r:id="rId105"/>
    <p:sldId id="1038" r:id="rId106"/>
    <p:sldId id="667" r:id="rId107"/>
    <p:sldId id="668" r:id="rId108"/>
    <p:sldId id="669" r:id="rId109"/>
    <p:sldId id="670" r:id="rId110"/>
    <p:sldId id="671" r:id="rId111"/>
    <p:sldId id="672" r:id="rId112"/>
    <p:sldId id="673" r:id="rId113"/>
    <p:sldId id="987" r:id="rId114"/>
    <p:sldId id="674" r:id="rId115"/>
    <p:sldId id="675" r:id="rId116"/>
    <p:sldId id="988" r:id="rId117"/>
    <p:sldId id="989" r:id="rId118"/>
    <p:sldId id="676" r:id="rId119"/>
    <p:sldId id="677" r:id="rId120"/>
    <p:sldId id="990" r:id="rId121"/>
    <p:sldId id="678" r:id="rId122"/>
    <p:sldId id="679" r:id="rId123"/>
    <p:sldId id="680" r:id="rId124"/>
    <p:sldId id="681" r:id="rId125"/>
    <p:sldId id="682" r:id="rId126"/>
    <p:sldId id="999" r:id="rId127"/>
    <p:sldId id="684" r:id="rId128"/>
    <p:sldId id="685" r:id="rId129"/>
    <p:sldId id="686" r:id="rId130"/>
    <p:sldId id="687" r:id="rId131"/>
    <p:sldId id="688" r:id="rId132"/>
    <p:sldId id="691" r:id="rId133"/>
    <p:sldId id="1040" r:id="rId134"/>
    <p:sldId id="1002" r:id="rId135"/>
    <p:sldId id="991" r:id="rId136"/>
    <p:sldId id="1006" r:id="rId137"/>
    <p:sldId id="992" r:id="rId138"/>
    <p:sldId id="957" r:id="rId139"/>
    <p:sldId id="693" r:id="rId140"/>
    <p:sldId id="993" r:id="rId141"/>
    <p:sldId id="694" r:id="rId142"/>
    <p:sldId id="695" r:id="rId143"/>
    <p:sldId id="1041" r:id="rId144"/>
    <p:sldId id="697" r:id="rId145"/>
    <p:sldId id="698" r:id="rId146"/>
    <p:sldId id="949" r:id="rId147"/>
    <p:sldId id="699" r:id="rId148"/>
    <p:sldId id="700" r:id="rId149"/>
    <p:sldId id="701" r:id="rId150"/>
    <p:sldId id="1001" r:id="rId151"/>
    <p:sldId id="702" r:id="rId152"/>
    <p:sldId id="703" r:id="rId153"/>
    <p:sldId id="704" r:id="rId154"/>
    <p:sldId id="705" r:id="rId155"/>
    <p:sldId id="1042" r:id="rId156"/>
    <p:sldId id="708" r:id="rId157"/>
    <p:sldId id="709" r:id="rId158"/>
    <p:sldId id="1000" r:id="rId159"/>
    <p:sldId id="710" r:id="rId160"/>
    <p:sldId id="711" r:id="rId161"/>
    <p:sldId id="712" r:id="rId162"/>
    <p:sldId id="713" r:id="rId163"/>
    <p:sldId id="714" r:id="rId164"/>
    <p:sldId id="715" r:id="rId165"/>
    <p:sldId id="997" r:id="rId166"/>
    <p:sldId id="716" r:id="rId167"/>
    <p:sldId id="717" r:id="rId168"/>
    <p:sldId id="718" r:id="rId169"/>
    <p:sldId id="719" r:id="rId170"/>
    <p:sldId id="721" r:id="rId171"/>
    <p:sldId id="722" r:id="rId172"/>
    <p:sldId id="723" r:id="rId173"/>
    <p:sldId id="998" r:id="rId174"/>
    <p:sldId id="724" r:id="rId175"/>
    <p:sldId id="1005" r:id="rId176"/>
    <p:sldId id="725" r:id="rId177"/>
    <p:sldId id="1043" r:id="rId178"/>
    <p:sldId id="727" r:id="rId179"/>
    <p:sldId id="929" r:id="rId180"/>
    <p:sldId id="930" r:id="rId181"/>
    <p:sldId id="932" r:id="rId182"/>
    <p:sldId id="959" r:id="rId183"/>
    <p:sldId id="1044" r:id="rId184"/>
    <p:sldId id="1045" r:id="rId185"/>
    <p:sldId id="1046" r:id="rId186"/>
    <p:sldId id="936" r:id="rId187"/>
    <p:sldId id="937" r:id="rId188"/>
    <p:sldId id="1008" r:id="rId189"/>
    <p:sldId id="931" r:id="rId190"/>
    <p:sldId id="938" r:id="rId191"/>
    <p:sldId id="939" r:id="rId192"/>
    <p:sldId id="1047" r:id="rId193"/>
    <p:sldId id="953" r:id="rId194"/>
    <p:sldId id="954" r:id="rId195"/>
    <p:sldId id="955" r:id="rId196"/>
    <p:sldId id="946" r:id="rId197"/>
    <p:sldId id="728" r:id="rId198"/>
    <p:sldId id="729" r:id="rId199"/>
    <p:sldId id="730" r:id="rId200"/>
    <p:sldId id="731" r:id="rId201"/>
    <p:sldId id="732" r:id="rId202"/>
    <p:sldId id="733" r:id="rId203"/>
    <p:sldId id="734" r:id="rId204"/>
    <p:sldId id="1048" r:id="rId205"/>
    <p:sldId id="736" r:id="rId206"/>
    <p:sldId id="737" r:id="rId207"/>
    <p:sldId id="738" r:id="rId208"/>
    <p:sldId id="739" r:id="rId209"/>
    <p:sldId id="740" r:id="rId210"/>
    <p:sldId id="741" r:id="rId211"/>
    <p:sldId id="742" r:id="rId212"/>
    <p:sldId id="743" r:id="rId213"/>
    <p:sldId id="744" r:id="rId214"/>
    <p:sldId id="1049" r:id="rId215"/>
    <p:sldId id="747" r:id="rId216"/>
    <p:sldId id="1050" r:id="rId217"/>
    <p:sldId id="1051" r:id="rId218"/>
    <p:sldId id="750" r:id="rId219"/>
    <p:sldId id="751" r:id="rId220"/>
    <p:sldId id="1052" r:id="rId221"/>
    <p:sldId id="752" r:id="rId222"/>
    <p:sldId id="753" r:id="rId223"/>
    <p:sldId id="1053" r:id="rId224"/>
    <p:sldId id="755" r:id="rId225"/>
    <p:sldId id="950" r:id="rId226"/>
    <p:sldId id="961" r:id="rId227"/>
    <p:sldId id="757" r:id="rId228"/>
    <p:sldId id="758" r:id="rId229"/>
    <p:sldId id="759" r:id="rId230"/>
    <p:sldId id="1012" r:id="rId231"/>
    <p:sldId id="760" r:id="rId232"/>
    <p:sldId id="985" r:id="rId233"/>
    <p:sldId id="761" r:id="rId234"/>
    <p:sldId id="762" r:id="rId235"/>
    <p:sldId id="986" r:id="rId236"/>
    <p:sldId id="763" r:id="rId237"/>
    <p:sldId id="764" r:id="rId238"/>
    <p:sldId id="765" r:id="rId239"/>
    <p:sldId id="766" r:id="rId240"/>
    <p:sldId id="1054" r:id="rId241"/>
    <p:sldId id="768" r:id="rId242"/>
    <p:sldId id="769" r:id="rId243"/>
    <p:sldId id="770" r:id="rId244"/>
    <p:sldId id="1007" r:id="rId245"/>
    <p:sldId id="771" r:id="rId246"/>
    <p:sldId id="772" r:id="rId247"/>
    <p:sldId id="773" r:id="rId248"/>
    <p:sldId id="774" r:id="rId249"/>
    <p:sldId id="776" r:id="rId250"/>
    <p:sldId id="777" r:id="rId251"/>
    <p:sldId id="778" r:id="rId252"/>
    <p:sldId id="779" r:id="rId253"/>
    <p:sldId id="780" r:id="rId254"/>
    <p:sldId id="781" r:id="rId255"/>
    <p:sldId id="782" r:id="rId256"/>
    <p:sldId id="783" r:id="rId257"/>
    <p:sldId id="971" r:id="rId258"/>
    <p:sldId id="784" r:id="rId259"/>
    <p:sldId id="785" r:id="rId260"/>
    <p:sldId id="786" r:id="rId261"/>
    <p:sldId id="787" r:id="rId262"/>
    <p:sldId id="857" r:id="rId263"/>
    <p:sldId id="858" r:id="rId264"/>
    <p:sldId id="1055" r:id="rId265"/>
    <p:sldId id="791" r:id="rId266"/>
    <p:sldId id="793" r:id="rId267"/>
    <p:sldId id="962" r:id="rId268"/>
    <p:sldId id="860" r:id="rId269"/>
    <p:sldId id="795" r:id="rId270"/>
    <p:sldId id="796" r:id="rId271"/>
    <p:sldId id="797" r:id="rId272"/>
    <p:sldId id="798" r:id="rId273"/>
    <p:sldId id="799" r:id="rId274"/>
    <p:sldId id="800" r:id="rId275"/>
    <p:sldId id="801" r:id="rId276"/>
    <p:sldId id="802" r:id="rId277"/>
    <p:sldId id="803" r:id="rId278"/>
    <p:sldId id="804" r:id="rId279"/>
    <p:sldId id="805" r:id="rId280"/>
    <p:sldId id="806" r:id="rId281"/>
    <p:sldId id="1056" r:id="rId282"/>
    <p:sldId id="864" r:id="rId283"/>
    <p:sldId id="1057" r:id="rId284"/>
    <p:sldId id="862" r:id="rId285"/>
    <p:sldId id="863" r:id="rId286"/>
    <p:sldId id="810" r:id="rId287"/>
    <p:sldId id="811" r:id="rId288"/>
    <p:sldId id="914" r:id="rId289"/>
  </p:sldIdLst>
  <p:sldSz cx="9144000" cy="6858000" type="screen4x3"/>
  <p:notesSz cx="7010400" cy="9296400"/>
  <p:defaultTextStyle>
    <a:defPPr>
      <a:defRPr lang="en-US"/>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000099"/>
    <a:srgbClr val="99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7992" autoAdjust="0"/>
    <p:restoredTop sz="98999" autoAdjust="0"/>
  </p:normalViewPr>
  <p:slideViewPr>
    <p:cSldViewPr snapToGrid="0">
      <p:cViewPr>
        <p:scale>
          <a:sx n="100" d="100"/>
          <a:sy n="100" d="100"/>
        </p:scale>
        <p:origin x="-516" y="21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0490"/>
    </p:cViewPr>
  </p:sorter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slide" Target="slides/slide156.xml"/><Relationship Id="rId170" Type="http://schemas.openxmlformats.org/officeDocument/2006/relationships/slide" Target="slides/slide167.xml"/><Relationship Id="rId191" Type="http://schemas.openxmlformats.org/officeDocument/2006/relationships/slide" Target="slides/slide188.xml"/><Relationship Id="rId205" Type="http://schemas.openxmlformats.org/officeDocument/2006/relationships/slide" Target="slides/slide202.xml"/><Relationship Id="rId226" Type="http://schemas.openxmlformats.org/officeDocument/2006/relationships/slide" Target="slides/slide223.xml"/><Relationship Id="rId247" Type="http://schemas.openxmlformats.org/officeDocument/2006/relationships/slide" Target="slides/slide244.xml"/><Relationship Id="rId107" Type="http://schemas.openxmlformats.org/officeDocument/2006/relationships/slide" Target="slides/slide104.xml"/><Relationship Id="rId268" Type="http://schemas.openxmlformats.org/officeDocument/2006/relationships/slide" Target="slides/slide265.xml"/><Relationship Id="rId289" Type="http://schemas.openxmlformats.org/officeDocument/2006/relationships/slide" Target="slides/slide286.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slide" Target="slides/slide157.xml"/><Relationship Id="rId181" Type="http://schemas.openxmlformats.org/officeDocument/2006/relationships/slide" Target="slides/slide178.xml"/><Relationship Id="rId216" Type="http://schemas.openxmlformats.org/officeDocument/2006/relationships/slide" Target="slides/slide213.xml"/><Relationship Id="rId237" Type="http://schemas.openxmlformats.org/officeDocument/2006/relationships/slide" Target="slides/slide234.xml"/><Relationship Id="rId258" Type="http://schemas.openxmlformats.org/officeDocument/2006/relationships/slide" Target="slides/slide255.xml"/><Relationship Id="rId279" Type="http://schemas.openxmlformats.org/officeDocument/2006/relationships/slide" Target="slides/slide276.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290" Type="http://schemas.openxmlformats.org/officeDocument/2006/relationships/notesMaster" Target="notesMasters/notesMaster1.xml"/><Relationship Id="rId85" Type="http://schemas.openxmlformats.org/officeDocument/2006/relationships/slide" Target="slides/slide82.xml"/><Relationship Id="rId150" Type="http://schemas.openxmlformats.org/officeDocument/2006/relationships/slide" Target="slides/slide147.xml"/><Relationship Id="rId171" Type="http://schemas.openxmlformats.org/officeDocument/2006/relationships/slide" Target="slides/slide168.xml"/><Relationship Id="rId192" Type="http://schemas.openxmlformats.org/officeDocument/2006/relationships/slide" Target="slides/slide189.xml"/><Relationship Id="rId206" Type="http://schemas.openxmlformats.org/officeDocument/2006/relationships/slide" Target="slides/slide203.xml"/><Relationship Id="rId227" Type="http://schemas.openxmlformats.org/officeDocument/2006/relationships/slide" Target="slides/slide224.xml"/><Relationship Id="rId248" Type="http://schemas.openxmlformats.org/officeDocument/2006/relationships/slide" Target="slides/slide245.xml"/><Relationship Id="rId269" Type="http://schemas.openxmlformats.org/officeDocument/2006/relationships/slide" Target="slides/slide266.xml"/><Relationship Id="rId12" Type="http://schemas.openxmlformats.org/officeDocument/2006/relationships/slide" Target="slides/slide9.xml"/><Relationship Id="rId33" Type="http://schemas.openxmlformats.org/officeDocument/2006/relationships/slide" Target="slides/slide30.xml"/><Relationship Id="rId108" Type="http://schemas.openxmlformats.org/officeDocument/2006/relationships/slide" Target="slides/slide105.xml"/><Relationship Id="rId129" Type="http://schemas.openxmlformats.org/officeDocument/2006/relationships/slide" Target="slides/slide126.xml"/><Relationship Id="rId280" Type="http://schemas.openxmlformats.org/officeDocument/2006/relationships/slide" Target="slides/slide277.xml"/><Relationship Id="rId54" Type="http://schemas.openxmlformats.org/officeDocument/2006/relationships/slide" Target="slides/slide51.xml"/><Relationship Id="rId75" Type="http://schemas.openxmlformats.org/officeDocument/2006/relationships/slide" Target="slides/slide72.xml"/><Relationship Id="rId96" Type="http://schemas.openxmlformats.org/officeDocument/2006/relationships/slide" Target="slides/slide93.xml"/><Relationship Id="rId140" Type="http://schemas.openxmlformats.org/officeDocument/2006/relationships/slide" Target="slides/slide137.xml"/><Relationship Id="rId161" Type="http://schemas.openxmlformats.org/officeDocument/2006/relationships/slide" Target="slides/slide158.xml"/><Relationship Id="rId182" Type="http://schemas.openxmlformats.org/officeDocument/2006/relationships/slide" Target="slides/slide179.xml"/><Relationship Id="rId217" Type="http://schemas.openxmlformats.org/officeDocument/2006/relationships/slide" Target="slides/slide214.xml"/><Relationship Id="rId6" Type="http://schemas.openxmlformats.org/officeDocument/2006/relationships/slide" Target="slides/slide3.xml"/><Relationship Id="rId238" Type="http://schemas.openxmlformats.org/officeDocument/2006/relationships/slide" Target="slides/slide235.xml"/><Relationship Id="rId259" Type="http://schemas.openxmlformats.org/officeDocument/2006/relationships/slide" Target="slides/slide256.xml"/><Relationship Id="rId23" Type="http://schemas.openxmlformats.org/officeDocument/2006/relationships/slide" Target="slides/slide20.xml"/><Relationship Id="rId119" Type="http://schemas.openxmlformats.org/officeDocument/2006/relationships/slide" Target="slides/slide116.xml"/><Relationship Id="rId270" Type="http://schemas.openxmlformats.org/officeDocument/2006/relationships/slide" Target="slides/slide267.xml"/><Relationship Id="rId291" Type="http://schemas.openxmlformats.org/officeDocument/2006/relationships/handoutMaster" Target="handoutMasters/handoutMaster1.xml"/><Relationship Id="rId44" Type="http://schemas.openxmlformats.org/officeDocument/2006/relationships/slide" Target="slides/slide41.xml"/><Relationship Id="rId65" Type="http://schemas.openxmlformats.org/officeDocument/2006/relationships/slide" Target="slides/slide62.xml"/><Relationship Id="rId86" Type="http://schemas.openxmlformats.org/officeDocument/2006/relationships/slide" Target="slides/slide83.xml"/><Relationship Id="rId130" Type="http://schemas.openxmlformats.org/officeDocument/2006/relationships/slide" Target="slides/slide127.xml"/><Relationship Id="rId151" Type="http://schemas.openxmlformats.org/officeDocument/2006/relationships/slide" Target="slides/slide148.xml"/><Relationship Id="rId172" Type="http://schemas.openxmlformats.org/officeDocument/2006/relationships/slide" Target="slides/slide169.xml"/><Relationship Id="rId193" Type="http://schemas.openxmlformats.org/officeDocument/2006/relationships/slide" Target="slides/slide190.xml"/><Relationship Id="rId207" Type="http://schemas.openxmlformats.org/officeDocument/2006/relationships/slide" Target="slides/slide204.xml"/><Relationship Id="rId228" Type="http://schemas.openxmlformats.org/officeDocument/2006/relationships/slide" Target="slides/slide225.xml"/><Relationship Id="rId249" Type="http://schemas.openxmlformats.org/officeDocument/2006/relationships/slide" Target="slides/slide246.xml"/><Relationship Id="rId13" Type="http://schemas.openxmlformats.org/officeDocument/2006/relationships/slide" Target="slides/slide10.xml"/><Relationship Id="rId109" Type="http://schemas.openxmlformats.org/officeDocument/2006/relationships/slide" Target="slides/slide106.xml"/><Relationship Id="rId260" Type="http://schemas.openxmlformats.org/officeDocument/2006/relationships/slide" Target="slides/slide257.xml"/><Relationship Id="rId281" Type="http://schemas.openxmlformats.org/officeDocument/2006/relationships/slide" Target="slides/slide278.xml"/><Relationship Id="rId34" Type="http://schemas.openxmlformats.org/officeDocument/2006/relationships/slide" Target="slides/slide31.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20" Type="http://schemas.openxmlformats.org/officeDocument/2006/relationships/slide" Target="slides/slide117.xml"/><Relationship Id="rId141" Type="http://schemas.openxmlformats.org/officeDocument/2006/relationships/slide" Target="slides/slide138.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183" Type="http://schemas.openxmlformats.org/officeDocument/2006/relationships/slide" Target="slides/slide180.xml"/><Relationship Id="rId213" Type="http://schemas.openxmlformats.org/officeDocument/2006/relationships/slide" Target="slides/slide210.xml"/><Relationship Id="rId218" Type="http://schemas.openxmlformats.org/officeDocument/2006/relationships/slide" Target="slides/slide215.xml"/><Relationship Id="rId234" Type="http://schemas.openxmlformats.org/officeDocument/2006/relationships/slide" Target="slides/slide231.xml"/><Relationship Id="rId239" Type="http://schemas.openxmlformats.org/officeDocument/2006/relationships/slide" Target="slides/slide236.xml"/><Relationship Id="rId2" Type="http://schemas.openxmlformats.org/officeDocument/2006/relationships/slideMaster" Target="slideMasters/slideMaster2.xml"/><Relationship Id="rId29" Type="http://schemas.openxmlformats.org/officeDocument/2006/relationships/slide" Target="slides/slide26.xml"/><Relationship Id="rId250" Type="http://schemas.openxmlformats.org/officeDocument/2006/relationships/slide" Target="slides/slide247.xml"/><Relationship Id="rId255" Type="http://schemas.openxmlformats.org/officeDocument/2006/relationships/slide" Target="slides/slide252.xml"/><Relationship Id="rId271" Type="http://schemas.openxmlformats.org/officeDocument/2006/relationships/slide" Target="slides/slide268.xml"/><Relationship Id="rId276" Type="http://schemas.openxmlformats.org/officeDocument/2006/relationships/slide" Target="slides/slide273.xml"/><Relationship Id="rId292" Type="http://schemas.openxmlformats.org/officeDocument/2006/relationships/presProps" Target="presProps.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178" Type="http://schemas.openxmlformats.org/officeDocument/2006/relationships/slide" Target="slides/slide175.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slide" Target="slides/slide170.xml"/><Relationship Id="rId194" Type="http://schemas.openxmlformats.org/officeDocument/2006/relationships/slide" Target="slides/slide191.xml"/><Relationship Id="rId199" Type="http://schemas.openxmlformats.org/officeDocument/2006/relationships/slide" Target="slides/slide196.xml"/><Relationship Id="rId203" Type="http://schemas.openxmlformats.org/officeDocument/2006/relationships/slide" Target="slides/slide200.xml"/><Relationship Id="rId208" Type="http://schemas.openxmlformats.org/officeDocument/2006/relationships/slide" Target="slides/slide205.xml"/><Relationship Id="rId229" Type="http://schemas.openxmlformats.org/officeDocument/2006/relationships/slide" Target="slides/slide226.xml"/><Relationship Id="rId19" Type="http://schemas.openxmlformats.org/officeDocument/2006/relationships/slide" Target="slides/slide16.xml"/><Relationship Id="rId224" Type="http://schemas.openxmlformats.org/officeDocument/2006/relationships/slide" Target="slides/slide221.xml"/><Relationship Id="rId240" Type="http://schemas.openxmlformats.org/officeDocument/2006/relationships/slide" Target="slides/slide237.xml"/><Relationship Id="rId245" Type="http://schemas.openxmlformats.org/officeDocument/2006/relationships/slide" Target="slides/slide242.xml"/><Relationship Id="rId261" Type="http://schemas.openxmlformats.org/officeDocument/2006/relationships/slide" Target="slides/slide258.xml"/><Relationship Id="rId266" Type="http://schemas.openxmlformats.org/officeDocument/2006/relationships/slide" Target="slides/slide263.xml"/><Relationship Id="rId287" Type="http://schemas.openxmlformats.org/officeDocument/2006/relationships/slide" Target="slides/slide284.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282" Type="http://schemas.openxmlformats.org/officeDocument/2006/relationships/slide" Target="slides/slide279.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184" Type="http://schemas.openxmlformats.org/officeDocument/2006/relationships/slide" Target="slides/slide181.xml"/><Relationship Id="rId189" Type="http://schemas.openxmlformats.org/officeDocument/2006/relationships/slide" Target="slides/slide186.xml"/><Relationship Id="rId219" Type="http://schemas.openxmlformats.org/officeDocument/2006/relationships/slide" Target="slides/slide216.xml"/><Relationship Id="rId3" Type="http://schemas.openxmlformats.org/officeDocument/2006/relationships/slideMaster" Target="slideMasters/slideMaster3.xml"/><Relationship Id="rId214" Type="http://schemas.openxmlformats.org/officeDocument/2006/relationships/slide" Target="slides/slide211.xml"/><Relationship Id="rId230" Type="http://schemas.openxmlformats.org/officeDocument/2006/relationships/slide" Target="slides/slide227.xml"/><Relationship Id="rId235" Type="http://schemas.openxmlformats.org/officeDocument/2006/relationships/slide" Target="slides/slide232.xml"/><Relationship Id="rId251" Type="http://schemas.openxmlformats.org/officeDocument/2006/relationships/slide" Target="slides/slide248.xml"/><Relationship Id="rId256" Type="http://schemas.openxmlformats.org/officeDocument/2006/relationships/slide" Target="slides/slide253.xml"/><Relationship Id="rId277" Type="http://schemas.openxmlformats.org/officeDocument/2006/relationships/slide" Target="slides/slide274.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72" Type="http://schemas.openxmlformats.org/officeDocument/2006/relationships/slide" Target="slides/slide269.xml"/><Relationship Id="rId293"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74" Type="http://schemas.openxmlformats.org/officeDocument/2006/relationships/slide" Target="slides/slide171.xml"/><Relationship Id="rId179" Type="http://schemas.openxmlformats.org/officeDocument/2006/relationships/slide" Target="slides/slide176.xml"/><Relationship Id="rId195" Type="http://schemas.openxmlformats.org/officeDocument/2006/relationships/slide" Target="slides/slide192.xml"/><Relationship Id="rId209" Type="http://schemas.openxmlformats.org/officeDocument/2006/relationships/slide" Target="slides/slide206.xml"/><Relationship Id="rId190" Type="http://schemas.openxmlformats.org/officeDocument/2006/relationships/slide" Target="slides/slide187.xml"/><Relationship Id="rId204" Type="http://schemas.openxmlformats.org/officeDocument/2006/relationships/slide" Target="slides/slide201.xml"/><Relationship Id="rId220" Type="http://schemas.openxmlformats.org/officeDocument/2006/relationships/slide" Target="slides/slide217.xml"/><Relationship Id="rId225" Type="http://schemas.openxmlformats.org/officeDocument/2006/relationships/slide" Target="slides/slide222.xml"/><Relationship Id="rId241" Type="http://schemas.openxmlformats.org/officeDocument/2006/relationships/slide" Target="slides/slide238.xml"/><Relationship Id="rId246" Type="http://schemas.openxmlformats.org/officeDocument/2006/relationships/slide" Target="slides/slide243.xml"/><Relationship Id="rId267" Type="http://schemas.openxmlformats.org/officeDocument/2006/relationships/slide" Target="slides/slide264.xml"/><Relationship Id="rId288" Type="http://schemas.openxmlformats.org/officeDocument/2006/relationships/slide" Target="slides/slide285.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262" Type="http://schemas.openxmlformats.org/officeDocument/2006/relationships/slide" Target="slides/slide259.xml"/><Relationship Id="rId283" Type="http://schemas.openxmlformats.org/officeDocument/2006/relationships/slide" Target="slides/slide280.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openxmlformats.org/officeDocument/2006/relationships/slide" Target="slides/slide161.xml"/><Relationship Id="rId169" Type="http://schemas.openxmlformats.org/officeDocument/2006/relationships/slide" Target="slides/slide166.xml"/><Relationship Id="rId185" Type="http://schemas.openxmlformats.org/officeDocument/2006/relationships/slide" Target="slides/slide182.xml"/><Relationship Id="rId4" Type="http://schemas.openxmlformats.org/officeDocument/2006/relationships/slide" Target="slides/slide1.xml"/><Relationship Id="rId9" Type="http://schemas.openxmlformats.org/officeDocument/2006/relationships/slide" Target="slides/slide6.xml"/><Relationship Id="rId180" Type="http://schemas.openxmlformats.org/officeDocument/2006/relationships/slide" Target="slides/slide177.xml"/><Relationship Id="rId210" Type="http://schemas.openxmlformats.org/officeDocument/2006/relationships/slide" Target="slides/slide207.xml"/><Relationship Id="rId215" Type="http://schemas.openxmlformats.org/officeDocument/2006/relationships/slide" Target="slides/slide212.xml"/><Relationship Id="rId236" Type="http://schemas.openxmlformats.org/officeDocument/2006/relationships/slide" Target="slides/slide233.xml"/><Relationship Id="rId257" Type="http://schemas.openxmlformats.org/officeDocument/2006/relationships/slide" Target="slides/slide254.xml"/><Relationship Id="rId278" Type="http://schemas.openxmlformats.org/officeDocument/2006/relationships/slide" Target="slides/slide275.xml"/><Relationship Id="rId26" Type="http://schemas.openxmlformats.org/officeDocument/2006/relationships/slide" Target="slides/slide23.xml"/><Relationship Id="rId231" Type="http://schemas.openxmlformats.org/officeDocument/2006/relationships/slide" Target="slides/slide228.xml"/><Relationship Id="rId252" Type="http://schemas.openxmlformats.org/officeDocument/2006/relationships/slide" Target="slides/slide249.xml"/><Relationship Id="rId273" Type="http://schemas.openxmlformats.org/officeDocument/2006/relationships/slide" Target="slides/slide270.xml"/><Relationship Id="rId294" Type="http://schemas.openxmlformats.org/officeDocument/2006/relationships/theme" Target="theme/theme1.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75" Type="http://schemas.openxmlformats.org/officeDocument/2006/relationships/slide" Target="slides/slide172.xml"/><Relationship Id="rId196" Type="http://schemas.openxmlformats.org/officeDocument/2006/relationships/slide" Target="slides/slide193.xml"/><Relationship Id="rId200" Type="http://schemas.openxmlformats.org/officeDocument/2006/relationships/slide" Target="slides/slide197.xml"/><Relationship Id="rId16" Type="http://schemas.openxmlformats.org/officeDocument/2006/relationships/slide" Target="slides/slide13.xml"/><Relationship Id="rId221" Type="http://schemas.openxmlformats.org/officeDocument/2006/relationships/slide" Target="slides/slide218.xml"/><Relationship Id="rId242" Type="http://schemas.openxmlformats.org/officeDocument/2006/relationships/slide" Target="slides/slide239.xml"/><Relationship Id="rId263" Type="http://schemas.openxmlformats.org/officeDocument/2006/relationships/slide" Target="slides/slide260.xml"/><Relationship Id="rId284" Type="http://schemas.openxmlformats.org/officeDocument/2006/relationships/slide" Target="slides/slide281.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165" Type="http://schemas.openxmlformats.org/officeDocument/2006/relationships/slide" Target="slides/slide162.xml"/><Relationship Id="rId186" Type="http://schemas.openxmlformats.org/officeDocument/2006/relationships/slide" Target="slides/slide183.xml"/><Relationship Id="rId211" Type="http://schemas.openxmlformats.org/officeDocument/2006/relationships/slide" Target="slides/slide208.xml"/><Relationship Id="rId232" Type="http://schemas.openxmlformats.org/officeDocument/2006/relationships/slide" Target="slides/slide229.xml"/><Relationship Id="rId253" Type="http://schemas.openxmlformats.org/officeDocument/2006/relationships/slide" Target="slides/slide250.xml"/><Relationship Id="rId274" Type="http://schemas.openxmlformats.org/officeDocument/2006/relationships/slide" Target="slides/slide271.xml"/><Relationship Id="rId295" Type="http://schemas.openxmlformats.org/officeDocument/2006/relationships/tableStyles" Target="tableStyles.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 Id="rId176" Type="http://schemas.openxmlformats.org/officeDocument/2006/relationships/slide" Target="slides/slide173.xml"/><Relationship Id="rId197" Type="http://schemas.openxmlformats.org/officeDocument/2006/relationships/slide" Target="slides/slide194.xml"/><Relationship Id="rId201" Type="http://schemas.openxmlformats.org/officeDocument/2006/relationships/slide" Target="slides/slide198.xml"/><Relationship Id="rId222" Type="http://schemas.openxmlformats.org/officeDocument/2006/relationships/slide" Target="slides/slide219.xml"/><Relationship Id="rId243" Type="http://schemas.openxmlformats.org/officeDocument/2006/relationships/slide" Target="slides/slide240.xml"/><Relationship Id="rId264" Type="http://schemas.openxmlformats.org/officeDocument/2006/relationships/slide" Target="slides/slide261.xml"/><Relationship Id="rId285" Type="http://schemas.openxmlformats.org/officeDocument/2006/relationships/slide" Target="slides/slide282.xml"/><Relationship Id="rId17" Type="http://schemas.openxmlformats.org/officeDocument/2006/relationships/slide" Target="slides/slide14.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24" Type="http://schemas.openxmlformats.org/officeDocument/2006/relationships/slide" Target="slides/slide121.xml"/><Relationship Id="rId70" Type="http://schemas.openxmlformats.org/officeDocument/2006/relationships/slide" Target="slides/slide67.xml"/><Relationship Id="rId91" Type="http://schemas.openxmlformats.org/officeDocument/2006/relationships/slide" Target="slides/slide88.xml"/><Relationship Id="rId145" Type="http://schemas.openxmlformats.org/officeDocument/2006/relationships/slide" Target="slides/slide142.xml"/><Relationship Id="rId166" Type="http://schemas.openxmlformats.org/officeDocument/2006/relationships/slide" Target="slides/slide163.xml"/><Relationship Id="rId187" Type="http://schemas.openxmlformats.org/officeDocument/2006/relationships/slide" Target="slides/slide184.xml"/><Relationship Id="rId1" Type="http://schemas.openxmlformats.org/officeDocument/2006/relationships/slideMaster" Target="slideMasters/slideMaster1.xml"/><Relationship Id="rId212" Type="http://schemas.openxmlformats.org/officeDocument/2006/relationships/slide" Target="slides/slide209.xml"/><Relationship Id="rId233" Type="http://schemas.openxmlformats.org/officeDocument/2006/relationships/slide" Target="slides/slide230.xml"/><Relationship Id="rId254" Type="http://schemas.openxmlformats.org/officeDocument/2006/relationships/slide" Target="slides/slide251.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275" Type="http://schemas.openxmlformats.org/officeDocument/2006/relationships/slide" Target="slides/slide272.xml"/><Relationship Id="rId60" Type="http://schemas.openxmlformats.org/officeDocument/2006/relationships/slide" Target="slides/slide57.xml"/><Relationship Id="rId81" Type="http://schemas.openxmlformats.org/officeDocument/2006/relationships/slide" Target="slides/slide78.xml"/><Relationship Id="rId135" Type="http://schemas.openxmlformats.org/officeDocument/2006/relationships/slide" Target="slides/slide132.xml"/><Relationship Id="rId156" Type="http://schemas.openxmlformats.org/officeDocument/2006/relationships/slide" Target="slides/slide153.xml"/><Relationship Id="rId177" Type="http://schemas.openxmlformats.org/officeDocument/2006/relationships/slide" Target="slides/slide174.xml"/><Relationship Id="rId198" Type="http://schemas.openxmlformats.org/officeDocument/2006/relationships/slide" Target="slides/slide195.xml"/><Relationship Id="rId202" Type="http://schemas.openxmlformats.org/officeDocument/2006/relationships/slide" Target="slides/slide199.xml"/><Relationship Id="rId223" Type="http://schemas.openxmlformats.org/officeDocument/2006/relationships/slide" Target="slides/slide220.xml"/><Relationship Id="rId244" Type="http://schemas.openxmlformats.org/officeDocument/2006/relationships/slide" Target="slides/slide241.xml"/><Relationship Id="rId18" Type="http://schemas.openxmlformats.org/officeDocument/2006/relationships/slide" Target="slides/slide15.xml"/><Relationship Id="rId39" Type="http://schemas.openxmlformats.org/officeDocument/2006/relationships/slide" Target="slides/slide36.xml"/><Relationship Id="rId265" Type="http://schemas.openxmlformats.org/officeDocument/2006/relationships/slide" Target="slides/slide262.xml"/><Relationship Id="rId286" Type="http://schemas.openxmlformats.org/officeDocument/2006/relationships/slide" Target="slides/slide283.xml"/><Relationship Id="rId50" Type="http://schemas.openxmlformats.org/officeDocument/2006/relationships/slide" Target="slides/slide47.xml"/><Relationship Id="rId104" Type="http://schemas.openxmlformats.org/officeDocument/2006/relationships/slide" Target="slides/slide101.xml"/><Relationship Id="rId125" Type="http://schemas.openxmlformats.org/officeDocument/2006/relationships/slide" Target="slides/slide122.xml"/><Relationship Id="rId146" Type="http://schemas.openxmlformats.org/officeDocument/2006/relationships/slide" Target="slides/slide143.xml"/><Relationship Id="rId167" Type="http://schemas.openxmlformats.org/officeDocument/2006/relationships/slide" Target="slides/slide164.xml"/><Relationship Id="rId188" Type="http://schemas.openxmlformats.org/officeDocument/2006/relationships/slide" Target="slides/slide1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02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l" defTabSz="914409" eaLnBrk="0" hangingPunct="0">
              <a:defRPr sz="1200"/>
            </a:lvl1pPr>
          </a:lstStyle>
          <a:p>
            <a:pPr>
              <a:defRPr/>
            </a:pPr>
            <a:endParaRPr lang="en-US"/>
          </a:p>
        </p:txBody>
      </p:sp>
      <p:sp>
        <p:nvSpPr>
          <p:cNvPr id="9902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lvl1pPr algn="r" defTabSz="914409" eaLnBrk="0" hangingPunct="0">
              <a:defRPr sz="1200"/>
            </a:lvl1pPr>
          </a:lstStyle>
          <a:p>
            <a:pPr>
              <a:defRPr/>
            </a:pPr>
            <a:fld id="{B1E93A38-36AE-4648-AD42-ED3D4EA9126E}" type="datetimeFigureOut">
              <a:rPr lang="en-US"/>
              <a:pPr>
                <a:defRPr/>
              </a:pPr>
              <a:t>2/17/2010</a:t>
            </a:fld>
            <a:endParaRPr lang="en-US" dirty="0"/>
          </a:p>
        </p:txBody>
      </p:sp>
      <p:sp>
        <p:nvSpPr>
          <p:cNvPr id="9902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l" defTabSz="914409" eaLnBrk="0" hangingPunct="0">
              <a:defRPr sz="1200"/>
            </a:lvl1pPr>
          </a:lstStyle>
          <a:p>
            <a:pPr>
              <a:defRPr/>
            </a:pPr>
            <a:endParaRPr lang="en-US"/>
          </a:p>
        </p:txBody>
      </p:sp>
      <p:sp>
        <p:nvSpPr>
          <p:cNvPr id="9902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91436" tIns="45718" rIns="91436" bIns="45718" numCol="1" anchor="b" anchorCtr="0" compatLnSpc="1">
            <a:prstTxWarp prst="textNoShape">
              <a:avLst/>
            </a:prstTxWarp>
          </a:bodyPr>
          <a:lstStyle>
            <a:lvl1pPr algn="r" defTabSz="914409" eaLnBrk="0" hangingPunct="0">
              <a:defRPr sz="1200"/>
            </a:lvl1pPr>
          </a:lstStyle>
          <a:p>
            <a:pPr>
              <a:defRPr/>
            </a:pPr>
            <a:fld id="{5B49AE21-7130-4E73-8A2E-EE87F22A6FC4}"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8475" cy="465138"/>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lvl1pPr algn="l" defTabSz="932274">
              <a:defRPr sz="1200">
                <a:latin typeface="Calibri" pitchFamily="34" charset="0"/>
              </a:defRPr>
            </a:lvl1pPr>
          </a:lstStyle>
          <a:p>
            <a:pPr>
              <a:defRPr/>
            </a:pPr>
            <a:endParaRPr lang="en-US"/>
          </a:p>
        </p:txBody>
      </p:sp>
      <p:sp>
        <p:nvSpPr>
          <p:cNvPr id="3" name="Date Placeholder 2"/>
          <p:cNvSpPr>
            <a:spLocks noGrp="1"/>
          </p:cNvSpPr>
          <p:nvPr>
            <p:ph type="dt" idx="1"/>
          </p:nvPr>
        </p:nvSpPr>
        <p:spPr bwMode="auto">
          <a:xfrm>
            <a:off x="3970338" y="0"/>
            <a:ext cx="3038475" cy="465138"/>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lvl1pPr algn="r" defTabSz="932274">
              <a:defRPr sz="1200">
                <a:latin typeface="Calibri" pitchFamily="34" charset="0"/>
              </a:defRPr>
            </a:lvl1pPr>
          </a:lstStyle>
          <a:p>
            <a:pPr>
              <a:defRPr/>
            </a:pPr>
            <a:fld id="{0F968258-E1D8-4B57-9624-0027DBAD5AE0}" type="datetimeFigureOut">
              <a:rPr lang="en-US"/>
              <a:pPr>
                <a:defRPr/>
              </a:pPr>
              <a:t>2/17/2010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5713" tIns="47857" rIns="95713" bIns="47857" rtlCol="0" anchor="ctr"/>
          <a:lstStyle/>
          <a:p>
            <a:pPr lvl="0"/>
            <a:endParaRPr lang="en-US" noProof="0" dirty="0" smtClean="0"/>
          </a:p>
        </p:txBody>
      </p:sp>
      <p:sp>
        <p:nvSpPr>
          <p:cNvPr id="5" name="Notes Placeholder 4"/>
          <p:cNvSpPr>
            <a:spLocks noGrp="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3" tIns="46587" rIns="93173" bIns="4658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9675"/>
            <a:ext cx="3038475" cy="465138"/>
          </a:xfrm>
          <a:prstGeom prst="rect">
            <a:avLst/>
          </a:prstGeom>
          <a:noFill/>
          <a:ln w="9525">
            <a:noFill/>
            <a:miter lim="800000"/>
            <a:headEnd/>
            <a:tailEnd/>
          </a:ln>
        </p:spPr>
        <p:txBody>
          <a:bodyPr vert="horz" wrap="square" lIns="93173" tIns="46587" rIns="93173" bIns="46587" numCol="1" anchor="b" anchorCtr="0" compatLnSpc="1">
            <a:prstTxWarp prst="textNoShape">
              <a:avLst/>
            </a:prstTxWarp>
          </a:bodyPr>
          <a:lstStyle>
            <a:lvl1pPr algn="l" defTabSz="932274">
              <a:defRPr sz="1200">
                <a:latin typeface="Calibri" pitchFamily="34" charset="0"/>
              </a:defRPr>
            </a:lvl1pPr>
          </a:lstStyle>
          <a:p>
            <a:pPr>
              <a:defRPr/>
            </a:pPr>
            <a:endParaRPr lang="en-US"/>
          </a:p>
        </p:txBody>
      </p:sp>
      <p:sp>
        <p:nvSpPr>
          <p:cNvPr id="7" name="Slide Number Placeholder 6"/>
          <p:cNvSpPr>
            <a:spLocks noGrp="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3" tIns="46587" rIns="93173" bIns="46587" numCol="1" anchor="b" anchorCtr="0" compatLnSpc="1">
            <a:prstTxWarp prst="textNoShape">
              <a:avLst/>
            </a:prstTxWarp>
          </a:bodyPr>
          <a:lstStyle>
            <a:lvl1pPr algn="r" defTabSz="932274">
              <a:defRPr sz="1200">
                <a:latin typeface="Calibri" pitchFamily="34" charset="0"/>
              </a:defRPr>
            </a:lvl1pPr>
          </a:lstStyle>
          <a:p>
            <a:pPr>
              <a:defRPr/>
            </a:pPr>
            <a:fld id="{BF873F25-343B-4DDF-99BC-7665D15101AE}"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Slide Image Placeholder 1"/>
          <p:cNvSpPr>
            <a:spLocks noGrp="1" noRot="1" noChangeAspect="1" noTextEdit="1"/>
          </p:cNvSpPr>
          <p:nvPr>
            <p:ph type="sldImg"/>
          </p:nvPr>
        </p:nvSpPr>
        <p:spPr bwMode="auto">
          <a:noFill/>
          <a:ln>
            <a:solidFill>
              <a:srgbClr val="000000"/>
            </a:solidFill>
            <a:miter lim="800000"/>
            <a:headEnd/>
            <a:tailEnd/>
          </a:ln>
        </p:spPr>
      </p:sp>
      <p:sp>
        <p:nvSpPr>
          <p:cNvPr id="297987" name="Notes Placeholder 2"/>
          <p:cNvSpPr>
            <a:spLocks noGrp="1"/>
          </p:cNvSpPr>
          <p:nvPr>
            <p:ph type="body" idx="1"/>
          </p:nvPr>
        </p:nvSpPr>
        <p:spPr>
          <a:noFill/>
          <a:ln/>
        </p:spPr>
        <p:txBody>
          <a:bodyPr/>
          <a:lstStyle/>
          <a:p>
            <a:pPr eaLnBrk="1" hangingPunct="1"/>
            <a:endParaRPr lang="en-US" smtClean="0"/>
          </a:p>
        </p:txBody>
      </p:sp>
      <p:sp>
        <p:nvSpPr>
          <p:cNvPr id="297988" name="Slide Number Placeholder 3"/>
          <p:cNvSpPr>
            <a:spLocks noGrp="1"/>
          </p:cNvSpPr>
          <p:nvPr>
            <p:ph type="sldNum" sz="quarter" idx="5"/>
          </p:nvPr>
        </p:nvSpPr>
        <p:spPr>
          <a:noFill/>
        </p:spPr>
        <p:txBody>
          <a:bodyPr/>
          <a:lstStyle/>
          <a:p>
            <a:pPr defTabSz="931863"/>
            <a:fld id="{EF877BC4-5871-4C42-9523-5C0FDDEF4804}" type="slidenum">
              <a:rPr lang="en-US" smtClean="0"/>
              <a:pPr defTabSz="931863"/>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03" name="Notes Placeholder 2"/>
          <p:cNvSpPr>
            <a:spLocks noGrp="1"/>
          </p:cNvSpPr>
          <p:nvPr>
            <p:ph type="body" idx="1"/>
          </p:nvPr>
        </p:nvSpPr>
        <p:spPr>
          <a:noFill/>
          <a:ln/>
        </p:spPr>
        <p:txBody>
          <a:bodyPr/>
          <a:lstStyle/>
          <a:p>
            <a:pPr eaLnBrk="1" hangingPunct="1"/>
            <a:endParaRPr lang="en-US" smtClean="0"/>
          </a:p>
        </p:txBody>
      </p:sp>
      <p:sp>
        <p:nvSpPr>
          <p:cNvPr id="307204" name="Slide Number Placeholder 3"/>
          <p:cNvSpPr>
            <a:spLocks noGrp="1"/>
          </p:cNvSpPr>
          <p:nvPr>
            <p:ph type="sldNum" sz="quarter" idx="5"/>
          </p:nvPr>
        </p:nvSpPr>
        <p:spPr>
          <a:noFill/>
        </p:spPr>
        <p:txBody>
          <a:bodyPr/>
          <a:lstStyle/>
          <a:p>
            <a:pPr defTabSz="931863"/>
            <a:fld id="{30336ACC-2C4D-4A63-8ABD-B6326C8620A3}" type="slidenum">
              <a:rPr lang="en-US" smtClean="0"/>
              <a:pPr defTabSz="931863"/>
              <a:t>22</a:t>
            </a:fld>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936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93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0528BA1-4066-4F0D-BF85-C394815A888A}" type="slidenum">
              <a:rPr lang="en-US" sz="1100">
                <a:ea typeface="Arial Unicode MS" pitchFamily="34" charset="-128"/>
                <a:cs typeface="Arial Unicode MS" pitchFamily="34" charset="-128"/>
              </a:rPr>
              <a:pPr algn="r" defTabSz="887413" eaLnBrk="0" hangingPunct="0"/>
              <a:t>146</a:t>
            </a:fld>
            <a:endParaRPr lang="en-US" sz="1100">
              <a:ea typeface="Arial Unicode MS" pitchFamily="34" charset="-128"/>
              <a:cs typeface="Arial Unicode MS" pitchFamily="34" charset="-128"/>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038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0038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AB35C702-DB48-4553-A2D6-A3B8A9D22294}" type="slidenum">
              <a:rPr lang="en-US" sz="1100">
                <a:ea typeface="Arial Unicode MS" pitchFamily="34" charset="-128"/>
                <a:cs typeface="Arial Unicode MS" pitchFamily="34" charset="-128"/>
              </a:rPr>
              <a:pPr algn="r" defTabSz="887413" eaLnBrk="0" hangingPunct="0"/>
              <a:t>147</a:t>
            </a:fld>
            <a:endParaRPr lang="en-US" sz="1100">
              <a:ea typeface="Arial Unicode MS" pitchFamily="34" charset="-128"/>
              <a:cs typeface="Arial Unicode MS" pitchFamily="34" charset="-128"/>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141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0141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885E1AE-A6F5-4681-936C-3DDA8EF59602}" type="slidenum">
              <a:rPr lang="en-US" sz="1100">
                <a:ea typeface="Arial Unicode MS" pitchFamily="34" charset="-128"/>
                <a:cs typeface="Arial Unicode MS" pitchFamily="34" charset="-128"/>
              </a:rPr>
              <a:pPr algn="r" defTabSz="887413" eaLnBrk="0" hangingPunct="0"/>
              <a:t>148</a:t>
            </a:fld>
            <a:endParaRPr lang="en-US" sz="1100">
              <a:ea typeface="Arial Unicode MS" pitchFamily="34" charset="-128"/>
              <a:cs typeface="Arial Unicode MS" pitchFamily="34" charset="-128"/>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2435"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40243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F4DC29E-2243-471E-A174-6F35DBA44970}" type="slidenum">
              <a:rPr lang="en-US" sz="1100">
                <a:ea typeface="Arial Unicode MS" pitchFamily="34" charset="-128"/>
                <a:cs typeface="Arial Unicode MS" pitchFamily="34" charset="-128"/>
              </a:rPr>
              <a:pPr algn="r" defTabSz="887413" eaLnBrk="0" hangingPunct="0"/>
              <a:t>150</a:t>
            </a:fld>
            <a:endParaRPr lang="en-US" sz="1100">
              <a:ea typeface="Arial Unicode MS" pitchFamily="34" charset="-128"/>
              <a:cs typeface="Arial Unicode MS" pitchFamily="34" charset="-128"/>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Slide Image Placeholder 1"/>
          <p:cNvSpPr>
            <a:spLocks noGrp="1" noRot="1" noChangeAspect="1" noTextEdit="1"/>
          </p:cNvSpPr>
          <p:nvPr>
            <p:ph type="sldImg"/>
          </p:nvPr>
        </p:nvSpPr>
        <p:spPr bwMode="auto">
          <a:noFill/>
          <a:ln>
            <a:solidFill>
              <a:srgbClr val="000000"/>
            </a:solidFill>
            <a:miter lim="800000"/>
            <a:headEnd/>
            <a:tailEnd/>
          </a:ln>
        </p:spPr>
      </p:sp>
      <p:sp>
        <p:nvSpPr>
          <p:cNvPr id="403459" name="Notes Placeholder 2"/>
          <p:cNvSpPr>
            <a:spLocks noGrp="1"/>
          </p:cNvSpPr>
          <p:nvPr>
            <p:ph type="body" idx="1"/>
          </p:nvPr>
        </p:nvSpPr>
        <p:spPr>
          <a:noFill/>
          <a:ln/>
        </p:spPr>
        <p:txBody>
          <a:bodyPr/>
          <a:lstStyle/>
          <a:p>
            <a:pPr eaLnBrk="1" hangingPunct="1"/>
            <a:endParaRPr lang="en-US" smtClean="0"/>
          </a:p>
        </p:txBody>
      </p:sp>
      <p:sp>
        <p:nvSpPr>
          <p:cNvPr id="40346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517B2B31-914A-41E6-B41F-F779030FF9F3}" type="slidenum">
              <a:rPr lang="en-US" sz="1200"/>
              <a:pPr algn="r" defTabSz="931863"/>
              <a:t>151</a:t>
            </a:fld>
            <a:endParaRPr lang="en-US" sz="12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4483"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40448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8E47F79-A577-4F5B-8B0A-23807A87C907}" type="slidenum">
              <a:rPr lang="en-US" sz="1100">
                <a:ea typeface="Arial Unicode MS" pitchFamily="34" charset="-128"/>
                <a:cs typeface="Arial Unicode MS" pitchFamily="34" charset="-128"/>
              </a:rPr>
              <a:pPr algn="r" defTabSz="887413" eaLnBrk="0" hangingPunct="0"/>
              <a:t>152</a:t>
            </a:fld>
            <a:endParaRPr lang="en-US" sz="1100">
              <a:ea typeface="Arial Unicode MS" pitchFamily="34" charset="-128"/>
              <a:cs typeface="Arial Unicode MS" pitchFamily="34" charset="-128"/>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550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0550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A86A71F-3B93-4F6C-990D-49EB3C6144F3}" type="slidenum">
              <a:rPr lang="en-US" sz="1100">
                <a:ea typeface="Arial Unicode MS" pitchFamily="34" charset="-128"/>
                <a:cs typeface="Arial Unicode MS" pitchFamily="34" charset="-128"/>
              </a:rPr>
              <a:pPr algn="r" defTabSz="887413" eaLnBrk="0" hangingPunct="0"/>
              <a:t>153</a:t>
            </a:fld>
            <a:endParaRPr lang="en-US" sz="1100">
              <a:ea typeface="Arial Unicode MS" pitchFamily="34" charset="-128"/>
              <a:cs typeface="Arial Unicode MS" pitchFamily="34" charset="-128"/>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653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0653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EA0700C-88A2-4E6C-9E1B-7B8A9277625B}" type="slidenum">
              <a:rPr lang="en-US" sz="1100">
                <a:ea typeface="Arial Unicode MS" pitchFamily="34" charset="-128"/>
                <a:cs typeface="Arial Unicode MS" pitchFamily="34" charset="-128"/>
              </a:rPr>
              <a:pPr algn="r" defTabSz="887413" eaLnBrk="0" hangingPunct="0"/>
              <a:t>154</a:t>
            </a:fld>
            <a:endParaRPr lang="en-US" sz="1100">
              <a:ea typeface="Arial Unicode MS" pitchFamily="34" charset="-128"/>
              <a:cs typeface="Arial Unicode MS" pitchFamily="34" charset="-128"/>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755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0755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85CCD60-C931-4F71-92DA-D0DBEBF365D9}" type="slidenum">
              <a:rPr lang="en-US" sz="1100">
                <a:ea typeface="Arial Unicode MS" pitchFamily="34" charset="-128"/>
                <a:cs typeface="Arial Unicode MS" pitchFamily="34" charset="-128"/>
              </a:rPr>
              <a:pPr algn="r" defTabSz="887413" eaLnBrk="0" hangingPunct="0"/>
              <a:t>157</a:t>
            </a:fld>
            <a:endParaRPr lang="en-US" sz="1100">
              <a:ea typeface="Arial Unicode MS" pitchFamily="34" charset="-128"/>
              <a:cs typeface="Arial Unicode MS" pitchFamily="34" charset="-128"/>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857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0858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D192B62-82E5-41AA-BB10-74F11C4F195B}" type="slidenum">
              <a:rPr lang="en-US" sz="1100">
                <a:ea typeface="Arial Unicode MS" pitchFamily="34" charset="-128"/>
                <a:cs typeface="Arial Unicode MS" pitchFamily="34" charset="-128"/>
              </a:rPr>
              <a:pPr algn="r" defTabSz="887413" eaLnBrk="0" hangingPunct="0"/>
              <a:t>158</a:t>
            </a:fld>
            <a:endParaRPr lang="en-US" sz="1100">
              <a:ea typeface="Arial Unicode MS" pitchFamily="34" charset="-128"/>
              <a:cs typeface="Arial Unicode MS"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8227"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latin typeface="Arial" pitchFamily="34" charset="0"/>
            </a:endParaRPr>
          </a:p>
        </p:txBody>
      </p:sp>
      <p:sp>
        <p:nvSpPr>
          <p:cNvPr id="3082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E49AF4B-FBA7-47A1-B850-822C3365A8E4}" type="slidenum">
              <a:rPr lang="en-US" sz="1100">
                <a:latin typeface="Calibri" pitchFamily="34" charset="0"/>
                <a:ea typeface="ＭＳ Ｐゴシック"/>
                <a:cs typeface="ＭＳ Ｐゴシック"/>
              </a:rPr>
              <a:pPr algn="r" defTabSz="887413" eaLnBrk="0" hangingPunct="0"/>
              <a:t>23</a:t>
            </a:fld>
            <a:endParaRPr lang="en-US" sz="1100">
              <a:latin typeface="Calibri" pitchFamily="34" charset="0"/>
              <a:ea typeface="ＭＳ Ｐゴシック"/>
              <a:cs typeface="ＭＳ Ｐゴシック"/>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0960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0960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AA0DFBB3-3517-430D-B183-0701B7A1EE81}" type="slidenum">
              <a:rPr lang="en-US" sz="1100">
                <a:ea typeface="Arial Unicode MS" pitchFamily="34" charset="-128"/>
                <a:cs typeface="Arial Unicode MS" pitchFamily="34" charset="-128"/>
              </a:rPr>
              <a:pPr algn="r" defTabSz="887413" eaLnBrk="0" hangingPunct="0"/>
              <a:t>159</a:t>
            </a:fld>
            <a:endParaRPr lang="en-US" sz="1100">
              <a:ea typeface="Arial Unicode MS" pitchFamily="34" charset="-128"/>
              <a:cs typeface="Arial Unicode MS" pitchFamily="34" charset="-128"/>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062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106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4441C0C-5C6A-400B-8C87-A993D1BF4249}" type="slidenum">
              <a:rPr lang="en-US" sz="1100">
                <a:ea typeface="Arial Unicode MS" pitchFamily="34" charset="-128"/>
                <a:cs typeface="Arial Unicode MS" pitchFamily="34" charset="-128"/>
              </a:rPr>
              <a:pPr algn="r" defTabSz="887413" eaLnBrk="0" hangingPunct="0"/>
              <a:t>160</a:t>
            </a:fld>
            <a:endParaRPr lang="en-US" sz="1100">
              <a:ea typeface="Arial Unicode MS" pitchFamily="34" charset="-128"/>
              <a:cs typeface="Arial Unicode MS" pitchFamily="34" charset="-128"/>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165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1165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70165B4-A4CA-48DE-9B40-3540001B0ED7}" type="slidenum">
              <a:rPr lang="en-US" sz="1100">
                <a:ea typeface="Arial Unicode MS" pitchFamily="34" charset="-128"/>
                <a:cs typeface="Arial Unicode MS" pitchFamily="34" charset="-128"/>
              </a:rPr>
              <a:pPr algn="r" defTabSz="887413" eaLnBrk="0" hangingPunct="0"/>
              <a:t>161</a:t>
            </a:fld>
            <a:endParaRPr lang="en-US" sz="1100">
              <a:ea typeface="Arial Unicode MS" pitchFamily="34" charset="-128"/>
              <a:cs typeface="Arial Unicode MS" pitchFamily="34" charset="-128"/>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267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126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A32874A-A2F5-4D36-9DA3-9867507E0C17}" type="slidenum">
              <a:rPr lang="en-US" sz="1100">
                <a:ea typeface="Arial Unicode MS" pitchFamily="34" charset="-128"/>
                <a:cs typeface="Arial Unicode MS" pitchFamily="34" charset="-128"/>
              </a:rPr>
              <a:pPr algn="r" defTabSz="887413" eaLnBrk="0" hangingPunct="0"/>
              <a:t>165</a:t>
            </a:fld>
            <a:endParaRPr lang="en-US" sz="1100">
              <a:ea typeface="Arial Unicode MS" pitchFamily="34" charset="-128"/>
              <a:cs typeface="Arial Unicode MS" pitchFamily="34" charset="-128"/>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369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1370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7F6064F-F8A5-4239-825D-8C21B6849622}" type="slidenum">
              <a:rPr lang="en-US" sz="1100">
                <a:ea typeface="Arial Unicode MS" pitchFamily="34" charset="-128"/>
                <a:cs typeface="Arial Unicode MS" pitchFamily="34" charset="-128"/>
              </a:rPr>
              <a:pPr algn="r" defTabSz="887413" eaLnBrk="0" hangingPunct="0"/>
              <a:t>166</a:t>
            </a:fld>
            <a:endParaRPr lang="en-US" sz="1100">
              <a:ea typeface="Arial Unicode MS" pitchFamily="34" charset="-128"/>
              <a:cs typeface="Arial Unicode MS" pitchFamily="34" charset="-128"/>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472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1472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F09BB8F-8419-4BAC-B587-2FF7227C3533}" type="slidenum">
              <a:rPr lang="en-US" sz="1100">
                <a:ea typeface="Arial Unicode MS" pitchFamily="34" charset="-128"/>
                <a:cs typeface="Arial Unicode MS" pitchFamily="34" charset="-128"/>
              </a:rPr>
              <a:pPr algn="r" defTabSz="887413" eaLnBrk="0" hangingPunct="0"/>
              <a:t>168</a:t>
            </a:fld>
            <a:endParaRPr lang="en-US" sz="1100">
              <a:ea typeface="Arial Unicode MS" pitchFamily="34" charset="-128"/>
              <a:cs typeface="Arial Unicode MS" pitchFamily="34" charset="-128"/>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574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1574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F3523BFF-3244-418B-B8D5-20C8C5EF3052}" type="slidenum">
              <a:rPr lang="en-US" sz="1100">
                <a:ea typeface="Arial Unicode MS" pitchFamily="34" charset="-128"/>
                <a:cs typeface="Arial Unicode MS" pitchFamily="34" charset="-128"/>
              </a:rPr>
              <a:pPr algn="r" defTabSz="887413" eaLnBrk="0" hangingPunct="0"/>
              <a:t>173</a:t>
            </a:fld>
            <a:endParaRPr lang="en-US" sz="1100">
              <a:ea typeface="Arial Unicode MS" pitchFamily="34" charset="-128"/>
              <a:cs typeface="Arial Unicode MS" pitchFamily="34" charset="-128"/>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677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1677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C7EC67D-7903-4F4A-8A0C-0E2CF8577688}" type="slidenum">
              <a:rPr lang="en-US" sz="1100">
                <a:ea typeface="Arial Unicode MS" pitchFamily="34" charset="-128"/>
                <a:cs typeface="Arial Unicode MS" pitchFamily="34" charset="-128"/>
              </a:rPr>
              <a:pPr algn="r" defTabSz="887413" eaLnBrk="0" hangingPunct="0"/>
              <a:t>174</a:t>
            </a:fld>
            <a:endParaRPr lang="en-US" sz="1100">
              <a:ea typeface="Arial Unicode MS" pitchFamily="34" charset="-128"/>
              <a:cs typeface="Arial Unicode MS" pitchFamily="34" charset="-128"/>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7795"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41779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5B28D6A-DD36-4667-B985-62B3515EADA8}" type="slidenum">
              <a:rPr lang="en-US" sz="1100">
                <a:ea typeface="Arial Unicode MS" pitchFamily="34" charset="-128"/>
                <a:cs typeface="Arial Unicode MS" pitchFamily="34" charset="-128"/>
              </a:rPr>
              <a:pPr algn="r" defTabSz="887413" eaLnBrk="0" hangingPunct="0"/>
              <a:t>176</a:t>
            </a:fld>
            <a:endParaRPr lang="en-US" sz="1100">
              <a:ea typeface="Arial Unicode MS" pitchFamily="34" charset="-128"/>
              <a:cs typeface="Arial Unicode MS" pitchFamily="34" charset="-128"/>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Slide Image Placeholder 1"/>
          <p:cNvSpPr>
            <a:spLocks noGrp="1" noRot="1" noChangeAspect="1" noTextEdit="1"/>
          </p:cNvSpPr>
          <p:nvPr>
            <p:ph type="sldImg"/>
          </p:nvPr>
        </p:nvSpPr>
        <p:spPr bwMode="auto">
          <a:noFill/>
          <a:ln>
            <a:solidFill>
              <a:srgbClr val="000000"/>
            </a:solidFill>
            <a:miter lim="800000"/>
            <a:headEnd/>
            <a:tailEnd/>
          </a:ln>
        </p:spPr>
      </p:sp>
      <p:sp>
        <p:nvSpPr>
          <p:cNvPr id="418819" name="Notes Placeholder 2"/>
          <p:cNvSpPr>
            <a:spLocks noGrp="1"/>
          </p:cNvSpPr>
          <p:nvPr>
            <p:ph type="body" idx="1"/>
          </p:nvPr>
        </p:nvSpPr>
        <p:spPr>
          <a:noFill/>
          <a:ln/>
        </p:spPr>
        <p:txBody>
          <a:bodyPr/>
          <a:lstStyle/>
          <a:p>
            <a:pPr eaLnBrk="1" hangingPunct="1"/>
            <a:endParaRPr lang="en-US" smtClean="0"/>
          </a:p>
        </p:txBody>
      </p:sp>
      <p:sp>
        <p:nvSpPr>
          <p:cNvPr id="41882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25D7EAD1-A685-43B5-8790-1EF2389716B6}" type="slidenum">
              <a:rPr lang="en-US" sz="1200"/>
              <a:pPr algn="r" defTabSz="931863"/>
              <a:t>177</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925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0925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CC79EF2E-5191-437B-9E13-628BAB8163E8}" type="slidenum">
              <a:rPr lang="en-US" sz="1100">
                <a:ea typeface="ＭＳ Ｐゴシック"/>
                <a:cs typeface="ＭＳ Ｐゴシック"/>
              </a:rPr>
              <a:pPr algn="r" defTabSz="887413" eaLnBrk="0" hangingPunct="0"/>
              <a:t>24</a:t>
            </a:fld>
            <a:endParaRPr lang="en-US" sz="1100">
              <a:ea typeface="ＭＳ Ｐゴシック"/>
              <a:cs typeface="ＭＳ Ｐゴシック"/>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19843"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41984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EB0A04A-8D2B-4A0E-83AD-8C71A2A7633E}" type="slidenum">
              <a:rPr lang="en-US" sz="1100">
                <a:ea typeface="Arial Unicode MS" pitchFamily="34" charset="-128"/>
                <a:cs typeface="Arial Unicode MS" pitchFamily="34" charset="-128"/>
              </a:rPr>
              <a:pPr algn="r" defTabSz="887413" eaLnBrk="0" hangingPunct="0"/>
              <a:t>178</a:t>
            </a:fld>
            <a:endParaRPr lang="en-US" sz="1100">
              <a:ea typeface="Arial Unicode MS" pitchFamily="34" charset="-128"/>
              <a:cs typeface="Arial Unicode MS" pitchFamily="34" charset="-128"/>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0867"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42086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05DB55A-7FBE-4204-AAD2-7D4A4AE44860}" type="slidenum">
              <a:rPr lang="en-US" sz="1100">
                <a:ea typeface="Arial Unicode MS" pitchFamily="34" charset="-128"/>
                <a:cs typeface="Arial Unicode MS" pitchFamily="34" charset="-128"/>
              </a:rPr>
              <a:pPr algn="r" defTabSz="887413" eaLnBrk="0" hangingPunct="0"/>
              <a:t>187</a:t>
            </a:fld>
            <a:endParaRPr lang="en-US" sz="1100">
              <a:ea typeface="Arial Unicode MS" pitchFamily="34" charset="-128"/>
              <a:cs typeface="Arial Unicode MS" pitchFamily="34" charset="-128"/>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Slide Image Placeholder 1"/>
          <p:cNvSpPr>
            <a:spLocks noGrp="1" noRot="1" noChangeAspect="1" noTextEdit="1"/>
          </p:cNvSpPr>
          <p:nvPr>
            <p:ph type="sldImg"/>
          </p:nvPr>
        </p:nvSpPr>
        <p:spPr bwMode="auto">
          <a:noFill/>
          <a:ln>
            <a:solidFill>
              <a:srgbClr val="000000"/>
            </a:solidFill>
            <a:miter lim="800000"/>
            <a:headEnd/>
            <a:tailEnd/>
          </a:ln>
        </p:spPr>
      </p:sp>
      <p:sp>
        <p:nvSpPr>
          <p:cNvPr id="421891" name="Notes Placeholder 2"/>
          <p:cNvSpPr>
            <a:spLocks noGrp="1"/>
          </p:cNvSpPr>
          <p:nvPr>
            <p:ph type="body" idx="1"/>
          </p:nvPr>
        </p:nvSpPr>
        <p:spPr>
          <a:noFill/>
          <a:ln/>
        </p:spPr>
        <p:txBody>
          <a:bodyPr/>
          <a:lstStyle/>
          <a:p>
            <a:pPr eaLnBrk="1" hangingPunct="1"/>
            <a:endParaRPr lang="en-US" smtClean="0"/>
          </a:p>
        </p:txBody>
      </p:sp>
      <p:sp>
        <p:nvSpPr>
          <p:cNvPr id="421892"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CB11E8F2-AA2A-46DF-A9A7-C7F5583C9E1A}" type="slidenum">
              <a:rPr lang="en-US" sz="1200"/>
              <a:pPr algn="r" defTabSz="931863"/>
              <a:t>188</a:t>
            </a:fld>
            <a:endParaRPr lang="en-US" sz="120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2915"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42291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B01309E-C4F4-42BE-A180-D4E7BF959F8A}" type="slidenum">
              <a:rPr lang="en-US" sz="1100">
                <a:ea typeface="Arial Unicode MS" pitchFamily="34" charset="-128"/>
                <a:cs typeface="Arial Unicode MS" pitchFamily="34" charset="-128"/>
              </a:rPr>
              <a:pPr algn="r" defTabSz="887413" eaLnBrk="0" hangingPunct="0"/>
              <a:t>189</a:t>
            </a:fld>
            <a:endParaRPr lang="en-US" sz="1100">
              <a:ea typeface="Arial Unicode MS" pitchFamily="34" charset="-128"/>
              <a:cs typeface="Arial Unicode MS" pitchFamily="34" charset="-128"/>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3939"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42394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4B5D407-2E3B-4809-92B1-09300311F892}" type="slidenum">
              <a:rPr lang="en-US" sz="1100">
                <a:ea typeface="Arial Unicode MS" pitchFamily="34" charset="-128"/>
                <a:cs typeface="Arial Unicode MS" pitchFamily="34" charset="-128"/>
              </a:rPr>
              <a:pPr algn="r" defTabSz="887413" eaLnBrk="0" hangingPunct="0"/>
              <a:t>194</a:t>
            </a:fld>
            <a:endParaRPr lang="en-US" sz="1100">
              <a:ea typeface="Arial Unicode MS" pitchFamily="34" charset="-128"/>
              <a:cs typeface="Arial Unicode MS" pitchFamily="34" charset="-128"/>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496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249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05F0BBB-9DF4-42DB-B71D-CC154723B081}" type="slidenum">
              <a:rPr lang="en-US" sz="1100">
                <a:ea typeface="ＭＳ Ｐゴシック"/>
                <a:cs typeface="ＭＳ Ｐゴシック"/>
              </a:rPr>
              <a:pPr algn="r" defTabSz="887413" eaLnBrk="0" hangingPunct="0"/>
              <a:t>201</a:t>
            </a:fld>
            <a:endParaRPr lang="en-US" sz="1100">
              <a:ea typeface="ＭＳ Ｐゴシック"/>
              <a:cs typeface="ＭＳ Ｐゴシック"/>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598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2598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F0B16E1-19FC-4FAB-9D6B-0EA35D12E94F}" type="slidenum">
              <a:rPr lang="en-US" sz="1100">
                <a:ea typeface="ＭＳ Ｐゴシック"/>
                <a:cs typeface="ＭＳ Ｐゴシック"/>
              </a:rPr>
              <a:pPr algn="r" defTabSz="887413" eaLnBrk="0" hangingPunct="0"/>
              <a:t>206</a:t>
            </a:fld>
            <a:endParaRPr lang="en-US" sz="1100">
              <a:ea typeface="ＭＳ Ｐゴシック"/>
              <a:cs typeface="ＭＳ Ｐゴシック"/>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701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2701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A2F7BA5-E693-4314-BBBC-99C37B9411D0}" type="slidenum">
              <a:rPr lang="en-US" sz="1100">
                <a:ea typeface="ＭＳ Ｐゴシック"/>
                <a:cs typeface="ＭＳ Ｐゴシック"/>
              </a:rPr>
              <a:pPr algn="r" defTabSz="887413" eaLnBrk="0" hangingPunct="0"/>
              <a:t>207</a:t>
            </a:fld>
            <a:endParaRPr lang="en-US" sz="1100">
              <a:ea typeface="ＭＳ Ｐゴシック"/>
              <a:cs typeface="ＭＳ Ｐゴシック"/>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803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2803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416243C-9362-4612-B507-C02C799C3B59}" type="slidenum">
              <a:rPr lang="en-US" sz="1100">
                <a:ea typeface="ＭＳ Ｐゴシック"/>
                <a:cs typeface="ＭＳ Ｐゴシック"/>
              </a:rPr>
              <a:pPr algn="r" defTabSz="887413" eaLnBrk="0" hangingPunct="0"/>
              <a:t>212</a:t>
            </a:fld>
            <a:endParaRPr lang="en-US" sz="1100">
              <a:ea typeface="ＭＳ Ｐゴシック"/>
              <a:cs typeface="ＭＳ Ｐゴシック"/>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2905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2906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DA822FB-E2D3-4EEE-B8AD-FA04EEFC56A7}" type="slidenum">
              <a:rPr lang="en-US" sz="1100">
                <a:ea typeface="ＭＳ Ｐゴシック"/>
                <a:cs typeface="ＭＳ Ｐゴシック"/>
              </a:rPr>
              <a:pPr algn="r" defTabSz="887413" eaLnBrk="0" hangingPunct="0"/>
              <a:t>213</a:t>
            </a:fld>
            <a:endParaRPr lang="en-US" sz="110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027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102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52AB287-71D9-4C32-8FD5-CA2F98952104}" type="slidenum">
              <a:rPr lang="en-US" sz="1100">
                <a:ea typeface="ＭＳ Ｐゴシック"/>
                <a:cs typeface="ＭＳ Ｐゴシック"/>
              </a:rPr>
              <a:pPr algn="r" defTabSz="887413" eaLnBrk="0" hangingPunct="0"/>
              <a:t>25</a:t>
            </a:fld>
            <a:endParaRPr lang="en-US" sz="1100">
              <a:ea typeface="ＭＳ Ｐゴシック"/>
              <a:cs typeface="ＭＳ Ｐゴシック"/>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008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3008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A2F2765-540A-49DB-BB7F-3394F9120375}" type="slidenum">
              <a:rPr lang="en-US" sz="1100">
                <a:ea typeface="ＭＳ Ｐゴシック"/>
                <a:cs typeface="ＭＳ Ｐゴシック"/>
              </a:rPr>
              <a:pPr algn="r" defTabSz="887413" eaLnBrk="0" hangingPunct="0"/>
              <a:t>216</a:t>
            </a:fld>
            <a:endParaRPr lang="en-US" sz="1100">
              <a:ea typeface="ＭＳ Ｐゴシック"/>
              <a:cs typeface="ＭＳ Ｐゴシック"/>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110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3110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C0C9409-6DDD-4FA3-9C7E-3AB4D4FC61E2}" type="slidenum">
              <a:rPr lang="en-US" sz="1100">
                <a:ea typeface="ＭＳ Ｐゴシック"/>
                <a:cs typeface="ＭＳ Ｐゴシック"/>
              </a:rPr>
              <a:pPr algn="r" defTabSz="887413" eaLnBrk="0" hangingPunct="0"/>
              <a:t>217</a:t>
            </a:fld>
            <a:endParaRPr lang="en-US" sz="1100">
              <a:ea typeface="ＭＳ Ｐゴシック"/>
              <a:cs typeface="ＭＳ Ｐゴシック"/>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213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3213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F6CF1339-2A7F-41BE-9163-FCB916B3252C}" type="slidenum">
              <a:rPr lang="en-US" sz="1100">
                <a:ea typeface="ＭＳ Ｐゴシック"/>
                <a:cs typeface="ＭＳ Ｐゴシック"/>
              </a:rPr>
              <a:pPr algn="r" defTabSz="887413" eaLnBrk="0" hangingPunct="0"/>
              <a:t>218</a:t>
            </a:fld>
            <a:endParaRPr lang="en-US" sz="1100">
              <a:ea typeface="ＭＳ Ｐゴシック"/>
              <a:cs typeface="ＭＳ Ｐゴシック"/>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315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3315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7491890-B042-4FC5-9FD5-3D6CD03BB302}" type="slidenum">
              <a:rPr lang="en-US" sz="1100">
                <a:ea typeface="ＭＳ Ｐゴシック"/>
                <a:cs typeface="ＭＳ Ｐゴシック"/>
              </a:rPr>
              <a:pPr algn="r" defTabSz="887413" eaLnBrk="0" hangingPunct="0"/>
              <a:t>222</a:t>
            </a:fld>
            <a:endParaRPr lang="en-US" sz="1100">
              <a:ea typeface="ＭＳ Ｐゴシック"/>
              <a:cs typeface="ＭＳ Ｐゴシック"/>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417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43418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8D20832-C888-4B66-875B-A53746630DA7}" type="slidenum">
              <a:rPr lang="en-US" sz="1100">
                <a:ea typeface="ＭＳ Ｐゴシック"/>
                <a:cs typeface="ＭＳ Ｐゴシック"/>
              </a:rPr>
              <a:pPr algn="r" defTabSz="887413" eaLnBrk="0" hangingPunct="0"/>
              <a:t>223</a:t>
            </a:fld>
            <a:endParaRPr lang="en-US" sz="1100">
              <a:ea typeface="ＭＳ Ｐゴシック"/>
              <a:cs typeface="ＭＳ Ｐゴシック"/>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520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3520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5129CDA-3A1B-43EE-8D3B-4AE158EA0C83}" type="slidenum">
              <a:rPr lang="en-US" sz="1100">
                <a:ea typeface="Arial Unicode MS" pitchFamily="34" charset="-128"/>
                <a:cs typeface="Arial Unicode MS" pitchFamily="34" charset="-128"/>
              </a:rPr>
              <a:pPr algn="r" defTabSz="887413" eaLnBrk="0" hangingPunct="0"/>
              <a:t>225</a:t>
            </a:fld>
            <a:endParaRPr lang="en-US" sz="1100">
              <a:ea typeface="Arial Unicode MS" pitchFamily="34" charset="-128"/>
              <a:cs typeface="Arial Unicode MS" pitchFamily="34" charset="-128"/>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622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362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B1D84FE-935A-43A6-BFC1-E233C0EBB616}" type="slidenum">
              <a:rPr lang="en-US" sz="1100">
                <a:ea typeface="Arial Unicode MS" pitchFamily="34" charset="-128"/>
                <a:cs typeface="Arial Unicode MS" pitchFamily="34" charset="-128"/>
              </a:rPr>
              <a:pPr algn="r" defTabSz="887413" eaLnBrk="0" hangingPunct="0"/>
              <a:t>240</a:t>
            </a:fld>
            <a:endParaRPr lang="en-US" sz="1100">
              <a:ea typeface="Arial Unicode MS" pitchFamily="34" charset="-128"/>
              <a:cs typeface="Arial Unicode MS" pitchFamily="34" charset="-128"/>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725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3725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3FBF698-C48F-44F5-8E98-3B10B68DA1E1}" type="slidenum">
              <a:rPr lang="en-US" sz="1100">
                <a:ea typeface="Arial Unicode MS" pitchFamily="34" charset="-128"/>
                <a:cs typeface="Arial Unicode MS" pitchFamily="34" charset="-128"/>
              </a:rPr>
              <a:pPr algn="r" defTabSz="887413" eaLnBrk="0" hangingPunct="0"/>
              <a:t>245</a:t>
            </a:fld>
            <a:endParaRPr lang="en-US" sz="1100">
              <a:ea typeface="Arial Unicode MS" pitchFamily="34" charset="-128"/>
              <a:cs typeface="Arial Unicode MS" pitchFamily="34" charset="-128"/>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827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382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25C2639-CA0A-46FB-8079-4A708C6DE029}" type="slidenum">
              <a:rPr lang="en-US" sz="1100">
                <a:ea typeface="Arial Unicode MS" pitchFamily="34" charset="-128"/>
                <a:cs typeface="Arial Unicode MS" pitchFamily="34" charset="-128"/>
              </a:rPr>
              <a:pPr algn="r" defTabSz="887413" eaLnBrk="0" hangingPunct="0"/>
              <a:t>262</a:t>
            </a:fld>
            <a:endParaRPr lang="en-US" sz="1100">
              <a:ea typeface="Arial Unicode MS" pitchFamily="34" charset="-128"/>
              <a:cs typeface="Arial Unicode MS" pitchFamily="34" charset="-128"/>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3929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3930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DF05A13-5BE7-4B1A-B2C6-4A8CFC475454}" type="slidenum">
              <a:rPr lang="en-US" sz="1100">
                <a:ea typeface="Arial Unicode MS" pitchFamily="34" charset="-128"/>
                <a:cs typeface="Arial Unicode MS" pitchFamily="34" charset="-128"/>
              </a:rPr>
              <a:pPr algn="r" defTabSz="887413" eaLnBrk="0" hangingPunct="0"/>
              <a:t>280</a:t>
            </a:fld>
            <a:endParaRPr lang="en-US" sz="1100">
              <a:ea typeface="Arial Unicode MS" pitchFamily="34" charset="-128"/>
              <a:cs typeface="Arial Unicode MS"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129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1130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B3B3A8E-266A-4DD4-B0A5-9B9A81AD8825}" type="slidenum">
              <a:rPr lang="en-US" sz="1100">
                <a:ea typeface="ＭＳ Ｐゴシック"/>
                <a:cs typeface="ＭＳ Ｐゴシック"/>
              </a:rPr>
              <a:pPr algn="r" defTabSz="887413" eaLnBrk="0" hangingPunct="0"/>
              <a:t>26</a:t>
            </a:fld>
            <a:endParaRPr lang="en-US" sz="1100">
              <a:ea typeface="ＭＳ Ｐゴシック"/>
              <a:cs typeface="ＭＳ Ｐゴシック"/>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44032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44032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43ADC4C-8412-4CDE-A7B9-89DCAA87C9E9}" type="slidenum">
              <a:rPr lang="en-US" sz="1100">
                <a:ea typeface="Arial Unicode MS" pitchFamily="34" charset="-128"/>
                <a:cs typeface="Arial Unicode MS" pitchFamily="34" charset="-128"/>
              </a:rPr>
              <a:pPr algn="r" defTabSz="887413" eaLnBrk="0" hangingPunct="0"/>
              <a:t>281</a:t>
            </a:fld>
            <a:endParaRPr lang="en-US" sz="1100">
              <a:ea typeface="Arial Unicode MS" pitchFamily="34" charset="-128"/>
              <a:cs typeface="Arial Unicode MS"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232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1232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187BAA2-1410-4F6A-9778-D893C1BDE18E}" type="slidenum">
              <a:rPr lang="en-US" sz="1100">
                <a:ea typeface="ＭＳ Ｐゴシック"/>
                <a:cs typeface="ＭＳ Ｐゴシック"/>
              </a:rPr>
              <a:pPr algn="r" defTabSz="887413" eaLnBrk="0" hangingPunct="0"/>
              <a:t>27</a:t>
            </a:fld>
            <a:endParaRPr lang="en-US" sz="110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3347"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latin typeface="Arial" pitchFamily="34" charset="0"/>
            </a:endParaRPr>
          </a:p>
        </p:txBody>
      </p:sp>
      <p:sp>
        <p:nvSpPr>
          <p:cNvPr id="31334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2440FC1-69D0-4DA4-B3BD-E0BCC92968AA}" type="slidenum">
              <a:rPr lang="en-US" sz="1100">
                <a:latin typeface="Calibri" pitchFamily="34" charset="0"/>
                <a:ea typeface="ＭＳ Ｐゴシック"/>
                <a:cs typeface="ＭＳ Ｐゴシック"/>
              </a:rPr>
              <a:pPr algn="r" defTabSz="887413" eaLnBrk="0" hangingPunct="0"/>
              <a:t>28</a:t>
            </a:fld>
            <a:endParaRPr lang="en-US" sz="1100">
              <a:latin typeface="Calibri" pitchFamily="34" charset="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4371"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latin typeface="Arial" pitchFamily="34" charset="0"/>
            </a:endParaRPr>
          </a:p>
        </p:txBody>
      </p:sp>
      <p:sp>
        <p:nvSpPr>
          <p:cNvPr id="31437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88DDCC0-987E-440C-911A-4C3E19CDA1C3}" type="slidenum">
              <a:rPr lang="en-US" sz="1100">
                <a:latin typeface="Calibri" pitchFamily="34" charset="0"/>
                <a:ea typeface="ＭＳ Ｐゴシック"/>
                <a:cs typeface="ＭＳ Ｐゴシック"/>
              </a:rPr>
              <a:pPr algn="r" defTabSz="887413" eaLnBrk="0" hangingPunct="0"/>
              <a:t>29</a:t>
            </a:fld>
            <a:endParaRPr lang="en-US" sz="1100">
              <a:latin typeface="Calibri" pitchFamily="34" charset="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5395"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1539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B38A857-6654-44F4-9EE7-AF554D621B6E}" type="slidenum">
              <a:rPr lang="en-US" sz="1100">
                <a:ea typeface="Arial Unicode MS" pitchFamily="34" charset="-128"/>
                <a:cs typeface="Arial Unicode MS" pitchFamily="34" charset="-128"/>
              </a:rPr>
              <a:pPr algn="r" defTabSz="887413" eaLnBrk="0" hangingPunct="0"/>
              <a:t>30</a:t>
            </a:fld>
            <a:endParaRPr lang="en-US" sz="1100">
              <a:ea typeface="Arial Unicode MS" pitchFamily="34" charset="-128"/>
              <a:cs typeface="Arial Unicode MS"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6419"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1642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E1A89F7-5EE2-4E74-8237-AC1723C82C65}" type="slidenum">
              <a:rPr lang="en-US" sz="1100">
                <a:ea typeface="Arial Unicode MS" pitchFamily="34" charset="-128"/>
                <a:cs typeface="Arial Unicode MS" pitchFamily="34" charset="-128"/>
              </a:rPr>
              <a:pPr algn="r" defTabSz="887413" eaLnBrk="0" hangingPunct="0"/>
              <a:t>31</a:t>
            </a:fld>
            <a:endParaRPr lang="en-US" sz="1100">
              <a:ea typeface="Arial Unicode MS" pitchFamily="34" charset="-128"/>
              <a:cs typeface="Arial Unicode MS"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299011"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latin typeface="Arial" pitchFamily="34" charset="0"/>
            </a:endParaRPr>
          </a:p>
        </p:txBody>
      </p:sp>
      <p:sp>
        <p:nvSpPr>
          <p:cNvPr id="29901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8ED4B95-30EA-4439-AC75-1C9B42EE67E8}" type="slidenum">
              <a:rPr lang="en-US" sz="1100">
                <a:latin typeface="Calibri" pitchFamily="34" charset="0"/>
                <a:ea typeface="ＭＳ Ｐゴシック"/>
                <a:cs typeface="ＭＳ Ｐゴシック"/>
              </a:rPr>
              <a:pPr algn="r" defTabSz="887413" eaLnBrk="0" hangingPunct="0"/>
              <a:t>13</a:t>
            </a:fld>
            <a:endParaRPr lang="en-US" sz="1100">
              <a:latin typeface="Calibri" pitchFamily="34" charset="0"/>
              <a:ea typeface="ＭＳ Ｐゴシック"/>
              <a:cs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bwMode="auto">
          <a:noFill/>
          <a:ln>
            <a:solidFill>
              <a:srgbClr val="000000"/>
            </a:solidFill>
            <a:miter lim="800000"/>
            <a:headEnd/>
            <a:tailEnd/>
          </a:ln>
        </p:spPr>
      </p:sp>
      <p:sp>
        <p:nvSpPr>
          <p:cNvPr id="317443" name="Notes Placeholder 2"/>
          <p:cNvSpPr>
            <a:spLocks noGrp="1"/>
          </p:cNvSpPr>
          <p:nvPr>
            <p:ph type="body" idx="1"/>
          </p:nvPr>
        </p:nvSpPr>
        <p:spPr>
          <a:noFill/>
          <a:ln/>
        </p:spPr>
        <p:txBody>
          <a:bodyPr/>
          <a:lstStyle/>
          <a:p>
            <a:pPr eaLnBrk="1" hangingPunct="1"/>
            <a:endParaRPr lang="en-US" smtClean="0"/>
          </a:p>
        </p:txBody>
      </p:sp>
      <p:sp>
        <p:nvSpPr>
          <p:cNvPr id="31744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EF848CC1-2D79-4190-9237-97D08C4ABCEA}" type="slidenum">
              <a:rPr lang="en-US" sz="1200"/>
              <a:pPr algn="r" defTabSz="931863"/>
              <a:t>32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8467"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1846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95A4775-5BF6-4532-806B-327117DA66A0}" type="slidenum">
              <a:rPr lang="en-US" sz="1100">
                <a:ea typeface="Arial Unicode MS" pitchFamily="34" charset="-128"/>
                <a:cs typeface="Arial Unicode MS" pitchFamily="34" charset="-128"/>
              </a:rPr>
              <a:pPr algn="r" defTabSz="887413" eaLnBrk="0" hangingPunct="0"/>
              <a:t>33</a:t>
            </a:fld>
            <a:endParaRPr lang="en-US" sz="1100">
              <a:ea typeface="Arial Unicode MS" pitchFamily="34" charset="-128"/>
              <a:cs typeface="Arial Unicode MS"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1949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1949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0700296-C137-4D5F-9334-D9579AD89D8C}" type="slidenum">
              <a:rPr lang="en-US" sz="1100">
                <a:ea typeface="Arial Unicode MS" pitchFamily="34" charset="-128"/>
                <a:cs typeface="Arial Unicode MS" pitchFamily="34" charset="-128"/>
              </a:rPr>
              <a:pPr algn="r" defTabSz="887413" eaLnBrk="0" hangingPunct="0"/>
              <a:t>34</a:t>
            </a:fld>
            <a:endParaRPr lang="en-US" sz="1100">
              <a:ea typeface="Arial Unicode MS" pitchFamily="34" charset="-128"/>
              <a:cs typeface="Arial Unicode MS"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051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2051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DF24131-6E07-4520-A864-E22F3FAB7CAB}" type="slidenum">
              <a:rPr lang="en-US" sz="1100">
                <a:ea typeface="Arial Unicode MS" pitchFamily="34" charset="-128"/>
                <a:cs typeface="Arial Unicode MS" pitchFamily="34" charset="-128"/>
              </a:rPr>
              <a:pPr algn="r" defTabSz="887413" eaLnBrk="0" hangingPunct="0"/>
              <a:t>36</a:t>
            </a:fld>
            <a:endParaRPr lang="en-US" sz="1100">
              <a:ea typeface="Arial Unicode MS" pitchFamily="34" charset="-128"/>
              <a:cs typeface="Arial Unicode MS"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153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2154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41EAA70-D12B-4905-AB14-99FC00DDB707}" type="slidenum">
              <a:rPr lang="en-US" sz="1100">
                <a:ea typeface="Arial Unicode MS" pitchFamily="34" charset="-128"/>
                <a:cs typeface="Arial Unicode MS" pitchFamily="34" charset="-128"/>
              </a:rPr>
              <a:pPr algn="r" defTabSz="887413" eaLnBrk="0" hangingPunct="0"/>
              <a:t>37</a:t>
            </a:fld>
            <a:endParaRPr lang="en-US" sz="1100">
              <a:ea typeface="Arial Unicode MS" pitchFamily="34" charset="-128"/>
              <a:cs typeface="Arial Unicode MS"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256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225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9212822-3F17-4516-A782-C65AEA4911C2}" type="slidenum">
              <a:rPr lang="en-US" sz="1100">
                <a:ea typeface="Arial Unicode MS" pitchFamily="34" charset="-128"/>
                <a:cs typeface="Arial Unicode MS" pitchFamily="34" charset="-128"/>
              </a:rPr>
              <a:pPr algn="r" defTabSz="887413" eaLnBrk="0" hangingPunct="0"/>
              <a:t>39</a:t>
            </a:fld>
            <a:endParaRPr lang="en-US" sz="1100">
              <a:ea typeface="Arial Unicode MS" pitchFamily="34" charset="-128"/>
              <a:cs typeface="Arial Unicode MS"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358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2358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CF03D19C-ADC5-4A0A-9377-83A50BDEBB6E}" type="slidenum">
              <a:rPr lang="en-US" sz="1100">
                <a:ea typeface="Arial Unicode MS" pitchFamily="34" charset="-128"/>
                <a:cs typeface="Arial Unicode MS" pitchFamily="34" charset="-128"/>
              </a:rPr>
              <a:pPr algn="r" defTabSz="887413" eaLnBrk="0" hangingPunct="0"/>
              <a:t>40</a:t>
            </a:fld>
            <a:endParaRPr lang="en-US" sz="1100">
              <a:ea typeface="Arial Unicode MS" pitchFamily="34" charset="-128"/>
              <a:cs typeface="Arial Unicode MS"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461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2461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EB6F505-5AB1-4D51-91C5-D9A3EED932D4}" type="slidenum">
              <a:rPr lang="en-US" sz="1100">
                <a:ea typeface="Arial Unicode MS" pitchFamily="34" charset="-128"/>
                <a:cs typeface="Arial Unicode MS" pitchFamily="34" charset="-128"/>
              </a:rPr>
              <a:pPr algn="r" defTabSz="887413" eaLnBrk="0" hangingPunct="0"/>
              <a:t>41</a:t>
            </a:fld>
            <a:endParaRPr lang="en-US" sz="1100">
              <a:ea typeface="Arial Unicode MS" pitchFamily="34" charset="-128"/>
              <a:cs typeface="Arial Unicode MS"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Slide Image Placeholder 1"/>
          <p:cNvSpPr>
            <a:spLocks noGrp="1" noRot="1" noChangeAspect="1" noTextEdit="1"/>
          </p:cNvSpPr>
          <p:nvPr>
            <p:ph type="sldImg"/>
          </p:nvPr>
        </p:nvSpPr>
        <p:spPr bwMode="auto">
          <a:noFill/>
          <a:ln>
            <a:solidFill>
              <a:srgbClr val="000000"/>
            </a:solidFill>
            <a:miter lim="800000"/>
            <a:headEnd/>
            <a:tailEnd/>
          </a:ln>
        </p:spPr>
      </p:sp>
      <p:sp>
        <p:nvSpPr>
          <p:cNvPr id="325635" name="Notes Placeholder 2"/>
          <p:cNvSpPr>
            <a:spLocks noGrp="1"/>
          </p:cNvSpPr>
          <p:nvPr>
            <p:ph type="body" idx="1"/>
          </p:nvPr>
        </p:nvSpPr>
        <p:spPr>
          <a:noFill/>
          <a:ln/>
        </p:spPr>
        <p:txBody>
          <a:bodyPr/>
          <a:lstStyle/>
          <a:p>
            <a:pPr eaLnBrk="1" hangingPunct="1"/>
            <a:endParaRPr lang="en-US" smtClean="0"/>
          </a:p>
        </p:txBody>
      </p:sp>
      <p:sp>
        <p:nvSpPr>
          <p:cNvPr id="32563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A9C5DB67-847F-4B62-A1A6-BA40FC0CF4B0}" type="slidenum">
              <a:rPr lang="en-US" sz="1200"/>
              <a:pPr algn="r" defTabSz="931863"/>
              <a:t>42</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6659"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2666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338B36CE-8BCC-4504-8C6C-068115A6AF3D}" type="slidenum">
              <a:rPr lang="en-US" sz="1100">
                <a:ea typeface="Arial Unicode MS" pitchFamily="34" charset="-128"/>
                <a:cs typeface="Arial Unicode MS" pitchFamily="34" charset="-128"/>
              </a:rPr>
              <a:pPr algn="r" defTabSz="887413" eaLnBrk="0" hangingPunct="0"/>
              <a:t>43</a:t>
            </a:fld>
            <a:endParaRPr lang="en-US" sz="1100">
              <a:ea typeface="Arial Unicode MS" pitchFamily="34" charset="-128"/>
              <a:cs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0035"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latin typeface="Arial" pitchFamily="34" charset="0"/>
            </a:endParaRPr>
          </a:p>
        </p:txBody>
      </p:sp>
      <p:sp>
        <p:nvSpPr>
          <p:cNvPr id="30003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021A2F7-8EEE-40F8-880F-8B5105DD7A3A}" type="slidenum">
              <a:rPr lang="en-US" sz="1100">
                <a:latin typeface="Calibri" pitchFamily="34" charset="0"/>
                <a:ea typeface="ＭＳ Ｐゴシック"/>
                <a:cs typeface="ＭＳ Ｐゴシック"/>
              </a:rPr>
              <a:pPr algn="r" defTabSz="887413" eaLnBrk="0" hangingPunct="0"/>
              <a:t>14</a:t>
            </a:fld>
            <a:endParaRPr lang="en-US" sz="1100">
              <a:latin typeface="Calibri" pitchFamily="34" charset="0"/>
              <a:ea typeface="ＭＳ Ｐゴシック"/>
              <a:cs typeface="ＭＳ Ｐゴシック"/>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768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2768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DCA774A-5842-44D4-83A8-93326D0B91CD}" type="slidenum">
              <a:rPr lang="en-US" sz="1100">
                <a:ea typeface="Arial Unicode MS" pitchFamily="34" charset="-128"/>
                <a:cs typeface="Arial Unicode MS" pitchFamily="34" charset="-128"/>
              </a:rPr>
              <a:pPr algn="r" defTabSz="887413" eaLnBrk="0" hangingPunct="0"/>
              <a:t>44</a:t>
            </a:fld>
            <a:endParaRPr lang="en-US" sz="1100">
              <a:ea typeface="Arial Unicode MS" pitchFamily="34" charset="-128"/>
              <a:cs typeface="Arial Unicode MS"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870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2870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27C5A17-5CE0-455C-BFD7-5B8E157D40FD}" type="slidenum">
              <a:rPr lang="en-US" sz="1100">
                <a:ea typeface="Arial Unicode MS" pitchFamily="34" charset="-128"/>
                <a:cs typeface="Arial Unicode MS" pitchFamily="34" charset="-128"/>
              </a:rPr>
              <a:pPr algn="r" defTabSz="887413" eaLnBrk="0" hangingPunct="0"/>
              <a:t>45</a:t>
            </a:fld>
            <a:endParaRPr lang="en-US" sz="1100">
              <a:ea typeface="Arial Unicode MS" pitchFamily="34" charset="-128"/>
              <a:cs typeface="Arial Unicode MS"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29731"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2973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B01EA63-27D3-4BAD-A3D1-73E22737159F}" type="slidenum">
              <a:rPr lang="en-US" sz="1100">
                <a:ea typeface="Arial Unicode MS" pitchFamily="34" charset="-128"/>
                <a:cs typeface="Arial Unicode MS" pitchFamily="34" charset="-128"/>
              </a:rPr>
              <a:pPr algn="r" defTabSz="887413" eaLnBrk="0" hangingPunct="0"/>
              <a:t>46</a:t>
            </a:fld>
            <a:endParaRPr lang="en-US" sz="1100">
              <a:ea typeface="Arial Unicode MS" pitchFamily="34" charset="-128"/>
              <a:cs typeface="Arial Unicode MS"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Slide Image Placeholder 1"/>
          <p:cNvSpPr>
            <a:spLocks noGrp="1" noRot="1" noChangeAspect="1" noTextEdit="1"/>
          </p:cNvSpPr>
          <p:nvPr>
            <p:ph type="sldImg"/>
          </p:nvPr>
        </p:nvSpPr>
        <p:spPr bwMode="auto">
          <a:noFill/>
          <a:ln>
            <a:solidFill>
              <a:srgbClr val="000000"/>
            </a:solidFill>
            <a:miter lim="800000"/>
            <a:headEnd/>
            <a:tailEnd/>
          </a:ln>
        </p:spPr>
      </p:sp>
      <p:sp>
        <p:nvSpPr>
          <p:cNvPr id="330755" name="Notes Placeholder 2"/>
          <p:cNvSpPr>
            <a:spLocks noGrp="1"/>
          </p:cNvSpPr>
          <p:nvPr>
            <p:ph type="body" idx="1"/>
          </p:nvPr>
        </p:nvSpPr>
        <p:spPr>
          <a:noFill/>
          <a:ln/>
        </p:spPr>
        <p:txBody>
          <a:bodyPr/>
          <a:lstStyle/>
          <a:p>
            <a:pPr eaLnBrk="1" hangingPunct="1"/>
            <a:endParaRPr lang="en-US" smtClean="0"/>
          </a:p>
        </p:txBody>
      </p:sp>
      <p:sp>
        <p:nvSpPr>
          <p:cNvPr id="330756"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76666FF7-67FF-4DF0-A3DA-E61EF6D41E3E}" type="slidenum">
              <a:rPr lang="en-US" sz="1200"/>
              <a:pPr algn="r" defTabSz="931863"/>
              <a:t>47</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1779"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3178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ABB2A808-1883-4D6C-8908-8E60D716C1F6}" type="slidenum">
              <a:rPr lang="en-US" sz="1100">
                <a:ea typeface="Arial Unicode MS" pitchFamily="34" charset="-128"/>
                <a:cs typeface="Arial Unicode MS" pitchFamily="34" charset="-128"/>
              </a:rPr>
              <a:pPr algn="r" defTabSz="887413" eaLnBrk="0" hangingPunct="0"/>
              <a:t>48</a:t>
            </a:fld>
            <a:endParaRPr lang="en-US" sz="1100">
              <a:ea typeface="Arial Unicode MS" pitchFamily="34" charset="-128"/>
              <a:cs typeface="Arial Unicode MS"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2803"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3280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A32CC92A-C1DE-4DC1-8E24-B2F5001BC37C}" type="slidenum">
              <a:rPr lang="en-US" sz="1100">
                <a:ea typeface="Arial Unicode MS" pitchFamily="34" charset="-128"/>
                <a:cs typeface="Arial Unicode MS" pitchFamily="34" charset="-128"/>
              </a:rPr>
              <a:pPr algn="r" defTabSz="887413" eaLnBrk="0" hangingPunct="0"/>
              <a:t>49</a:t>
            </a:fld>
            <a:endParaRPr lang="en-US" sz="1100">
              <a:ea typeface="Arial Unicode MS" pitchFamily="34" charset="-128"/>
              <a:cs typeface="Arial Unicode MS"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382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338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359A03EA-F4FE-477D-91A9-6057727FF9C2}" type="slidenum">
              <a:rPr lang="en-US" sz="1100">
                <a:ea typeface="Arial Unicode MS" pitchFamily="34" charset="-128"/>
                <a:cs typeface="Arial Unicode MS" pitchFamily="34" charset="-128"/>
              </a:rPr>
              <a:pPr algn="r" defTabSz="887413" eaLnBrk="0" hangingPunct="0"/>
              <a:t>50</a:t>
            </a:fld>
            <a:endParaRPr lang="en-US" sz="1100">
              <a:ea typeface="Arial Unicode MS" pitchFamily="34" charset="-128"/>
              <a:cs typeface="Arial Unicode MS"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4851"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3485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515EB71-EA95-43E6-82D9-78AEBC4ABFCE}" type="slidenum">
              <a:rPr lang="en-US" sz="1100">
                <a:ea typeface="Arial Unicode MS" pitchFamily="34" charset="-128"/>
                <a:cs typeface="Arial Unicode MS" pitchFamily="34" charset="-128"/>
              </a:rPr>
              <a:pPr algn="r" defTabSz="887413" eaLnBrk="0" hangingPunct="0"/>
              <a:t>51</a:t>
            </a:fld>
            <a:endParaRPr lang="en-US" sz="1100">
              <a:ea typeface="Arial Unicode MS" pitchFamily="34" charset="-128"/>
              <a:cs typeface="Arial Unicode MS"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587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358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FAC1BFF4-F225-4B6D-8F3B-2A05B698A6E2}" type="slidenum">
              <a:rPr lang="en-US" sz="1100">
                <a:ea typeface="Arial Unicode MS" pitchFamily="34" charset="-128"/>
                <a:cs typeface="Arial Unicode MS" pitchFamily="34" charset="-128"/>
              </a:rPr>
              <a:pPr algn="r" defTabSz="887413" eaLnBrk="0" hangingPunct="0"/>
              <a:t>52</a:t>
            </a:fld>
            <a:endParaRPr lang="en-US" sz="1100">
              <a:ea typeface="Arial Unicode MS" pitchFamily="34" charset="-128"/>
              <a:cs typeface="Arial Unicode MS" pitchFamily="3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689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3690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329562FE-6F0B-4876-9940-A5F06B817E22}" type="slidenum">
              <a:rPr lang="en-US" sz="1100">
                <a:ea typeface="Arial Unicode MS" pitchFamily="34" charset="-128"/>
                <a:cs typeface="Arial Unicode MS" pitchFamily="34" charset="-128"/>
              </a:rPr>
              <a:pPr algn="r" defTabSz="887413" eaLnBrk="0" hangingPunct="0"/>
              <a:t>53</a:t>
            </a:fld>
            <a:endParaRPr lang="en-US" sz="1100">
              <a:ea typeface="Arial Unicode MS" pitchFamily="34" charset="-128"/>
              <a:cs typeface="Arial Unicode MS"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Slide Image Placeholder 1"/>
          <p:cNvSpPr>
            <a:spLocks noGrp="1" noRot="1" noChangeAspect="1" noTextEdit="1"/>
          </p:cNvSpPr>
          <p:nvPr>
            <p:ph type="sldImg"/>
          </p:nvPr>
        </p:nvSpPr>
        <p:spPr bwMode="auto">
          <a:noFill/>
          <a:ln>
            <a:solidFill>
              <a:srgbClr val="000000"/>
            </a:solidFill>
            <a:miter lim="800000"/>
            <a:headEnd/>
            <a:tailEnd/>
          </a:ln>
        </p:spPr>
      </p:sp>
      <p:sp>
        <p:nvSpPr>
          <p:cNvPr id="301059" name="Notes Placeholder 2"/>
          <p:cNvSpPr>
            <a:spLocks noGrp="1"/>
          </p:cNvSpPr>
          <p:nvPr>
            <p:ph type="body" idx="1"/>
          </p:nvPr>
        </p:nvSpPr>
        <p:spPr>
          <a:noFill/>
          <a:ln/>
        </p:spPr>
        <p:txBody>
          <a:bodyPr/>
          <a:lstStyle/>
          <a:p>
            <a:pPr eaLnBrk="1" hangingPunct="1"/>
            <a:endParaRPr lang="en-US" smtClean="0"/>
          </a:p>
        </p:txBody>
      </p:sp>
      <p:sp>
        <p:nvSpPr>
          <p:cNvPr id="301060" name="Slide Number Placeholder 3"/>
          <p:cNvSpPr>
            <a:spLocks noGrp="1"/>
          </p:cNvSpPr>
          <p:nvPr>
            <p:ph type="sldNum" sz="quarter" idx="5"/>
          </p:nvPr>
        </p:nvSpPr>
        <p:spPr>
          <a:noFill/>
        </p:spPr>
        <p:txBody>
          <a:bodyPr/>
          <a:lstStyle/>
          <a:p>
            <a:pPr defTabSz="931863"/>
            <a:fld id="{812DFE79-93C4-410E-B99F-9323919374FA}" type="slidenum">
              <a:rPr lang="en-US" smtClean="0"/>
              <a:pPr defTabSz="931863"/>
              <a:t>15</a:t>
            </a:fld>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792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3792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87B8EAA2-5CBC-45CA-A976-EADDDFDF134B}" type="slidenum">
              <a:rPr lang="en-US" sz="1100">
                <a:ea typeface="Arial Unicode MS" pitchFamily="34" charset="-128"/>
                <a:cs typeface="Arial Unicode MS" pitchFamily="34" charset="-128"/>
              </a:rPr>
              <a:pPr algn="r" defTabSz="887413" eaLnBrk="0" hangingPunct="0"/>
              <a:t>56</a:t>
            </a:fld>
            <a:endParaRPr lang="en-US" sz="1100">
              <a:ea typeface="Arial Unicode MS" pitchFamily="34" charset="-128"/>
              <a:cs typeface="Arial Unicode MS"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894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3894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35B0E85A-902A-4DB1-B9E4-6DE8F4FE1A93}" type="slidenum">
              <a:rPr lang="en-US" sz="1100">
                <a:ea typeface="Arial Unicode MS" pitchFamily="34" charset="-128"/>
                <a:cs typeface="Arial Unicode MS" pitchFamily="34" charset="-128"/>
              </a:rPr>
              <a:pPr algn="r" defTabSz="887413" eaLnBrk="0" hangingPunct="0"/>
              <a:t>57</a:t>
            </a:fld>
            <a:endParaRPr lang="en-US" sz="1100">
              <a:ea typeface="Arial Unicode MS" pitchFamily="34" charset="-128"/>
              <a:cs typeface="Arial Unicode MS"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3997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3997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6AD37B3-BBA7-45B0-957C-FA847210E2A0}" type="slidenum">
              <a:rPr lang="en-US" sz="1100">
                <a:ea typeface="Arial Unicode MS" pitchFamily="34" charset="-128"/>
                <a:cs typeface="Arial Unicode MS" pitchFamily="34" charset="-128"/>
              </a:rPr>
              <a:pPr algn="r" defTabSz="887413" eaLnBrk="0" hangingPunct="0"/>
              <a:t>58</a:t>
            </a:fld>
            <a:endParaRPr lang="en-US" sz="1100">
              <a:ea typeface="Arial Unicode MS" pitchFamily="34" charset="-128"/>
              <a:cs typeface="Arial Unicode MS"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099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099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C2D56C6-8CB7-461C-8944-030EF13A8496}" type="slidenum">
              <a:rPr lang="en-US" sz="1100">
                <a:ea typeface="Arial Unicode MS" pitchFamily="34" charset="-128"/>
                <a:cs typeface="Arial Unicode MS" pitchFamily="34" charset="-128"/>
              </a:rPr>
              <a:pPr algn="r" defTabSz="887413" eaLnBrk="0" hangingPunct="0"/>
              <a:t>60</a:t>
            </a:fld>
            <a:endParaRPr lang="en-US" sz="1100">
              <a:ea typeface="Arial Unicode MS" pitchFamily="34" charset="-128"/>
              <a:cs typeface="Arial Unicode MS"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201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202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771820B-1B21-449C-83C0-F350C3C21511}" type="slidenum">
              <a:rPr lang="en-US" sz="1100">
                <a:ea typeface="Arial Unicode MS" pitchFamily="34" charset="-128"/>
                <a:cs typeface="Arial Unicode MS" pitchFamily="34" charset="-128"/>
              </a:rPr>
              <a:pPr algn="r" defTabSz="887413" eaLnBrk="0" hangingPunct="0"/>
              <a:t>61</a:t>
            </a:fld>
            <a:endParaRPr lang="en-US" sz="1100">
              <a:ea typeface="Arial Unicode MS" pitchFamily="34" charset="-128"/>
              <a:cs typeface="Arial Unicode MS"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304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304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7D00F0C-F27A-4C01-8C90-00D17C2BF8F6}" type="slidenum">
              <a:rPr lang="en-US" sz="1100">
                <a:ea typeface="Arial Unicode MS" pitchFamily="34" charset="-128"/>
                <a:cs typeface="Arial Unicode MS" pitchFamily="34" charset="-128"/>
              </a:rPr>
              <a:pPr algn="r" defTabSz="887413" eaLnBrk="0" hangingPunct="0"/>
              <a:t>62</a:t>
            </a:fld>
            <a:endParaRPr lang="en-US" sz="1100">
              <a:ea typeface="Arial Unicode MS" pitchFamily="34" charset="-128"/>
              <a:cs typeface="Arial Unicode MS"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406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406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2108CFF-92E6-4E43-9420-FD98411CD961}" type="slidenum">
              <a:rPr lang="en-US" sz="1100">
                <a:ea typeface="Arial Unicode MS" pitchFamily="34" charset="-128"/>
                <a:cs typeface="Arial Unicode MS" pitchFamily="34" charset="-128"/>
              </a:rPr>
              <a:pPr algn="r" defTabSz="887413" eaLnBrk="0" hangingPunct="0"/>
              <a:t>63</a:t>
            </a:fld>
            <a:endParaRPr lang="en-US" sz="1100">
              <a:ea typeface="Arial Unicode MS" pitchFamily="34" charset="-128"/>
              <a:cs typeface="Arial Unicode MS"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509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509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BE6A67E-5370-41F4-B50F-59C7E2FD1C99}" type="slidenum">
              <a:rPr lang="en-US" sz="1100">
                <a:ea typeface="Arial Unicode MS" pitchFamily="34" charset="-128"/>
                <a:cs typeface="Arial Unicode MS" pitchFamily="34" charset="-128"/>
              </a:rPr>
              <a:pPr algn="r" defTabSz="887413" eaLnBrk="0" hangingPunct="0"/>
              <a:t>64</a:t>
            </a:fld>
            <a:endParaRPr lang="en-US" sz="1100">
              <a:ea typeface="Arial Unicode MS" pitchFamily="34" charset="-128"/>
              <a:cs typeface="Arial Unicode MS"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611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611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633B48F-4630-43D2-AA2C-D570523B985F}" type="slidenum">
              <a:rPr lang="en-US" sz="1100">
                <a:ea typeface="Arial Unicode MS" pitchFamily="34" charset="-128"/>
                <a:cs typeface="Arial Unicode MS" pitchFamily="34" charset="-128"/>
              </a:rPr>
              <a:pPr algn="r" defTabSz="887413" eaLnBrk="0" hangingPunct="0"/>
              <a:t>65</a:t>
            </a:fld>
            <a:endParaRPr lang="en-US" sz="1100">
              <a:ea typeface="Arial Unicode MS" pitchFamily="34" charset="-128"/>
              <a:cs typeface="Arial Unicode MS"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713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714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5476DD9-38E7-4E45-8F7C-482AA12FD4FE}" type="slidenum">
              <a:rPr lang="en-US" sz="1100">
                <a:ea typeface="Arial Unicode MS" pitchFamily="34" charset="-128"/>
                <a:cs typeface="Arial Unicode MS" pitchFamily="34" charset="-128"/>
              </a:rPr>
              <a:pPr algn="r" defTabSz="887413" eaLnBrk="0" hangingPunct="0"/>
              <a:t>67</a:t>
            </a:fld>
            <a:endParaRPr lang="en-US" sz="1100">
              <a:ea typeface="Arial Unicode MS" pitchFamily="34" charset="-128"/>
              <a:cs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2083"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latin typeface="Arial" pitchFamily="34" charset="0"/>
            </a:endParaRPr>
          </a:p>
        </p:txBody>
      </p:sp>
      <p:sp>
        <p:nvSpPr>
          <p:cNvPr id="30208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0398B86-9CD5-49F7-8D16-7E885023A1C0}" type="slidenum">
              <a:rPr lang="en-US" sz="1100">
                <a:latin typeface="Calibri" pitchFamily="34" charset="0"/>
                <a:ea typeface="ＭＳ Ｐゴシック"/>
                <a:cs typeface="ＭＳ Ｐゴシック"/>
              </a:rPr>
              <a:pPr algn="r" defTabSz="887413" eaLnBrk="0" hangingPunct="0"/>
              <a:t>16</a:t>
            </a:fld>
            <a:endParaRPr lang="en-US" sz="1100">
              <a:latin typeface="Calibri" pitchFamily="34" charset="0"/>
              <a:ea typeface="ＭＳ Ｐゴシック"/>
              <a:cs typeface="ＭＳ Ｐゴシック"/>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816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81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4E1FAB3-CAA2-47AE-8F8E-5669BE5AF45E}" type="slidenum">
              <a:rPr lang="en-US" sz="1100">
                <a:ea typeface="Arial Unicode MS" pitchFamily="34" charset="-128"/>
                <a:cs typeface="Arial Unicode MS" pitchFamily="34" charset="-128"/>
              </a:rPr>
              <a:pPr algn="r" defTabSz="887413" eaLnBrk="0" hangingPunct="0"/>
              <a:t>70</a:t>
            </a:fld>
            <a:endParaRPr lang="en-US" sz="1100">
              <a:ea typeface="Arial Unicode MS" pitchFamily="34" charset="-128"/>
              <a:cs typeface="Arial Unicode MS"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4918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4918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A5CF94E-87AD-4D99-90FD-4BD96F2DF763}" type="slidenum">
              <a:rPr lang="en-US" sz="1100">
                <a:ea typeface="Arial Unicode MS" pitchFamily="34" charset="-128"/>
                <a:cs typeface="Arial Unicode MS" pitchFamily="34" charset="-128"/>
              </a:rPr>
              <a:pPr algn="r" defTabSz="887413" eaLnBrk="0" hangingPunct="0"/>
              <a:t>71</a:t>
            </a:fld>
            <a:endParaRPr lang="en-US" sz="1100">
              <a:ea typeface="Arial Unicode MS" pitchFamily="34" charset="-128"/>
              <a:cs typeface="Arial Unicode MS"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021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5021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874D45C-E6FA-4B79-B304-048E5FF91D0D}" type="slidenum">
              <a:rPr lang="en-US" sz="1100">
                <a:ea typeface="Arial Unicode MS" pitchFamily="34" charset="-128"/>
                <a:cs typeface="Arial Unicode MS" pitchFamily="34" charset="-128"/>
              </a:rPr>
              <a:pPr algn="r" defTabSz="887413" eaLnBrk="0" hangingPunct="0"/>
              <a:t>72</a:t>
            </a:fld>
            <a:endParaRPr lang="en-US" sz="1100">
              <a:ea typeface="Arial Unicode MS" pitchFamily="34" charset="-128"/>
              <a:cs typeface="Arial Unicode MS"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123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5123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F6E21A7-17AD-4500-89D9-623A3063785D}" type="slidenum">
              <a:rPr lang="en-US" sz="1100">
                <a:ea typeface="Arial Unicode MS" pitchFamily="34" charset="-128"/>
                <a:cs typeface="Arial Unicode MS" pitchFamily="34" charset="-128"/>
              </a:rPr>
              <a:pPr algn="r" defTabSz="887413" eaLnBrk="0" hangingPunct="0"/>
              <a:t>74</a:t>
            </a:fld>
            <a:endParaRPr lang="en-US" sz="1100">
              <a:ea typeface="Arial Unicode MS" pitchFamily="34" charset="-128"/>
              <a:cs typeface="Arial Unicode MS" pitchFamily="34" charset="-128"/>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2259"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5226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6B79437-D1FD-4724-AD98-C1325820EB70}" type="slidenum">
              <a:rPr lang="en-US" sz="1100">
                <a:ea typeface="Arial Unicode MS" pitchFamily="34" charset="-128"/>
                <a:cs typeface="Arial Unicode MS" pitchFamily="34" charset="-128"/>
              </a:rPr>
              <a:pPr algn="r" defTabSz="887413" eaLnBrk="0" hangingPunct="0"/>
              <a:t>78</a:t>
            </a:fld>
            <a:endParaRPr lang="en-US" sz="1100">
              <a:ea typeface="Arial Unicode MS" pitchFamily="34" charset="-128"/>
              <a:cs typeface="Arial Unicode MS"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3283"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5328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FCBE9DB-562F-4C89-A7C2-28B2B5A22584}" type="slidenum">
              <a:rPr lang="en-US" sz="1100">
                <a:ea typeface="Arial Unicode MS" pitchFamily="34" charset="-128"/>
                <a:cs typeface="Arial Unicode MS" pitchFamily="34" charset="-128"/>
              </a:rPr>
              <a:pPr algn="r" defTabSz="887413" eaLnBrk="0" hangingPunct="0"/>
              <a:t>79</a:t>
            </a:fld>
            <a:endParaRPr lang="en-US" sz="1100">
              <a:ea typeface="Arial Unicode MS" pitchFamily="34" charset="-128"/>
              <a:cs typeface="Arial Unicode MS"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Slide Image Placeholder 1"/>
          <p:cNvSpPr>
            <a:spLocks noGrp="1" noRot="1" noChangeAspect="1" noTextEdit="1"/>
          </p:cNvSpPr>
          <p:nvPr>
            <p:ph type="sldImg"/>
          </p:nvPr>
        </p:nvSpPr>
        <p:spPr bwMode="auto">
          <a:noFill/>
          <a:ln>
            <a:solidFill>
              <a:srgbClr val="000000"/>
            </a:solidFill>
            <a:miter lim="800000"/>
            <a:headEnd/>
            <a:tailEnd/>
          </a:ln>
        </p:spPr>
      </p:sp>
      <p:sp>
        <p:nvSpPr>
          <p:cNvPr id="354307" name="Notes Placeholder 2"/>
          <p:cNvSpPr>
            <a:spLocks noGrp="1"/>
          </p:cNvSpPr>
          <p:nvPr>
            <p:ph type="body" idx="1"/>
          </p:nvPr>
        </p:nvSpPr>
        <p:spPr>
          <a:noFill/>
          <a:ln/>
        </p:spPr>
        <p:txBody>
          <a:bodyPr/>
          <a:lstStyle/>
          <a:p>
            <a:pPr eaLnBrk="1" hangingPunct="1"/>
            <a:endParaRPr lang="en-US" smtClean="0"/>
          </a:p>
        </p:txBody>
      </p:sp>
      <p:sp>
        <p:nvSpPr>
          <p:cNvPr id="354308"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FDDDCABC-D014-4AA6-9C0F-0D0AD18650E5}" type="slidenum">
              <a:rPr lang="en-US" sz="1200"/>
              <a:pPr algn="r" defTabSz="931863"/>
              <a:t>80</a:t>
            </a:fld>
            <a:endParaRPr 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5331"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5533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011ABAC-EEE0-42EE-A258-07D8DFFE57EF}" type="slidenum">
              <a:rPr lang="en-US" sz="1100">
                <a:ea typeface="Arial Unicode MS" pitchFamily="34" charset="-128"/>
                <a:cs typeface="Arial Unicode MS" pitchFamily="34" charset="-128"/>
              </a:rPr>
              <a:pPr algn="r" defTabSz="887413" eaLnBrk="0" hangingPunct="0"/>
              <a:t>81</a:t>
            </a:fld>
            <a:endParaRPr lang="en-US" sz="1100">
              <a:ea typeface="Arial Unicode MS" pitchFamily="34" charset="-128"/>
              <a:cs typeface="Arial Unicode MS"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635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5635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14B5E42-FCAA-4A9C-9526-992DE8622C16}" type="slidenum">
              <a:rPr lang="en-US" sz="1100">
                <a:ea typeface="Arial Unicode MS" pitchFamily="34" charset="-128"/>
                <a:cs typeface="Arial Unicode MS" pitchFamily="34" charset="-128"/>
              </a:rPr>
              <a:pPr algn="r" defTabSz="887413" eaLnBrk="0" hangingPunct="0"/>
              <a:t>82</a:t>
            </a:fld>
            <a:endParaRPr lang="en-US" sz="1100">
              <a:ea typeface="Arial Unicode MS" pitchFamily="34" charset="-128"/>
              <a:cs typeface="Arial Unicode MS" pitchFamily="34" charset="-128"/>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737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5738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B831D6E-65A6-4B2A-BBFD-653334D8B099}" type="slidenum">
              <a:rPr lang="en-US" sz="1100">
                <a:ea typeface="Arial Unicode MS" pitchFamily="34" charset="-128"/>
                <a:cs typeface="Arial Unicode MS" pitchFamily="34" charset="-128"/>
              </a:rPr>
              <a:pPr algn="r" defTabSz="887413" eaLnBrk="0" hangingPunct="0"/>
              <a:t>83</a:t>
            </a:fld>
            <a:endParaRPr lang="en-US" sz="1100">
              <a:ea typeface="Arial Unicode MS" pitchFamily="34" charset="-128"/>
              <a:cs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310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0310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A73DC58-53E9-4030-9C8D-2758F83C3F2D}" type="slidenum">
              <a:rPr lang="en-US" sz="1100">
                <a:ea typeface="ＭＳ Ｐゴシック"/>
                <a:cs typeface="ＭＳ Ｐゴシック"/>
              </a:rPr>
              <a:pPr algn="r" defTabSz="887413" eaLnBrk="0" hangingPunct="0"/>
              <a:t>17</a:t>
            </a:fld>
            <a:endParaRPr lang="en-US" sz="1100">
              <a:ea typeface="ＭＳ Ｐゴシック"/>
              <a:cs typeface="ＭＳ Ｐゴシック"/>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840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5840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FB3416E-012B-48E4-AC40-1153727BD4F7}" type="slidenum">
              <a:rPr lang="en-US" sz="1100">
                <a:ea typeface="Arial Unicode MS" pitchFamily="34" charset="-128"/>
                <a:cs typeface="Arial Unicode MS" pitchFamily="34" charset="-128"/>
              </a:rPr>
              <a:pPr algn="r" defTabSz="887413" eaLnBrk="0" hangingPunct="0"/>
              <a:t>85</a:t>
            </a:fld>
            <a:endParaRPr lang="en-US" sz="1100">
              <a:ea typeface="Arial Unicode MS" pitchFamily="34" charset="-128"/>
              <a:cs typeface="Arial Unicode MS"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5942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594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9A61D3A-FFCA-4F67-84B5-BF3779649F76}" type="slidenum">
              <a:rPr lang="en-US" sz="1100">
                <a:ea typeface="Arial Unicode MS" pitchFamily="34" charset="-128"/>
                <a:cs typeface="Arial Unicode MS" pitchFamily="34" charset="-128"/>
              </a:rPr>
              <a:pPr algn="r" defTabSz="887413" eaLnBrk="0" hangingPunct="0"/>
              <a:t>86</a:t>
            </a:fld>
            <a:endParaRPr lang="en-US" sz="1100">
              <a:ea typeface="Arial Unicode MS" pitchFamily="34" charset="-128"/>
              <a:cs typeface="Arial Unicode MS" pitchFamily="34" charset="-128"/>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045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6045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6A8FF5B-3149-4584-BE9E-C6AD4D9AD244}" type="slidenum">
              <a:rPr lang="en-US" sz="1100">
                <a:ea typeface="Arial Unicode MS" pitchFamily="34" charset="-128"/>
                <a:cs typeface="Arial Unicode MS" pitchFamily="34" charset="-128"/>
              </a:rPr>
              <a:pPr algn="r" defTabSz="887413" eaLnBrk="0" hangingPunct="0"/>
              <a:t>87</a:t>
            </a:fld>
            <a:endParaRPr lang="en-US" sz="1100">
              <a:ea typeface="Arial Unicode MS" pitchFamily="34" charset="-128"/>
              <a:cs typeface="Arial Unicode MS" pitchFamily="34" charset="-128"/>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147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614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D5EC6CB-A928-4F14-8B58-43725C73E727}" type="slidenum">
              <a:rPr lang="en-US" sz="1100">
                <a:ea typeface="Arial Unicode MS" pitchFamily="34" charset="-128"/>
                <a:cs typeface="Arial Unicode MS" pitchFamily="34" charset="-128"/>
              </a:rPr>
              <a:pPr algn="r" defTabSz="887413" eaLnBrk="0" hangingPunct="0"/>
              <a:t>89</a:t>
            </a:fld>
            <a:endParaRPr lang="en-US" sz="1100">
              <a:ea typeface="Arial Unicode MS" pitchFamily="34" charset="-128"/>
              <a:cs typeface="Arial Unicode MS" pitchFamily="34" charset="-128"/>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2499"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6250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59505B8-1D87-4F95-987B-B2A9B3CFDC2A}" type="slidenum">
              <a:rPr lang="en-US" sz="1100">
                <a:ea typeface="Arial Unicode MS" pitchFamily="34" charset="-128"/>
                <a:cs typeface="Arial Unicode MS" pitchFamily="34" charset="-128"/>
              </a:rPr>
              <a:pPr algn="r" defTabSz="887413" eaLnBrk="0" hangingPunct="0"/>
              <a:t>90</a:t>
            </a:fld>
            <a:endParaRPr lang="en-US" sz="1100">
              <a:ea typeface="Arial Unicode MS" pitchFamily="34" charset="-128"/>
              <a:cs typeface="Arial Unicode MS" pitchFamily="34" charset="-128"/>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Slide Image Placeholder 1"/>
          <p:cNvSpPr>
            <a:spLocks noGrp="1" noRot="1" noChangeAspect="1" noTextEdit="1"/>
          </p:cNvSpPr>
          <p:nvPr>
            <p:ph type="sldImg"/>
          </p:nvPr>
        </p:nvSpPr>
        <p:spPr bwMode="auto">
          <a:noFill/>
          <a:ln>
            <a:solidFill>
              <a:srgbClr val="000000"/>
            </a:solidFill>
            <a:miter lim="800000"/>
            <a:headEnd/>
            <a:tailEnd/>
          </a:ln>
        </p:spPr>
      </p:sp>
      <p:sp>
        <p:nvSpPr>
          <p:cNvPr id="363523" name="Notes Placeholder 2"/>
          <p:cNvSpPr>
            <a:spLocks noGrp="1"/>
          </p:cNvSpPr>
          <p:nvPr>
            <p:ph type="body" idx="1"/>
          </p:nvPr>
        </p:nvSpPr>
        <p:spPr>
          <a:noFill/>
          <a:ln/>
        </p:spPr>
        <p:txBody>
          <a:bodyPr/>
          <a:lstStyle/>
          <a:p>
            <a:pPr eaLnBrk="1" hangingPunct="1"/>
            <a:endParaRPr lang="en-US" smtClean="0"/>
          </a:p>
        </p:txBody>
      </p:sp>
      <p:sp>
        <p:nvSpPr>
          <p:cNvPr id="363524"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50EB1161-C99A-49B7-AC58-3BCA088C4329}" type="slidenum">
              <a:rPr lang="en-US" sz="1200"/>
              <a:pPr algn="r" defTabSz="931863"/>
              <a:t>91</a:t>
            </a:fld>
            <a:endParaRPr lang="en-US" sz="120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4547"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6454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7D51C02-8706-4C44-BB1C-54FBD1755538}" type="slidenum">
              <a:rPr lang="en-US" sz="1100">
                <a:ea typeface="Arial Unicode MS" pitchFamily="34" charset="-128"/>
                <a:cs typeface="Arial Unicode MS" pitchFamily="34" charset="-128"/>
              </a:rPr>
              <a:pPr algn="r" defTabSz="887413" eaLnBrk="0" hangingPunct="0"/>
              <a:t>92</a:t>
            </a:fld>
            <a:endParaRPr lang="en-US" sz="1100">
              <a:ea typeface="Arial Unicode MS" pitchFamily="34" charset="-128"/>
              <a:cs typeface="Arial Unicode MS"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5571"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6557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77D96A9D-D2F0-4FA0-9F68-ACC904C90CEB}" type="slidenum">
              <a:rPr lang="en-US" sz="1100">
                <a:ea typeface="Arial Unicode MS" pitchFamily="34" charset="-128"/>
                <a:cs typeface="Arial Unicode MS" pitchFamily="34" charset="-128"/>
              </a:rPr>
              <a:pPr algn="r" defTabSz="887413" eaLnBrk="0" hangingPunct="0"/>
              <a:t>93</a:t>
            </a:fld>
            <a:endParaRPr lang="en-US" sz="1100">
              <a:ea typeface="Arial Unicode MS" pitchFamily="34" charset="-128"/>
              <a:cs typeface="Arial Unicode MS" pitchFamily="34" charset="-128"/>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659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6659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F463338-C4C0-4C20-89E4-03147D4D4EFE}" type="slidenum">
              <a:rPr lang="en-US" sz="1100">
                <a:ea typeface="Arial Unicode MS" pitchFamily="34" charset="-128"/>
                <a:cs typeface="Arial Unicode MS" pitchFamily="34" charset="-128"/>
              </a:rPr>
              <a:pPr algn="r" defTabSz="887413" eaLnBrk="0" hangingPunct="0"/>
              <a:t>94</a:t>
            </a:fld>
            <a:endParaRPr lang="en-US" sz="1100">
              <a:ea typeface="Arial Unicode MS" pitchFamily="34" charset="-128"/>
              <a:cs typeface="Arial Unicode MS"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761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6762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F482D4C-C588-4DE7-A4C0-C3BD3FCF8158}" type="slidenum">
              <a:rPr lang="en-US" sz="1100">
                <a:ea typeface="Arial Unicode MS" pitchFamily="34" charset="-128"/>
                <a:cs typeface="Arial Unicode MS" pitchFamily="34" charset="-128"/>
              </a:rPr>
              <a:pPr algn="r" defTabSz="887413" eaLnBrk="0" hangingPunct="0"/>
              <a:t>95</a:t>
            </a:fld>
            <a:endParaRPr lang="en-US" sz="1100">
              <a:ea typeface="Arial Unicode MS" pitchFamily="34" charset="-128"/>
              <a:cs typeface="Arial Unicode MS"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413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0413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AAFB27ED-1985-4D87-A2C4-F06F4CD5A485}" type="slidenum">
              <a:rPr lang="en-US" sz="1100">
                <a:ea typeface="ＭＳ Ｐゴシック"/>
                <a:cs typeface="ＭＳ Ｐゴシック"/>
              </a:rPr>
              <a:pPr algn="r" defTabSz="887413" eaLnBrk="0" hangingPunct="0"/>
              <a:t>18</a:t>
            </a:fld>
            <a:endParaRPr lang="en-US" sz="1100">
              <a:ea typeface="ＭＳ Ｐゴシック"/>
              <a:cs typeface="ＭＳ Ｐゴシック"/>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864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6864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874F966-9ED2-4299-B7FF-85F37C433C71}" type="slidenum">
              <a:rPr lang="en-US" sz="1100">
                <a:ea typeface="Arial Unicode MS" pitchFamily="34" charset="-128"/>
                <a:cs typeface="Arial Unicode MS" pitchFamily="34" charset="-128"/>
              </a:rPr>
              <a:pPr algn="r" defTabSz="887413" eaLnBrk="0" hangingPunct="0"/>
              <a:t>98</a:t>
            </a:fld>
            <a:endParaRPr lang="en-US" sz="1100">
              <a:ea typeface="Arial Unicode MS" pitchFamily="34" charset="-128"/>
              <a:cs typeface="Arial Unicode MS"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6966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6966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F1232EE-7AA5-423E-B80D-9AEF49066F4E}" type="slidenum">
              <a:rPr lang="en-US" sz="1100">
                <a:ea typeface="Arial Unicode MS" pitchFamily="34" charset="-128"/>
                <a:cs typeface="Arial Unicode MS" pitchFamily="34" charset="-128"/>
              </a:rPr>
              <a:pPr algn="r" defTabSz="887413" eaLnBrk="0" hangingPunct="0"/>
              <a:t>99</a:t>
            </a:fld>
            <a:endParaRPr lang="en-US" sz="1100">
              <a:ea typeface="Arial Unicode MS" pitchFamily="34" charset="-128"/>
              <a:cs typeface="Arial Unicode MS"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069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069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50430C2-F09F-406B-A4D4-18209E0762F7}" type="slidenum">
              <a:rPr lang="en-US" sz="1100">
                <a:ea typeface="Arial Unicode MS" pitchFamily="34" charset="-128"/>
                <a:cs typeface="Arial Unicode MS" pitchFamily="34" charset="-128"/>
              </a:rPr>
              <a:pPr algn="r" defTabSz="887413" eaLnBrk="0" hangingPunct="0"/>
              <a:t>100</a:t>
            </a:fld>
            <a:endParaRPr lang="en-US" sz="1100">
              <a:ea typeface="Arial Unicode MS" pitchFamily="34" charset="-128"/>
              <a:cs typeface="Arial Unicode MS"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171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171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61E3B7B-04ED-453B-AA8F-48338A4D776D}" type="slidenum">
              <a:rPr lang="en-US" sz="1100">
                <a:ea typeface="Arial Unicode MS" pitchFamily="34" charset="-128"/>
                <a:cs typeface="Arial Unicode MS" pitchFamily="34" charset="-128"/>
              </a:rPr>
              <a:pPr algn="r" defTabSz="887413" eaLnBrk="0" hangingPunct="0"/>
              <a:t>101</a:t>
            </a:fld>
            <a:endParaRPr lang="en-US" sz="1100">
              <a:ea typeface="Arial Unicode MS" pitchFamily="34" charset="-128"/>
              <a:cs typeface="Arial Unicode MS"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273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274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03624CC-63E2-47DB-9D0F-090A5176C450}" type="slidenum">
              <a:rPr lang="en-US" sz="1100">
                <a:ea typeface="Arial Unicode MS" pitchFamily="34" charset="-128"/>
                <a:cs typeface="Arial Unicode MS" pitchFamily="34" charset="-128"/>
              </a:rPr>
              <a:pPr algn="r" defTabSz="887413" eaLnBrk="0" hangingPunct="0"/>
              <a:t>103</a:t>
            </a:fld>
            <a:endParaRPr lang="en-US" sz="1100">
              <a:ea typeface="Arial Unicode MS" pitchFamily="34" charset="-128"/>
              <a:cs typeface="Arial Unicode MS"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376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376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E8B85DB-B33F-47D2-8E0C-D9882E1FFF34}" type="slidenum">
              <a:rPr lang="en-US" sz="1100">
                <a:ea typeface="Arial Unicode MS" pitchFamily="34" charset="-128"/>
                <a:cs typeface="Arial Unicode MS" pitchFamily="34" charset="-128"/>
              </a:rPr>
              <a:pPr algn="r" defTabSz="887413" eaLnBrk="0" hangingPunct="0"/>
              <a:t>104</a:t>
            </a:fld>
            <a:endParaRPr lang="en-US" sz="1100">
              <a:ea typeface="Arial Unicode MS" pitchFamily="34" charset="-128"/>
              <a:cs typeface="Arial Unicode MS"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478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478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4279D63-D05D-44EB-B5E8-23BF9EDDA088}" type="slidenum">
              <a:rPr lang="en-US" sz="1100">
                <a:ea typeface="Arial Unicode MS" pitchFamily="34" charset="-128"/>
                <a:cs typeface="Arial Unicode MS" pitchFamily="34" charset="-128"/>
              </a:rPr>
              <a:pPr algn="r" defTabSz="887413" eaLnBrk="0" hangingPunct="0"/>
              <a:t>105</a:t>
            </a:fld>
            <a:endParaRPr lang="en-US" sz="1100">
              <a:ea typeface="Arial Unicode MS" pitchFamily="34" charset="-128"/>
              <a:cs typeface="Arial Unicode MS"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581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581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F93F99DC-2B07-4011-A112-BC1920B68AE3}" type="slidenum">
              <a:rPr lang="en-US" sz="1100">
                <a:ea typeface="Arial Unicode MS" pitchFamily="34" charset="-128"/>
                <a:cs typeface="Arial Unicode MS" pitchFamily="34" charset="-128"/>
              </a:rPr>
              <a:pPr algn="r" defTabSz="887413" eaLnBrk="0" hangingPunct="0"/>
              <a:t>106</a:t>
            </a:fld>
            <a:endParaRPr lang="en-US" sz="1100">
              <a:ea typeface="Arial Unicode MS" pitchFamily="34" charset="-128"/>
              <a:cs typeface="Arial Unicode MS"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683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683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55E45375-0DC6-4AD1-9722-DDF40E3D18D4}" type="slidenum">
              <a:rPr lang="en-US" sz="1100">
                <a:ea typeface="Arial Unicode MS" pitchFamily="34" charset="-128"/>
                <a:cs typeface="Arial Unicode MS" pitchFamily="34" charset="-128"/>
              </a:rPr>
              <a:pPr algn="r" defTabSz="887413" eaLnBrk="0" hangingPunct="0"/>
              <a:t>109</a:t>
            </a:fld>
            <a:endParaRPr lang="en-US" sz="1100">
              <a:ea typeface="Arial Unicode MS" pitchFamily="34" charset="-128"/>
              <a:cs typeface="Arial Unicode MS" pitchFamily="34" charset="-128"/>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785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786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8F78433-5A3A-4F9F-ADC3-0D06B4E86BEC}" type="slidenum">
              <a:rPr lang="en-US" sz="1100">
                <a:ea typeface="Arial Unicode MS" pitchFamily="34" charset="-128"/>
                <a:cs typeface="Arial Unicode MS" pitchFamily="34" charset="-128"/>
              </a:rPr>
              <a:pPr algn="r" defTabSz="887413" eaLnBrk="0" hangingPunct="0"/>
              <a:t>112</a:t>
            </a:fld>
            <a:endParaRPr lang="en-US" sz="1100">
              <a:ea typeface="Arial Unicode MS" pitchFamily="34" charset="-128"/>
              <a:cs typeface="Arial Unicode MS"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515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0515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91A7607-85FA-4C21-960B-F99B99FF3B44}" type="slidenum">
              <a:rPr lang="en-US" sz="1100">
                <a:ea typeface="ＭＳ Ｐゴシック"/>
                <a:cs typeface="ＭＳ Ｐゴシック"/>
              </a:rPr>
              <a:pPr algn="r" defTabSz="887413" eaLnBrk="0" hangingPunct="0"/>
              <a:t>20</a:t>
            </a:fld>
            <a:endParaRPr lang="en-US" sz="1100">
              <a:ea typeface="ＭＳ Ｐゴシック"/>
              <a:cs typeface="ＭＳ Ｐゴシック"/>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888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888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A64370F-6285-447C-99FD-697FD1D20435}" type="slidenum">
              <a:rPr lang="en-US" sz="1100">
                <a:ea typeface="Arial Unicode MS" pitchFamily="34" charset="-128"/>
                <a:cs typeface="Arial Unicode MS" pitchFamily="34" charset="-128"/>
              </a:rPr>
              <a:pPr algn="r" defTabSz="887413" eaLnBrk="0" hangingPunct="0"/>
              <a:t>116</a:t>
            </a:fld>
            <a:endParaRPr lang="en-US" sz="1100">
              <a:ea typeface="Arial Unicode MS" pitchFamily="34" charset="-128"/>
              <a:cs typeface="Arial Unicode MS" pitchFamily="34" charset="-128"/>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7990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7990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6FC4516-D7D2-4D75-A564-F6828A1557A1}" type="slidenum">
              <a:rPr lang="en-US" sz="1100">
                <a:ea typeface="Arial Unicode MS" pitchFamily="34" charset="-128"/>
                <a:cs typeface="Arial Unicode MS" pitchFamily="34" charset="-128"/>
              </a:rPr>
              <a:pPr algn="r" defTabSz="887413" eaLnBrk="0" hangingPunct="0"/>
              <a:t>117</a:t>
            </a:fld>
            <a:endParaRPr lang="en-US" sz="1100">
              <a:ea typeface="Arial Unicode MS" pitchFamily="34" charset="-128"/>
              <a:cs typeface="Arial Unicode MS" pitchFamily="34" charset="-128"/>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093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8093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48D4C4AD-0087-4D42-AEDD-A0D4A3E0061E}" type="slidenum">
              <a:rPr lang="en-US" sz="1100">
                <a:ea typeface="Arial Unicode MS" pitchFamily="34" charset="-128"/>
                <a:cs typeface="Arial Unicode MS" pitchFamily="34" charset="-128"/>
              </a:rPr>
              <a:pPr algn="r" defTabSz="887413" eaLnBrk="0" hangingPunct="0"/>
              <a:t>118</a:t>
            </a:fld>
            <a:endParaRPr lang="en-US" sz="1100">
              <a:ea typeface="Arial Unicode MS" pitchFamily="34" charset="-128"/>
              <a:cs typeface="Arial Unicode MS" pitchFamily="34" charset="-128"/>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195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8195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AD861A07-03A6-421C-9149-CABE90E91765}" type="slidenum">
              <a:rPr lang="en-US" sz="1100">
                <a:ea typeface="Arial Unicode MS" pitchFamily="34" charset="-128"/>
                <a:cs typeface="Arial Unicode MS" pitchFamily="34" charset="-128"/>
              </a:rPr>
              <a:pPr algn="r" defTabSz="887413" eaLnBrk="0" hangingPunct="0"/>
              <a:t>119</a:t>
            </a:fld>
            <a:endParaRPr lang="en-US" sz="1100">
              <a:ea typeface="Arial Unicode MS" pitchFamily="34" charset="-128"/>
              <a:cs typeface="Arial Unicode MS" pitchFamily="34" charset="-128"/>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297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8298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42B949D-664C-42B4-865E-9F3742B07883}" type="slidenum">
              <a:rPr lang="en-US" sz="1100">
                <a:ea typeface="Arial Unicode MS" pitchFamily="34" charset="-128"/>
                <a:cs typeface="Arial Unicode MS" pitchFamily="34" charset="-128"/>
              </a:rPr>
              <a:pPr algn="r" defTabSz="887413" eaLnBrk="0" hangingPunct="0"/>
              <a:t>122</a:t>
            </a:fld>
            <a:endParaRPr lang="en-US" sz="1100">
              <a:ea typeface="Arial Unicode MS" pitchFamily="34" charset="-128"/>
              <a:cs typeface="Arial Unicode MS" pitchFamily="34" charset="-128"/>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400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8400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AB8E345-72A4-408D-B2B1-9D81482E93A1}" type="slidenum">
              <a:rPr lang="en-US" sz="1100">
                <a:ea typeface="Arial Unicode MS" pitchFamily="34" charset="-128"/>
                <a:cs typeface="Arial Unicode MS" pitchFamily="34" charset="-128"/>
              </a:rPr>
              <a:pPr algn="r" defTabSz="887413" eaLnBrk="0" hangingPunct="0"/>
              <a:t>123</a:t>
            </a:fld>
            <a:endParaRPr lang="en-US" sz="1100">
              <a:ea typeface="Arial Unicode MS" pitchFamily="34" charset="-128"/>
              <a:cs typeface="Arial Unicode MS" pitchFamily="34" charset="-128"/>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502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8502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CBAB2D7-352A-4F42-AB50-AA04228CF312}" type="slidenum">
              <a:rPr lang="en-US" sz="1100">
                <a:ea typeface="Arial Unicode MS" pitchFamily="34" charset="-128"/>
                <a:cs typeface="Arial Unicode MS" pitchFamily="34" charset="-128"/>
              </a:rPr>
              <a:pPr algn="r" defTabSz="887413" eaLnBrk="0" hangingPunct="0"/>
              <a:t>124</a:t>
            </a:fld>
            <a:endParaRPr lang="en-US" sz="1100">
              <a:ea typeface="Arial Unicode MS" pitchFamily="34" charset="-128"/>
              <a:cs typeface="Arial Unicode MS" pitchFamily="34" charset="-128"/>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6051"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8605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D58E2AB4-0A5D-4F46-A49C-2405D8CD62B1}" type="slidenum">
              <a:rPr lang="en-US" sz="1100">
                <a:ea typeface="Arial Unicode MS" pitchFamily="34" charset="-128"/>
                <a:cs typeface="Arial Unicode MS" pitchFamily="34" charset="-128"/>
              </a:rPr>
              <a:pPr algn="r" defTabSz="887413" eaLnBrk="0" hangingPunct="0"/>
              <a:t>125</a:t>
            </a:fld>
            <a:endParaRPr lang="en-US" sz="1100">
              <a:ea typeface="Arial Unicode MS" pitchFamily="34" charset="-128"/>
              <a:cs typeface="Arial Unicode MS" pitchFamily="34" charset="-128"/>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7075"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8707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0E53E1D-8784-48B6-AEF9-6A0AB4518A16}" type="slidenum">
              <a:rPr lang="en-US" sz="1100">
                <a:ea typeface="Arial Unicode MS" pitchFamily="34" charset="-128"/>
                <a:cs typeface="Arial Unicode MS" pitchFamily="34" charset="-128"/>
              </a:rPr>
              <a:pPr algn="r" defTabSz="887413" eaLnBrk="0" hangingPunct="0"/>
              <a:t>126</a:t>
            </a:fld>
            <a:endParaRPr lang="en-US" sz="1100">
              <a:ea typeface="Arial Unicode MS" pitchFamily="34" charset="-128"/>
              <a:cs typeface="Arial Unicode MS" pitchFamily="34" charset="-128"/>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Slide Image Placeholder 1"/>
          <p:cNvSpPr>
            <a:spLocks noGrp="1" noRot="1" noChangeAspect="1" noTextEdit="1"/>
          </p:cNvSpPr>
          <p:nvPr>
            <p:ph type="sldImg"/>
          </p:nvPr>
        </p:nvSpPr>
        <p:spPr bwMode="auto">
          <a:noFill/>
          <a:ln>
            <a:solidFill>
              <a:srgbClr val="000000"/>
            </a:solidFill>
            <a:miter lim="800000"/>
            <a:headEnd/>
            <a:tailEnd/>
          </a:ln>
        </p:spPr>
      </p:sp>
      <p:sp>
        <p:nvSpPr>
          <p:cNvPr id="388099" name="Notes Placeholder 2"/>
          <p:cNvSpPr>
            <a:spLocks noGrp="1"/>
          </p:cNvSpPr>
          <p:nvPr>
            <p:ph type="body" idx="1"/>
          </p:nvPr>
        </p:nvSpPr>
        <p:spPr>
          <a:noFill/>
          <a:ln/>
        </p:spPr>
        <p:txBody>
          <a:bodyPr/>
          <a:lstStyle/>
          <a:p>
            <a:pPr eaLnBrk="1" hangingPunct="1"/>
            <a:endParaRPr lang="en-US" smtClean="0"/>
          </a:p>
        </p:txBody>
      </p:sp>
      <p:sp>
        <p:nvSpPr>
          <p:cNvPr id="388100" name="Slide Number Placeholder 3"/>
          <p:cNvSpPr txBox="1">
            <a:spLocks noGrp="1"/>
          </p:cNvSpPr>
          <p:nvPr/>
        </p:nvSpPr>
        <p:spPr bwMode="auto">
          <a:xfrm>
            <a:off x="3970338" y="8829675"/>
            <a:ext cx="3038475" cy="465138"/>
          </a:xfrm>
          <a:prstGeom prst="rect">
            <a:avLst/>
          </a:prstGeom>
          <a:noFill/>
          <a:ln w="9525">
            <a:noFill/>
            <a:miter lim="800000"/>
            <a:headEnd/>
            <a:tailEnd/>
          </a:ln>
        </p:spPr>
        <p:txBody>
          <a:bodyPr lIns="93173" tIns="46587" rIns="93173" bIns="46587" anchor="b"/>
          <a:lstStyle/>
          <a:p>
            <a:pPr algn="r" defTabSz="931863"/>
            <a:fld id="{552D6D3B-E7B8-4307-984D-E732366A7AAB}" type="slidenum">
              <a:rPr lang="en-US" sz="1200"/>
              <a:pPr algn="r" defTabSz="931863"/>
              <a:t>127</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0617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latin typeface="Arial" pitchFamily="34" charset="0"/>
            </a:endParaRPr>
          </a:p>
        </p:txBody>
      </p:sp>
      <p:sp>
        <p:nvSpPr>
          <p:cNvPr id="30618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64E93F8A-1D92-43C3-BDC7-07FC70C19003}" type="slidenum">
              <a:rPr lang="en-US" sz="1100">
                <a:ea typeface="ＭＳ Ｐゴシック"/>
                <a:cs typeface="ＭＳ Ｐゴシック"/>
              </a:rPr>
              <a:pPr algn="r" defTabSz="887413" eaLnBrk="0" hangingPunct="0"/>
              <a:t>21</a:t>
            </a:fld>
            <a:endParaRPr lang="en-US" sz="1100">
              <a:ea typeface="ＭＳ Ｐゴシック"/>
              <a:cs typeface="ＭＳ Ｐゴシック"/>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89123" name="Notes Placeholder 2"/>
          <p:cNvSpPr>
            <a:spLocks noGrp="1"/>
          </p:cNvSpPr>
          <p:nvPr>
            <p:ph type="body" idx="1"/>
          </p:nvPr>
        </p:nvSpPr>
        <p:spPr>
          <a:xfrm>
            <a:off x="936625" y="4416425"/>
            <a:ext cx="5137150" cy="4181475"/>
          </a:xfrm>
          <a:noFill/>
          <a:ln/>
        </p:spPr>
        <p:txBody>
          <a:bodyPr lIns="89224" tIns="44610" rIns="89224" bIns="44610"/>
          <a:lstStyle/>
          <a:p>
            <a:pPr eaLnBrk="1" hangingPunct="1">
              <a:spcBef>
                <a:spcPct val="0"/>
              </a:spcBef>
            </a:pPr>
            <a:endParaRPr lang="en-US" smtClean="0"/>
          </a:p>
        </p:txBody>
      </p:sp>
      <p:sp>
        <p:nvSpPr>
          <p:cNvPr id="38912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E10EA77D-F0EF-48FA-8908-E717272A9DEA}" type="slidenum">
              <a:rPr lang="en-US" sz="1100">
                <a:ea typeface="Arial Unicode MS" pitchFamily="34" charset="-128"/>
                <a:cs typeface="Arial Unicode MS" pitchFamily="34" charset="-128"/>
              </a:rPr>
              <a:pPr algn="r" defTabSz="887413" eaLnBrk="0" hangingPunct="0"/>
              <a:t>128</a:t>
            </a:fld>
            <a:endParaRPr lang="en-US" sz="1100">
              <a:ea typeface="Arial Unicode MS" pitchFamily="34" charset="-128"/>
              <a:cs typeface="Arial Unicode MS" pitchFamily="34" charset="-128"/>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014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014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9B347558-4D93-4AF2-8C22-CC55BA7FC0F5}" type="slidenum">
              <a:rPr lang="en-US" sz="1100">
                <a:ea typeface="Arial Unicode MS" pitchFamily="34" charset="-128"/>
                <a:cs typeface="Arial Unicode MS" pitchFamily="34" charset="-128"/>
              </a:rPr>
              <a:pPr algn="r" defTabSz="887413" eaLnBrk="0" hangingPunct="0"/>
              <a:t>129</a:t>
            </a:fld>
            <a:endParaRPr lang="en-US" sz="1100">
              <a:ea typeface="Arial Unicode MS" pitchFamily="34" charset="-128"/>
              <a:cs typeface="Arial Unicode MS" pitchFamily="34" charset="-128"/>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117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117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F5AA47C3-4CCB-485E-B61E-5E3B967C0A0F}" type="slidenum">
              <a:rPr lang="en-US" sz="1100">
                <a:ea typeface="Arial Unicode MS" pitchFamily="34" charset="-128"/>
                <a:cs typeface="Arial Unicode MS" pitchFamily="34" charset="-128"/>
              </a:rPr>
              <a:pPr algn="r" defTabSz="887413" eaLnBrk="0" hangingPunct="0"/>
              <a:t>131</a:t>
            </a:fld>
            <a:endParaRPr lang="en-US" sz="1100">
              <a:ea typeface="Arial Unicode MS" pitchFamily="34" charset="-128"/>
              <a:cs typeface="Arial Unicode MS" pitchFamily="34" charset="-128"/>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219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219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104A9F1-F6E5-4BF4-A994-45C4039BAB62}" type="slidenum">
              <a:rPr lang="en-US" sz="1100">
                <a:ea typeface="Arial Unicode MS" pitchFamily="34" charset="-128"/>
                <a:cs typeface="Arial Unicode MS" pitchFamily="34" charset="-128"/>
              </a:rPr>
              <a:pPr algn="r" defTabSz="887413" eaLnBrk="0" hangingPunct="0"/>
              <a:t>132</a:t>
            </a:fld>
            <a:endParaRPr lang="en-US" sz="1100">
              <a:ea typeface="Arial Unicode MS" pitchFamily="34" charset="-128"/>
              <a:cs typeface="Arial Unicode MS" pitchFamily="34" charset="-128"/>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321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322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B265C6D5-9654-4966-8ED2-3A4462BCBE82}" type="slidenum">
              <a:rPr lang="en-US" sz="1100">
                <a:ea typeface="Arial Unicode MS" pitchFamily="34" charset="-128"/>
                <a:cs typeface="Arial Unicode MS" pitchFamily="34" charset="-128"/>
              </a:rPr>
              <a:pPr algn="r" defTabSz="887413" eaLnBrk="0" hangingPunct="0"/>
              <a:t>133</a:t>
            </a:fld>
            <a:endParaRPr lang="en-US" sz="1100">
              <a:ea typeface="Arial Unicode MS" pitchFamily="34" charset="-128"/>
              <a:cs typeface="Arial Unicode MS" pitchFamily="34" charset="-128"/>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4243"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4244"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B508746-F5CF-44BF-B840-267E53EC6F6D}" type="slidenum">
              <a:rPr lang="en-US" sz="1100">
                <a:ea typeface="Arial Unicode MS" pitchFamily="34" charset="-128"/>
                <a:cs typeface="Arial Unicode MS" pitchFamily="34" charset="-128"/>
              </a:rPr>
              <a:pPr algn="r" defTabSz="887413" eaLnBrk="0" hangingPunct="0"/>
              <a:t>134</a:t>
            </a:fld>
            <a:endParaRPr lang="en-US" sz="1100">
              <a:ea typeface="Arial Unicode MS" pitchFamily="34" charset="-128"/>
              <a:cs typeface="Arial Unicode MS" pitchFamily="34" charset="-128"/>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5267"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5268"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6FD1482-9654-41E8-A1FD-747FB2F16FEC}" type="slidenum">
              <a:rPr lang="en-US" sz="1100">
                <a:ea typeface="Arial Unicode MS" pitchFamily="34" charset="-128"/>
                <a:cs typeface="Arial Unicode MS" pitchFamily="34" charset="-128"/>
              </a:rPr>
              <a:pPr algn="r" defTabSz="887413" eaLnBrk="0" hangingPunct="0"/>
              <a:t>135</a:t>
            </a:fld>
            <a:endParaRPr lang="en-US" sz="1100">
              <a:ea typeface="Arial Unicode MS" pitchFamily="34" charset="-128"/>
              <a:cs typeface="Arial Unicode MS" pitchFamily="34" charset="-128"/>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6291"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6292"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06428A50-1B46-46F4-9645-1164D818D4DC}" type="slidenum">
              <a:rPr lang="en-US" sz="1100">
                <a:ea typeface="Arial Unicode MS" pitchFamily="34" charset="-128"/>
                <a:cs typeface="Arial Unicode MS" pitchFamily="34" charset="-128"/>
              </a:rPr>
              <a:pPr algn="r" defTabSz="887413" eaLnBrk="0" hangingPunct="0"/>
              <a:t>136</a:t>
            </a:fld>
            <a:endParaRPr lang="en-US" sz="1100">
              <a:ea typeface="Arial Unicode MS" pitchFamily="34" charset="-128"/>
              <a:cs typeface="Arial Unicode MS" pitchFamily="34" charset="-128"/>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7315"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7316"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12D71F5A-ACDE-44A8-823F-BCFF040E42B1}" type="slidenum">
              <a:rPr lang="en-US" sz="1100">
                <a:ea typeface="Arial Unicode MS" pitchFamily="34" charset="-128"/>
                <a:cs typeface="Arial Unicode MS" pitchFamily="34" charset="-128"/>
              </a:rPr>
              <a:pPr algn="r" defTabSz="887413" eaLnBrk="0" hangingPunct="0"/>
              <a:t>141</a:t>
            </a:fld>
            <a:endParaRPr lang="en-US" sz="1100">
              <a:ea typeface="Arial Unicode MS" pitchFamily="34" charset="-128"/>
              <a:cs typeface="Arial Unicode MS" pitchFamily="34" charset="-128"/>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Slide Image Placeholder 1"/>
          <p:cNvSpPr>
            <a:spLocks noGrp="1" noRot="1" noChangeAspect="1" noTextEdit="1"/>
          </p:cNvSpPr>
          <p:nvPr>
            <p:ph type="sldImg"/>
          </p:nvPr>
        </p:nvSpPr>
        <p:spPr bwMode="auto">
          <a:xfrm>
            <a:off x="1184275" y="698500"/>
            <a:ext cx="4643438" cy="3484563"/>
          </a:xfrm>
          <a:noFill/>
          <a:ln>
            <a:solidFill>
              <a:srgbClr val="000000"/>
            </a:solidFill>
            <a:miter lim="800000"/>
            <a:headEnd/>
            <a:tailEnd/>
          </a:ln>
        </p:spPr>
      </p:sp>
      <p:sp>
        <p:nvSpPr>
          <p:cNvPr id="398339" name="Notes Placeholder 2"/>
          <p:cNvSpPr>
            <a:spLocks noGrp="1"/>
          </p:cNvSpPr>
          <p:nvPr>
            <p:ph type="body" idx="1"/>
          </p:nvPr>
        </p:nvSpPr>
        <p:spPr>
          <a:xfrm>
            <a:off x="936625" y="4416425"/>
            <a:ext cx="5137150" cy="4181475"/>
          </a:xfrm>
          <a:noFill/>
          <a:ln/>
        </p:spPr>
        <p:txBody>
          <a:bodyPr lIns="89224" tIns="44610" rIns="89224" bIns="44610"/>
          <a:lstStyle/>
          <a:p>
            <a:pPr eaLnBrk="1" hangingPunct="1"/>
            <a:endParaRPr lang="en-US" smtClean="0"/>
          </a:p>
        </p:txBody>
      </p:sp>
      <p:sp>
        <p:nvSpPr>
          <p:cNvPr id="398340" name="Slide Number Placeholder 3"/>
          <p:cNvSpPr txBox="1">
            <a:spLocks noGrp="1"/>
          </p:cNvSpPr>
          <p:nvPr/>
        </p:nvSpPr>
        <p:spPr bwMode="auto">
          <a:xfrm>
            <a:off x="3970338" y="8832850"/>
            <a:ext cx="3040062" cy="463550"/>
          </a:xfrm>
          <a:prstGeom prst="rect">
            <a:avLst/>
          </a:prstGeom>
          <a:noFill/>
          <a:ln w="9525">
            <a:noFill/>
            <a:miter lim="800000"/>
            <a:headEnd/>
            <a:tailEnd/>
          </a:ln>
        </p:spPr>
        <p:txBody>
          <a:bodyPr lIns="89224" tIns="44610" rIns="89224" bIns="44610" anchor="b"/>
          <a:lstStyle/>
          <a:p>
            <a:pPr algn="r" defTabSz="887413" eaLnBrk="0" hangingPunct="0"/>
            <a:fld id="{2D1B7F46-D105-4992-94C1-50ED6124396A}" type="slidenum">
              <a:rPr lang="en-US" sz="1100">
                <a:ea typeface="Arial Unicode MS" pitchFamily="34" charset="-128"/>
                <a:cs typeface="Arial Unicode MS" pitchFamily="34" charset="-128"/>
              </a:rPr>
              <a:pPr algn="r" defTabSz="887413" eaLnBrk="0" hangingPunct="0"/>
              <a:t>142</a:t>
            </a:fld>
            <a:endParaRPr lang="en-US" sz="1100">
              <a:ea typeface="Arial Unicode MS" pitchFamily="34" charset="-128"/>
              <a:cs typeface="Arial Unicode MS"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28508929-0313-45FE-AD60-BCADA00221A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D17292A6-00FC-4C53-B042-C3B3163B96D7}"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sldNum" sz="quarter" idx="10"/>
          </p:nvPr>
        </p:nvSpPr>
        <p:spPr>
          <a:ln/>
        </p:spPr>
        <p:txBody>
          <a:bodyPr/>
          <a:lstStyle>
            <a:lvl1pPr>
              <a:defRPr/>
            </a:lvl1pPr>
          </a:lstStyle>
          <a:p>
            <a:pPr>
              <a:defRPr/>
            </a:pPr>
            <a:fld id="{19F749AF-7191-4837-B904-EFA0A1EABCDA}"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1531938"/>
            <a:ext cx="4124325"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531938"/>
            <a:ext cx="4125912"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sldNum" sz="quarter" idx="10"/>
          </p:nvPr>
        </p:nvSpPr>
        <p:spPr>
          <a:ln/>
        </p:spPr>
        <p:txBody>
          <a:bodyPr/>
          <a:lstStyle>
            <a:lvl1pPr>
              <a:defRPr/>
            </a:lvl1pPr>
          </a:lstStyle>
          <a:p>
            <a:pPr>
              <a:defRPr/>
            </a:pPr>
            <a:fld id="{115C96D0-43B3-4A2D-8023-0915D5EDF4D2}"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0"/>
          </p:nvPr>
        </p:nvSpPr>
        <p:spPr>
          <a:ln/>
        </p:spPr>
        <p:txBody>
          <a:bodyPr/>
          <a:lstStyle>
            <a:lvl1pPr>
              <a:defRPr/>
            </a:lvl1pPr>
          </a:lstStyle>
          <a:p>
            <a:pPr>
              <a:defRPr/>
            </a:pPr>
            <a:fld id="{778B631C-75C3-44B8-B2D9-54B6D34EF779}"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sldNum" sz="quarter" idx="10"/>
          </p:nvPr>
        </p:nvSpPr>
        <p:spPr>
          <a:ln/>
        </p:spPr>
        <p:txBody>
          <a:bodyPr/>
          <a:lstStyle>
            <a:lvl1pPr>
              <a:defRPr/>
            </a:lvl1pPr>
          </a:lstStyle>
          <a:p>
            <a:pPr>
              <a:defRPr/>
            </a:pPr>
            <a:fld id="{72FD6987-74D0-427D-89A2-E787EDD0BE99}"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a:ln/>
        </p:spPr>
        <p:txBody>
          <a:bodyPr/>
          <a:lstStyle>
            <a:lvl1pPr>
              <a:defRPr/>
            </a:lvl1pPr>
          </a:lstStyle>
          <a:p>
            <a:pPr>
              <a:defRPr/>
            </a:pPr>
            <a:fld id="{AB5CFD3D-F430-4AAC-83C8-BD3AE98849A8}"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013C6F60-CC19-4E48-85CD-15D7BC69D483}"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050276A9-33C9-4C9E-9424-51A92C5D19D4}"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B6793A36-8783-4049-A4E6-9CB3F56EE3CF}"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282575"/>
            <a:ext cx="2117725" cy="6099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4488" y="282575"/>
            <a:ext cx="6203950"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205742C0-E65E-4C76-AD54-5077CD32EF54}"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A14B6444-672D-4844-B077-379DEFD37F2C}"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BF9F8C45-5C74-4E79-AEEA-30381A859C7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sldNum" sz="quarter" idx="10"/>
          </p:nvPr>
        </p:nvSpPr>
        <p:spPr>
          <a:ln/>
        </p:spPr>
        <p:txBody>
          <a:bodyPr/>
          <a:lstStyle>
            <a:lvl1pPr>
              <a:defRPr/>
            </a:lvl1pPr>
          </a:lstStyle>
          <a:p>
            <a:pPr>
              <a:defRPr/>
            </a:pPr>
            <a:fld id="{CE2CC18F-559B-4F7D-8EE2-51E38CAAC534}"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1531938"/>
            <a:ext cx="4124325"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1213" y="1531938"/>
            <a:ext cx="4125912" cy="48498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sldNum" sz="quarter" idx="10"/>
          </p:nvPr>
        </p:nvSpPr>
        <p:spPr>
          <a:ln/>
        </p:spPr>
        <p:txBody>
          <a:bodyPr/>
          <a:lstStyle>
            <a:lvl1pPr>
              <a:defRPr/>
            </a:lvl1pPr>
          </a:lstStyle>
          <a:p>
            <a:pPr>
              <a:defRPr/>
            </a:pPr>
            <a:fld id="{7CFFC47C-F2FF-465A-AF2F-A80F7CC47595}"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0"/>
          </p:nvPr>
        </p:nvSpPr>
        <p:spPr>
          <a:ln/>
        </p:spPr>
        <p:txBody>
          <a:bodyPr/>
          <a:lstStyle>
            <a:lvl1pPr>
              <a:defRPr/>
            </a:lvl1pPr>
          </a:lstStyle>
          <a:p>
            <a:pPr>
              <a:defRPr/>
            </a:pPr>
            <a:fld id="{26453171-83B3-4F12-BB67-C308D112023C}"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sldNum" sz="quarter" idx="10"/>
          </p:nvPr>
        </p:nvSpPr>
        <p:spPr>
          <a:ln/>
        </p:spPr>
        <p:txBody>
          <a:bodyPr/>
          <a:lstStyle>
            <a:lvl1pPr>
              <a:defRPr/>
            </a:lvl1pPr>
          </a:lstStyle>
          <a:p>
            <a:pPr>
              <a:defRPr/>
            </a:pPr>
            <a:fld id="{104DB1B9-E2C9-481E-9D28-D6737585B447}"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sldNum" sz="quarter" idx="10"/>
          </p:nvPr>
        </p:nvSpPr>
        <p:spPr>
          <a:ln/>
        </p:spPr>
        <p:txBody>
          <a:bodyPr/>
          <a:lstStyle>
            <a:lvl1pPr>
              <a:defRPr/>
            </a:lvl1pPr>
          </a:lstStyle>
          <a:p>
            <a:pPr>
              <a:defRPr/>
            </a:pPr>
            <a:fld id="{99A3DC30-044B-4667-9BF4-5ED7F3FBAB1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F807452D-645D-495C-B648-53ED760E30BB}"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sldNum" sz="quarter" idx="10"/>
          </p:nvPr>
        </p:nvSpPr>
        <p:spPr>
          <a:ln/>
        </p:spPr>
        <p:txBody>
          <a:bodyPr/>
          <a:lstStyle>
            <a:lvl1pPr>
              <a:defRPr/>
            </a:lvl1pPr>
          </a:lstStyle>
          <a:p>
            <a:pPr>
              <a:defRPr/>
            </a:pPr>
            <a:fld id="{B9D6D624-08B6-47C1-8EF5-37B7169B362D}"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BDA1DA93-A3D9-46E7-B82C-927FCEA71985}"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0838" y="282575"/>
            <a:ext cx="2117725" cy="6099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4488" y="282575"/>
            <a:ext cx="6203950" cy="6099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sldNum" sz="quarter" idx="10"/>
          </p:nvPr>
        </p:nvSpPr>
        <p:spPr>
          <a:ln/>
        </p:spPr>
        <p:txBody>
          <a:bodyPr/>
          <a:lstStyle>
            <a:lvl1pPr>
              <a:defRPr/>
            </a:lvl1pPr>
          </a:lstStyle>
          <a:p>
            <a:pPr>
              <a:defRPr/>
            </a:pPr>
            <a:fld id="{6C3EA6B5-5CF0-491A-8271-101539FECD66}"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755775" y="282575"/>
            <a:ext cx="7062788" cy="7175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44488" y="1531938"/>
            <a:ext cx="8402637" cy="4849812"/>
          </a:xfrm>
        </p:spPr>
        <p:txBody>
          <a:bodyPr/>
          <a:lstStyle/>
          <a:p>
            <a:pPr lvl="0"/>
            <a:endParaRPr lang="en-US" noProof="0" dirty="0" smtClean="0"/>
          </a:p>
        </p:txBody>
      </p:sp>
      <p:sp>
        <p:nvSpPr>
          <p:cNvPr id="4" name="Rectangle 18"/>
          <p:cNvSpPr>
            <a:spLocks noGrp="1" noChangeArrowheads="1"/>
          </p:cNvSpPr>
          <p:nvPr>
            <p:ph type="sldNum" sz="quarter" idx="10"/>
          </p:nvPr>
        </p:nvSpPr>
        <p:spPr>
          <a:ln/>
        </p:spPr>
        <p:txBody>
          <a:bodyPr/>
          <a:lstStyle>
            <a:lvl1pPr>
              <a:defRPr/>
            </a:lvl1pPr>
          </a:lstStyle>
          <a:p>
            <a:pPr>
              <a:defRPr/>
            </a:pPr>
            <a:fld id="{52ACAB1E-FC3B-4B73-BA8B-6D7EFE1F849A}"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755775" y="282575"/>
            <a:ext cx="7062788" cy="71755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4488" y="1531938"/>
            <a:ext cx="4124325" cy="48498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1213" y="1531938"/>
            <a:ext cx="4125912" cy="2347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1213" y="4032250"/>
            <a:ext cx="4125912"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8"/>
          <p:cNvSpPr>
            <a:spLocks noGrp="1" noChangeArrowheads="1"/>
          </p:cNvSpPr>
          <p:nvPr>
            <p:ph type="sldNum" sz="quarter" idx="10"/>
          </p:nvPr>
        </p:nvSpPr>
        <p:spPr>
          <a:ln/>
        </p:spPr>
        <p:txBody>
          <a:bodyPr/>
          <a:lstStyle>
            <a:lvl1pPr>
              <a:defRPr/>
            </a:lvl1pPr>
          </a:lstStyle>
          <a:p>
            <a:pPr>
              <a:defRPr/>
            </a:pPr>
            <a:fld id="{9CCFC361-935D-4CE5-8263-6DCEDAC9D95C}"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755775" y="282575"/>
            <a:ext cx="7062788" cy="71755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44488" y="1531938"/>
            <a:ext cx="4124325" cy="2347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1213" y="1531938"/>
            <a:ext cx="4125912" cy="2347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44488" y="4032250"/>
            <a:ext cx="4124325"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21213" y="4032250"/>
            <a:ext cx="4125912" cy="234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sldNum" sz="quarter" idx="10"/>
          </p:nvPr>
        </p:nvSpPr>
        <p:spPr>
          <a:ln/>
        </p:spPr>
        <p:txBody>
          <a:bodyPr/>
          <a:lstStyle>
            <a:lvl1pPr>
              <a:defRPr/>
            </a:lvl1pPr>
          </a:lstStyle>
          <a:p>
            <a:pPr>
              <a:defRPr/>
            </a:pPr>
            <a:fld id="{7202DF51-EB7C-46F4-8CF2-104DDEB8669E}"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4.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theme" Target="../theme/theme3.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grpSp>
        <p:nvGrpSpPr>
          <p:cNvPr id="1026" name="Group 1036"/>
          <p:cNvGrpSpPr>
            <a:grpSpLocks/>
          </p:cNvGrpSpPr>
          <p:nvPr/>
        </p:nvGrpSpPr>
        <p:grpSpPr bwMode="auto">
          <a:xfrm>
            <a:off x="76200" y="228600"/>
            <a:ext cx="2387600" cy="6318250"/>
            <a:chOff x="0" y="156"/>
            <a:chExt cx="1504" cy="3980"/>
          </a:xfrm>
        </p:grpSpPr>
        <p:pic>
          <p:nvPicPr>
            <p:cNvPr id="1038" name="Picture 1037" descr="DCMA logo2-lr"/>
            <p:cNvPicPr>
              <a:picLocks noChangeAspect="1" noChangeArrowheads="1"/>
            </p:cNvPicPr>
            <p:nvPr/>
          </p:nvPicPr>
          <p:blipFill>
            <a:blip r:embed="rId13" cstate="print">
              <a:lum bright="70000" contrast="-70000"/>
            </a:blip>
            <a:srcRect/>
            <a:stretch>
              <a:fillRect/>
            </a:stretch>
          </p:blipFill>
          <p:spPr bwMode="auto">
            <a:xfrm>
              <a:off x="0" y="156"/>
              <a:ext cx="1504" cy="584"/>
            </a:xfrm>
            <a:prstGeom prst="rect">
              <a:avLst/>
            </a:prstGeom>
            <a:noFill/>
            <a:ln w="9525">
              <a:noFill/>
              <a:miter lim="800000"/>
              <a:headEnd/>
              <a:tailEnd/>
            </a:ln>
          </p:spPr>
        </p:pic>
        <p:pic>
          <p:nvPicPr>
            <p:cNvPr id="1039" name="Picture 1038" descr="DCMA logo2-lr"/>
            <p:cNvPicPr>
              <a:picLocks noChangeAspect="1" noChangeArrowheads="1"/>
            </p:cNvPicPr>
            <p:nvPr/>
          </p:nvPicPr>
          <p:blipFill>
            <a:blip r:embed="rId13" cstate="print">
              <a:lum bright="70000" contrast="-70000"/>
            </a:blip>
            <a:srcRect/>
            <a:stretch>
              <a:fillRect/>
            </a:stretch>
          </p:blipFill>
          <p:spPr bwMode="auto">
            <a:xfrm>
              <a:off x="0" y="835"/>
              <a:ext cx="1504" cy="584"/>
            </a:xfrm>
            <a:prstGeom prst="rect">
              <a:avLst/>
            </a:prstGeom>
            <a:noFill/>
            <a:ln w="9525">
              <a:noFill/>
              <a:miter lim="800000"/>
              <a:headEnd/>
              <a:tailEnd/>
            </a:ln>
          </p:spPr>
        </p:pic>
        <p:pic>
          <p:nvPicPr>
            <p:cNvPr id="1040" name="Picture 1039" descr="DCMA logo2-lr"/>
            <p:cNvPicPr>
              <a:picLocks noChangeAspect="1" noChangeArrowheads="1"/>
            </p:cNvPicPr>
            <p:nvPr/>
          </p:nvPicPr>
          <p:blipFill>
            <a:blip r:embed="rId13" cstate="print">
              <a:lum bright="70000" contrast="-70000"/>
            </a:blip>
            <a:srcRect/>
            <a:stretch>
              <a:fillRect/>
            </a:stretch>
          </p:blipFill>
          <p:spPr bwMode="auto">
            <a:xfrm>
              <a:off x="0" y="1514"/>
              <a:ext cx="1504" cy="584"/>
            </a:xfrm>
            <a:prstGeom prst="rect">
              <a:avLst/>
            </a:prstGeom>
            <a:noFill/>
            <a:ln w="9525">
              <a:noFill/>
              <a:miter lim="800000"/>
              <a:headEnd/>
              <a:tailEnd/>
            </a:ln>
          </p:spPr>
        </p:pic>
        <p:pic>
          <p:nvPicPr>
            <p:cNvPr id="1041" name="Picture 1040" descr="DCMA logo2-lr"/>
            <p:cNvPicPr>
              <a:picLocks noChangeAspect="1" noChangeArrowheads="1"/>
            </p:cNvPicPr>
            <p:nvPr/>
          </p:nvPicPr>
          <p:blipFill>
            <a:blip r:embed="rId13" cstate="print">
              <a:lum bright="70000" contrast="-70000"/>
            </a:blip>
            <a:srcRect/>
            <a:stretch>
              <a:fillRect/>
            </a:stretch>
          </p:blipFill>
          <p:spPr bwMode="auto">
            <a:xfrm>
              <a:off x="0" y="2193"/>
              <a:ext cx="1504" cy="584"/>
            </a:xfrm>
            <a:prstGeom prst="rect">
              <a:avLst/>
            </a:prstGeom>
            <a:noFill/>
            <a:ln w="9525">
              <a:noFill/>
              <a:miter lim="800000"/>
              <a:headEnd/>
              <a:tailEnd/>
            </a:ln>
          </p:spPr>
        </p:pic>
        <p:pic>
          <p:nvPicPr>
            <p:cNvPr id="1042" name="Picture 1041" descr="DCMA logo2-lr"/>
            <p:cNvPicPr>
              <a:picLocks noChangeAspect="1" noChangeArrowheads="1"/>
            </p:cNvPicPr>
            <p:nvPr/>
          </p:nvPicPr>
          <p:blipFill>
            <a:blip r:embed="rId13" cstate="print">
              <a:lum bright="70000" contrast="-70000"/>
            </a:blip>
            <a:srcRect/>
            <a:stretch>
              <a:fillRect/>
            </a:stretch>
          </p:blipFill>
          <p:spPr bwMode="auto">
            <a:xfrm>
              <a:off x="0" y="2872"/>
              <a:ext cx="1504" cy="584"/>
            </a:xfrm>
            <a:prstGeom prst="rect">
              <a:avLst/>
            </a:prstGeom>
            <a:noFill/>
            <a:ln w="9525">
              <a:noFill/>
              <a:miter lim="800000"/>
              <a:headEnd/>
              <a:tailEnd/>
            </a:ln>
          </p:spPr>
        </p:pic>
        <p:pic>
          <p:nvPicPr>
            <p:cNvPr id="1043" name="Picture 1042" descr="DCMA logo2-lr"/>
            <p:cNvPicPr>
              <a:picLocks noChangeAspect="1" noChangeArrowheads="1"/>
            </p:cNvPicPr>
            <p:nvPr/>
          </p:nvPicPr>
          <p:blipFill>
            <a:blip r:embed="rId13" cstate="print">
              <a:lum bright="70000" contrast="-70000"/>
            </a:blip>
            <a:srcRect/>
            <a:stretch>
              <a:fillRect/>
            </a:stretch>
          </p:blipFill>
          <p:spPr bwMode="auto">
            <a:xfrm>
              <a:off x="0" y="3552"/>
              <a:ext cx="1504" cy="584"/>
            </a:xfrm>
            <a:prstGeom prst="rect">
              <a:avLst/>
            </a:prstGeom>
            <a:noFill/>
            <a:ln w="9525">
              <a:noFill/>
              <a:miter lim="800000"/>
              <a:headEnd/>
              <a:tailEnd/>
            </a:ln>
          </p:spPr>
        </p:pic>
      </p:grpSp>
      <p:sp>
        <p:nvSpPr>
          <p:cNvPr id="18" name="Rectangle 104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19" name="Rectangle 104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20" name="Rectangle 104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21" name="Rectangle 1046"/>
          <p:cNvSpPr>
            <a:spLocks noChangeArrowheads="1"/>
          </p:cNvSpPr>
          <p:nvPr/>
        </p:nvSpPr>
        <p:spPr bwMode="auto">
          <a:xfrm>
            <a:off x="3208338" y="3181350"/>
            <a:ext cx="5902325" cy="74613"/>
          </a:xfrm>
          <a:prstGeom prst="rect">
            <a:avLst/>
          </a:prstGeom>
          <a:solidFill>
            <a:srgbClr val="A50021"/>
          </a:solidFill>
          <a:ln w="9525">
            <a:no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22" name="Rectangle 1047"/>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23" name="Rectangle 1048"/>
          <p:cNvSpPr>
            <a:spLocks noChangeArrowheads="1"/>
          </p:cNvSpPr>
          <p:nvPr/>
        </p:nvSpPr>
        <p:spPr bwMode="auto">
          <a:xfrm>
            <a:off x="3182938" y="2332038"/>
            <a:ext cx="5026025" cy="4041775"/>
          </a:xfrm>
          <a:prstGeom prst="rect">
            <a:avLst/>
          </a:prstGeom>
          <a:noFill/>
          <a:ln w="12700">
            <a:noFill/>
            <a:miter lim="800000"/>
            <a:headEnd/>
            <a:tailEnd/>
          </a:ln>
          <a:effectLst/>
        </p:spPr>
        <p:txBody>
          <a:bodyPr lIns="90488" tIns="44450" rIns="90488" bIns="44450">
            <a:spAutoFit/>
          </a:bodyPr>
          <a:lstStyle/>
          <a:p>
            <a:pPr algn="l" eaLnBrk="0" hangingPunct="0">
              <a:defRPr/>
            </a:pPr>
            <a:endParaRPr lang="en-US" b="1" dirty="0">
              <a:solidFill>
                <a:srgbClr val="000066"/>
              </a:solidFill>
            </a:endParaRPr>
          </a:p>
          <a:p>
            <a:pPr algn="l" eaLnBrk="0" hangingPunct="0">
              <a:defRPr/>
            </a:pPr>
            <a:endParaRPr lang="en-US" b="1" dirty="0">
              <a:solidFill>
                <a:srgbClr val="000066"/>
              </a:solidFill>
            </a:endParaRPr>
          </a:p>
          <a:p>
            <a:pPr algn="l" eaLnBrk="0" hangingPunct="0">
              <a:defRPr/>
            </a:pPr>
            <a:endParaRPr lang="en-US" b="1" dirty="0">
              <a:solidFill>
                <a:srgbClr val="000066"/>
              </a:solidFill>
            </a:endParaRPr>
          </a:p>
          <a:p>
            <a:pPr algn="l" eaLnBrk="0" hangingPunct="0">
              <a:defRPr/>
            </a:pPr>
            <a:endParaRPr lang="en-US" b="1" dirty="0">
              <a:solidFill>
                <a:srgbClr val="000066"/>
              </a:solidFill>
            </a:endParaRPr>
          </a:p>
          <a:p>
            <a:pPr algn="l" eaLnBrk="0" hangingPunct="0">
              <a:lnSpc>
                <a:spcPct val="80000"/>
              </a:lnSpc>
              <a:spcBef>
                <a:spcPct val="20000"/>
              </a:spcBef>
              <a:defRPr/>
            </a:pPr>
            <a:r>
              <a:rPr lang="en-US" sz="2400" b="1" dirty="0">
                <a:solidFill>
                  <a:srgbClr val="990000"/>
                </a:solidFill>
                <a:ea typeface="Arial Unicode MS" pitchFamily="34" charset="-128"/>
                <a:cs typeface="Arial Unicode MS" pitchFamily="34" charset="-128"/>
              </a:rPr>
              <a:t>P</a:t>
            </a:r>
            <a:r>
              <a:rPr lang="en-US" sz="2400" b="1" dirty="0">
                <a:solidFill>
                  <a:srgbClr val="000066"/>
                </a:solidFill>
                <a:ea typeface="Arial Unicode MS" pitchFamily="34" charset="-128"/>
                <a:cs typeface="Arial Unicode MS" pitchFamily="34" charset="-128"/>
              </a:rPr>
              <a:t>lant</a:t>
            </a:r>
            <a:r>
              <a:rPr lang="en-US" sz="2400" b="1" dirty="0">
                <a:solidFill>
                  <a:srgbClr val="000099"/>
                </a:solidFill>
                <a:ea typeface="Arial Unicode MS" pitchFamily="34" charset="-128"/>
                <a:cs typeface="Arial Unicode MS" pitchFamily="34" charset="-128"/>
              </a:rPr>
              <a:t> </a:t>
            </a:r>
            <a:r>
              <a:rPr lang="en-US" sz="2400" b="1" dirty="0">
                <a:solidFill>
                  <a:srgbClr val="990000"/>
                </a:solidFill>
                <a:ea typeface="Arial Unicode MS" pitchFamily="34" charset="-128"/>
                <a:cs typeface="Arial Unicode MS" pitchFamily="34" charset="-128"/>
              </a:rPr>
              <a:t>C</a:t>
            </a:r>
            <a:r>
              <a:rPr lang="en-US" sz="2400" b="1" dirty="0">
                <a:solidFill>
                  <a:srgbClr val="000066"/>
                </a:solidFill>
                <a:ea typeface="Arial Unicode MS" pitchFamily="34" charset="-128"/>
                <a:cs typeface="Arial Unicode MS" pitchFamily="34" charset="-128"/>
              </a:rPr>
              <a:t>learance</a:t>
            </a:r>
            <a:r>
              <a:rPr lang="en-US" sz="2400" b="1" dirty="0">
                <a:solidFill>
                  <a:srgbClr val="000099"/>
                </a:solidFill>
                <a:ea typeface="Arial Unicode MS" pitchFamily="34" charset="-128"/>
                <a:cs typeface="Arial Unicode MS" pitchFamily="34" charset="-128"/>
              </a:rPr>
              <a:t> </a:t>
            </a:r>
            <a:r>
              <a:rPr lang="en-US" sz="2400" b="1" dirty="0">
                <a:solidFill>
                  <a:srgbClr val="990000"/>
                </a:solidFill>
                <a:ea typeface="Arial Unicode MS" pitchFamily="34" charset="-128"/>
                <a:cs typeface="Arial Unicode MS" pitchFamily="34" charset="-128"/>
              </a:rPr>
              <a:t>A</a:t>
            </a:r>
            <a:r>
              <a:rPr lang="en-US" sz="2400" b="1" dirty="0">
                <a:solidFill>
                  <a:srgbClr val="000066"/>
                </a:solidFill>
                <a:ea typeface="Arial Unicode MS" pitchFamily="34" charset="-128"/>
                <a:cs typeface="Arial Unicode MS" pitchFamily="34" charset="-128"/>
              </a:rPr>
              <a:t>utomated </a:t>
            </a:r>
            <a:r>
              <a:rPr lang="en-US" sz="2400" b="1" dirty="0">
                <a:solidFill>
                  <a:srgbClr val="990000"/>
                </a:solidFill>
                <a:ea typeface="Arial Unicode MS" pitchFamily="34" charset="-128"/>
                <a:cs typeface="Arial Unicode MS" pitchFamily="34" charset="-128"/>
              </a:rPr>
              <a:t>R</a:t>
            </a:r>
            <a:r>
              <a:rPr lang="en-US" sz="2400" b="1" dirty="0">
                <a:solidFill>
                  <a:srgbClr val="000066"/>
                </a:solidFill>
                <a:ea typeface="Arial Unicode MS" pitchFamily="34" charset="-128"/>
                <a:cs typeface="Arial Unicode MS" pitchFamily="34" charset="-128"/>
              </a:rPr>
              <a:t>eutilization</a:t>
            </a:r>
            <a:r>
              <a:rPr lang="en-US" sz="2400" b="1" dirty="0">
                <a:solidFill>
                  <a:srgbClr val="000099"/>
                </a:solidFill>
                <a:ea typeface="Arial Unicode MS" pitchFamily="34" charset="-128"/>
                <a:cs typeface="Arial Unicode MS" pitchFamily="34" charset="-128"/>
              </a:rPr>
              <a:t> </a:t>
            </a:r>
            <a:r>
              <a:rPr lang="en-US" sz="2400" b="1" dirty="0">
                <a:solidFill>
                  <a:srgbClr val="990000"/>
                </a:solidFill>
                <a:ea typeface="Arial Unicode MS" pitchFamily="34" charset="-128"/>
                <a:cs typeface="Arial Unicode MS" pitchFamily="34" charset="-128"/>
              </a:rPr>
              <a:t>S</a:t>
            </a:r>
            <a:r>
              <a:rPr lang="en-US" sz="2400" b="1" dirty="0">
                <a:solidFill>
                  <a:srgbClr val="000066"/>
                </a:solidFill>
                <a:ea typeface="Arial Unicode MS" pitchFamily="34" charset="-128"/>
                <a:cs typeface="Arial Unicode MS" pitchFamily="34" charset="-128"/>
              </a:rPr>
              <a:t>creening </a:t>
            </a:r>
            <a:r>
              <a:rPr lang="en-US" sz="2400" b="1" dirty="0">
                <a:solidFill>
                  <a:srgbClr val="990000"/>
                </a:solidFill>
                <a:ea typeface="Arial Unicode MS" pitchFamily="34" charset="-128"/>
                <a:cs typeface="Arial Unicode MS" pitchFamily="34" charset="-128"/>
              </a:rPr>
              <a:t>S</a:t>
            </a:r>
            <a:r>
              <a:rPr lang="en-US" sz="2400" b="1" dirty="0">
                <a:solidFill>
                  <a:srgbClr val="000066"/>
                </a:solidFill>
                <a:ea typeface="Arial Unicode MS" pitchFamily="34" charset="-128"/>
                <a:cs typeface="Arial Unicode MS" pitchFamily="34" charset="-128"/>
              </a:rPr>
              <a:t>ystem</a:t>
            </a:r>
            <a:r>
              <a:rPr lang="en-US" sz="2400" b="1" dirty="0">
                <a:solidFill>
                  <a:srgbClr val="000099"/>
                </a:solidFill>
                <a:ea typeface="Arial Unicode MS" pitchFamily="34" charset="-128"/>
                <a:cs typeface="Arial Unicode MS" pitchFamily="34" charset="-128"/>
              </a:rPr>
              <a:t> </a:t>
            </a:r>
            <a:r>
              <a:rPr lang="en-US" sz="2400" b="1" dirty="0">
                <a:solidFill>
                  <a:srgbClr val="000066"/>
                </a:solidFill>
                <a:ea typeface="Arial Unicode MS" pitchFamily="34" charset="-128"/>
                <a:cs typeface="Arial Unicode MS" pitchFamily="34" charset="-128"/>
              </a:rPr>
              <a:t>(</a:t>
            </a:r>
            <a:r>
              <a:rPr lang="en-US" sz="2400" b="1" dirty="0">
                <a:solidFill>
                  <a:srgbClr val="990000"/>
                </a:solidFill>
                <a:ea typeface="Arial Unicode MS" pitchFamily="34" charset="-128"/>
                <a:cs typeface="Arial Unicode MS" pitchFamily="34" charset="-128"/>
              </a:rPr>
              <a:t>PCARSS</a:t>
            </a:r>
            <a:r>
              <a:rPr lang="en-US" sz="2400" b="1" dirty="0" smtClean="0">
                <a:solidFill>
                  <a:srgbClr val="000066"/>
                </a:solidFill>
                <a:ea typeface="Arial Unicode MS" pitchFamily="34" charset="-128"/>
                <a:cs typeface="Arial Unicode MS" pitchFamily="34" charset="-128"/>
              </a:rPr>
              <a:t>) 3.0</a:t>
            </a:r>
            <a:endParaRPr lang="en-US" sz="2400" b="1" dirty="0">
              <a:solidFill>
                <a:srgbClr val="000066"/>
              </a:solidFill>
            </a:endParaRPr>
          </a:p>
          <a:p>
            <a:pPr algn="l" eaLnBrk="0" hangingPunct="0">
              <a:spcBef>
                <a:spcPct val="20000"/>
              </a:spcBef>
              <a:defRPr/>
            </a:pPr>
            <a:endParaRPr lang="en-US" sz="2400" b="1" dirty="0">
              <a:solidFill>
                <a:srgbClr val="000066"/>
              </a:solidFill>
            </a:endParaRPr>
          </a:p>
          <a:p>
            <a:pPr algn="l" eaLnBrk="0" hangingPunct="0">
              <a:spcBef>
                <a:spcPct val="20000"/>
              </a:spcBef>
              <a:defRPr/>
            </a:pPr>
            <a:r>
              <a:rPr lang="en-US" sz="2000" b="1" dirty="0" smtClean="0">
                <a:solidFill>
                  <a:srgbClr val="000066"/>
                </a:solidFill>
              </a:rPr>
              <a:t>February 2010</a:t>
            </a:r>
            <a:endParaRPr lang="en-US" sz="2000" b="1" dirty="0">
              <a:solidFill>
                <a:srgbClr val="000066"/>
              </a:solidFill>
            </a:endParaRPr>
          </a:p>
          <a:p>
            <a:pPr algn="l" eaLnBrk="0" hangingPunct="0">
              <a:spcBef>
                <a:spcPct val="20000"/>
              </a:spcBef>
              <a:defRPr/>
            </a:pPr>
            <a:endParaRPr lang="en-US" b="1" dirty="0">
              <a:solidFill>
                <a:srgbClr val="000066"/>
              </a:solidFill>
            </a:endParaRPr>
          </a:p>
          <a:p>
            <a:pPr algn="l" eaLnBrk="0" hangingPunct="0">
              <a:spcBef>
                <a:spcPct val="20000"/>
              </a:spcBef>
              <a:defRPr/>
            </a:pPr>
            <a:endParaRPr lang="en-US" b="1" dirty="0">
              <a:solidFill>
                <a:srgbClr val="000066"/>
              </a:solidFill>
            </a:endParaRPr>
          </a:p>
          <a:p>
            <a:pPr algn="l" eaLnBrk="0" hangingPunct="0">
              <a:spcBef>
                <a:spcPct val="20000"/>
              </a:spcBef>
              <a:defRPr/>
            </a:pPr>
            <a:endParaRPr lang="en-US" b="1" dirty="0">
              <a:solidFill>
                <a:srgbClr val="000066"/>
              </a:solidFill>
            </a:endParaRPr>
          </a:p>
        </p:txBody>
      </p:sp>
      <p:grpSp>
        <p:nvGrpSpPr>
          <p:cNvPr id="1033" name="Group 1049"/>
          <p:cNvGrpSpPr>
            <a:grpSpLocks/>
          </p:cNvGrpSpPr>
          <p:nvPr/>
        </p:nvGrpSpPr>
        <p:grpSpPr bwMode="auto">
          <a:xfrm>
            <a:off x="20638" y="1600200"/>
            <a:ext cx="2951162" cy="2968625"/>
            <a:chOff x="1848" y="1128"/>
            <a:chExt cx="2064" cy="2064"/>
          </a:xfrm>
        </p:grpSpPr>
        <p:sp>
          <p:nvSpPr>
            <p:cNvPr id="25" name="Oval 1050"/>
            <p:cNvSpPr>
              <a:spLocks noChangeArrowheads="1"/>
            </p:cNvSpPr>
            <p:nvPr/>
          </p:nvSpPr>
          <p:spPr bwMode="auto">
            <a:xfrm>
              <a:off x="1886" y="1166"/>
              <a:ext cx="1987" cy="1989"/>
            </a:xfrm>
            <a:prstGeom prst="ellipse">
              <a:avLst/>
            </a:prstGeom>
            <a:solidFill>
              <a:schemeClr val="bg1"/>
            </a:solidFill>
            <a:ln w="9525">
              <a:solidFill>
                <a:schemeClr val="bg1"/>
              </a:solidFill>
              <a:round/>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pic>
          <p:nvPicPr>
            <p:cNvPr id="1037" name="Picture 1051" descr="revised DCMA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1848" y="1128"/>
              <a:ext cx="2064" cy="2064"/>
            </a:xfrm>
            <a:prstGeom prst="rect">
              <a:avLst/>
            </a:prstGeom>
            <a:noFill/>
            <a:ln w="9525">
              <a:noFill/>
              <a:miter lim="800000"/>
              <a:headEnd/>
              <a:tailEnd/>
            </a:ln>
          </p:spPr>
        </p:pic>
      </p:grpSp>
      <p:pic>
        <p:nvPicPr>
          <p:cNvPr id="1034" name="Picture 19" descr="ITCSO_ACADEMY_blue_gold"/>
          <p:cNvPicPr>
            <a:picLocks noChangeAspect="1" noChangeArrowheads="1"/>
          </p:cNvPicPr>
          <p:nvPr userDrawn="1"/>
        </p:nvPicPr>
        <p:blipFill>
          <a:blip r:embed="rId15" cstate="print"/>
          <a:srcRect/>
          <a:stretch>
            <a:fillRect/>
          </a:stretch>
        </p:blipFill>
        <p:spPr bwMode="auto">
          <a:xfrm>
            <a:off x="7208838" y="1308100"/>
            <a:ext cx="1700212" cy="1711325"/>
          </a:xfrm>
          <a:prstGeom prst="rect">
            <a:avLst/>
          </a:prstGeom>
          <a:noFill/>
          <a:ln w="9525">
            <a:noFill/>
            <a:miter lim="800000"/>
            <a:headEnd/>
            <a:tailEnd/>
          </a:ln>
        </p:spPr>
      </p:pic>
      <p:sp>
        <p:nvSpPr>
          <p:cNvPr id="27" name="Rectangle 18"/>
          <p:cNvSpPr>
            <a:spLocks noChangeArrowheads="1"/>
          </p:cNvSpPr>
          <p:nvPr userDrawn="1"/>
        </p:nvSpPr>
        <p:spPr bwMode="auto">
          <a:xfrm>
            <a:off x="2282825" y="2097088"/>
            <a:ext cx="5638800" cy="1006475"/>
          </a:xfrm>
          <a:prstGeom prst="rect">
            <a:avLst/>
          </a:prstGeom>
          <a:noFill/>
          <a:ln w="12700">
            <a:noFill/>
            <a:miter lim="800000"/>
            <a:headEnd/>
            <a:tailEnd/>
          </a:ln>
        </p:spPr>
        <p:txBody>
          <a:bodyPr lIns="90488" tIns="44450" rIns="90488" bIns="44450">
            <a:spAutoFit/>
          </a:bodyPr>
          <a:lstStyle/>
          <a:p>
            <a:pPr eaLnBrk="0" hangingPunct="0">
              <a:spcBef>
                <a:spcPct val="20000"/>
              </a:spcBef>
              <a:spcAft>
                <a:spcPct val="20000"/>
              </a:spcAft>
              <a:defRPr/>
            </a:pPr>
            <a:r>
              <a:rPr lang="en-US" sz="2400" b="1" dirty="0">
                <a:solidFill>
                  <a:srgbClr val="000066"/>
                </a:solidFill>
              </a:rPr>
              <a:t>ITCSO Training Academy</a:t>
            </a:r>
          </a:p>
          <a:p>
            <a:pPr eaLnBrk="0" hangingPunct="0">
              <a:spcBef>
                <a:spcPct val="20000"/>
              </a:spcBef>
              <a:defRPr/>
            </a:pPr>
            <a:endParaRPr lang="en-US" sz="1400" b="1" i="1" dirty="0"/>
          </a:p>
          <a:p>
            <a:pPr eaLnBrk="0" hangingPunct="0">
              <a:defRPr/>
            </a:pPr>
            <a:endParaRPr lang="en-US" sz="1400" b="1" i="1" dirty="0">
              <a:solidFill>
                <a:srgbClr val="000066"/>
              </a:solidFill>
            </a:endParaRPr>
          </a:p>
        </p:txBody>
      </p:sp>
    </p:spTree>
  </p:cSld>
  <p:clrMap bg1="lt1" tx1="dk1" bg2="lt2" tx2="dk2" accent1="accent1" accent2="accent2" accent3="accent3" accent4="accent4" accent5="accent5" accent6="accent6" hlink="hlink" folHlink="folHlink"/>
  <p:sldLayoutIdLst>
    <p:sldLayoutId id="2147483884" r:id="rId1"/>
    <p:sldLayoutId id="2147483883" r:id="rId2"/>
    <p:sldLayoutId id="2147483882" r:id="rId3"/>
    <p:sldLayoutId id="2147483881" r:id="rId4"/>
    <p:sldLayoutId id="2147483880" r:id="rId5"/>
    <p:sldLayoutId id="2147483879" r:id="rId6"/>
    <p:sldLayoutId id="2147483878" r:id="rId7"/>
    <p:sldLayoutId id="2147483877" r:id="rId8"/>
    <p:sldLayoutId id="2147483876" r:id="rId9"/>
    <p:sldLayoutId id="2147483875" r:id="rId10"/>
    <p:sldLayoutId id="2147483874" r:id="rId11"/>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5" name="Line 11"/>
          <p:cNvSpPr>
            <a:spLocks noChangeShapeType="1"/>
          </p:cNvSpPr>
          <p:nvPr/>
        </p:nvSpPr>
        <p:spPr bwMode="auto">
          <a:xfrm>
            <a:off x="1684338" y="1079500"/>
            <a:ext cx="7062787" cy="0"/>
          </a:xfrm>
          <a:prstGeom prst="line">
            <a:avLst/>
          </a:prstGeom>
          <a:noFill/>
          <a:ln w="57150">
            <a:solidFill>
              <a:srgbClr val="003366"/>
            </a:solidFill>
            <a:round/>
            <a:headEnd/>
            <a:tailEnd/>
          </a:ln>
          <a:effectLst/>
        </p:spPr>
        <p:txBody>
          <a:bodyPr/>
          <a:lstStyle/>
          <a:p>
            <a:pPr algn="l" eaLnBrk="0" fontAlgn="auto" hangingPunct="0">
              <a:spcBef>
                <a:spcPts val="0"/>
              </a:spcBef>
              <a:spcAft>
                <a:spcPts val="0"/>
              </a:spcAft>
              <a:defRPr/>
            </a:pPr>
            <a:endParaRPr lang="en-US" dirty="0">
              <a:latin typeface="+mn-lt"/>
            </a:endParaRPr>
          </a:p>
        </p:txBody>
      </p:sp>
      <p:pic>
        <p:nvPicPr>
          <p:cNvPr id="2051" name="Picture 12" descr="DCMA logo2-lr"/>
          <p:cNvPicPr>
            <a:picLocks noChangeAspect="1" noChangeArrowheads="1"/>
          </p:cNvPicPr>
          <p:nvPr/>
        </p:nvPicPr>
        <p:blipFill>
          <a:blip r:embed="rId13" cstate="print"/>
          <a:srcRect/>
          <a:stretch>
            <a:fillRect/>
          </a:stretch>
        </p:blipFill>
        <p:spPr bwMode="auto">
          <a:xfrm>
            <a:off x="61913" y="303213"/>
            <a:ext cx="1608137" cy="833437"/>
          </a:xfrm>
          <a:prstGeom prst="rect">
            <a:avLst/>
          </a:prstGeom>
          <a:noFill/>
          <a:ln w="9525">
            <a:noFill/>
            <a:miter lim="800000"/>
            <a:headEnd/>
            <a:tailEnd/>
          </a:ln>
        </p:spPr>
      </p:pic>
      <p:sp>
        <p:nvSpPr>
          <p:cNvPr id="1037"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1038"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1039"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1040"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2056"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2057"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8"/>
          <p:cNvSpPr>
            <a:spLocks noGrp="1" noChangeArrowheads="1"/>
          </p:cNvSpPr>
          <p:nvPr>
            <p:ph type="sldNum" sz="quarter" idx="4"/>
          </p:nvPr>
        </p:nvSpPr>
        <p:spPr bwMode="auto">
          <a:xfrm>
            <a:off x="7010400" y="66675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800">
                <a:solidFill>
                  <a:schemeClr val="bg1"/>
                </a:solidFill>
                <a:latin typeface="Times" pitchFamily="18" charset="0"/>
              </a:defRPr>
            </a:lvl1pPr>
          </a:lstStyle>
          <a:p>
            <a:pPr>
              <a:defRPr/>
            </a:pPr>
            <a:fld id="{7A57019C-E680-481A-9765-D5C8C761055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95" r:id="rId1"/>
    <p:sldLayoutId id="2147483894" r:id="rId2"/>
    <p:sldLayoutId id="2147483893" r:id="rId3"/>
    <p:sldLayoutId id="2147483892" r:id="rId4"/>
    <p:sldLayoutId id="2147483891" r:id="rId5"/>
    <p:sldLayoutId id="2147483890" r:id="rId6"/>
    <p:sldLayoutId id="2147483889" r:id="rId7"/>
    <p:sldLayoutId id="2147483888" r:id="rId8"/>
    <p:sldLayoutId id="2147483887" r:id="rId9"/>
    <p:sldLayoutId id="2147483886" r:id="rId10"/>
    <p:sldLayoutId id="2147483885" r:id="rId11"/>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eaLnBrk="0" fontAlgn="base" hangingPunct="0">
        <a:spcBef>
          <a:spcPct val="0"/>
        </a:spcBef>
        <a:spcAft>
          <a:spcPct val="0"/>
        </a:spcAft>
        <a:defRPr sz="2400" b="1">
          <a:solidFill>
            <a:schemeClr val="tx1"/>
          </a:solidFill>
          <a:latin typeface="Arial" pitchFamily="34" charset="0"/>
        </a:defRPr>
      </a:lvl6pPr>
      <a:lvl7pPr marL="914400" algn="l" rtl="0" eaLnBrk="0" fontAlgn="base" hangingPunct="0">
        <a:spcBef>
          <a:spcPct val="0"/>
        </a:spcBef>
        <a:spcAft>
          <a:spcPct val="0"/>
        </a:spcAft>
        <a:defRPr sz="2400" b="1">
          <a:solidFill>
            <a:schemeClr val="tx1"/>
          </a:solidFill>
          <a:latin typeface="Arial" pitchFamily="34" charset="0"/>
        </a:defRPr>
      </a:lvl7pPr>
      <a:lvl8pPr marL="1371600" algn="l" rtl="0" eaLnBrk="0" fontAlgn="base" hangingPunct="0">
        <a:spcBef>
          <a:spcPct val="0"/>
        </a:spcBef>
        <a:spcAft>
          <a:spcPct val="0"/>
        </a:spcAft>
        <a:defRPr sz="2400" b="1">
          <a:solidFill>
            <a:schemeClr val="tx1"/>
          </a:solidFill>
          <a:latin typeface="Arial" pitchFamily="34" charset="0"/>
        </a:defRPr>
      </a:lvl8pPr>
      <a:lvl9pPr marL="1828800" algn="l" rtl="0" eaLnBrk="0" fontAlgn="base" hangingPunct="0">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o"/>
        <a:defRPr sz="24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eaLnBrk="0" fontAlgn="base" hangingPunct="0">
        <a:lnSpc>
          <a:spcPct val="120000"/>
        </a:lnSpc>
        <a:spcBef>
          <a:spcPct val="20000"/>
        </a:spcBef>
        <a:spcAft>
          <a:spcPct val="0"/>
        </a:spcAft>
        <a:buChar char="»"/>
        <a:defRPr sz="2000">
          <a:solidFill>
            <a:schemeClr val="tx1"/>
          </a:solidFill>
          <a:latin typeface="+mn-lt"/>
        </a:defRPr>
      </a:lvl6pPr>
      <a:lvl7pPr marL="2971800" indent="-228600" algn="l" rtl="0" eaLnBrk="0" fontAlgn="base" hangingPunct="0">
        <a:lnSpc>
          <a:spcPct val="120000"/>
        </a:lnSpc>
        <a:spcBef>
          <a:spcPct val="20000"/>
        </a:spcBef>
        <a:spcAft>
          <a:spcPct val="0"/>
        </a:spcAft>
        <a:buChar char="»"/>
        <a:defRPr sz="2000">
          <a:solidFill>
            <a:schemeClr val="tx1"/>
          </a:solidFill>
          <a:latin typeface="+mn-lt"/>
        </a:defRPr>
      </a:lvl7pPr>
      <a:lvl8pPr marL="3429000" indent="-228600" algn="l" rtl="0" eaLnBrk="0" fontAlgn="base" hangingPunct="0">
        <a:lnSpc>
          <a:spcPct val="120000"/>
        </a:lnSpc>
        <a:spcBef>
          <a:spcPct val="20000"/>
        </a:spcBef>
        <a:spcAft>
          <a:spcPct val="0"/>
        </a:spcAft>
        <a:buChar char="»"/>
        <a:defRPr sz="2000">
          <a:solidFill>
            <a:schemeClr val="tx1"/>
          </a:solidFill>
          <a:latin typeface="+mn-lt"/>
        </a:defRPr>
      </a:lvl8pPr>
      <a:lvl9pPr marL="3886200" indent="-228600" algn="l" rtl="0" eaLnBrk="0" fontAlgn="base" hangingPunct="0">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5" name="Line 11"/>
          <p:cNvSpPr>
            <a:spLocks noChangeShapeType="1"/>
          </p:cNvSpPr>
          <p:nvPr/>
        </p:nvSpPr>
        <p:spPr bwMode="auto">
          <a:xfrm>
            <a:off x="1684338" y="1079500"/>
            <a:ext cx="7062787" cy="0"/>
          </a:xfrm>
          <a:prstGeom prst="line">
            <a:avLst/>
          </a:prstGeom>
          <a:noFill/>
          <a:ln w="57150">
            <a:solidFill>
              <a:srgbClr val="003366"/>
            </a:solidFill>
            <a:round/>
            <a:headEnd/>
            <a:tailEnd/>
          </a:ln>
          <a:effectLst/>
        </p:spPr>
        <p:txBody>
          <a:bodyPr/>
          <a:lstStyle/>
          <a:p>
            <a:pPr algn="l" eaLnBrk="0" fontAlgn="auto" hangingPunct="0">
              <a:spcBef>
                <a:spcPts val="0"/>
              </a:spcBef>
              <a:spcAft>
                <a:spcPts val="0"/>
              </a:spcAft>
              <a:defRPr/>
            </a:pPr>
            <a:endParaRPr lang="en-US" dirty="0">
              <a:latin typeface="+mn-lt"/>
            </a:endParaRPr>
          </a:p>
        </p:txBody>
      </p:sp>
      <p:pic>
        <p:nvPicPr>
          <p:cNvPr id="3075" name="Picture 12" descr="DCMA logo2-lr"/>
          <p:cNvPicPr>
            <a:picLocks noChangeAspect="1" noChangeArrowheads="1"/>
          </p:cNvPicPr>
          <p:nvPr/>
        </p:nvPicPr>
        <p:blipFill>
          <a:blip r:embed="rId16" cstate="print"/>
          <a:srcRect/>
          <a:stretch>
            <a:fillRect/>
          </a:stretch>
        </p:blipFill>
        <p:spPr bwMode="auto">
          <a:xfrm>
            <a:off x="61913" y="303213"/>
            <a:ext cx="1608137" cy="833437"/>
          </a:xfrm>
          <a:prstGeom prst="rect">
            <a:avLst/>
          </a:prstGeom>
          <a:noFill/>
          <a:ln w="9525">
            <a:noFill/>
            <a:miter lim="800000"/>
            <a:headEnd/>
            <a:tailEnd/>
          </a:ln>
        </p:spPr>
      </p:pic>
      <p:sp>
        <p:nvSpPr>
          <p:cNvPr id="1037" name="Rectangle 13"/>
          <p:cNvSpPr>
            <a:spLocks noChangeArrowheads="1"/>
          </p:cNvSpPr>
          <p:nvPr/>
        </p:nvSpPr>
        <p:spPr bwMode="ltGray">
          <a:xfrm>
            <a:off x="0" y="171450"/>
            <a:ext cx="9144000" cy="84138"/>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1038" name="Rectangle 14"/>
          <p:cNvSpPr>
            <a:spLocks noChangeArrowheads="1"/>
          </p:cNvSpPr>
          <p:nvPr/>
        </p:nvSpPr>
        <p:spPr bwMode="auto">
          <a:xfrm>
            <a:off x="0" y="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1039" name="Rectangle 15"/>
          <p:cNvSpPr>
            <a:spLocks noChangeArrowheads="1"/>
          </p:cNvSpPr>
          <p:nvPr/>
        </p:nvSpPr>
        <p:spPr bwMode="ltGray">
          <a:xfrm>
            <a:off x="0" y="6616700"/>
            <a:ext cx="9144000" cy="74613"/>
          </a:xfrm>
          <a:prstGeom prst="rect">
            <a:avLst/>
          </a:prstGeom>
          <a:solidFill>
            <a:srgbClr val="FFCC66"/>
          </a:solidFill>
          <a:ln w="9525">
            <a:solidFill>
              <a:srgbClr val="FFCC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1040" name="Rectangle 16"/>
          <p:cNvSpPr>
            <a:spLocks noChangeArrowheads="1"/>
          </p:cNvSpPr>
          <p:nvPr/>
        </p:nvSpPr>
        <p:spPr bwMode="auto">
          <a:xfrm>
            <a:off x="0" y="6699250"/>
            <a:ext cx="9144000" cy="152400"/>
          </a:xfrm>
          <a:prstGeom prst="rect">
            <a:avLst/>
          </a:prstGeom>
          <a:solidFill>
            <a:srgbClr val="000066"/>
          </a:solidFill>
          <a:ln w="9525">
            <a:solidFill>
              <a:srgbClr val="000066"/>
            </a:solidFill>
            <a:miter lim="800000"/>
            <a:headEnd/>
            <a:tailEnd/>
          </a:ln>
          <a:effectLst/>
        </p:spPr>
        <p:txBody>
          <a:bodyPr wrap="none" anchor="ctr"/>
          <a:lstStyle/>
          <a:p>
            <a:pPr algn="l" eaLnBrk="0" fontAlgn="auto" hangingPunct="0">
              <a:spcBef>
                <a:spcPts val="0"/>
              </a:spcBef>
              <a:spcAft>
                <a:spcPts val="0"/>
              </a:spcAft>
              <a:defRPr/>
            </a:pPr>
            <a:endParaRPr lang="en-US" dirty="0">
              <a:latin typeface="+mn-lt"/>
            </a:endParaRPr>
          </a:p>
        </p:txBody>
      </p:sp>
      <p:sp>
        <p:nvSpPr>
          <p:cNvPr id="3080" name="Rectangle 2"/>
          <p:cNvSpPr>
            <a:spLocks noGrp="1" noChangeArrowheads="1"/>
          </p:cNvSpPr>
          <p:nvPr>
            <p:ph type="title"/>
          </p:nvPr>
        </p:nvSpPr>
        <p:spPr bwMode="auto">
          <a:xfrm>
            <a:off x="1755775" y="282575"/>
            <a:ext cx="7062788" cy="7175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Introduction</a:t>
            </a:r>
          </a:p>
        </p:txBody>
      </p:sp>
      <p:sp>
        <p:nvSpPr>
          <p:cNvPr id="3081" name="Rectangle 3"/>
          <p:cNvSpPr>
            <a:spLocks noGrp="1" noChangeArrowheads="1"/>
          </p:cNvSpPr>
          <p:nvPr>
            <p:ph type="body" idx="1"/>
          </p:nvPr>
        </p:nvSpPr>
        <p:spPr bwMode="auto">
          <a:xfrm>
            <a:off x="344488" y="1531938"/>
            <a:ext cx="8402637" cy="48498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Rectangle 18"/>
          <p:cNvSpPr>
            <a:spLocks noGrp="1" noChangeArrowheads="1"/>
          </p:cNvSpPr>
          <p:nvPr>
            <p:ph type="sldNum" sz="quarter" idx="4"/>
          </p:nvPr>
        </p:nvSpPr>
        <p:spPr bwMode="auto">
          <a:xfrm>
            <a:off x="7010400" y="666750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800">
                <a:solidFill>
                  <a:schemeClr val="bg1"/>
                </a:solidFill>
                <a:latin typeface="Times" pitchFamily="18" charset="0"/>
              </a:defRPr>
            </a:lvl1pPr>
          </a:lstStyle>
          <a:p>
            <a:pPr>
              <a:defRPr/>
            </a:pPr>
            <a:fld id="{3ADA320E-C845-4F48-AF20-A1E20C31C5C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09" r:id="rId1"/>
    <p:sldLayoutId id="2147483908" r:id="rId2"/>
    <p:sldLayoutId id="2147483907" r:id="rId3"/>
    <p:sldLayoutId id="2147483906" r:id="rId4"/>
    <p:sldLayoutId id="2147483905" r:id="rId5"/>
    <p:sldLayoutId id="2147483904" r:id="rId6"/>
    <p:sldLayoutId id="2147483903" r:id="rId7"/>
    <p:sldLayoutId id="2147483902" r:id="rId8"/>
    <p:sldLayoutId id="2147483901" r:id="rId9"/>
    <p:sldLayoutId id="2147483900" r:id="rId10"/>
    <p:sldLayoutId id="2147483899" r:id="rId11"/>
    <p:sldLayoutId id="2147483898" r:id="rId12"/>
    <p:sldLayoutId id="2147483897" r:id="rId13"/>
    <p:sldLayoutId id="2147483896" r:id="rId14"/>
  </p:sldLayoutIdLst>
  <p:hf hdr="0" ftr="0" dt="0"/>
  <p:txStyles>
    <p:titleStyle>
      <a:lvl1pPr algn="l" rtl="0" eaLnBrk="0" fontAlgn="base" hangingPunct="0">
        <a:spcBef>
          <a:spcPct val="0"/>
        </a:spcBef>
        <a:spcAft>
          <a:spcPct val="0"/>
        </a:spcAft>
        <a:defRPr sz="2400" b="1">
          <a:solidFill>
            <a:schemeClr val="tx1"/>
          </a:solidFill>
          <a:latin typeface="+mj-lt"/>
          <a:ea typeface="+mj-ea"/>
          <a:cs typeface="+mj-cs"/>
        </a:defRPr>
      </a:lvl1pPr>
      <a:lvl2pPr algn="l" rtl="0" eaLnBrk="0" fontAlgn="base" hangingPunct="0">
        <a:spcBef>
          <a:spcPct val="0"/>
        </a:spcBef>
        <a:spcAft>
          <a:spcPct val="0"/>
        </a:spcAft>
        <a:defRPr sz="2400" b="1">
          <a:solidFill>
            <a:schemeClr val="tx1"/>
          </a:solidFill>
          <a:latin typeface="Arial" pitchFamily="34" charset="0"/>
        </a:defRPr>
      </a:lvl2pPr>
      <a:lvl3pPr algn="l" rtl="0" eaLnBrk="0" fontAlgn="base" hangingPunct="0">
        <a:spcBef>
          <a:spcPct val="0"/>
        </a:spcBef>
        <a:spcAft>
          <a:spcPct val="0"/>
        </a:spcAft>
        <a:defRPr sz="2400" b="1">
          <a:solidFill>
            <a:schemeClr val="tx1"/>
          </a:solidFill>
          <a:latin typeface="Arial" pitchFamily="34" charset="0"/>
        </a:defRPr>
      </a:lvl3pPr>
      <a:lvl4pPr algn="l" rtl="0" eaLnBrk="0" fontAlgn="base" hangingPunct="0">
        <a:spcBef>
          <a:spcPct val="0"/>
        </a:spcBef>
        <a:spcAft>
          <a:spcPct val="0"/>
        </a:spcAft>
        <a:defRPr sz="2400" b="1">
          <a:solidFill>
            <a:schemeClr val="tx1"/>
          </a:solidFill>
          <a:latin typeface="Arial" pitchFamily="34" charset="0"/>
        </a:defRPr>
      </a:lvl4pPr>
      <a:lvl5pPr algn="l" rtl="0" eaLnBrk="0" fontAlgn="base" hangingPunct="0">
        <a:spcBef>
          <a:spcPct val="0"/>
        </a:spcBef>
        <a:spcAft>
          <a:spcPct val="0"/>
        </a:spcAft>
        <a:defRPr sz="2400" b="1">
          <a:solidFill>
            <a:schemeClr val="tx1"/>
          </a:solidFill>
          <a:latin typeface="Arial" pitchFamily="34" charset="0"/>
        </a:defRPr>
      </a:lvl5pPr>
      <a:lvl6pPr marL="457200" algn="l" rtl="0" fontAlgn="base">
        <a:spcBef>
          <a:spcPct val="0"/>
        </a:spcBef>
        <a:spcAft>
          <a:spcPct val="0"/>
        </a:spcAft>
        <a:defRPr sz="2400" b="1">
          <a:solidFill>
            <a:schemeClr val="tx1"/>
          </a:solidFill>
          <a:latin typeface="Arial" pitchFamily="34" charset="0"/>
        </a:defRPr>
      </a:lvl6pPr>
      <a:lvl7pPr marL="914400" algn="l" rtl="0" fontAlgn="base">
        <a:spcBef>
          <a:spcPct val="0"/>
        </a:spcBef>
        <a:spcAft>
          <a:spcPct val="0"/>
        </a:spcAft>
        <a:defRPr sz="2400" b="1">
          <a:solidFill>
            <a:schemeClr val="tx1"/>
          </a:solidFill>
          <a:latin typeface="Arial" pitchFamily="34" charset="0"/>
        </a:defRPr>
      </a:lvl7pPr>
      <a:lvl8pPr marL="1371600" algn="l" rtl="0" fontAlgn="base">
        <a:spcBef>
          <a:spcPct val="0"/>
        </a:spcBef>
        <a:spcAft>
          <a:spcPct val="0"/>
        </a:spcAft>
        <a:defRPr sz="2400" b="1">
          <a:solidFill>
            <a:schemeClr val="tx1"/>
          </a:solidFill>
          <a:latin typeface="Arial" pitchFamily="34" charset="0"/>
        </a:defRPr>
      </a:lvl8pPr>
      <a:lvl9pPr marL="1828800" algn="l" rtl="0" fontAlgn="base">
        <a:spcBef>
          <a:spcPct val="0"/>
        </a:spcBef>
        <a:spcAft>
          <a:spcPct val="0"/>
        </a:spcAft>
        <a:defRPr sz="2400" b="1">
          <a:solidFill>
            <a:schemeClr val="tx1"/>
          </a:solidFill>
          <a:latin typeface="Arial" pitchFamily="34" charset="0"/>
        </a:defRPr>
      </a:lvl9pPr>
    </p:titleStyle>
    <p:bodyStyle>
      <a:lvl1pPr marL="342900" indent="-342900" algn="l" rtl="0" eaLnBrk="0" fontAlgn="base" hangingPunct="0">
        <a:lnSpc>
          <a:spcPct val="120000"/>
        </a:lnSpc>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Font typeface="Wingdings" pitchFamily="2" charset="2"/>
        <a:buChar char="Ø"/>
        <a:defRPr sz="2000" b="1">
          <a:solidFill>
            <a:schemeClr val="tx1"/>
          </a:solidFill>
          <a:latin typeface="+mn-lt"/>
        </a:defRPr>
      </a:lvl2pPr>
      <a:lvl3pPr marL="1143000" indent="-228600" algn="l" rtl="0" eaLnBrk="0" fontAlgn="base" hangingPunct="0">
        <a:lnSpc>
          <a:spcPct val="120000"/>
        </a:lnSpc>
        <a:spcBef>
          <a:spcPct val="20000"/>
        </a:spcBef>
        <a:spcAft>
          <a:spcPct val="0"/>
        </a:spcAft>
        <a:buChar char="•"/>
        <a:defRPr sz="2400" b="1">
          <a:solidFill>
            <a:schemeClr val="tx1"/>
          </a:solidFill>
          <a:latin typeface="+mn-lt"/>
        </a:defRPr>
      </a:lvl3pPr>
      <a:lvl4pPr marL="1600200" indent="-228600" algn="l" rtl="0" eaLnBrk="0" fontAlgn="base" hangingPunct="0">
        <a:lnSpc>
          <a:spcPct val="120000"/>
        </a:lnSpc>
        <a:spcBef>
          <a:spcPct val="20000"/>
        </a:spcBef>
        <a:spcAft>
          <a:spcPct val="0"/>
        </a:spcAft>
        <a:buChar char="–"/>
        <a:defRPr sz="2000">
          <a:solidFill>
            <a:schemeClr val="tx1"/>
          </a:solidFill>
          <a:latin typeface="+mn-lt"/>
        </a:defRPr>
      </a:lvl4pPr>
      <a:lvl5pPr marL="2057400" indent="-228600" algn="l" rtl="0" eaLnBrk="0" fontAlgn="base" hangingPunct="0">
        <a:lnSpc>
          <a:spcPct val="120000"/>
        </a:lnSpc>
        <a:spcBef>
          <a:spcPct val="20000"/>
        </a:spcBef>
        <a:spcAft>
          <a:spcPct val="0"/>
        </a:spcAft>
        <a:buChar char="»"/>
        <a:defRPr sz="2000">
          <a:solidFill>
            <a:schemeClr val="tx1"/>
          </a:solidFill>
          <a:latin typeface="+mn-lt"/>
        </a:defRPr>
      </a:lvl5pPr>
      <a:lvl6pPr marL="2514600" indent="-228600" algn="l" rtl="0" fontAlgn="base">
        <a:lnSpc>
          <a:spcPct val="120000"/>
        </a:lnSpc>
        <a:spcBef>
          <a:spcPct val="20000"/>
        </a:spcBef>
        <a:spcAft>
          <a:spcPct val="0"/>
        </a:spcAft>
        <a:buChar char="»"/>
        <a:defRPr sz="2000">
          <a:solidFill>
            <a:schemeClr val="tx1"/>
          </a:solidFill>
          <a:latin typeface="+mn-lt"/>
        </a:defRPr>
      </a:lvl6pPr>
      <a:lvl7pPr marL="2971800" indent="-228600" algn="l" rtl="0" fontAlgn="base">
        <a:lnSpc>
          <a:spcPct val="120000"/>
        </a:lnSpc>
        <a:spcBef>
          <a:spcPct val="20000"/>
        </a:spcBef>
        <a:spcAft>
          <a:spcPct val="0"/>
        </a:spcAft>
        <a:buChar char="»"/>
        <a:defRPr sz="2000">
          <a:solidFill>
            <a:schemeClr val="tx1"/>
          </a:solidFill>
          <a:latin typeface="+mn-lt"/>
        </a:defRPr>
      </a:lvl7pPr>
      <a:lvl8pPr marL="3429000" indent="-228600" algn="l" rtl="0" fontAlgn="base">
        <a:lnSpc>
          <a:spcPct val="120000"/>
        </a:lnSpc>
        <a:spcBef>
          <a:spcPct val="20000"/>
        </a:spcBef>
        <a:spcAft>
          <a:spcPct val="0"/>
        </a:spcAft>
        <a:buChar char="»"/>
        <a:defRPr sz="2000">
          <a:solidFill>
            <a:schemeClr val="tx1"/>
          </a:solidFill>
          <a:latin typeface="+mn-lt"/>
        </a:defRPr>
      </a:lvl8pPr>
      <a:lvl9pPr marL="3886200" indent="-228600" algn="l" rtl="0" fontAlgn="base">
        <a:lnSpc>
          <a:spcPct val="120000"/>
        </a:lnSpc>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slide" Target="slide264.xml"/><Relationship Id="rId13" Type="http://schemas.openxmlformats.org/officeDocument/2006/relationships/slide" Target="slide272.xml"/><Relationship Id="rId3" Type="http://schemas.openxmlformats.org/officeDocument/2006/relationships/slide" Target="slide255.xml"/><Relationship Id="rId7" Type="http://schemas.openxmlformats.org/officeDocument/2006/relationships/slide" Target="slide263.xml"/><Relationship Id="rId12" Type="http://schemas.openxmlformats.org/officeDocument/2006/relationships/slide" Target="slide271.xml"/><Relationship Id="rId2" Type="http://schemas.openxmlformats.org/officeDocument/2006/relationships/slide" Target="slide254.xml"/><Relationship Id="rId1" Type="http://schemas.openxmlformats.org/officeDocument/2006/relationships/slideLayout" Target="../slideLayouts/slideLayout34.xml"/><Relationship Id="rId6" Type="http://schemas.openxmlformats.org/officeDocument/2006/relationships/slide" Target="slide262.xml"/><Relationship Id="rId11" Type="http://schemas.openxmlformats.org/officeDocument/2006/relationships/slide" Target="slide270.xml"/><Relationship Id="rId5" Type="http://schemas.openxmlformats.org/officeDocument/2006/relationships/slide" Target="slide260.xml"/><Relationship Id="rId10" Type="http://schemas.openxmlformats.org/officeDocument/2006/relationships/slide" Target="slide266.xml"/><Relationship Id="rId4" Type="http://schemas.openxmlformats.org/officeDocument/2006/relationships/slide" Target="slide259.xml"/><Relationship Id="rId9" Type="http://schemas.openxmlformats.org/officeDocument/2006/relationships/slide" Target="slide265.xml"/></Relationships>
</file>

<file path=ppt/slides/_rels/slide10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2.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92.png"/></Relationships>
</file>

<file path=ppt/slides/_rels/slide101.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3.xml"/><Relationship Id="rId1" Type="http://schemas.openxmlformats.org/officeDocument/2006/relationships/slideLayout" Target="../slideLayouts/slideLayout29.xml"/><Relationship Id="rId4" Type="http://schemas.openxmlformats.org/officeDocument/2006/relationships/image" Target="../media/image93.png"/></Relationships>
</file>

<file path=ppt/slides/_rels/slide10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34.xml"/></Relationships>
</file>

<file path=ppt/slides/_rels/slide103.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74.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96.png"/></Relationships>
</file>

<file path=ppt/slides/_rels/slide10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75.xml"/><Relationship Id="rId1" Type="http://schemas.openxmlformats.org/officeDocument/2006/relationships/slideLayout" Target="../slideLayouts/slideLayout29.xml"/><Relationship Id="rId4" Type="http://schemas.openxmlformats.org/officeDocument/2006/relationships/image" Target="../media/image92.png"/></Relationships>
</file>

<file path=ppt/slides/_rels/slide10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29.xml"/><Relationship Id="rId4" Type="http://schemas.openxmlformats.org/officeDocument/2006/relationships/image" Target="../media/image98.png"/></Relationships>
</file>

<file path=ppt/slides/_rels/slide10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7.xml"/><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34.xml"/></Relationships>
</file>

<file path=ppt/slides/_rels/slide108.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34.xml"/></Relationships>
</file>

<file path=ppt/slides/_rels/slide109.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8.xml"/><Relationship Id="rId1" Type="http://schemas.openxmlformats.org/officeDocument/2006/relationships/slideLayout" Target="../slideLayouts/slideLayout29.xml"/><Relationship Id="rId4" Type="http://schemas.openxmlformats.org/officeDocument/2006/relationships/image" Target="../media/image92.png"/></Relationships>
</file>

<file path=ppt/slides/_rels/slide11.xml.rels><?xml version="1.0" encoding="UTF-8" standalone="yes"?>
<Relationships xmlns="http://schemas.openxmlformats.org/package/2006/relationships"><Relationship Id="rId3" Type="http://schemas.openxmlformats.org/officeDocument/2006/relationships/slide" Target="slide281.xml"/><Relationship Id="rId2" Type="http://schemas.openxmlformats.org/officeDocument/2006/relationships/slide" Target="slide279.xml"/><Relationship Id="rId1" Type="http://schemas.openxmlformats.org/officeDocument/2006/relationships/slideLayout" Target="../slideLayouts/slideLayout34.xml"/></Relationships>
</file>

<file path=ppt/slides/_rels/slide11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79.xml"/><Relationship Id="rId1" Type="http://schemas.openxmlformats.org/officeDocument/2006/relationships/slideLayout" Target="../slideLayouts/slideLayout29.xml"/><Relationship Id="rId4" Type="http://schemas.openxmlformats.org/officeDocument/2006/relationships/image" Target="../media/image92.png"/></Relationships>
</file>

<file path=ppt/slides/_rels/slide113.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34.xml"/></Relationships>
</file>

<file path=ppt/slides/_rels/slide11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4.xml"/></Relationships>
</file>

<file path=ppt/slides/_rels/slide115.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34.xml"/></Relationships>
</file>

<file path=ppt/slides/_rels/slide11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80.xml"/><Relationship Id="rId1" Type="http://schemas.openxmlformats.org/officeDocument/2006/relationships/slideLayout" Target="../slideLayouts/slideLayout29.xml"/><Relationship Id="rId4" Type="http://schemas.openxmlformats.org/officeDocument/2006/relationships/image" Target="../media/image102.png"/></Relationships>
</file>

<file path=ppt/slides/_rels/slide11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81.xml"/><Relationship Id="rId1" Type="http://schemas.openxmlformats.org/officeDocument/2006/relationships/slideLayout" Target="../slideLayouts/slideLayout29.xml"/></Relationships>
</file>

<file path=ppt/slides/_rels/slide11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2.xml"/><Relationship Id="rId1" Type="http://schemas.openxmlformats.org/officeDocument/2006/relationships/slideLayout" Target="../slideLayouts/slideLayout29.xml"/><Relationship Id="rId4" Type="http://schemas.openxmlformats.org/officeDocument/2006/relationships/image" Target="../media/image105.png"/></Relationships>
</file>

<file path=ppt/slides/_rels/slide119.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83.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0.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84.xml"/><Relationship Id="rId1" Type="http://schemas.openxmlformats.org/officeDocument/2006/relationships/slideLayout" Target="../slideLayouts/slideLayout29.xml"/><Relationship Id="rId5" Type="http://schemas.openxmlformats.org/officeDocument/2006/relationships/image" Target="../media/image113.png"/><Relationship Id="rId4" Type="http://schemas.openxmlformats.org/officeDocument/2006/relationships/image" Target="../media/image112.png"/></Relationships>
</file>

<file path=ppt/slides/_rels/slide123.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notesSlide" Target="../notesSlides/notesSlide85.xml"/><Relationship Id="rId1" Type="http://schemas.openxmlformats.org/officeDocument/2006/relationships/slideLayout" Target="../slideLayouts/slideLayout29.xml"/><Relationship Id="rId4" Type="http://schemas.openxmlformats.org/officeDocument/2006/relationships/image" Target="../media/image115.png"/></Relationships>
</file>

<file path=ppt/slides/_rels/slide124.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86.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117.pn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9.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9.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91.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30.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26.xml"/></Relationships>
</file>

<file path=ppt/slides/_rels/slide13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2.xml"/><Relationship Id="rId1" Type="http://schemas.openxmlformats.org/officeDocument/2006/relationships/slideLayout" Target="../slideLayouts/slideLayout29.xml"/></Relationships>
</file>

<file path=ppt/slides/_rels/slide132.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3.xml"/><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29.xml"/><Relationship Id="rId4" Type="http://schemas.openxmlformats.org/officeDocument/2006/relationships/image" Target="../media/image119.png"/></Relationships>
</file>

<file path=ppt/slides/_rels/slide134.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95.xml"/><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96.xml"/><Relationship Id="rId1" Type="http://schemas.openxmlformats.org/officeDocument/2006/relationships/slideLayout" Target="../slideLayouts/slideLayout29.xml"/></Relationships>
</file>

<file path=ppt/slides/_rels/slide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7.xml"/><Relationship Id="rId1" Type="http://schemas.openxmlformats.org/officeDocument/2006/relationships/slideLayout" Target="../slideLayouts/slideLayout29.xml"/><Relationship Id="rId4" Type="http://schemas.openxmlformats.org/officeDocument/2006/relationships/image" Target="../media/image119.png"/></Relationships>
</file>

<file path=ppt/slides/_rels/slide137.xml.rels><?xml version="1.0" encoding="UTF-8" standalone="yes"?>
<Relationships xmlns="http://schemas.openxmlformats.org/package/2006/relationships"><Relationship Id="rId2" Type="http://schemas.openxmlformats.org/officeDocument/2006/relationships/image" Target="../media/image124.png"/><Relationship Id="rId1" Type="http://schemas.openxmlformats.org/officeDocument/2006/relationships/slideLayout" Target="../slideLayouts/slideLayout34.xml"/></Relationships>
</file>

<file path=ppt/slides/_rels/slide138.xml.rels><?xml version="1.0" encoding="UTF-8" standalone="yes"?>
<Relationships xmlns="http://schemas.openxmlformats.org/package/2006/relationships"><Relationship Id="rId2" Type="http://schemas.openxmlformats.org/officeDocument/2006/relationships/image" Target="../media/image125.png"/><Relationship Id="rId1" Type="http://schemas.openxmlformats.org/officeDocument/2006/relationships/slideLayout" Target="../slideLayouts/slideLayout34.xml"/></Relationships>
</file>

<file path=ppt/slides/_rels/slide13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140.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6.xml"/></Relationships>
</file>

<file path=ppt/slides/_rels/slide1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8.xml"/><Relationship Id="rId1" Type="http://schemas.openxmlformats.org/officeDocument/2006/relationships/slideLayout" Target="../slideLayouts/slideLayout29.xml"/><Relationship Id="rId5" Type="http://schemas.openxmlformats.org/officeDocument/2006/relationships/image" Target="../media/image128.png"/><Relationship Id="rId4" Type="http://schemas.openxmlformats.org/officeDocument/2006/relationships/image" Target="../media/image8.png"/></Relationships>
</file>

<file path=ppt/slides/_rels/slide142.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99.xml"/><Relationship Id="rId1" Type="http://schemas.openxmlformats.org/officeDocument/2006/relationships/slideLayout" Target="../slideLayouts/slideLayout29.xml"/></Relationships>
</file>

<file path=ppt/slides/_rels/slide14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7.png"/><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144.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7.png"/><Relationship Id="rId1" Type="http://schemas.openxmlformats.org/officeDocument/2006/relationships/slideLayout" Target="../slideLayouts/slideLayout34.xml"/></Relationships>
</file>

<file path=ppt/slides/_rels/slide145.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34.xml"/></Relationships>
</file>

<file path=ppt/slides/_rels/slide14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0.xml"/><Relationship Id="rId1" Type="http://schemas.openxmlformats.org/officeDocument/2006/relationships/slideLayout" Target="../slideLayouts/slideLayout29.xml"/><Relationship Id="rId6" Type="http://schemas.openxmlformats.org/officeDocument/2006/relationships/image" Target="../media/image134.png"/><Relationship Id="rId5" Type="http://schemas.openxmlformats.org/officeDocument/2006/relationships/image" Target="../media/image133.png"/><Relationship Id="rId4" Type="http://schemas.openxmlformats.org/officeDocument/2006/relationships/image" Target="../media/image11.png"/></Relationships>
</file>

<file path=ppt/slides/_rels/slide14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101.xml"/><Relationship Id="rId1" Type="http://schemas.openxmlformats.org/officeDocument/2006/relationships/slideLayout" Target="../slideLayouts/slideLayout29.xml"/></Relationships>
</file>

<file path=ppt/slides/_rels/slide148.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102.xml"/><Relationship Id="rId1" Type="http://schemas.openxmlformats.org/officeDocument/2006/relationships/slideLayout" Target="../slideLayouts/slideLayout29.xml"/></Relationships>
</file>

<file path=ppt/slides/_rels/slide149.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137.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9.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9.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9.xml"/></Relationships>
</file>

<file path=ppt/slides/_rels/slide153.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10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154.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07.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39.png"/></Relationships>
</file>

<file path=ppt/slides/_rels/slide155.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34.xml"/></Relationships>
</file>

<file path=ppt/slides/_rels/slide156.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image" Target="../media/image142.png"/><Relationship Id="rId1" Type="http://schemas.openxmlformats.org/officeDocument/2006/relationships/slideLayout" Target="../slideLayouts/slideLayout34.xml"/></Relationships>
</file>

<file path=ppt/slides/_rels/slide1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8.xml"/><Relationship Id="rId1" Type="http://schemas.openxmlformats.org/officeDocument/2006/relationships/slideLayout" Target="../slideLayouts/slideLayout29.xml"/><Relationship Id="rId5" Type="http://schemas.openxmlformats.org/officeDocument/2006/relationships/image" Target="../media/image145.png"/><Relationship Id="rId4" Type="http://schemas.openxmlformats.org/officeDocument/2006/relationships/image" Target="../media/image144.png"/></Relationships>
</file>

<file path=ppt/slides/_rels/slide1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9.xml"/><Relationship Id="rId1" Type="http://schemas.openxmlformats.org/officeDocument/2006/relationships/slideLayout" Target="../slideLayouts/slideLayout29.xml"/><Relationship Id="rId5" Type="http://schemas.openxmlformats.org/officeDocument/2006/relationships/image" Target="../media/image147.png"/><Relationship Id="rId4" Type="http://schemas.openxmlformats.org/officeDocument/2006/relationships/image" Target="../media/image146.png"/></Relationships>
</file>

<file path=ppt/slides/_rels/slide1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0.xml"/><Relationship Id="rId1" Type="http://schemas.openxmlformats.org/officeDocument/2006/relationships/slideLayout" Target="../slideLayouts/slideLayout29.xml"/><Relationship Id="rId6" Type="http://schemas.openxmlformats.org/officeDocument/2006/relationships/image" Target="../media/image150.png"/><Relationship Id="rId5" Type="http://schemas.openxmlformats.org/officeDocument/2006/relationships/image" Target="../media/image149.png"/><Relationship Id="rId4" Type="http://schemas.openxmlformats.org/officeDocument/2006/relationships/image" Target="../media/image14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160.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111.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61.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notesSlide" Target="../notesSlides/notesSlide112.xml"/><Relationship Id="rId1" Type="http://schemas.openxmlformats.org/officeDocument/2006/relationships/slideLayout" Target="../slideLayouts/slideLayout29.xml"/></Relationships>
</file>

<file path=ppt/slides/_rels/slide162.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image" Target="../media/image11.png"/><Relationship Id="rId1" Type="http://schemas.openxmlformats.org/officeDocument/2006/relationships/slideLayout" Target="../slideLayouts/slideLayout34.xml"/><Relationship Id="rId4" Type="http://schemas.openxmlformats.org/officeDocument/2006/relationships/image" Target="../media/image154.png"/></Relationships>
</file>

<file path=ppt/slides/_rels/slide163.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164.xml.rels><?xml version="1.0" encoding="UTF-8" standalone="yes"?>
<Relationships xmlns="http://schemas.openxmlformats.org/package/2006/relationships"><Relationship Id="rId3" Type="http://schemas.openxmlformats.org/officeDocument/2006/relationships/image" Target="../media/image15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155.png"/></Relationships>
</file>

<file path=ppt/slides/_rels/slide1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3.xml"/><Relationship Id="rId1" Type="http://schemas.openxmlformats.org/officeDocument/2006/relationships/slideLayout" Target="../slideLayouts/slideLayout29.xml"/><Relationship Id="rId5" Type="http://schemas.openxmlformats.org/officeDocument/2006/relationships/image" Target="../media/image158.png"/><Relationship Id="rId4" Type="http://schemas.openxmlformats.org/officeDocument/2006/relationships/image" Target="../media/image157.png"/></Relationships>
</file>

<file path=ppt/slides/_rels/slide166.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114.xml"/><Relationship Id="rId1" Type="http://schemas.openxmlformats.org/officeDocument/2006/relationships/slideLayout" Target="../slideLayouts/slideLayout29.xml"/><Relationship Id="rId4" Type="http://schemas.openxmlformats.org/officeDocument/2006/relationships/image" Target="../media/image158.png"/></Relationships>
</file>

<file path=ppt/slides/_rels/slide16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158.png"/></Relationships>
</file>

<file path=ppt/slides/_rels/slide16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115.xml"/><Relationship Id="rId1" Type="http://schemas.openxmlformats.org/officeDocument/2006/relationships/slideLayout" Target="../slideLayouts/slideLayout29.xml"/></Relationships>
</file>

<file path=ppt/slides/_rels/slide169.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70.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34.xml"/></Relationships>
</file>

<file path=ppt/slides/_rels/slide171.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34.xml"/></Relationships>
</file>

<file path=ppt/slides/_rels/slide172.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6.xml"/></Relationships>
</file>

<file path=ppt/slides/_rels/slide173.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116.xml"/><Relationship Id="rId1" Type="http://schemas.openxmlformats.org/officeDocument/2006/relationships/slideLayout" Target="../slideLayouts/slideLayout29.xml"/></Relationships>
</file>

<file path=ppt/slides/_rels/slide17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17.xml"/><Relationship Id="rId1" Type="http://schemas.openxmlformats.org/officeDocument/2006/relationships/slideLayout" Target="../slideLayouts/slideLayout29.xml"/></Relationships>
</file>

<file path=ppt/slides/_rels/slide175.xml.rels><?xml version="1.0" encoding="UTF-8" standalone="yes"?>
<Relationships xmlns="http://schemas.openxmlformats.org/package/2006/relationships"><Relationship Id="rId3" Type="http://schemas.openxmlformats.org/officeDocument/2006/relationships/image" Target="../media/image137.png"/><Relationship Id="rId2" Type="http://schemas.openxmlformats.org/officeDocument/2006/relationships/image" Target="../media/image168.png"/><Relationship Id="rId1" Type="http://schemas.openxmlformats.org/officeDocument/2006/relationships/slideLayout" Target="../slideLayouts/slideLayout34.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9.xml"/></Relationships>
</file>

<file path=ppt/slides/_rels/slide179.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9.png"/><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0.png"/><Relationship Id="rId1" Type="http://schemas.openxmlformats.org/officeDocument/2006/relationships/slideLayout" Target="../slideLayouts/slideLayout34.xml"/></Relationships>
</file>

<file path=ppt/slides/_rels/slide181.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71.png"/><Relationship Id="rId1" Type="http://schemas.openxmlformats.org/officeDocument/2006/relationships/slideLayout" Target="../slideLayouts/slideLayout29.xml"/></Relationships>
</file>

<file path=ppt/slides/_rels/slide182.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172.png"/><Relationship Id="rId1" Type="http://schemas.openxmlformats.org/officeDocument/2006/relationships/slideLayout" Target="../slideLayouts/slideLayout29.xml"/></Relationships>
</file>

<file path=ppt/slides/_rels/slide18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7.png"/><Relationship Id="rId1" Type="http://schemas.openxmlformats.org/officeDocument/2006/relationships/slideLayout" Target="../slideLayouts/slideLayout29.xml"/></Relationships>
</file>

<file path=ppt/slides/_rels/slide184.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71.png"/><Relationship Id="rId1" Type="http://schemas.openxmlformats.org/officeDocument/2006/relationships/slideLayout" Target="../slideLayouts/slideLayout34.xml"/></Relationships>
</file>

<file path=ppt/slides/_rels/slide185.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174.png"/><Relationship Id="rId1" Type="http://schemas.openxmlformats.org/officeDocument/2006/relationships/slideLayout" Target="../slideLayouts/slideLayout34.xml"/></Relationships>
</file>

<file path=ppt/slides/_rels/slide18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6.png"/><Relationship Id="rId1" Type="http://schemas.openxmlformats.org/officeDocument/2006/relationships/slideLayout" Target="../slideLayouts/slideLayout34.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9.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9.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190.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4.xml"/></Relationships>
</file>

<file path=ppt/slides/_rels/slide191.xml.rels><?xml version="1.0" encoding="UTF-8" standalone="yes"?>
<Relationships xmlns="http://schemas.openxmlformats.org/package/2006/relationships"><Relationship Id="rId2" Type="http://schemas.openxmlformats.org/officeDocument/2006/relationships/image" Target="../media/image178.png"/><Relationship Id="rId1" Type="http://schemas.openxmlformats.org/officeDocument/2006/relationships/slideLayout" Target="../slideLayouts/slideLayout24.xml"/></Relationships>
</file>

<file path=ppt/slides/_rels/slide192.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image" Target="../media/image169.png"/><Relationship Id="rId1" Type="http://schemas.openxmlformats.org/officeDocument/2006/relationships/slideLayout" Target="../slideLayouts/slideLayout24.xml"/></Relationships>
</file>

<file path=ppt/slides/_rels/slide19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69.png"/><Relationship Id="rId1" Type="http://schemas.openxmlformats.org/officeDocument/2006/relationships/slideLayout" Target="../slideLayouts/slideLayout24.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9.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slide" Target="slide27.xml"/><Relationship Id="rId3" Type="http://schemas.openxmlformats.org/officeDocument/2006/relationships/slide" Target="slide18.xml"/><Relationship Id="rId7" Type="http://schemas.openxmlformats.org/officeDocument/2006/relationships/slide" Target="slide26.xml"/><Relationship Id="rId2" Type="http://schemas.openxmlformats.org/officeDocument/2006/relationships/slide" Target="slide17.xml"/><Relationship Id="rId1" Type="http://schemas.openxmlformats.org/officeDocument/2006/relationships/slideLayout" Target="../slideLayouts/slideLayout34.xml"/><Relationship Id="rId6" Type="http://schemas.openxmlformats.org/officeDocument/2006/relationships/slide" Target="slide25.xml"/><Relationship Id="rId5" Type="http://schemas.openxmlformats.org/officeDocument/2006/relationships/slide" Target="slide24.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10.png"/></Relationships>
</file>

<file path=ppt/slides/_rels/slide200.xml.rels><?xml version="1.0" encoding="UTF-8" standalone="yes"?>
<Relationships xmlns="http://schemas.openxmlformats.org/package/2006/relationships"><Relationship Id="rId2" Type="http://schemas.openxmlformats.org/officeDocument/2006/relationships/image" Target="../media/image181.png"/><Relationship Id="rId1" Type="http://schemas.openxmlformats.org/officeDocument/2006/relationships/slideLayout" Target="../slideLayouts/slideLayout24.xml"/></Relationships>
</file>

<file path=ppt/slides/_rels/slide20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5.xml"/><Relationship Id="rId1" Type="http://schemas.openxmlformats.org/officeDocument/2006/relationships/slideLayout" Target="../slideLayouts/slideLayout29.xml"/><Relationship Id="rId5" Type="http://schemas.openxmlformats.org/officeDocument/2006/relationships/image" Target="../media/image181.png"/><Relationship Id="rId4" Type="http://schemas.openxmlformats.org/officeDocument/2006/relationships/image" Target="../media/image182.png"/></Relationships>
</file>

<file path=ppt/slides/_rels/slide202.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26.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6.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126.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186.png"/></Relationships>
</file>

<file path=ppt/slides/_rels/slide20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7.xml"/><Relationship Id="rId1" Type="http://schemas.openxmlformats.org/officeDocument/2006/relationships/slideLayout" Target="../slideLayouts/slideLayout29.xml"/><Relationship Id="rId6" Type="http://schemas.openxmlformats.org/officeDocument/2006/relationships/image" Target="../media/image185.png"/><Relationship Id="rId5" Type="http://schemas.openxmlformats.org/officeDocument/2006/relationships/image" Target="../media/image187.png"/><Relationship Id="rId4" Type="http://schemas.openxmlformats.org/officeDocument/2006/relationships/image" Target="../media/image30.png"/></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8.png"/><Relationship Id="rId1" Type="http://schemas.openxmlformats.org/officeDocument/2006/relationships/slideLayout" Target="../slideLayouts/slideLayout34.xml"/></Relationships>
</file>

<file path=ppt/slides/_rels/slide2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8.xml"/><Relationship Id="rId1" Type="http://schemas.openxmlformats.org/officeDocument/2006/relationships/slideLayout" Target="../slideLayouts/slideLayout29.xml"/><Relationship Id="rId5" Type="http://schemas.openxmlformats.org/officeDocument/2006/relationships/image" Target="../media/image181.png"/><Relationship Id="rId4" Type="http://schemas.openxmlformats.org/officeDocument/2006/relationships/image" Target="../media/image32.png"/></Relationships>
</file>

<file path=ppt/slides/_rels/slide213.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notesSlide" Target="../notesSlides/notesSlide129.xml"/><Relationship Id="rId1" Type="http://schemas.openxmlformats.org/officeDocument/2006/relationships/slideLayout" Target="../slideLayouts/slideLayout29.xml"/><Relationship Id="rId4" Type="http://schemas.openxmlformats.org/officeDocument/2006/relationships/image" Target="../media/image190.png"/></Relationships>
</file>

<file path=ppt/slides/_rels/slide21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2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2.png"/><Relationship Id="rId1" Type="http://schemas.openxmlformats.org/officeDocument/2006/relationships/slideLayout" Target="../slideLayouts/slideLayout34.xml"/></Relationships>
</file>

<file path=ppt/slides/_rels/slide21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notesSlide" Target="../notesSlides/notesSlide130.xml"/><Relationship Id="rId1" Type="http://schemas.openxmlformats.org/officeDocument/2006/relationships/slideLayout" Target="../slideLayouts/slideLayout29.xml"/><Relationship Id="rId5" Type="http://schemas.openxmlformats.org/officeDocument/2006/relationships/image" Target="../media/image11.png"/><Relationship Id="rId4" Type="http://schemas.openxmlformats.org/officeDocument/2006/relationships/image" Target="../media/image194.png"/></Relationships>
</file>

<file path=ppt/slides/_rels/slide217.xml.rels><?xml version="1.0" encoding="UTF-8" standalone="yes"?>
<Relationships xmlns="http://schemas.openxmlformats.org/package/2006/relationships"><Relationship Id="rId3" Type="http://schemas.openxmlformats.org/officeDocument/2006/relationships/image" Target="../media/image195.png"/><Relationship Id="rId2" Type="http://schemas.openxmlformats.org/officeDocument/2006/relationships/notesSlide" Target="../notesSlides/notesSlide131.xml"/><Relationship Id="rId1" Type="http://schemas.openxmlformats.org/officeDocument/2006/relationships/slideLayout" Target="../slideLayouts/slideLayout29.xml"/></Relationships>
</file>

<file path=ppt/slides/_rels/slide218.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notesSlide" Target="../notesSlides/notesSlide132.xml"/><Relationship Id="rId1" Type="http://schemas.openxmlformats.org/officeDocument/2006/relationships/slideLayout" Target="../slideLayouts/slideLayout29.xml"/></Relationships>
</file>

<file path=ppt/slides/_rels/slide219.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image" Target="../media/image197.pn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20.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26.xml"/></Relationships>
</file>

<file path=ppt/slides/_rels/slide221.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199.png"/><Relationship Id="rId1" Type="http://schemas.openxmlformats.org/officeDocument/2006/relationships/slideLayout" Target="../slideLayouts/slideLayout34.xml"/></Relationships>
</file>

<file path=ppt/slides/_rels/slide222.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notesSlide" Target="../notesSlides/notesSlide133.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200.png"/></Relationships>
</file>

<file path=ppt/slides/_rels/slide223.xml.rels><?xml version="1.0" encoding="UTF-8" standalone="yes"?>
<Relationships xmlns="http://schemas.openxmlformats.org/package/2006/relationships"><Relationship Id="rId3" Type="http://schemas.openxmlformats.org/officeDocument/2006/relationships/image" Target="../media/image201.png"/><Relationship Id="rId2" Type="http://schemas.openxmlformats.org/officeDocument/2006/relationships/notesSlide" Target="../notesSlides/notesSlide134.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202.png"/></Relationships>
</file>

<file path=ppt/slides/_rels/slide224.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203.png"/><Relationship Id="rId1" Type="http://schemas.openxmlformats.org/officeDocument/2006/relationships/slideLayout" Target="../slideLayouts/slideLayout34.xml"/></Relationships>
</file>

<file path=ppt/slides/_rels/slide225.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notesSlide" Target="../notesSlides/notesSlide135.xml"/><Relationship Id="rId1" Type="http://schemas.openxmlformats.org/officeDocument/2006/relationships/slideLayout" Target="../slideLayouts/slideLayout29.xml"/><Relationship Id="rId4" Type="http://schemas.openxmlformats.org/officeDocument/2006/relationships/image" Target="../media/image199.png"/></Relationships>
</file>

<file path=ppt/slides/_rels/slide226.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201.png"/><Relationship Id="rId1" Type="http://schemas.openxmlformats.org/officeDocument/2006/relationships/slideLayout" Target="../slideLayouts/slideLayout34.xml"/></Relationships>
</file>

<file path=ppt/slides/_rels/slide227.xml.rels><?xml version="1.0" encoding="UTF-8" standalone="yes"?>
<Relationships xmlns="http://schemas.openxmlformats.org/package/2006/relationships"><Relationship Id="rId3" Type="http://schemas.openxmlformats.org/officeDocument/2006/relationships/image" Target="../media/image207.png"/><Relationship Id="rId2" Type="http://schemas.openxmlformats.org/officeDocument/2006/relationships/image" Target="../media/image206.png"/><Relationship Id="rId1" Type="http://schemas.openxmlformats.org/officeDocument/2006/relationships/slideLayout" Target="../slideLayouts/slideLayout34.xml"/></Relationships>
</file>

<file path=ppt/slides/_rels/slide228.xml.rels><?xml version="1.0" encoding="UTF-8" standalone="yes"?>
<Relationships xmlns="http://schemas.openxmlformats.org/package/2006/relationships"><Relationship Id="rId2" Type="http://schemas.openxmlformats.org/officeDocument/2006/relationships/image" Target="../media/image208.png"/><Relationship Id="rId1" Type="http://schemas.openxmlformats.org/officeDocument/2006/relationships/slideLayout" Target="../slideLayouts/slideLayout34.xml"/></Relationships>
</file>

<file path=ppt/slides/_rels/slide229.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image" Target="../media/image209.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230.xml.rels><?xml version="1.0" encoding="UTF-8" standalone="yes"?>
<Relationships xmlns="http://schemas.openxmlformats.org/package/2006/relationships"><Relationship Id="rId3" Type="http://schemas.openxmlformats.org/officeDocument/2006/relationships/image" Target="../media/image212.png"/><Relationship Id="rId2" Type="http://schemas.openxmlformats.org/officeDocument/2006/relationships/image" Target="../media/image211.png"/><Relationship Id="rId1" Type="http://schemas.openxmlformats.org/officeDocument/2006/relationships/slideLayout" Target="../slideLayouts/slideLayout34.xml"/></Relationships>
</file>

<file path=ppt/slides/_rels/slide231.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213.png"/><Relationship Id="rId1" Type="http://schemas.openxmlformats.org/officeDocument/2006/relationships/slideLayout" Target="../slideLayouts/slideLayout34.xml"/></Relationships>
</file>

<file path=ppt/slides/_rels/slide232.xml.rels><?xml version="1.0" encoding="UTF-8" standalone="yes"?>
<Relationships xmlns="http://schemas.openxmlformats.org/package/2006/relationships"><Relationship Id="rId3" Type="http://schemas.openxmlformats.org/officeDocument/2006/relationships/image" Target="../media/image215.png"/><Relationship Id="rId2" Type="http://schemas.openxmlformats.org/officeDocument/2006/relationships/image" Target="../media/image214.png"/><Relationship Id="rId1" Type="http://schemas.openxmlformats.org/officeDocument/2006/relationships/slideLayout" Target="../slideLayouts/slideLayout34.xml"/></Relationships>
</file>

<file path=ppt/slides/_rels/slide233.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34.xml"/></Relationships>
</file>

<file path=ppt/slides/_rels/slide234.xml.rels><?xml version="1.0" encoding="UTF-8" standalone="yes"?>
<Relationships xmlns="http://schemas.openxmlformats.org/package/2006/relationships"><Relationship Id="rId2" Type="http://schemas.openxmlformats.org/officeDocument/2006/relationships/image" Target="../media/image217.png"/><Relationship Id="rId1" Type="http://schemas.openxmlformats.org/officeDocument/2006/relationships/slideLayout" Target="../slideLayouts/slideLayout34.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8.png"/><Relationship Id="rId1" Type="http://schemas.openxmlformats.org/officeDocument/2006/relationships/slideLayout" Target="../slideLayouts/slideLayout34.xml"/></Relationships>
</file>

<file path=ppt/slides/_rels/slide239.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image" Target="../media/image14.wmf"/></Relationships>
</file>

<file path=ppt/slides/_rels/slide2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6.xml"/><Relationship Id="rId1" Type="http://schemas.openxmlformats.org/officeDocument/2006/relationships/slideLayout" Target="../slideLayouts/slideLayout29.xml"/><Relationship Id="rId5" Type="http://schemas.openxmlformats.org/officeDocument/2006/relationships/image" Target="../media/image221.png"/><Relationship Id="rId4" Type="http://schemas.openxmlformats.org/officeDocument/2006/relationships/image" Target="../media/image220.png"/></Relationships>
</file>

<file path=ppt/slides/_rels/slide241.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34.xml"/><Relationship Id="rId4" Type="http://schemas.openxmlformats.org/officeDocument/2006/relationships/image" Target="../media/image11.png"/></Relationships>
</file>

<file path=ppt/slides/_rels/slide2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4.png"/><Relationship Id="rId1" Type="http://schemas.openxmlformats.org/officeDocument/2006/relationships/slideLayout" Target="../slideLayouts/slideLayout34.xml"/></Relationships>
</file>

<file path=ppt/slides/_rels/slide243.xml.rels><?xml version="1.0" encoding="UTF-8" standalone="yes"?>
<Relationships xmlns="http://schemas.openxmlformats.org/package/2006/relationships"><Relationship Id="rId3" Type="http://schemas.openxmlformats.org/officeDocument/2006/relationships/image" Target="../media/image224.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225.png"/></Relationships>
</file>

<file path=ppt/slides/_rels/slide244.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227.png"/></Relationships>
</file>

<file path=ppt/slides/_rels/slide245.xml.rels><?xml version="1.0" encoding="UTF-8" standalone="yes"?>
<Relationships xmlns="http://schemas.openxmlformats.org/package/2006/relationships"><Relationship Id="rId3" Type="http://schemas.openxmlformats.org/officeDocument/2006/relationships/image" Target="../media/image227.png"/><Relationship Id="rId2" Type="http://schemas.openxmlformats.org/officeDocument/2006/relationships/notesSlide" Target="../notesSlides/notesSlide137.xml"/><Relationship Id="rId1" Type="http://schemas.openxmlformats.org/officeDocument/2006/relationships/slideLayout" Target="../slideLayouts/slideLayout29.xml"/><Relationship Id="rId4" Type="http://schemas.openxmlformats.org/officeDocument/2006/relationships/image" Target="../media/image228.png"/></Relationships>
</file>

<file path=ppt/slides/_rels/slide246.xml.rels><?xml version="1.0" encoding="UTF-8" standalone="yes"?>
<Relationships xmlns="http://schemas.openxmlformats.org/package/2006/relationships"><Relationship Id="rId3" Type="http://schemas.openxmlformats.org/officeDocument/2006/relationships/image" Target="../media/image229.png"/><Relationship Id="rId2" Type="http://schemas.openxmlformats.org/officeDocument/2006/relationships/image" Target="../media/image10.png"/><Relationship Id="rId1" Type="http://schemas.openxmlformats.org/officeDocument/2006/relationships/slideLayout" Target="../slideLayouts/slideLayout34.xml"/><Relationship Id="rId4" Type="http://schemas.openxmlformats.org/officeDocument/2006/relationships/image" Target="../media/image227.png"/></Relationships>
</file>

<file path=ppt/slides/_rels/slide247.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image" Target="../media/image230.png"/><Relationship Id="rId1" Type="http://schemas.openxmlformats.org/officeDocument/2006/relationships/slideLayout" Target="../slideLayouts/slideLayout26.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4.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24.xml"/></Relationships>
</file>

<file path=ppt/slides/_rels/slide255.xml.rels><?xml version="1.0" encoding="UTF-8" standalone="yes"?>
<Relationships xmlns="http://schemas.openxmlformats.org/package/2006/relationships"><Relationship Id="rId2" Type="http://schemas.openxmlformats.org/officeDocument/2006/relationships/image" Target="../media/image233.png"/><Relationship Id="rId1" Type="http://schemas.openxmlformats.org/officeDocument/2006/relationships/slideLayout" Target="../slideLayouts/slideLayout29.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4.pn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260.xml.rels><?xml version="1.0" encoding="UTF-8" standalone="yes"?>
<Relationships xmlns="http://schemas.openxmlformats.org/package/2006/relationships"><Relationship Id="rId3" Type="http://schemas.openxmlformats.org/officeDocument/2006/relationships/image" Target="../media/image235.png"/><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261.xml.rels><?xml version="1.0" encoding="UTF-8" standalone="yes"?>
<Relationships xmlns="http://schemas.openxmlformats.org/package/2006/relationships"><Relationship Id="rId2" Type="http://schemas.openxmlformats.org/officeDocument/2006/relationships/image" Target="../media/image236.png"/><Relationship Id="rId1" Type="http://schemas.openxmlformats.org/officeDocument/2006/relationships/slideLayout" Target="../slideLayouts/slideLayout26.xml"/></Relationships>
</file>

<file path=ppt/slides/_rels/slide2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8.xml"/><Relationship Id="rId1" Type="http://schemas.openxmlformats.org/officeDocument/2006/relationships/slideLayout" Target="../slideLayouts/slideLayout29.xml"/><Relationship Id="rId5" Type="http://schemas.openxmlformats.org/officeDocument/2006/relationships/image" Target="../media/image237.png"/><Relationship Id="rId4" Type="http://schemas.openxmlformats.org/officeDocument/2006/relationships/image" Target="../media/image8.png"/></Relationships>
</file>

<file path=ppt/slides/_rels/slide263.xml.rels><?xml version="1.0" encoding="UTF-8" standalone="yes"?>
<Relationships xmlns="http://schemas.openxmlformats.org/package/2006/relationships"><Relationship Id="rId2" Type="http://schemas.openxmlformats.org/officeDocument/2006/relationships/image" Target="../media/image238.png"/><Relationship Id="rId1" Type="http://schemas.openxmlformats.org/officeDocument/2006/relationships/slideLayout" Target="../slideLayouts/slideLayout34.xml"/></Relationships>
</file>

<file path=ppt/slides/_rels/slide2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4.xml"/><Relationship Id="rId4" Type="http://schemas.openxmlformats.org/officeDocument/2006/relationships/image" Target="../media/image239.png"/></Relationships>
</file>

<file path=ppt/slides/_rels/slide265.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34.png"/><Relationship Id="rId1" Type="http://schemas.openxmlformats.org/officeDocument/2006/relationships/slideLayout" Target="../slideLayouts/slideLayout24.xml"/></Relationships>
</file>

<file path=ppt/slides/_rels/slide266.xml.rels><?xml version="1.0" encoding="UTF-8" standalone="yes"?>
<Relationships xmlns="http://schemas.openxmlformats.org/package/2006/relationships"><Relationship Id="rId2" Type="http://schemas.openxmlformats.org/officeDocument/2006/relationships/image" Target="../media/image241.png"/><Relationship Id="rId1" Type="http://schemas.openxmlformats.org/officeDocument/2006/relationships/slideLayout" Target="../slideLayouts/slideLayout34.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2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34.xml"/><Relationship Id="rId5" Type="http://schemas.openxmlformats.org/officeDocument/2006/relationships/image" Target="../media/image242.png"/><Relationship Id="rId4" Type="http://schemas.openxmlformats.org/officeDocument/2006/relationships/image" Target="../media/image10.png"/></Relationships>
</file>

<file path=ppt/slides/_rels/slide271.xml.rels><?xml version="1.0" encoding="UTF-8" standalone="yes"?>
<Relationships xmlns="http://schemas.openxmlformats.org/package/2006/relationships"><Relationship Id="rId2" Type="http://schemas.openxmlformats.org/officeDocument/2006/relationships/image" Target="../media/image243.png"/><Relationship Id="rId1" Type="http://schemas.openxmlformats.org/officeDocument/2006/relationships/slideLayout" Target="../slideLayouts/slideLayout34.xml"/></Relationships>
</file>

<file path=ppt/slides/_rels/slide2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4.xml"/><Relationship Id="rId4" Type="http://schemas.openxmlformats.org/officeDocument/2006/relationships/image" Target="../media/image244.png"/></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9.xml.rels><?xml version="1.0" encoding="UTF-8" standalone="yes"?>
<Relationships xmlns="http://schemas.openxmlformats.org/package/2006/relationships"><Relationship Id="rId3" Type="http://schemas.openxmlformats.org/officeDocument/2006/relationships/image" Target="../media/image246.png"/><Relationship Id="rId2" Type="http://schemas.openxmlformats.org/officeDocument/2006/relationships/image" Target="../media/image245.png"/><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80.xml.rels><?xml version="1.0" encoding="UTF-8" standalone="yes"?>
<Relationships xmlns="http://schemas.openxmlformats.org/package/2006/relationships"><Relationship Id="rId3" Type="http://schemas.openxmlformats.org/officeDocument/2006/relationships/image" Target="../media/image245.png"/><Relationship Id="rId2" Type="http://schemas.openxmlformats.org/officeDocument/2006/relationships/notesSlide" Target="../notesSlides/notesSlide139.xml"/><Relationship Id="rId1" Type="http://schemas.openxmlformats.org/officeDocument/2006/relationships/slideLayout" Target="../slideLayouts/slideLayout29.xml"/><Relationship Id="rId4" Type="http://schemas.openxmlformats.org/officeDocument/2006/relationships/image" Target="../media/image247.png"/></Relationships>
</file>

<file path=ppt/slides/_rels/slide28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0.xml"/><Relationship Id="rId1" Type="http://schemas.openxmlformats.org/officeDocument/2006/relationships/slideLayout" Target="../slideLayouts/slideLayout29.xml"/><Relationship Id="rId4" Type="http://schemas.openxmlformats.org/officeDocument/2006/relationships/image" Target="../media/image245.png"/></Relationships>
</file>

<file path=ppt/slides/_rels/slide282.xml.rels><?xml version="1.0" encoding="UTF-8" standalone="yes"?>
<Relationships xmlns="http://schemas.openxmlformats.org/package/2006/relationships"><Relationship Id="rId2" Type="http://schemas.openxmlformats.org/officeDocument/2006/relationships/image" Target="../media/image248.png"/><Relationship Id="rId1" Type="http://schemas.openxmlformats.org/officeDocument/2006/relationships/slideLayout" Target="../slideLayouts/slideLayout34.xml"/></Relationships>
</file>

<file path=ppt/slides/_rels/slide28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249.png"/><Relationship Id="rId1" Type="http://schemas.openxmlformats.org/officeDocument/2006/relationships/slideLayout" Target="../slideLayouts/slideLayout34.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openxmlformats.org/officeDocument/2006/relationships/slide" Target="slide44.xml"/><Relationship Id="rId13" Type="http://schemas.openxmlformats.org/officeDocument/2006/relationships/slide" Target="slide60.xml"/><Relationship Id="rId18" Type="http://schemas.openxmlformats.org/officeDocument/2006/relationships/slide" Target="slide65.xml"/><Relationship Id="rId3" Type="http://schemas.openxmlformats.org/officeDocument/2006/relationships/slide" Target="slide35.xml"/><Relationship Id="rId7" Type="http://schemas.openxmlformats.org/officeDocument/2006/relationships/slide" Target="slide40.xml"/><Relationship Id="rId12" Type="http://schemas.openxmlformats.org/officeDocument/2006/relationships/slide" Target="slide58.xml"/><Relationship Id="rId17" Type="http://schemas.openxmlformats.org/officeDocument/2006/relationships/slide" Target="slide64.xml"/><Relationship Id="rId2" Type="http://schemas.openxmlformats.org/officeDocument/2006/relationships/slide" Target="slide34.xml"/><Relationship Id="rId16" Type="http://schemas.openxmlformats.org/officeDocument/2006/relationships/slide" Target="slide63.xml"/><Relationship Id="rId1" Type="http://schemas.openxmlformats.org/officeDocument/2006/relationships/slideLayout" Target="../slideLayouts/slideLayout34.xml"/><Relationship Id="rId6" Type="http://schemas.openxmlformats.org/officeDocument/2006/relationships/slide" Target="slide39.xml"/><Relationship Id="rId11" Type="http://schemas.openxmlformats.org/officeDocument/2006/relationships/slide" Target="slide51.xml"/><Relationship Id="rId5" Type="http://schemas.openxmlformats.org/officeDocument/2006/relationships/slide" Target="slide37.xml"/><Relationship Id="rId15" Type="http://schemas.openxmlformats.org/officeDocument/2006/relationships/slide" Target="slide62.xml"/><Relationship Id="rId10" Type="http://schemas.openxmlformats.org/officeDocument/2006/relationships/slide" Target="slide50.xml"/><Relationship Id="rId4" Type="http://schemas.openxmlformats.org/officeDocument/2006/relationships/slide" Target="slide36.xml"/><Relationship Id="rId9" Type="http://schemas.openxmlformats.org/officeDocument/2006/relationships/slide" Target="slide45.xml"/><Relationship Id="rId14" Type="http://schemas.openxmlformats.org/officeDocument/2006/relationships/slide" Target="slide6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2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9.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8" Type="http://schemas.openxmlformats.org/officeDocument/2006/relationships/slide" Target="slide74.xml"/><Relationship Id="rId13" Type="http://schemas.openxmlformats.org/officeDocument/2006/relationships/slide" Target="slide85.xml"/><Relationship Id="rId18" Type="http://schemas.openxmlformats.org/officeDocument/2006/relationships/slide" Target="slide95.xml"/><Relationship Id="rId3" Type="http://schemas.openxmlformats.org/officeDocument/2006/relationships/slide" Target="slide67.xml"/><Relationship Id="rId7" Type="http://schemas.openxmlformats.org/officeDocument/2006/relationships/slide" Target="slide71.xml"/><Relationship Id="rId12" Type="http://schemas.openxmlformats.org/officeDocument/2006/relationships/slide" Target="slide84.xml"/><Relationship Id="rId17" Type="http://schemas.openxmlformats.org/officeDocument/2006/relationships/slide" Target="slide94.xml"/><Relationship Id="rId2" Type="http://schemas.openxmlformats.org/officeDocument/2006/relationships/slide" Target="slide66.xml"/><Relationship Id="rId16" Type="http://schemas.openxmlformats.org/officeDocument/2006/relationships/slide" Target="slide89.xml"/><Relationship Id="rId1" Type="http://schemas.openxmlformats.org/officeDocument/2006/relationships/slideLayout" Target="../slideLayouts/slideLayout34.xml"/><Relationship Id="rId6" Type="http://schemas.openxmlformats.org/officeDocument/2006/relationships/slide" Target="slide70.xml"/><Relationship Id="rId11" Type="http://schemas.openxmlformats.org/officeDocument/2006/relationships/slide" Target="slide83.xml"/><Relationship Id="rId5" Type="http://schemas.openxmlformats.org/officeDocument/2006/relationships/slide" Target="slide69.xml"/><Relationship Id="rId15" Type="http://schemas.openxmlformats.org/officeDocument/2006/relationships/slide" Target="slide88.xml"/><Relationship Id="rId10" Type="http://schemas.openxmlformats.org/officeDocument/2006/relationships/slide" Target="slide82.xml"/><Relationship Id="rId19" Type="http://schemas.openxmlformats.org/officeDocument/2006/relationships/slide" Target="slide97.xml"/><Relationship Id="rId4" Type="http://schemas.openxmlformats.org/officeDocument/2006/relationships/slide" Target="slide68.xml"/><Relationship Id="rId9" Type="http://schemas.openxmlformats.org/officeDocument/2006/relationships/slide" Target="slide75.xml"/><Relationship Id="rId14" Type="http://schemas.openxmlformats.org/officeDocument/2006/relationships/slide" Target="slide87.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9.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29.xml"/><Relationship Id="rId6" Type="http://schemas.openxmlformats.org/officeDocument/2006/relationships/image" Target="../media/image8.png"/><Relationship Id="rId5" Type="http://schemas.openxmlformats.org/officeDocument/2006/relationships/image" Target="../media/image29.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8" Type="http://schemas.openxmlformats.org/officeDocument/2006/relationships/slide" Target="slide104.xml"/><Relationship Id="rId13" Type="http://schemas.openxmlformats.org/officeDocument/2006/relationships/slide" Target="slide119.xml"/><Relationship Id="rId18" Type="http://schemas.openxmlformats.org/officeDocument/2006/relationships/slide" Target="slide130.xml"/><Relationship Id="rId3" Type="http://schemas.openxmlformats.org/officeDocument/2006/relationships/slide" Target="slide99.xml"/><Relationship Id="rId21" Type="http://schemas.openxmlformats.org/officeDocument/2006/relationships/slide" Target="slide137.xml"/><Relationship Id="rId7" Type="http://schemas.openxmlformats.org/officeDocument/2006/relationships/slide" Target="slide103.xml"/><Relationship Id="rId12" Type="http://schemas.openxmlformats.org/officeDocument/2006/relationships/slide" Target="slide116.xml"/><Relationship Id="rId17" Type="http://schemas.openxmlformats.org/officeDocument/2006/relationships/slide" Target="slide129.xml"/><Relationship Id="rId2" Type="http://schemas.openxmlformats.org/officeDocument/2006/relationships/slide" Target="slide98.xml"/><Relationship Id="rId16" Type="http://schemas.openxmlformats.org/officeDocument/2006/relationships/slide" Target="slide124.xml"/><Relationship Id="rId20" Type="http://schemas.openxmlformats.org/officeDocument/2006/relationships/slide" Target="slide136.xml"/><Relationship Id="rId1" Type="http://schemas.openxmlformats.org/officeDocument/2006/relationships/slideLayout" Target="../slideLayouts/slideLayout34.xml"/><Relationship Id="rId6" Type="http://schemas.openxmlformats.org/officeDocument/2006/relationships/slide" Target="slide102.xml"/><Relationship Id="rId11" Type="http://schemas.openxmlformats.org/officeDocument/2006/relationships/slide" Target="slide112.xml"/><Relationship Id="rId5" Type="http://schemas.openxmlformats.org/officeDocument/2006/relationships/slide" Target="slide101.xml"/><Relationship Id="rId15" Type="http://schemas.openxmlformats.org/officeDocument/2006/relationships/slide" Target="slide123.xml"/><Relationship Id="rId10" Type="http://schemas.openxmlformats.org/officeDocument/2006/relationships/slide" Target="slide109.xml"/><Relationship Id="rId19" Type="http://schemas.openxmlformats.org/officeDocument/2006/relationships/slide" Target="slide133.xml"/><Relationship Id="rId4" Type="http://schemas.openxmlformats.org/officeDocument/2006/relationships/slide" Target="slide100.xml"/><Relationship Id="rId9" Type="http://schemas.openxmlformats.org/officeDocument/2006/relationships/slide" Target="slide106.xml"/><Relationship Id="rId14" Type="http://schemas.openxmlformats.org/officeDocument/2006/relationships/slide" Target="slide122.xml"/><Relationship Id="rId22" Type="http://schemas.openxmlformats.org/officeDocument/2006/relationships/slide" Target="slide139.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7.xml"/><Relationship Id="rId1" Type="http://schemas.openxmlformats.org/officeDocument/2006/relationships/slideLayout" Target="../slideLayouts/slideLayout29.xml"/><Relationship Id="rId5" Type="http://schemas.openxmlformats.org/officeDocument/2006/relationships/image" Target="../media/image10.png"/><Relationship Id="rId4" Type="http://schemas.openxmlformats.org/officeDocument/2006/relationships/image" Target="../media/image33.png"/></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29.xml"/><Relationship Id="rId4" Type="http://schemas.openxmlformats.org/officeDocument/2006/relationships/image" Target="../media/image35.png"/></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9.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5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6.xml"/><Relationship Id="rId4" Type="http://schemas.openxmlformats.org/officeDocument/2006/relationships/image" Target="../media/image11.png"/></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29.xml"/><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8" Type="http://schemas.openxmlformats.org/officeDocument/2006/relationships/slide" Target="slide147.xml"/><Relationship Id="rId13" Type="http://schemas.openxmlformats.org/officeDocument/2006/relationships/slide" Target="slide160.xml"/><Relationship Id="rId18" Type="http://schemas.openxmlformats.org/officeDocument/2006/relationships/slide" Target="slide168.xml"/><Relationship Id="rId3" Type="http://schemas.openxmlformats.org/officeDocument/2006/relationships/slide" Target="slide142.xml"/><Relationship Id="rId7" Type="http://schemas.openxmlformats.org/officeDocument/2006/relationships/slide" Target="slide146.xml"/><Relationship Id="rId12" Type="http://schemas.openxmlformats.org/officeDocument/2006/relationships/slide" Target="slide159.xml"/><Relationship Id="rId17" Type="http://schemas.openxmlformats.org/officeDocument/2006/relationships/slide" Target="slide167.xml"/><Relationship Id="rId2" Type="http://schemas.openxmlformats.org/officeDocument/2006/relationships/slide" Target="slide141.xml"/><Relationship Id="rId16" Type="http://schemas.openxmlformats.org/officeDocument/2006/relationships/slide" Target="slide165.xml"/><Relationship Id="rId20" Type="http://schemas.openxmlformats.org/officeDocument/2006/relationships/slide" Target="slide174.xml"/><Relationship Id="rId1" Type="http://schemas.openxmlformats.org/officeDocument/2006/relationships/slideLayout" Target="../slideLayouts/slideLayout34.xml"/><Relationship Id="rId6" Type="http://schemas.openxmlformats.org/officeDocument/2006/relationships/slide" Target="slide145.xml"/><Relationship Id="rId11" Type="http://schemas.openxmlformats.org/officeDocument/2006/relationships/slide" Target="slide157.xml"/><Relationship Id="rId5" Type="http://schemas.openxmlformats.org/officeDocument/2006/relationships/slide" Target="slide144.xml"/><Relationship Id="rId15" Type="http://schemas.openxmlformats.org/officeDocument/2006/relationships/slide" Target="slide164.xml"/><Relationship Id="rId10" Type="http://schemas.openxmlformats.org/officeDocument/2006/relationships/slide" Target="slide154.xml"/><Relationship Id="rId19" Type="http://schemas.openxmlformats.org/officeDocument/2006/relationships/slide" Target="slide172.xml"/><Relationship Id="rId4" Type="http://schemas.openxmlformats.org/officeDocument/2006/relationships/slide" Target="slide143.xml"/><Relationship Id="rId9" Type="http://schemas.openxmlformats.org/officeDocument/2006/relationships/slide" Target="slide153.xml"/><Relationship Id="rId14" Type="http://schemas.openxmlformats.org/officeDocument/2006/relationships/slide" Target="slide162.xml"/></Relationships>
</file>

<file path=ppt/slides/_rels/slide6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9.xml"/><Relationship Id="rId4" Type="http://schemas.openxmlformats.org/officeDocument/2006/relationships/image" Target="../media/image45.png"/></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9.xml"/><Relationship Id="rId5" Type="http://schemas.openxmlformats.org/officeDocument/2006/relationships/image" Target="../media/image8.png"/><Relationship Id="rId4" Type="http://schemas.openxmlformats.org/officeDocument/2006/relationships/image" Target="../media/image49.png"/></Relationships>
</file>

<file path=ppt/slides/_rels/slide6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6.xml"/><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52.png"/><Relationship Id="rId4" Type="http://schemas.openxmlformats.org/officeDocument/2006/relationships/image" Target="../media/image51.png"/></Relationships>
</file>

<file path=ppt/slides/_rels/slide6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29.xml"/><Relationship Id="rId4" Type="http://schemas.openxmlformats.org/officeDocument/2006/relationships/image" Target="../media/image53.png"/></Relationships>
</file>

<file path=ppt/slides/_rels/slide6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29.xml"/><Relationship Id="rId4"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9.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8" Type="http://schemas.openxmlformats.org/officeDocument/2006/relationships/slide" Target="slide193.xml"/><Relationship Id="rId3" Type="http://schemas.openxmlformats.org/officeDocument/2006/relationships/slide" Target="slide181.xml"/><Relationship Id="rId7" Type="http://schemas.openxmlformats.org/officeDocument/2006/relationships/slide" Target="slide192.xml"/><Relationship Id="rId2" Type="http://schemas.openxmlformats.org/officeDocument/2006/relationships/slide" Target="slide179.xml"/><Relationship Id="rId1" Type="http://schemas.openxmlformats.org/officeDocument/2006/relationships/slideLayout" Target="../slideLayouts/slideLayout34.xml"/><Relationship Id="rId6" Type="http://schemas.openxmlformats.org/officeDocument/2006/relationships/slide" Target="slide191.xml"/><Relationship Id="rId5" Type="http://schemas.openxmlformats.org/officeDocument/2006/relationships/slide" Target="slide190.xml"/><Relationship Id="rId4" Type="http://schemas.openxmlformats.org/officeDocument/2006/relationships/slide" Target="slide184.xml"/></Relationships>
</file>

<file path=ppt/slides/_rels/slide7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0.xml"/><Relationship Id="rId1" Type="http://schemas.openxmlformats.org/officeDocument/2006/relationships/slideLayout" Target="../slideLayouts/slideLayout29.xml"/><Relationship Id="rId4" Type="http://schemas.openxmlformats.org/officeDocument/2006/relationships/image" Target="../media/image61.png"/></Relationships>
</file>

<file path=ppt/slides/_rels/slide7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1.xml"/><Relationship Id="rId1" Type="http://schemas.openxmlformats.org/officeDocument/2006/relationships/slideLayout" Target="../slideLayouts/slideLayout29.xml"/><Relationship Id="rId4" Type="http://schemas.openxmlformats.org/officeDocument/2006/relationships/image" Target="../media/image63.png"/></Relationships>
</file>

<file path=ppt/slides/_rels/slide7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9.xml"/><Relationship Id="rId4" Type="http://schemas.openxmlformats.org/officeDocument/2006/relationships/image" Target="../media/image65.png"/></Relationships>
</file>

<file path=ppt/slides/_rels/slide7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29.xml"/><Relationship Id="rId4" Type="http://schemas.openxmlformats.org/officeDocument/2006/relationships/image" Target="../media/image41.pn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6.xml"/></Relationships>
</file>

<file path=ppt/slides/_rels/slide7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slide" Target="slide219.xml"/><Relationship Id="rId13" Type="http://schemas.openxmlformats.org/officeDocument/2006/relationships/slide" Target="slide225.xml"/><Relationship Id="rId18" Type="http://schemas.openxmlformats.org/officeDocument/2006/relationships/slide" Target="slide232.xml"/><Relationship Id="rId3" Type="http://schemas.openxmlformats.org/officeDocument/2006/relationships/slide" Target="slide201.xml"/><Relationship Id="rId7" Type="http://schemas.openxmlformats.org/officeDocument/2006/relationships/slide" Target="slide212.xml"/><Relationship Id="rId12" Type="http://schemas.openxmlformats.org/officeDocument/2006/relationships/slide" Target="slide224.xml"/><Relationship Id="rId17" Type="http://schemas.openxmlformats.org/officeDocument/2006/relationships/slide" Target="slide231.xml"/><Relationship Id="rId2" Type="http://schemas.openxmlformats.org/officeDocument/2006/relationships/slide" Target="slide200.xml"/><Relationship Id="rId16" Type="http://schemas.openxmlformats.org/officeDocument/2006/relationships/slide" Target="slide229.xml"/><Relationship Id="rId1" Type="http://schemas.openxmlformats.org/officeDocument/2006/relationships/slideLayout" Target="../slideLayouts/slideLayout34.xml"/><Relationship Id="rId6" Type="http://schemas.openxmlformats.org/officeDocument/2006/relationships/slide" Target="slide211.xml"/><Relationship Id="rId11" Type="http://schemas.openxmlformats.org/officeDocument/2006/relationships/slide" Target="slide223.xml"/><Relationship Id="rId5" Type="http://schemas.openxmlformats.org/officeDocument/2006/relationships/slide" Target="slide207.xml"/><Relationship Id="rId15" Type="http://schemas.openxmlformats.org/officeDocument/2006/relationships/slide" Target="slide227.xml"/><Relationship Id="rId10" Type="http://schemas.openxmlformats.org/officeDocument/2006/relationships/slide" Target="slide222.xml"/><Relationship Id="rId4" Type="http://schemas.openxmlformats.org/officeDocument/2006/relationships/slide" Target="slide206.xml"/><Relationship Id="rId9" Type="http://schemas.openxmlformats.org/officeDocument/2006/relationships/slide" Target="slide221.xml"/><Relationship Id="rId14" Type="http://schemas.openxmlformats.org/officeDocument/2006/relationships/slide" Target="slide22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8.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9.xml"/><Relationship Id="rId1" Type="http://schemas.openxmlformats.org/officeDocument/2006/relationships/slideLayout" Target="../slideLayouts/slideLayout29.xml"/><Relationship Id="rId4" Type="http://schemas.openxmlformats.org/officeDocument/2006/relationships/image" Target="../media/image74.png"/></Relationships>
</file>

<file path=ppt/slides/_rels/slide8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3.png"/><Relationship Id="rId1" Type="http://schemas.openxmlformats.org/officeDocument/2006/relationships/slideLayout" Target="../slideLayouts/slideLayout34.xml"/></Relationships>
</file>

<file path=ppt/slides/_rels/slide8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0.xml"/><Relationship Id="rId1" Type="http://schemas.openxmlformats.org/officeDocument/2006/relationships/slideLayout" Target="../slideLayouts/slideLayout29.xml"/><Relationship Id="rId5" Type="http://schemas.openxmlformats.org/officeDocument/2006/relationships/image" Target="../media/image72.png"/><Relationship Id="rId4" Type="http://schemas.openxmlformats.org/officeDocument/2006/relationships/image" Target="../media/image76.png"/></Relationships>
</file>

<file path=ppt/slides/_rels/slide8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1.xml"/><Relationship Id="rId1" Type="http://schemas.openxmlformats.org/officeDocument/2006/relationships/slideLayout" Target="../slideLayouts/slideLayout29.xml"/></Relationships>
</file>

<file path=ppt/slides/_rels/slide8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2.xml"/><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77.png"/></Relationships>
</file>

<file path=ppt/slides/_rels/slide8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34.xml"/></Relationships>
</file>

<file path=ppt/slides/_rels/slide8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3.xml"/><Relationship Id="rId1" Type="http://schemas.openxmlformats.org/officeDocument/2006/relationships/slideLayout" Target="../slideLayouts/slideLayout29.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9.xml.rels><?xml version="1.0" encoding="UTF-8" standalone="yes"?>
<Relationships xmlns="http://schemas.openxmlformats.org/package/2006/relationships"><Relationship Id="rId8" Type="http://schemas.openxmlformats.org/officeDocument/2006/relationships/slide" Target="slide247.xml"/><Relationship Id="rId3" Type="http://schemas.openxmlformats.org/officeDocument/2006/relationships/slide" Target="slide239.xml"/><Relationship Id="rId7" Type="http://schemas.openxmlformats.org/officeDocument/2006/relationships/slide" Target="slide246.xml"/><Relationship Id="rId2" Type="http://schemas.openxmlformats.org/officeDocument/2006/relationships/slide" Target="slide238.xml"/><Relationship Id="rId1" Type="http://schemas.openxmlformats.org/officeDocument/2006/relationships/slideLayout" Target="../slideLayouts/slideLayout34.xml"/><Relationship Id="rId6" Type="http://schemas.openxmlformats.org/officeDocument/2006/relationships/slide" Target="slide244.xml"/><Relationship Id="rId5" Type="http://schemas.openxmlformats.org/officeDocument/2006/relationships/slide" Target="slide243.xml"/><Relationship Id="rId4" Type="http://schemas.openxmlformats.org/officeDocument/2006/relationships/slide" Target="slide24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9.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8.xml"/><Relationship Id="rId1" Type="http://schemas.openxmlformats.org/officeDocument/2006/relationships/slideLayout" Target="../slideLayouts/slideLayout29.xml"/><Relationship Id="rId4" Type="http://schemas.openxmlformats.org/officeDocument/2006/relationships/image" Target="../media/image11.png"/></Relationships>
</file>

<file path=ppt/slides/_rels/slide9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9.xml"/><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9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34.xml"/></Relationships>
</file>

<file path=ppt/slides/_rels/slide9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0.xml"/><Relationship Id="rId1" Type="http://schemas.openxmlformats.org/officeDocument/2006/relationships/slideLayout" Target="../slideLayouts/slideLayout29.xml"/><Relationship Id="rId4" Type="http://schemas.openxmlformats.org/officeDocument/2006/relationships/image" Target="../media/image88.png"/></Relationships>
</file>

<file path=ppt/slides/_rels/slide9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29.xml"/><Relationship Id="rId6" Type="http://schemas.openxmlformats.org/officeDocument/2006/relationships/image" Target="../media/image90.png"/><Relationship Id="rId5" Type="http://schemas.openxmlformats.org/officeDocument/2006/relationships/image" Target="../media/image83.png"/><Relationship Id="rId4" Type="http://schemas.openxmlformats.org/officeDocument/2006/relationships/image" Target="../media/image8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ltGray">
          <a:xfrm>
            <a:off x="-4763" y="160338"/>
            <a:ext cx="9144001" cy="84137"/>
          </a:xfrm>
          <a:prstGeom prst="rect">
            <a:avLst/>
          </a:prstGeom>
          <a:solidFill>
            <a:srgbClr val="FFCC66"/>
          </a:solidFill>
          <a:ln w="9525">
            <a:solidFill>
              <a:srgbClr val="FFCC66"/>
            </a:solidFill>
            <a:miter lim="800000"/>
            <a:headEnd/>
            <a:tailEnd/>
          </a:ln>
        </p:spPr>
        <p:txBody>
          <a:bodyPr wrap="none" anchor="ctr"/>
          <a:lstStyle/>
          <a:p>
            <a:pPr algn="l"/>
            <a:endParaRPr lang="en-US"/>
          </a:p>
        </p:txBody>
      </p:sp>
      <p:sp>
        <p:nvSpPr>
          <p:cNvPr id="4099" name="Rectangle 5"/>
          <p:cNvSpPr>
            <a:spLocks noChangeArrowheads="1"/>
          </p:cNvSpPr>
          <p:nvPr/>
        </p:nvSpPr>
        <p:spPr bwMode="auto">
          <a:xfrm>
            <a:off x="-4763" y="3175"/>
            <a:ext cx="9144001" cy="152400"/>
          </a:xfrm>
          <a:prstGeom prst="rect">
            <a:avLst/>
          </a:prstGeom>
          <a:solidFill>
            <a:srgbClr val="000066"/>
          </a:solidFill>
          <a:ln w="9525">
            <a:solidFill>
              <a:srgbClr val="000066"/>
            </a:solidFill>
            <a:miter lim="800000"/>
            <a:headEnd/>
            <a:tailEnd/>
          </a:ln>
        </p:spPr>
        <p:txBody>
          <a:bodyPr wrap="none" anchor="ctr"/>
          <a:lstStyle/>
          <a:p>
            <a:pPr algn="l"/>
            <a:endParaRPr lang="en-US"/>
          </a:p>
        </p:txBody>
      </p:sp>
      <p:sp>
        <p:nvSpPr>
          <p:cNvPr id="4100" name="Rectangle 6"/>
          <p:cNvSpPr>
            <a:spLocks noChangeArrowheads="1"/>
          </p:cNvSpPr>
          <p:nvPr/>
        </p:nvSpPr>
        <p:spPr bwMode="ltGray">
          <a:xfrm>
            <a:off x="-4763" y="6634163"/>
            <a:ext cx="9144001" cy="74612"/>
          </a:xfrm>
          <a:prstGeom prst="rect">
            <a:avLst/>
          </a:prstGeom>
          <a:solidFill>
            <a:srgbClr val="FFCC66"/>
          </a:solidFill>
          <a:ln w="9525">
            <a:solidFill>
              <a:srgbClr val="FFCC66"/>
            </a:solidFill>
            <a:miter lim="800000"/>
            <a:headEnd/>
            <a:tailEnd/>
          </a:ln>
        </p:spPr>
        <p:txBody>
          <a:bodyPr wrap="none" anchor="ctr"/>
          <a:lstStyle/>
          <a:p>
            <a:pPr algn="l"/>
            <a:endParaRPr lang="en-US"/>
          </a:p>
        </p:txBody>
      </p:sp>
      <p:sp>
        <p:nvSpPr>
          <p:cNvPr id="4101" name="Rectangle 7"/>
          <p:cNvSpPr>
            <a:spLocks noChangeArrowheads="1"/>
          </p:cNvSpPr>
          <p:nvPr/>
        </p:nvSpPr>
        <p:spPr bwMode="auto">
          <a:xfrm>
            <a:off x="3203575" y="3194050"/>
            <a:ext cx="5902325" cy="74613"/>
          </a:xfrm>
          <a:prstGeom prst="rect">
            <a:avLst/>
          </a:prstGeom>
          <a:solidFill>
            <a:srgbClr val="A50021"/>
          </a:solidFill>
          <a:ln w="9525">
            <a:noFill/>
            <a:miter lim="800000"/>
            <a:headEnd/>
            <a:tailEnd/>
          </a:ln>
        </p:spPr>
        <p:txBody>
          <a:bodyPr wrap="none" anchor="ctr"/>
          <a:lstStyle/>
          <a:p>
            <a:pPr algn="l"/>
            <a:endParaRPr lang="en-US"/>
          </a:p>
        </p:txBody>
      </p:sp>
      <p:sp>
        <p:nvSpPr>
          <p:cNvPr id="4102" name="Rectangle 8"/>
          <p:cNvSpPr>
            <a:spLocks noChangeArrowheads="1"/>
          </p:cNvSpPr>
          <p:nvPr/>
        </p:nvSpPr>
        <p:spPr bwMode="auto">
          <a:xfrm>
            <a:off x="-4763" y="6711950"/>
            <a:ext cx="9144001" cy="152400"/>
          </a:xfrm>
          <a:prstGeom prst="rect">
            <a:avLst/>
          </a:prstGeom>
          <a:solidFill>
            <a:srgbClr val="000066"/>
          </a:solidFill>
          <a:ln w="9525">
            <a:solidFill>
              <a:srgbClr val="000066"/>
            </a:solidFill>
            <a:miter lim="800000"/>
            <a:headEnd/>
            <a:tailEnd/>
          </a:ln>
        </p:spPr>
        <p:txBody>
          <a:bodyPr wrap="none" anchor="ctr"/>
          <a:lstStyle/>
          <a:p>
            <a:pPr algn="l"/>
            <a:endParaRPr lang="en-US"/>
          </a:p>
        </p:txBody>
      </p:sp>
      <p:sp>
        <p:nvSpPr>
          <p:cNvPr id="4103" name="Rectangle 10"/>
          <p:cNvSpPr>
            <a:spLocks noChangeArrowheads="1"/>
          </p:cNvSpPr>
          <p:nvPr/>
        </p:nvSpPr>
        <p:spPr bwMode="auto">
          <a:xfrm>
            <a:off x="2052638" y="228600"/>
            <a:ext cx="7239000" cy="1143000"/>
          </a:xfrm>
          <a:prstGeom prst="rect">
            <a:avLst/>
          </a:prstGeom>
          <a:noFill/>
          <a:ln w="9525">
            <a:noFill/>
            <a:miter lim="800000"/>
            <a:headEnd/>
            <a:tailEnd/>
          </a:ln>
        </p:spPr>
        <p:txBody>
          <a:bodyPr anchor="ctr"/>
          <a:lstStyle/>
          <a:p>
            <a:r>
              <a:rPr lang="en-US" sz="4000" b="1">
                <a:solidFill>
                  <a:schemeClr val="tx2"/>
                </a:solidFill>
                <a:latin typeface="Arial Unicode MS" pitchFamily="34" charset="-12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smtClean="0"/>
              <a:t>Course Topics</a:t>
            </a:r>
          </a:p>
        </p:txBody>
      </p:sp>
      <p:graphicFrame>
        <p:nvGraphicFramePr>
          <p:cNvPr id="13355" name="Group 43"/>
          <p:cNvGraphicFramePr>
            <a:graphicFrameLocks noGrp="1"/>
          </p:cNvGraphicFramePr>
          <p:nvPr>
            <p:ph idx="1"/>
          </p:nvPr>
        </p:nvGraphicFramePr>
        <p:xfrm>
          <a:off x="344488" y="1765300"/>
          <a:ext cx="8402637" cy="3575304"/>
        </p:xfrm>
        <a:graphic>
          <a:graphicData uri="http://schemas.openxmlformats.org/drawingml/2006/table">
            <a:tbl>
              <a:tblPr/>
              <a:tblGrid>
                <a:gridCol w="1706562"/>
                <a:gridCol w="6696075"/>
              </a:tblGrid>
              <a:tr h="116916">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Common Tasks</a:t>
                      </a: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Viewing the Property Screener Home Page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Viewing the Read-only Screener Home Page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27755">
                <a:tc>
                  <a:txBody>
                    <a:bodyPr/>
                    <a:lstStyle/>
                    <a:p>
                      <a:pPr marL="1143000" marR="0" lvl="2" indent="-22860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Requisitions</a:t>
                      </a: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Managing the Requisition Workload</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Searching Inventory for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Viewing the Cart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Creating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8" action="ppaction://hlinksldjump"/>
                        </a:rPr>
                        <a:t>Editing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9" action="ppaction://hlinksldjump"/>
                        </a:rPr>
                        <a:t>Requesting Cancellation of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0" action="ppaction://hlinksldjump"/>
                        </a:rPr>
                        <a:t>Resubmitting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27755">
                <a:tc>
                  <a:txBody>
                    <a:bodyPr/>
                    <a:lstStyle/>
                    <a:p>
                      <a:pPr marL="1143000" marR="0" lvl="2" indent="-22860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Alerts</a:t>
                      </a: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1" action="ppaction://hlinksldjump"/>
                        </a:rPr>
                        <a:t>Managing the List of Alerts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2" action="ppaction://hlinksldjump"/>
                        </a:rPr>
                        <a:t>Creating a New Alert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91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Viewing Alert Details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3350"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Four – Screener and Read-only Screener Roles</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8F5FFD1-0AFB-457F-AED8-4D50A4CBC612}" type="slidenum">
              <a:rPr lang="en-US" sz="800">
                <a:solidFill>
                  <a:schemeClr val="bg1"/>
                </a:solidFill>
                <a:ea typeface="Arial Unicode MS" pitchFamily="34" charset="-128"/>
                <a:cs typeface="Arial Unicode MS" pitchFamily="34" charset="-128"/>
              </a:rPr>
              <a:pPr algn="r" eaLnBrk="0" hangingPunct="0"/>
              <a:t>100</a:t>
            </a:fld>
            <a:endParaRPr lang="en-US" sz="800">
              <a:solidFill>
                <a:schemeClr val="bg1"/>
              </a:solidFill>
              <a:ea typeface="Arial Unicode MS" pitchFamily="34" charset="-128"/>
              <a:cs typeface="Arial Unicode MS" pitchFamily="34" charset="-128"/>
            </a:endParaRPr>
          </a:p>
        </p:txBody>
      </p:sp>
      <p:sp>
        <p:nvSpPr>
          <p:cNvPr id="10547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Six– Editing a Case</a:t>
            </a:r>
          </a:p>
        </p:txBody>
      </p:sp>
      <p:sp>
        <p:nvSpPr>
          <p:cNvPr id="10547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Case</a:t>
            </a:r>
          </a:p>
        </p:txBody>
      </p:sp>
      <p:sp>
        <p:nvSpPr>
          <p:cNvPr id="105477" name="Text Box 5"/>
          <p:cNvSpPr txBox="1">
            <a:spLocks noChangeArrowheads="1"/>
          </p:cNvSpPr>
          <p:nvPr/>
        </p:nvSpPr>
        <p:spPr bwMode="auto">
          <a:xfrm>
            <a:off x="0" y="1711325"/>
            <a:ext cx="4154488" cy="457200"/>
          </a:xfrm>
          <a:prstGeom prst="rect">
            <a:avLst/>
          </a:prstGeom>
          <a:noFill/>
          <a:ln w="9525">
            <a:noFill/>
            <a:miter lim="800000"/>
            <a:headEnd/>
            <a:tailEnd/>
          </a:ln>
        </p:spPr>
        <p:txBody>
          <a:bodyPr>
            <a:spAutoFit/>
          </a:bodyPr>
          <a:lstStyle/>
          <a:p>
            <a:pPr algn="l"/>
            <a:r>
              <a:rPr lang="en-US" sz="1200"/>
              <a:t>PLCOs and Administrators may edit the cases in their case workloads during any status except for Closed status.</a:t>
            </a:r>
          </a:p>
        </p:txBody>
      </p:sp>
      <p:pic>
        <p:nvPicPr>
          <p:cNvPr id="105478" name="Picture 35" descr="Edit Case page"/>
          <p:cNvPicPr>
            <a:picLocks noChangeAspect="1" noChangeArrowheads="1"/>
          </p:cNvPicPr>
          <p:nvPr/>
        </p:nvPicPr>
        <p:blipFill>
          <a:blip r:embed="rId3" cstate="print"/>
          <a:srcRect/>
          <a:stretch>
            <a:fillRect/>
          </a:stretch>
        </p:blipFill>
        <p:spPr bwMode="auto">
          <a:xfrm>
            <a:off x="4419600" y="3486150"/>
            <a:ext cx="4438650" cy="2859088"/>
          </a:xfrm>
          <a:prstGeom prst="rect">
            <a:avLst/>
          </a:prstGeom>
          <a:noFill/>
          <a:ln w="19050">
            <a:solidFill>
              <a:schemeClr val="tx1"/>
            </a:solidFill>
            <a:miter lim="800000"/>
            <a:headEnd/>
            <a:tailEnd/>
          </a:ln>
        </p:spPr>
      </p:pic>
      <p:pic>
        <p:nvPicPr>
          <p:cNvPr id="105479" name="Picture 9" descr="view_case.gif"/>
          <p:cNvPicPr>
            <a:picLocks noChangeAspect="1"/>
          </p:cNvPicPr>
          <p:nvPr/>
        </p:nvPicPr>
        <p:blipFill>
          <a:blip r:embed="rId4" cstate="print"/>
          <a:srcRect/>
          <a:stretch>
            <a:fillRect/>
          </a:stretch>
        </p:blipFill>
        <p:spPr bwMode="auto">
          <a:xfrm>
            <a:off x="4414838" y="1795463"/>
            <a:ext cx="4443412" cy="1330325"/>
          </a:xfrm>
          <a:prstGeom prst="rect">
            <a:avLst/>
          </a:prstGeom>
          <a:noFill/>
          <a:ln w="19050">
            <a:solidFill>
              <a:schemeClr val="tx1"/>
            </a:solidFill>
            <a:miter lim="800000"/>
            <a:headEnd/>
            <a:tailEnd/>
          </a:ln>
        </p:spPr>
      </p:pic>
      <p:sp>
        <p:nvSpPr>
          <p:cNvPr id="105480" name="Rectangle 14"/>
          <p:cNvSpPr>
            <a:spLocks noChangeArrowheads="1"/>
          </p:cNvSpPr>
          <p:nvPr/>
        </p:nvSpPr>
        <p:spPr bwMode="auto">
          <a:xfrm>
            <a:off x="4400550" y="3135313"/>
            <a:ext cx="2025650" cy="214312"/>
          </a:xfrm>
          <a:prstGeom prst="rect">
            <a:avLst/>
          </a:prstGeom>
          <a:noFill/>
          <a:ln w="9525">
            <a:noFill/>
            <a:miter lim="800000"/>
            <a:headEnd/>
            <a:tailEnd/>
          </a:ln>
        </p:spPr>
        <p:txBody>
          <a:bodyPr wrap="none">
            <a:spAutoFit/>
          </a:bodyPr>
          <a:lstStyle/>
          <a:p>
            <a:pPr algn="l"/>
            <a:r>
              <a:rPr lang="en-US" sz="800"/>
              <a:t>Graphic 2.5.11 : View Case Details page</a:t>
            </a:r>
          </a:p>
        </p:txBody>
      </p:sp>
      <p:sp>
        <p:nvSpPr>
          <p:cNvPr id="105481" name="Rectangle 14"/>
          <p:cNvSpPr>
            <a:spLocks noChangeArrowheads="1"/>
          </p:cNvSpPr>
          <p:nvPr/>
        </p:nvSpPr>
        <p:spPr bwMode="auto">
          <a:xfrm>
            <a:off x="4400550" y="6345238"/>
            <a:ext cx="1641475" cy="214312"/>
          </a:xfrm>
          <a:prstGeom prst="rect">
            <a:avLst/>
          </a:prstGeom>
          <a:noFill/>
          <a:ln w="9525">
            <a:noFill/>
            <a:miter lim="800000"/>
            <a:headEnd/>
            <a:tailEnd/>
          </a:ln>
        </p:spPr>
        <p:txBody>
          <a:bodyPr wrap="none">
            <a:spAutoFit/>
          </a:bodyPr>
          <a:lstStyle/>
          <a:p>
            <a:pPr algn="l"/>
            <a:r>
              <a:rPr lang="en-US" sz="800"/>
              <a:t>Graphic 2.5.12 : Edit Case page</a:t>
            </a:r>
          </a:p>
        </p:txBody>
      </p:sp>
      <p:graphicFrame>
        <p:nvGraphicFramePr>
          <p:cNvPr id="105643" name="Group 171"/>
          <p:cNvGraphicFramePr>
            <a:graphicFrameLocks noGrp="1"/>
          </p:cNvGraphicFramePr>
          <p:nvPr/>
        </p:nvGraphicFramePr>
        <p:xfrm>
          <a:off x="101600" y="2212975"/>
          <a:ext cx="4041775" cy="4315968"/>
        </p:xfrm>
        <a:graphic>
          <a:graphicData uri="http://schemas.openxmlformats.org/drawingml/2006/table">
            <a:tbl>
              <a:tblPr/>
              <a:tblGrid>
                <a:gridCol w="458788"/>
                <a:gridCol w="3582987"/>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 Case (Graphics 2.5.11 – 2.5.12)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225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 page</a:t>
                      </a:r>
                      <a:r>
                        <a:rPr kumimoji="0" lang="en-US" sz="1200" b="0" i="0" u="none" strike="noStrike" cap="none" normalizeH="0" baseline="0" dirty="0" smtClean="0">
                          <a:ln>
                            <a:noFill/>
                          </a:ln>
                          <a:solidFill>
                            <a:schemeClr val="tx1"/>
                          </a:solidFill>
                          <a:effectLst/>
                          <a:latin typeface="Arial" pitchFamily="34" charset="0"/>
                        </a:rPr>
                        <a:t> (Graphic 2.5.11).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109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edit</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Edit Case page appears (Graphic 2.5.12).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96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Edit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necessary </a:t>
                      </a:r>
                      <a:r>
                        <a:rPr kumimoji="0" lang="en-US" sz="1200" b="0" i="0" u="none" strike="noStrike" cap="none" normalizeH="0" baseline="0" smtClean="0">
                          <a:ln>
                            <a:noFill/>
                          </a:ln>
                          <a:solidFill>
                            <a:schemeClr val="tx1"/>
                          </a:solidFill>
                          <a:effectLst/>
                          <a:latin typeface="Arial" pitchFamily="34" charset="0"/>
                        </a:rPr>
                        <a:t>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2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Overage Reason </a:t>
                      </a:r>
                      <a:r>
                        <a:rPr kumimoji="0" lang="en-US" sz="1200" b="0" i="0" u="none" strike="noStrike" cap="none" normalizeH="0" baseline="0" dirty="0" smtClean="0">
                          <a:ln>
                            <a:noFill/>
                          </a:ln>
                          <a:solidFill>
                            <a:schemeClr val="tx1"/>
                          </a:solidFill>
                          <a:effectLst/>
                          <a:latin typeface="Arial" pitchFamily="34" charset="0"/>
                        </a:rPr>
                        <a:t>if necessary.</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The Overage Reason drop-down list appears on the Edit Case page if the case is overage. An overage reason must be selected for overage cases.</a:t>
                      </a:r>
                      <a:endParaRPr kumimoji="0" lang="en-US" sz="8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70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Associate </a:t>
                      </a:r>
                      <a:r>
                        <a:rPr kumimoji="0" lang="en-US" sz="1200" b="0" i="0" u="none" strike="noStrike" cap="none" normalizeH="0" baseline="0" dirty="0" smtClean="0">
                          <a:ln>
                            <a:noFill/>
                          </a:ln>
                          <a:solidFill>
                            <a:schemeClr val="tx1"/>
                          </a:solidFill>
                          <a:effectLst/>
                          <a:latin typeface="Arial" pitchFamily="34" charset="0"/>
                        </a:rPr>
                        <a:t>or</a:t>
                      </a:r>
                      <a:r>
                        <a:rPr kumimoji="0" lang="en-US" sz="1200" b="0" i="1" u="none" strike="noStrike" cap="none" normalizeH="0" baseline="0" dirty="0" smtClean="0">
                          <a:ln>
                            <a:noFill/>
                          </a:ln>
                          <a:solidFill>
                            <a:schemeClr val="tx1"/>
                          </a:solidFill>
                          <a:effectLst/>
                          <a:latin typeface="Arial" pitchFamily="34" charset="0"/>
                        </a:rPr>
                        <a:t> disassociate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inventory</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schedules</a:t>
                      </a:r>
                      <a:r>
                        <a:rPr kumimoji="0" lang="en-US" sz="1200" b="0" i="0" u="none" strike="noStrike" cap="none" normalizeH="0" baseline="0" dirty="0" smtClean="0">
                          <a:ln>
                            <a:noFill/>
                          </a:ln>
                          <a:solidFill>
                            <a:schemeClr val="tx1"/>
                          </a:solidFill>
                          <a:effectLst/>
                          <a:latin typeface="Arial" pitchFamily="34" charset="0"/>
                        </a:rPr>
                        <a:t> if necessary.</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Once an inventory schedule is detached from the case, it will go back to Accepted status and be available to assign to another case. If you remove all the inventory schedules from the case, the case will revert to Draft status.</a:t>
                      </a:r>
                      <a:endParaRPr kumimoji="0" lang="en-US" sz="8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096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5507" name="Picture 34" descr="pencil"/>
          <p:cNvPicPr>
            <a:picLocks noChangeAspect="1" noChangeArrowheads="1"/>
          </p:cNvPicPr>
          <p:nvPr/>
        </p:nvPicPr>
        <p:blipFill>
          <a:blip r:embed="rId5" cstate="print"/>
          <a:srcRect/>
          <a:stretch>
            <a:fillRect/>
          </a:stretch>
        </p:blipFill>
        <p:spPr bwMode="auto">
          <a:xfrm>
            <a:off x="1296988" y="3109913"/>
            <a:ext cx="152400" cy="152400"/>
          </a:xfrm>
          <a:prstGeom prst="rect">
            <a:avLst/>
          </a:prstGeom>
          <a:noFill/>
          <a:ln w="9525">
            <a:noFill/>
            <a:miter lim="800000"/>
            <a:headEnd/>
            <a:tailEnd/>
          </a:ln>
        </p:spPr>
      </p:pic>
      <p:sp>
        <p:nvSpPr>
          <p:cNvPr id="105508" name="Rectangle 23"/>
          <p:cNvSpPr>
            <a:spLocks noChangeArrowheads="1"/>
          </p:cNvSpPr>
          <p:nvPr/>
        </p:nvSpPr>
        <p:spPr bwMode="auto">
          <a:xfrm>
            <a:off x="6343650" y="2562225"/>
            <a:ext cx="285750" cy="123825"/>
          </a:xfrm>
          <a:prstGeom prst="rect">
            <a:avLst/>
          </a:prstGeom>
          <a:noFill/>
          <a:ln w="19050" algn="ctr">
            <a:solidFill>
              <a:schemeClr val="folHlink"/>
            </a:solidFill>
            <a:miter lim="800000"/>
            <a:headEnd/>
            <a:tailEnd/>
          </a:ln>
        </p:spPr>
        <p:txBody>
          <a:bodyPr wrap="none" anchor="ctr"/>
          <a:lstStyle/>
          <a:p>
            <a:endParaRPr lang="en-US"/>
          </a:p>
        </p:txBody>
      </p:sp>
      <p:sp>
        <p:nvSpPr>
          <p:cNvPr id="105509" name="Rectangle 23"/>
          <p:cNvSpPr>
            <a:spLocks noChangeArrowheads="1"/>
          </p:cNvSpPr>
          <p:nvPr/>
        </p:nvSpPr>
        <p:spPr bwMode="auto">
          <a:xfrm>
            <a:off x="6334125" y="6038850"/>
            <a:ext cx="28575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38CCFC3-A9DD-404A-A594-7AA1365D9729}" type="slidenum">
              <a:rPr lang="en-US" sz="800">
                <a:solidFill>
                  <a:schemeClr val="bg1"/>
                </a:solidFill>
                <a:ea typeface="Arial Unicode MS" pitchFamily="34" charset="-128"/>
                <a:cs typeface="Arial Unicode MS" pitchFamily="34" charset="-128"/>
              </a:rPr>
              <a:pPr algn="r" eaLnBrk="0" hangingPunct="0"/>
              <a:t>101</a:t>
            </a:fld>
            <a:endParaRPr lang="en-US" sz="800">
              <a:solidFill>
                <a:schemeClr val="bg1"/>
              </a:solidFill>
              <a:ea typeface="Arial Unicode MS" pitchFamily="34" charset="-128"/>
              <a:cs typeface="Arial Unicode MS" pitchFamily="34" charset="-128"/>
            </a:endParaRPr>
          </a:p>
        </p:txBody>
      </p:sp>
      <p:sp>
        <p:nvSpPr>
          <p:cNvPr id="10649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Seven – Withdrawing a Case</a:t>
            </a:r>
          </a:p>
        </p:txBody>
      </p:sp>
      <p:sp>
        <p:nvSpPr>
          <p:cNvPr id="10650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Withdrawing a Case</a:t>
            </a:r>
          </a:p>
        </p:txBody>
      </p:sp>
      <p:sp>
        <p:nvSpPr>
          <p:cNvPr id="106501" name="Text Box 5"/>
          <p:cNvSpPr txBox="1">
            <a:spLocks noChangeArrowheads="1"/>
          </p:cNvSpPr>
          <p:nvPr/>
        </p:nvSpPr>
        <p:spPr bwMode="auto">
          <a:xfrm>
            <a:off x="0" y="1787525"/>
            <a:ext cx="3927475" cy="639763"/>
          </a:xfrm>
          <a:prstGeom prst="rect">
            <a:avLst/>
          </a:prstGeom>
          <a:noFill/>
          <a:ln w="9525">
            <a:noFill/>
            <a:miter lim="800000"/>
            <a:headEnd/>
            <a:tailEnd/>
          </a:ln>
        </p:spPr>
        <p:txBody>
          <a:bodyPr>
            <a:spAutoFit/>
          </a:bodyPr>
          <a:lstStyle/>
          <a:p>
            <a:pPr algn="l"/>
            <a:r>
              <a:rPr lang="en-US" sz="1200"/>
              <a:t>The PLCO or Administrator can withdraw a case unless any item on an inventory schedule on the case has a disposition code, requisition, or sale associated with it.</a:t>
            </a:r>
          </a:p>
        </p:txBody>
      </p:sp>
      <p:graphicFrame>
        <p:nvGraphicFramePr>
          <p:cNvPr id="106530" name="Group 34"/>
          <p:cNvGraphicFramePr>
            <a:graphicFrameLocks noGrp="1"/>
          </p:cNvGraphicFramePr>
          <p:nvPr/>
        </p:nvGraphicFramePr>
        <p:xfrm>
          <a:off x="165100" y="2568575"/>
          <a:ext cx="3594100" cy="2895600"/>
        </p:xfrm>
        <a:graphic>
          <a:graphicData uri="http://schemas.openxmlformats.org/drawingml/2006/table">
            <a:tbl>
              <a:tblPr/>
              <a:tblGrid>
                <a:gridCol w="363538"/>
                <a:gridCol w="323056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Withdrawing a Case (Graphics 2.5.13 – 2.5.14)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746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Start</a:t>
                      </a:r>
                      <a:r>
                        <a:rPr kumimoji="0" lang="en-US" sz="1200" b="0" i="0" u="none" strike="noStrike" cap="none" normalizeH="0" baseline="0" smtClean="0">
                          <a:ln>
                            <a:noFill/>
                          </a:ln>
                          <a:solidFill>
                            <a:schemeClr val="tx1"/>
                          </a:solidFill>
                          <a:effectLst/>
                          <a:latin typeface="Arial" pitchFamily="34" charset="0"/>
                        </a:rPr>
                        <a:t> from the </a:t>
                      </a:r>
                      <a:r>
                        <a:rPr kumimoji="0" lang="en-US" sz="1200" b="1" i="0" u="none" strike="noStrike" cap="none" normalizeH="0" baseline="0" smtClean="0">
                          <a:ln>
                            <a:noFill/>
                          </a:ln>
                          <a:solidFill>
                            <a:schemeClr val="tx1"/>
                          </a:solidFill>
                          <a:effectLst/>
                          <a:latin typeface="Arial" pitchFamily="34" charset="0"/>
                        </a:rPr>
                        <a:t>View Case Details page</a:t>
                      </a:r>
                      <a:r>
                        <a:rPr kumimoji="0" lang="en-US" sz="1200" b="0" i="0" u="none" strike="noStrike" cap="none" normalizeH="0" baseline="0" smtClean="0">
                          <a:ln>
                            <a:noFill/>
                          </a:ln>
                          <a:solidFill>
                            <a:schemeClr val="tx1"/>
                          </a:solidFill>
                          <a:effectLst/>
                          <a:latin typeface="Arial" pitchFamily="34" charset="0"/>
                        </a:rPr>
                        <a:t> (Graphic 2.5.13).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withdraw</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Withdraw Case Comments page appears (Graphic 2.5.14).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regarding the withdrawal.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43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withdrawn case appears under the Inactive tab of the Case Workload. All items on the case are marked with WD disposal code.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6521" name="Picture 6" descr="view_case.gif"/>
          <p:cNvPicPr>
            <a:picLocks noChangeAspect="1"/>
          </p:cNvPicPr>
          <p:nvPr/>
        </p:nvPicPr>
        <p:blipFill>
          <a:blip r:embed="rId3" cstate="print"/>
          <a:srcRect/>
          <a:stretch>
            <a:fillRect/>
          </a:stretch>
        </p:blipFill>
        <p:spPr bwMode="auto">
          <a:xfrm>
            <a:off x="4005263" y="1881188"/>
            <a:ext cx="4957762" cy="1484312"/>
          </a:xfrm>
          <a:prstGeom prst="rect">
            <a:avLst/>
          </a:prstGeom>
          <a:noFill/>
          <a:ln w="19050">
            <a:solidFill>
              <a:schemeClr val="tx1"/>
            </a:solidFill>
            <a:miter lim="800000"/>
            <a:headEnd/>
            <a:tailEnd/>
          </a:ln>
        </p:spPr>
      </p:pic>
      <p:pic>
        <p:nvPicPr>
          <p:cNvPr id="106522" name="Picture 28" descr="Withdraw Case page"/>
          <p:cNvPicPr>
            <a:picLocks noChangeAspect="1" noChangeArrowheads="1"/>
          </p:cNvPicPr>
          <p:nvPr/>
        </p:nvPicPr>
        <p:blipFill>
          <a:blip r:embed="rId4" cstate="print"/>
          <a:srcRect/>
          <a:stretch>
            <a:fillRect/>
          </a:stretch>
        </p:blipFill>
        <p:spPr bwMode="auto">
          <a:xfrm>
            <a:off x="4005263" y="3810000"/>
            <a:ext cx="4938712" cy="1971675"/>
          </a:xfrm>
          <a:prstGeom prst="rect">
            <a:avLst/>
          </a:prstGeom>
          <a:noFill/>
          <a:ln w="19050">
            <a:solidFill>
              <a:schemeClr val="tx1"/>
            </a:solidFill>
            <a:miter lim="800000"/>
            <a:headEnd/>
            <a:tailEnd/>
          </a:ln>
        </p:spPr>
      </p:pic>
      <p:sp>
        <p:nvSpPr>
          <p:cNvPr id="106523" name="Rectangle 14"/>
          <p:cNvSpPr>
            <a:spLocks noChangeArrowheads="1"/>
          </p:cNvSpPr>
          <p:nvPr/>
        </p:nvSpPr>
        <p:spPr bwMode="auto">
          <a:xfrm>
            <a:off x="3990975" y="3373438"/>
            <a:ext cx="2263775" cy="214312"/>
          </a:xfrm>
          <a:prstGeom prst="rect">
            <a:avLst/>
          </a:prstGeom>
          <a:noFill/>
          <a:ln w="9525">
            <a:noFill/>
            <a:miter lim="800000"/>
            <a:headEnd/>
            <a:tailEnd/>
          </a:ln>
        </p:spPr>
        <p:txBody>
          <a:bodyPr wrap="none">
            <a:spAutoFit/>
          </a:bodyPr>
          <a:lstStyle/>
          <a:p>
            <a:pPr algn="l"/>
            <a:r>
              <a:rPr lang="en-US" sz="800"/>
              <a:t>Graphic 2.5.13 : View Case Details page (top)</a:t>
            </a:r>
          </a:p>
        </p:txBody>
      </p:sp>
      <p:sp>
        <p:nvSpPr>
          <p:cNvPr id="106524" name="Rectangle 14"/>
          <p:cNvSpPr>
            <a:spLocks noChangeArrowheads="1"/>
          </p:cNvSpPr>
          <p:nvPr/>
        </p:nvSpPr>
        <p:spPr bwMode="auto">
          <a:xfrm>
            <a:off x="4019550" y="5783263"/>
            <a:ext cx="1631950" cy="214312"/>
          </a:xfrm>
          <a:prstGeom prst="rect">
            <a:avLst/>
          </a:prstGeom>
          <a:noFill/>
          <a:ln w="9525">
            <a:noFill/>
            <a:miter lim="800000"/>
            <a:headEnd/>
            <a:tailEnd/>
          </a:ln>
        </p:spPr>
        <p:txBody>
          <a:bodyPr wrap="none">
            <a:spAutoFit/>
          </a:bodyPr>
          <a:lstStyle/>
          <a:p>
            <a:pPr algn="l"/>
            <a:r>
              <a:rPr lang="en-US" sz="800"/>
              <a:t>Graphic 2.5.14 : Withdraw Case</a:t>
            </a:r>
          </a:p>
        </p:txBody>
      </p:sp>
      <p:sp>
        <p:nvSpPr>
          <p:cNvPr id="106525" name="Rectangle 23"/>
          <p:cNvSpPr>
            <a:spLocks noChangeArrowheads="1"/>
          </p:cNvSpPr>
          <p:nvPr/>
        </p:nvSpPr>
        <p:spPr bwMode="auto">
          <a:xfrm>
            <a:off x="6143625" y="5419725"/>
            <a:ext cx="285750" cy="123825"/>
          </a:xfrm>
          <a:prstGeom prst="rect">
            <a:avLst/>
          </a:prstGeom>
          <a:noFill/>
          <a:ln w="19050" algn="ctr">
            <a:solidFill>
              <a:schemeClr val="folHlink"/>
            </a:solidFill>
            <a:miter lim="800000"/>
            <a:headEnd/>
            <a:tailEnd/>
          </a:ln>
        </p:spPr>
        <p:txBody>
          <a:bodyPr wrap="none" anchor="ctr"/>
          <a:lstStyle/>
          <a:p>
            <a:endParaRPr lang="en-US"/>
          </a:p>
        </p:txBody>
      </p:sp>
      <p:sp>
        <p:nvSpPr>
          <p:cNvPr id="106526" name="Rectangle 23"/>
          <p:cNvSpPr>
            <a:spLocks noChangeArrowheads="1"/>
          </p:cNvSpPr>
          <p:nvPr/>
        </p:nvSpPr>
        <p:spPr bwMode="auto">
          <a:xfrm>
            <a:off x="6496050" y="2762250"/>
            <a:ext cx="37147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2000" smtClean="0"/>
              <a:t>Topic Eight – Re-establishing a Withdrawn Case</a:t>
            </a:r>
          </a:p>
        </p:txBody>
      </p:sp>
      <p:sp>
        <p:nvSpPr>
          <p:cNvPr id="107523" name="Text Box 3"/>
          <p:cNvSpPr txBox="1">
            <a:spLocks noChangeArrowheads="1"/>
          </p:cNvSpPr>
          <p:nvPr/>
        </p:nvSpPr>
        <p:spPr bwMode="auto">
          <a:xfrm>
            <a:off x="0" y="1787525"/>
            <a:ext cx="4465638" cy="639763"/>
          </a:xfrm>
          <a:prstGeom prst="rect">
            <a:avLst/>
          </a:prstGeom>
          <a:noFill/>
          <a:ln w="9525">
            <a:noFill/>
            <a:miter lim="800000"/>
            <a:headEnd/>
            <a:tailEnd/>
          </a:ln>
        </p:spPr>
        <p:txBody>
          <a:bodyPr>
            <a:spAutoFit/>
          </a:bodyPr>
          <a:lstStyle/>
          <a:p>
            <a:pPr algn="l"/>
            <a:r>
              <a:rPr lang="en-US" sz="1200"/>
              <a:t>A withdrawn case may be re-established if you wish to make it active again. After a case is withdrawn, it has Withdrawn status and appears under the Inactive tab of the Case Workload.</a:t>
            </a:r>
          </a:p>
        </p:txBody>
      </p:sp>
      <p:sp>
        <p:nvSpPr>
          <p:cNvPr id="10752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Re-establishing a Withdrawn Case</a:t>
            </a:r>
          </a:p>
        </p:txBody>
      </p:sp>
      <p:sp>
        <p:nvSpPr>
          <p:cNvPr id="10752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F0F8102-FE49-465F-B92D-50E9566AF8A4}" type="slidenum">
              <a:rPr lang="en-US" sz="800">
                <a:solidFill>
                  <a:schemeClr val="bg1"/>
                </a:solidFill>
                <a:ea typeface="Arial Unicode MS" pitchFamily="34" charset="-128"/>
                <a:cs typeface="Arial Unicode MS" pitchFamily="34" charset="-128"/>
              </a:rPr>
              <a:pPr algn="r" eaLnBrk="0" hangingPunct="0"/>
              <a:t>102</a:t>
            </a:fld>
            <a:endParaRPr lang="en-US" sz="800">
              <a:solidFill>
                <a:schemeClr val="bg1"/>
              </a:solidFill>
              <a:ea typeface="Arial Unicode MS" pitchFamily="34" charset="-128"/>
              <a:cs typeface="Arial Unicode MS" pitchFamily="34" charset="-128"/>
            </a:endParaRPr>
          </a:p>
        </p:txBody>
      </p:sp>
      <p:graphicFrame>
        <p:nvGraphicFramePr>
          <p:cNvPr id="107560" name="Group 40"/>
          <p:cNvGraphicFramePr>
            <a:graphicFrameLocks noGrp="1"/>
          </p:cNvGraphicFramePr>
          <p:nvPr>
            <p:ph idx="1"/>
          </p:nvPr>
        </p:nvGraphicFramePr>
        <p:xfrm>
          <a:off x="109538" y="2498725"/>
          <a:ext cx="4175125" cy="3694176"/>
        </p:xfrm>
        <a:graphic>
          <a:graphicData uri="http://schemas.openxmlformats.org/drawingml/2006/table">
            <a:tbl>
              <a:tblPr/>
              <a:tblGrid>
                <a:gridCol w="379413"/>
                <a:gridCol w="3795712"/>
              </a:tblGrid>
              <a:tr h="27305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Re-establishing a Withdrawn Case (Graphics 2.5.14 – 2.5.15)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095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Start</a:t>
                      </a:r>
                      <a:r>
                        <a:rPr kumimoji="0" lang="en-US" sz="1200" b="0" i="0" u="none" strike="noStrike" cap="none" normalizeH="0" baseline="0" smtClean="0">
                          <a:ln>
                            <a:noFill/>
                          </a:ln>
                          <a:solidFill>
                            <a:schemeClr val="tx1"/>
                          </a:solidFill>
                          <a:effectLst/>
                          <a:latin typeface="Arial" pitchFamily="34" charset="0"/>
                        </a:rPr>
                        <a:t> from the </a:t>
                      </a:r>
                      <a:r>
                        <a:rPr kumimoji="0" lang="en-US" sz="1200" b="1" i="0" u="none" strike="noStrike" cap="none" normalizeH="0" baseline="0" smtClean="0">
                          <a:ln>
                            <a:noFill/>
                          </a:ln>
                          <a:solidFill>
                            <a:schemeClr val="tx1"/>
                          </a:solidFill>
                          <a:effectLst/>
                          <a:latin typeface="Arial" pitchFamily="34" charset="0"/>
                        </a:rPr>
                        <a:t>Case Workload page</a:t>
                      </a:r>
                      <a:r>
                        <a:rPr kumimoji="0" lang="en-US" sz="12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Inactive tab</a:t>
                      </a:r>
                      <a:r>
                        <a:rPr kumimoji="0" lang="en-US" sz="1200" b="0" i="0" u="none" strike="noStrike" cap="none" normalizeH="0" baseline="0" smtClean="0">
                          <a:ln>
                            <a:noFill/>
                          </a:ln>
                          <a:solidFill>
                            <a:schemeClr val="tx1"/>
                          </a:solidFill>
                          <a:effectLst/>
                          <a:latin typeface="Arial" pitchFamily="34" charset="0"/>
                        </a:rPr>
                        <a:t>.</a:t>
                      </a:r>
                      <a:endParaRPr kumimoji="0" lang="en-US" sz="1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22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 </a:t>
                      </a:r>
                      <a:r>
                        <a:rPr kumimoji="0" lang="en-US" sz="1200" b="1" i="0" u="none" strike="noStrike" cap="none" normalizeH="0" baseline="0" smtClean="0">
                          <a:ln>
                            <a:noFill/>
                          </a:ln>
                          <a:solidFill>
                            <a:schemeClr val="tx1"/>
                          </a:solidFill>
                          <a:effectLst/>
                          <a:latin typeface="Arial" pitchFamily="34" charset="0"/>
                        </a:rPr>
                        <a:t>withdrawn</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case</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Case Details page appears (Graphic 2.5.14).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re-establish </a:t>
                      </a:r>
                      <a:r>
                        <a:rPr kumimoji="0" lang="en-US" sz="1200" b="0" i="0" u="none" strike="noStrike" cap="none" normalizeH="0" baseline="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Re-establish Case Comments page appears (Graphic 2.5.15).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regarding the re-establishment.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6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Case Details page appears and displays the re-establish comments in the Reopen Reason field. The WD disposal code can be removed to change disposition for all or select items. The original established date is also retained.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7551" name="Picture 6" descr="view_case.gif"/>
          <p:cNvPicPr>
            <a:picLocks noChangeAspect="1"/>
          </p:cNvPicPr>
          <p:nvPr/>
        </p:nvPicPr>
        <p:blipFill>
          <a:blip r:embed="rId2" cstate="print"/>
          <a:srcRect/>
          <a:stretch>
            <a:fillRect/>
          </a:stretch>
        </p:blipFill>
        <p:spPr bwMode="auto">
          <a:xfrm>
            <a:off x="4568825" y="1890713"/>
            <a:ext cx="4325938" cy="1262062"/>
          </a:xfrm>
          <a:prstGeom prst="rect">
            <a:avLst/>
          </a:prstGeom>
          <a:noFill/>
          <a:ln w="19050">
            <a:solidFill>
              <a:schemeClr val="tx1"/>
            </a:solidFill>
            <a:miter lim="800000"/>
            <a:headEnd/>
            <a:tailEnd/>
          </a:ln>
        </p:spPr>
      </p:pic>
      <p:pic>
        <p:nvPicPr>
          <p:cNvPr id="107552" name="Picture 31" descr="Re-establish Case Comments page"/>
          <p:cNvPicPr>
            <a:picLocks noChangeAspect="1" noChangeArrowheads="1"/>
          </p:cNvPicPr>
          <p:nvPr/>
        </p:nvPicPr>
        <p:blipFill>
          <a:blip r:embed="rId3" cstate="print"/>
          <a:srcRect/>
          <a:stretch>
            <a:fillRect/>
          </a:stretch>
        </p:blipFill>
        <p:spPr bwMode="auto">
          <a:xfrm>
            <a:off x="4572000" y="3533775"/>
            <a:ext cx="4333875" cy="1724025"/>
          </a:xfrm>
          <a:prstGeom prst="rect">
            <a:avLst/>
          </a:prstGeom>
          <a:noFill/>
          <a:ln w="19050">
            <a:solidFill>
              <a:schemeClr val="tx1"/>
            </a:solidFill>
            <a:miter lim="800000"/>
            <a:headEnd/>
            <a:tailEnd/>
          </a:ln>
        </p:spPr>
      </p:pic>
      <p:sp>
        <p:nvSpPr>
          <p:cNvPr id="107553" name="Rectangle 14"/>
          <p:cNvSpPr>
            <a:spLocks noChangeArrowheads="1"/>
          </p:cNvSpPr>
          <p:nvPr/>
        </p:nvSpPr>
        <p:spPr bwMode="auto">
          <a:xfrm>
            <a:off x="4562475" y="3182938"/>
            <a:ext cx="2263775" cy="214312"/>
          </a:xfrm>
          <a:prstGeom prst="rect">
            <a:avLst/>
          </a:prstGeom>
          <a:noFill/>
          <a:ln w="9525">
            <a:noFill/>
            <a:miter lim="800000"/>
            <a:headEnd/>
            <a:tailEnd/>
          </a:ln>
        </p:spPr>
        <p:txBody>
          <a:bodyPr wrap="none">
            <a:spAutoFit/>
          </a:bodyPr>
          <a:lstStyle/>
          <a:p>
            <a:pPr algn="l"/>
            <a:r>
              <a:rPr lang="en-US" sz="800"/>
              <a:t>Graphic 2.5.14 : View Case Details page (top)</a:t>
            </a:r>
          </a:p>
        </p:txBody>
      </p:sp>
      <p:sp>
        <p:nvSpPr>
          <p:cNvPr id="107554" name="Rectangle 14"/>
          <p:cNvSpPr>
            <a:spLocks noChangeArrowheads="1"/>
          </p:cNvSpPr>
          <p:nvPr/>
        </p:nvSpPr>
        <p:spPr bwMode="auto">
          <a:xfrm>
            <a:off x="4552950" y="5268913"/>
            <a:ext cx="2552700" cy="214312"/>
          </a:xfrm>
          <a:prstGeom prst="rect">
            <a:avLst/>
          </a:prstGeom>
          <a:noFill/>
          <a:ln w="9525">
            <a:noFill/>
            <a:miter lim="800000"/>
            <a:headEnd/>
            <a:tailEnd/>
          </a:ln>
        </p:spPr>
        <p:txBody>
          <a:bodyPr wrap="none">
            <a:spAutoFit/>
          </a:bodyPr>
          <a:lstStyle/>
          <a:p>
            <a:pPr algn="l"/>
            <a:r>
              <a:rPr lang="en-US" sz="800"/>
              <a:t>Graphic 2.5.15 : Re-establish Case Comments page</a:t>
            </a:r>
          </a:p>
        </p:txBody>
      </p:sp>
      <p:sp>
        <p:nvSpPr>
          <p:cNvPr id="107555" name="Rectangle 23"/>
          <p:cNvSpPr>
            <a:spLocks noChangeArrowheads="1"/>
          </p:cNvSpPr>
          <p:nvPr/>
        </p:nvSpPr>
        <p:spPr bwMode="auto">
          <a:xfrm>
            <a:off x="8353425" y="2657475"/>
            <a:ext cx="400050" cy="104775"/>
          </a:xfrm>
          <a:prstGeom prst="rect">
            <a:avLst/>
          </a:prstGeom>
          <a:noFill/>
          <a:ln w="19050" algn="ctr">
            <a:solidFill>
              <a:schemeClr val="folHlink"/>
            </a:solidFill>
            <a:miter lim="800000"/>
            <a:headEnd/>
            <a:tailEnd/>
          </a:ln>
        </p:spPr>
        <p:txBody>
          <a:bodyPr wrap="none" anchor="ctr"/>
          <a:lstStyle/>
          <a:p>
            <a:endParaRPr lang="en-US"/>
          </a:p>
        </p:txBody>
      </p:sp>
      <p:sp>
        <p:nvSpPr>
          <p:cNvPr id="107556" name="Rectangle 23"/>
          <p:cNvSpPr>
            <a:spLocks noChangeArrowheads="1"/>
          </p:cNvSpPr>
          <p:nvPr/>
        </p:nvSpPr>
        <p:spPr bwMode="auto">
          <a:xfrm>
            <a:off x="6429375" y="4924425"/>
            <a:ext cx="28575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oup 193"/>
          <p:cNvGraphicFramePr>
            <a:graphicFrameLocks noGrp="1"/>
          </p:cNvGraphicFramePr>
          <p:nvPr/>
        </p:nvGraphicFramePr>
        <p:xfrm>
          <a:off x="152400" y="2563813"/>
          <a:ext cx="3365500" cy="4036632"/>
        </p:xfrm>
        <a:graphic>
          <a:graphicData uri="http://schemas.openxmlformats.org/drawingml/2006/table">
            <a:tbl>
              <a:tblPr/>
              <a:tblGrid>
                <a:gridCol w="382588"/>
                <a:gridCol w="2982912"/>
              </a:tblGrid>
              <a:tr h="27463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Deleting a Case (Graphics 2.5.16 – 2.5.17)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02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Start</a:t>
                      </a:r>
                      <a:r>
                        <a:rPr kumimoji="0" lang="en-US" sz="1200" b="0" i="0" u="none" strike="noStrike" cap="none" normalizeH="0" baseline="0" smtClean="0">
                          <a:ln>
                            <a:noFill/>
                          </a:ln>
                          <a:solidFill>
                            <a:schemeClr val="tx1"/>
                          </a:solidFill>
                          <a:effectLst/>
                          <a:latin typeface="Arial" pitchFamily="34" charset="0"/>
                        </a:rPr>
                        <a:t> from the </a:t>
                      </a:r>
                      <a:r>
                        <a:rPr kumimoji="0" lang="en-US" sz="1200" b="1" i="0" u="none" strike="noStrike" cap="none" normalizeH="0" baseline="0" smtClean="0">
                          <a:ln>
                            <a:noFill/>
                          </a:ln>
                          <a:solidFill>
                            <a:schemeClr val="tx1"/>
                          </a:solidFill>
                          <a:effectLst/>
                          <a:latin typeface="Arial" pitchFamily="34" charset="0"/>
                        </a:rPr>
                        <a:t>Case Workload page</a:t>
                      </a:r>
                      <a:r>
                        <a:rPr kumimoji="0" lang="en-US" sz="1200" b="0" i="0" u="none" strike="noStrike" cap="none" normalizeH="0" baseline="0" smtClean="0">
                          <a:ln>
                            <a:noFill/>
                          </a:ln>
                          <a:solidFill>
                            <a:schemeClr val="tx1"/>
                          </a:solidFill>
                          <a:effectLst/>
                          <a:latin typeface="Arial" pitchFamily="34" charset="0"/>
                        </a:rPr>
                        <a:t> (Graphic 2.5.16).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11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Draft tab</a:t>
                      </a:r>
                      <a:r>
                        <a:rPr kumimoji="0" lang="en-US" sz="1200" b="0" i="0" u="none" strike="noStrike" cap="none" normalizeH="0" baseline="0" smtClean="0">
                          <a:ln>
                            <a:noFill/>
                          </a:ln>
                          <a:solidFill>
                            <a:schemeClr val="tx1"/>
                          </a:solidFill>
                          <a:effectLst/>
                          <a:latin typeface="Arial" pitchFamily="34" charset="0"/>
                        </a:rPr>
                        <a:t>.</a:t>
                      </a:r>
                      <a:endParaRPr kumimoji="0" lang="en-U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858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 </a:t>
                      </a:r>
                      <a:r>
                        <a:rPr kumimoji="0" lang="en-US" sz="1200" b="1" i="0" u="none" strike="noStrike" cap="none" normalizeH="0" baseline="0" smtClean="0">
                          <a:ln>
                            <a:noFill/>
                          </a:ln>
                          <a:solidFill>
                            <a:schemeClr val="tx1"/>
                          </a:solidFill>
                          <a:effectLst/>
                          <a:latin typeface="Arial" pitchFamily="34" charset="0"/>
                        </a:rPr>
                        <a:t>draft case</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Case Details page appears (Graphic 2.5.17).</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You can also delete the case from the Case Workload page using the       icon.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delete</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A pop-up window appears, asking you to confirm the deletion.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OK</a:t>
                      </a:r>
                      <a:r>
                        <a:rPr kumimoji="0" lang="en-US" sz="1200" b="0" i="0" u="none" strike="noStrike" cap="none" normalizeH="0" baseline="0" smtClean="0">
                          <a:ln>
                            <a:noFill/>
                          </a:ln>
                          <a:solidFill>
                            <a:schemeClr val="tx1"/>
                          </a:solidFill>
                          <a:effectLst/>
                          <a:latin typeface="Arial" pitchFamily="34" charset="0"/>
                        </a:rPr>
                        <a:t> button on the pop-up window.</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case is deleted and no longer appears in your Case Workload.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6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FAE7678-2BFE-47D9-A332-AB0CB1F089ED}" type="slidenum">
              <a:rPr lang="en-US" sz="800">
                <a:solidFill>
                  <a:schemeClr val="bg1"/>
                </a:solidFill>
                <a:ea typeface="Arial Unicode MS" pitchFamily="34" charset="-128"/>
                <a:cs typeface="Arial Unicode MS" pitchFamily="34" charset="-128"/>
              </a:rPr>
              <a:pPr algn="r" eaLnBrk="0" hangingPunct="0"/>
              <a:t>103</a:t>
            </a:fld>
            <a:endParaRPr lang="en-US" sz="800">
              <a:solidFill>
                <a:schemeClr val="bg1"/>
              </a:solidFill>
              <a:ea typeface="Arial Unicode MS" pitchFamily="34" charset="-128"/>
              <a:cs typeface="Arial Unicode MS" pitchFamily="34" charset="-128"/>
            </a:endParaRPr>
          </a:p>
        </p:txBody>
      </p:sp>
      <p:sp>
        <p:nvSpPr>
          <p:cNvPr id="10856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Nine – Deleting a Case</a:t>
            </a:r>
          </a:p>
        </p:txBody>
      </p:sp>
      <p:sp>
        <p:nvSpPr>
          <p:cNvPr id="108570" name="Rectangle 3"/>
          <p:cNvSpPr txBox="1">
            <a:spLocks noChangeArrowheads="1"/>
          </p:cNvSpPr>
          <p:nvPr/>
        </p:nvSpPr>
        <p:spPr bwMode="auto">
          <a:xfrm>
            <a:off x="0" y="1020763"/>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Deleting a Case</a:t>
            </a:r>
          </a:p>
        </p:txBody>
      </p:sp>
      <p:sp>
        <p:nvSpPr>
          <p:cNvPr id="108571" name="Text Box 5"/>
          <p:cNvSpPr txBox="1">
            <a:spLocks noChangeArrowheads="1"/>
          </p:cNvSpPr>
          <p:nvPr/>
        </p:nvSpPr>
        <p:spPr bwMode="auto">
          <a:xfrm>
            <a:off x="0" y="1362075"/>
            <a:ext cx="3548063" cy="1187450"/>
          </a:xfrm>
          <a:prstGeom prst="rect">
            <a:avLst/>
          </a:prstGeom>
          <a:noFill/>
          <a:ln w="9525">
            <a:noFill/>
            <a:miter lim="800000"/>
            <a:headEnd/>
            <a:tailEnd/>
          </a:ln>
        </p:spPr>
        <p:txBody>
          <a:bodyPr>
            <a:spAutoFit/>
          </a:bodyPr>
          <a:lstStyle/>
          <a:p>
            <a:pPr algn="l"/>
            <a:r>
              <a:rPr lang="en-US" sz="1200"/>
              <a:t>PLCOs and Administrators may only delete cases in Draft status. Remember that once you delete a case, you will not be able to retrieve it.  Note: To delete an active case, you must remove all the inventory schedules to put the case back into draft status.</a:t>
            </a:r>
          </a:p>
        </p:txBody>
      </p:sp>
      <p:pic>
        <p:nvPicPr>
          <p:cNvPr id="108572" name="Picture 29" descr="View Case Details page for a draft case"/>
          <p:cNvPicPr>
            <a:picLocks noChangeAspect="1" noChangeArrowheads="1"/>
          </p:cNvPicPr>
          <p:nvPr/>
        </p:nvPicPr>
        <p:blipFill>
          <a:blip r:embed="rId3" cstate="print"/>
          <a:srcRect/>
          <a:stretch>
            <a:fillRect/>
          </a:stretch>
        </p:blipFill>
        <p:spPr bwMode="auto">
          <a:xfrm>
            <a:off x="3733800" y="3800475"/>
            <a:ext cx="5267325" cy="2578100"/>
          </a:xfrm>
          <a:prstGeom prst="rect">
            <a:avLst/>
          </a:prstGeom>
          <a:noFill/>
          <a:ln w="19050">
            <a:solidFill>
              <a:schemeClr val="tx1"/>
            </a:solidFill>
            <a:miter lim="800000"/>
            <a:headEnd/>
            <a:tailEnd/>
          </a:ln>
        </p:spPr>
      </p:pic>
      <p:pic>
        <p:nvPicPr>
          <p:cNvPr id="108573" name="Picture 30" descr="Case Workload, Draft tab"/>
          <p:cNvPicPr>
            <a:picLocks noChangeAspect="1" noChangeArrowheads="1"/>
          </p:cNvPicPr>
          <p:nvPr/>
        </p:nvPicPr>
        <p:blipFill>
          <a:blip r:embed="rId4" cstate="print"/>
          <a:srcRect/>
          <a:stretch>
            <a:fillRect/>
          </a:stretch>
        </p:blipFill>
        <p:spPr bwMode="auto">
          <a:xfrm>
            <a:off x="3724275" y="1571625"/>
            <a:ext cx="5267325" cy="1828800"/>
          </a:xfrm>
          <a:prstGeom prst="rect">
            <a:avLst/>
          </a:prstGeom>
          <a:noFill/>
          <a:ln w="19050">
            <a:solidFill>
              <a:schemeClr val="tx1"/>
            </a:solidFill>
            <a:miter lim="800000"/>
            <a:headEnd/>
            <a:tailEnd/>
          </a:ln>
        </p:spPr>
      </p:pic>
      <p:sp>
        <p:nvSpPr>
          <p:cNvPr id="108574" name="Rectangle 14"/>
          <p:cNvSpPr>
            <a:spLocks noChangeArrowheads="1"/>
          </p:cNvSpPr>
          <p:nvPr/>
        </p:nvSpPr>
        <p:spPr bwMode="auto">
          <a:xfrm>
            <a:off x="3695700" y="3421063"/>
            <a:ext cx="2344738" cy="214312"/>
          </a:xfrm>
          <a:prstGeom prst="rect">
            <a:avLst/>
          </a:prstGeom>
          <a:noFill/>
          <a:ln w="9525">
            <a:noFill/>
            <a:miter lim="800000"/>
            <a:headEnd/>
            <a:tailEnd/>
          </a:ln>
        </p:spPr>
        <p:txBody>
          <a:bodyPr wrap="none">
            <a:spAutoFit/>
          </a:bodyPr>
          <a:lstStyle/>
          <a:p>
            <a:pPr algn="l"/>
            <a:r>
              <a:rPr lang="en-US" sz="800"/>
              <a:t>Graphic 2.5.16 : Case Workload page, Draft tab</a:t>
            </a:r>
          </a:p>
        </p:txBody>
      </p:sp>
      <p:sp>
        <p:nvSpPr>
          <p:cNvPr id="108575" name="Rectangle 14"/>
          <p:cNvSpPr>
            <a:spLocks noChangeArrowheads="1"/>
          </p:cNvSpPr>
          <p:nvPr/>
        </p:nvSpPr>
        <p:spPr bwMode="auto">
          <a:xfrm>
            <a:off x="3724275" y="6383338"/>
            <a:ext cx="2025650" cy="214312"/>
          </a:xfrm>
          <a:prstGeom prst="rect">
            <a:avLst/>
          </a:prstGeom>
          <a:noFill/>
          <a:ln w="9525">
            <a:noFill/>
            <a:miter lim="800000"/>
            <a:headEnd/>
            <a:tailEnd/>
          </a:ln>
        </p:spPr>
        <p:txBody>
          <a:bodyPr wrap="none">
            <a:spAutoFit/>
          </a:bodyPr>
          <a:lstStyle/>
          <a:p>
            <a:pPr algn="l"/>
            <a:r>
              <a:rPr lang="en-US" sz="800"/>
              <a:t>Graphic 2.5.17 : View Case Details page</a:t>
            </a:r>
          </a:p>
        </p:txBody>
      </p:sp>
      <p:sp>
        <p:nvSpPr>
          <p:cNvPr id="108576" name="Rectangle 23"/>
          <p:cNvSpPr>
            <a:spLocks noChangeArrowheads="1"/>
          </p:cNvSpPr>
          <p:nvPr/>
        </p:nvSpPr>
        <p:spPr bwMode="auto">
          <a:xfrm>
            <a:off x="3800475" y="2876550"/>
            <a:ext cx="133350" cy="123825"/>
          </a:xfrm>
          <a:prstGeom prst="rect">
            <a:avLst/>
          </a:prstGeom>
          <a:noFill/>
          <a:ln w="19050" algn="ctr">
            <a:solidFill>
              <a:schemeClr val="folHlink"/>
            </a:solidFill>
            <a:miter lim="800000"/>
            <a:headEnd/>
            <a:tailEnd/>
          </a:ln>
        </p:spPr>
        <p:txBody>
          <a:bodyPr wrap="none" anchor="ctr"/>
          <a:lstStyle/>
          <a:p>
            <a:endParaRPr lang="en-US"/>
          </a:p>
        </p:txBody>
      </p:sp>
      <p:sp>
        <p:nvSpPr>
          <p:cNvPr id="108577" name="Rectangle 23"/>
          <p:cNvSpPr>
            <a:spLocks noChangeArrowheads="1"/>
          </p:cNvSpPr>
          <p:nvPr/>
        </p:nvSpPr>
        <p:spPr bwMode="auto">
          <a:xfrm flipV="1">
            <a:off x="4143375" y="2895600"/>
            <a:ext cx="571500" cy="104775"/>
          </a:xfrm>
          <a:prstGeom prst="rect">
            <a:avLst/>
          </a:prstGeom>
          <a:noFill/>
          <a:ln w="19050" algn="ctr">
            <a:solidFill>
              <a:schemeClr val="folHlink"/>
            </a:solidFill>
            <a:miter lim="800000"/>
            <a:headEnd/>
            <a:tailEnd/>
          </a:ln>
        </p:spPr>
        <p:txBody>
          <a:bodyPr rot="10800000" wrap="none" anchor="ctr"/>
          <a:lstStyle/>
          <a:p>
            <a:endParaRPr lang="en-US"/>
          </a:p>
        </p:txBody>
      </p:sp>
      <p:sp>
        <p:nvSpPr>
          <p:cNvPr id="108578" name="Rectangle 23"/>
          <p:cNvSpPr>
            <a:spLocks noChangeArrowheads="1"/>
          </p:cNvSpPr>
          <p:nvPr/>
        </p:nvSpPr>
        <p:spPr bwMode="auto">
          <a:xfrm>
            <a:off x="4105275" y="2552700"/>
            <a:ext cx="314325" cy="123825"/>
          </a:xfrm>
          <a:prstGeom prst="rect">
            <a:avLst/>
          </a:prstGeom>
          <a:noFill/>
          <a:ln w="19050" algn="ctr">
            <a:solidFill>
              <a:schemeClr val="folHlink"/>
            </a:solidFill>
            <a:miter lim="800000"/>
            <a:headEnd/>
            <a:tailEnd/>
          </a:ln>
        </p:spPr>
        <p:txBody>
          <a:bodyPr wrap="none" anchor="ctr"/>
          <a:lstStyle/>
          <a:p>
            <a:endParaRPr lang="en-US"/>
          </a:p>
        </p:txBody>
      </p:sp>
      <p:sp>
        <p:nvSpPr>
          <p:cNvPr id="108579" name="Rectangle 23"/>
          <p:cNvSpPr>
            <a:spLocks noChangeArrowheads="1"/>
          </p:cNvSpPr>
          <p:nvPr/>
        </p:nvSpPr>
        <p:spPr bwMode="auto">
          <a:xfrm flipV="1">
            <a:off x="7639050" y="4714875"/>
            <a:ext cx="371475" cy="123825"/>
          </a:xfrm>
          <a:prstGeom prst="rect">
            <a:avLst/>
          </a:prstGeom>
          <a:noFill/>
          <a:ln w="19050" algn="ctr">
            <a:solidFill>
              <a:schemeClr val="folHlink"/>
            </a:solidFill>
            <a:miter lim="800000"/>
            <a:headEnd/>
            <a:tailEnd/>
          </a:ln>
        </p:spPr>
        <p:txBody>
          <a:bodyPr rot="10800000" wrap="none" anchor="ctr"/>
          <a:lstStyle/>
          <a:p>
            <a:endParaRPr lang="en-US"/>
          </a:p>
        </p:txBody>
      </p:sp>
      <p:pic>
        <p:nvPicPr>
          <p:cNvPr id="108580" name="Picture 28" descr="delete"/>
          <p:cNvPicPr>
            <a:picLocks noChangeAspect="1" noChangeArrowheads="1"/>
          </p:cNvPicPr>
          <p:nvPr/>
        </p:nvPicPr>
        <p:blipFill>
          <a:blip r:embed="rId5" cstate="print"/>
          <a:srcRect/>
          <a:stretch>
            <a:fillRect/>
          </a:stretch>
        </p:blipFill>
        <p:spPr bwMode="auto">
          <a:xfrm>
            <a:off x="1254125" y="5051425"/>
            <a:ext cx="152400" cy="152400"/>
          </a:xfrm>
          <a:prstGeom prst="rect">
            <a:avLst/>
          </a:prstGeom>
          <a:noFill/>
          <a:ln w="9525">
            <a:noFill/>
            <a:miter lim="800000"/>
            <a:headEnd/>
            <a:tailEnd/>
          </a:ln>
        </p:spPr>
      </p:pic>
      <p:pic>
        <p:nvPicPr>
          <p:cNvPr id="108581" name="Picture 28" descr="delete"/>
          <p:cNvPicPr>
            <a:picLocks noChangeAspect="1" noChangeArrowheads="1"/>
          </p:cNvPicPr>
          <p:nvPr/>
        </p:nvPicPr>
        <p:blipFill>
          <a:blip r:embed="rId5" cstate="print"/>
          <a:srcRect/>
          <a:stretch>
            <a:fillRect/>
          </a:stretch>
        </p:blipFill>
        <p:spPr bwMode="auto">
          <a:xfrm>
            <a:off x="3078163" y="4573588"/>
            <a:ext cx="1524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CF1D190-D6D9-482D-8974-BCBB1CC55581}" type="slidenum">
              <a:rPr lang="en-US" sz="800">
                <a:solidFill>
                  <a:schemeClr val="bg1"/>
                </a:solidFill>
                <a:ea typeface="Arial Unicode MS" pitchFamily="34" charset="-128"/>
                <a:cs typeface="Arial Unicode MS" pitchFamily="34" charset="-128"/>
              </a:rPr>
              <a:pPr algn="r" eaLnBrk="0" hangingPunct="0"/>
              <a:t>104</a:t>
            </a:fld>
            <a:endParaRPr lang="en-US" sz="800">
              <a:solidFill>
                <a:schemeClr val="bg1"/>
              </a:solidFill>
              <a:ea typeface="Arial Unicode MS" pitchFamily="34" charset="-128"/>
              <a:cs typeface="Arial Unicode MS" pitchFamily="34" charset="-128"/>
            </a:endParaRPr>
          </a:p>
        </p:txBody>
      </p:sp>
      <p:sp>
        <p:nvSpPr>
          <p:cNvPr id="109571"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Ten – Transferring an Individual Case</a:t>
            </a:r>
          </a:p>
        </p:txBody>
      </p:sp>
      <p:sp>
        <p:nvSpPr>
          <p:cNvPr id="10957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Transferring an Individual Case</a:t>
            </a:r>
          </a:p>
        </p:txBody>
      </p:sp>
      <p:sp>
        <p:nvSpPr>
          <p:cNvPr id="109573" name="Text Box 5"/>
          <p:cNvSpPr txBox="1">
            <a:spLocks noChangeArrowheads="1"/>
          </p:cNvSpPr>
          <p:nvPr/>
        </p:nvSpPr>
        <p:spPr bwMode="auto">
          <a:xfrm>
            <a:off x="0" y="1787525"/>
            <a:ext cx="4021138" cy="1552575"/>
          </a:xfrm>
          <a:prstGeom prst="rect">
            <a:avLst/>
          </a:prstGeom>
          <a:noFill/>
          <a:ln w="9525">
            <a:noFill/>
            <a:miter lim="800000"/>
            <a:headEnd/>
            <a:tailEnd/>
          </a:ln>
        </p:spPr>
        <p:txBody>
          <a:bodyPr>
            <a:spAutoFit/>
          </a:bodyPr>
          <a:lstStyle/>
          <a:p>
            <a:pPr algn="l"/>
            <a:r>
              <a:rPr lang="en-US" sz="1200"/>
              <a:t>Transferring an individual case will also transfer all of its associated inventory schedules, referrals, requisitions, and sales. </a:t>
            </a:r>
          </a:p>
          <a:p>
            <a:pPr algn="l"/>
            <a:r>
              <a:rPr lang="en-US" sz="1200"/>
              <a:t>PLCOs and Administrators may transfer one or more cases using the transfer function in PCARSS (see the Transfers lesson in the PLCO module), or they may transfer an individual case from the case’s View Case Details page.</a:t>
            </a:r>
          </a:p>
        </p:txBody>
      </p:sp>
      <p:graphicFrame>
        <p:nvGraphicFramePr>
          <p:cNvPr id="109612" name="Group 44"/>
          <p:cNvGraphicFramePr>
            <a:graphicFrameLocks noGrp="1"/>
          </p:cNvGraphicFramePr>
          <p:nvPr/>
        </p:nvGraphicFramePr>
        <p:xfrm>
          <a:off x="117475" y="3411538"/>
          <a:ext cx="3759200" cy="2529840"/>
        </p:xfrm>
        <a:graphic>
          <a:graphicData uri="http://schemas.openxmlformats.org/drawingml/2006/table">
            <a:tbl>
              <a:tblPr/>
              <a:tblGrid>
                <a:gridCol w="313008"/>
                <a:gridCol w="344619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Transferring an Individual Case (Graphics 2.5.18 – 2.5.20)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Case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71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a </a:t>
                      </a:r>
                      <a:r>
                        <a:rPr kumimoji="0" lang="en-US" sz="1200" b="1" i="0" u="none" strike="noStrike" cap="none" normalizeH="0" baseline="0" smtClean="0">
                          <a:ln>
                            <a:noFill/>
                          </a:ln>
                          <a:solidFill>
                            <a:schemeClr val="tx1"/>
                          </a:solidFill>
                          <a:effectLst/>
                          <a:latin typeface="Arial" pitchFamily="34" charset="0"/>
                        </a:rPr>
                        <a:t>case</a:t>
                      </a:r>
                      <a:r>
                        <a:rPr kumimoji="0" lang="en-US" sz="1200" b="0" i="0" u="none" strike="noStrike" cap="none" normalizeH="0" baseline="0" smtClean="0">
                          <a:ln>
                            <a:noFill/>
                          </a:ln>
                          <a:solidFill>
                            <a:schemeClr val="tx1"/>
                          </a:solidFill>
                          <a:effectLst/>
                          <a:latin typeface="Arial" pitchFamily="34" charset="0"/>
                        </a:rPr>
                        <a:t> to transfer.</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Case Details page appears (Graphic 2.5.18).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71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Click the </a:t>
                      </a:r>
                      <a:r>
                        <a:rPr kumimoji="0" lang="en-US" sz="1200" b="1" i="0" u="none" strike="noStrike" cap="none" normalizeH="0" baseline="0" smtClean="0">
                          <a:ln>
                            <a:noFill/>
                          </a:ln>
                          <a:solidFill>
                            <a:schemeClr val="tx1"/>
                          </a:solidFill>
                          <a:effectLst/>
                          <a:latin typeface="Arial" pitchFamily="34" charset="0"/>
                        </a:rPr>
                        <a:t>transfer</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Transfer Case page appears (Graphic 2.5.19).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28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who will receive the case in the Transfer to E-Mail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9593" name="Picture 25" descr="Transfer Case(s) page"/>
          <p:cNvPicPr>
            <a:picLocks noChangeAspect="1" noChangeArrowheads="1"/>
          </p:cNvPicPr>
          <p:nvPr/>
        </p:nvPicPr>
        <p:blipFill>
          <a:blip r:embed="rId3" cstate="print"/>
          <a:srcRect/>
          <a:stretch>
            <a:fillRect/>
          </a:stretch>
        </p:blipFill>
        <p:spPr bwMode="auto">
          <a:xfrm>
            <a:off x="4151313" y="3419475"/>
            <a:ext cx="4792662" cy="2962275"/>
          </a:xfrm>
          <a:prstGeom prst="rect">
            <a:avLst/>
          </a:prstGeom>
          <a:noFill/>
          <a:ln w="19050">
            <a:solidFill>
              <a:schemeClr val="tx1"/>
            </a:solidFill>
            <a:miter lim="800000"/>
            <a:headEnd/>
            <a:tailEnd/>
          </a:ln>
        </p:spPr>
      </p:pic>
      <p:pic>
        <p:nvPicPr>
          <p:cNvPr id="109594" name="Picture 7" descr="view_case.gif"/>
          <p:cNvPicPr>
            <a:picLocks noChangeAspect="1"/>
          </p:cNvPicPr>
          <p:nvPr/>
        </p:nvPicPr>
        <p:blipFill>
          <a:blip r:embed="rId4" cstate="print"/>
          <a:srcRect/>
          <a:stretch>
            <a:fillRect/>
          </a:stretch>
        </p:blipFill>
        <p:spPr bwMode="auto">
          <a:xfrm>
            <a:off x="4154488" y="1643063"/>
            <a:ext cx="4789487" cy="1433512"/>
          </a:xfrm>
          <a:prstGeom prst="rect">
            <a:avLst/>
          </a:prstGeom>
          <a:noFill/>
          <a:ln w="19050">
            <a:solidFill>
              <a:schemeClr val="tx1"/>
            </a:solidFill>
            <a:miter lim="800000"/>
            <a:headEnd/>
            <a:tailEnd/>
          </a:ln>
        </p:spPr>
      </p:pic>
      <p:sp>
        <p:nvSpPr>
          <p:cNvPr id="109595" name="Rectangle 14"/>
          <p:cNvSpPr>
            <a:spLocks noChangeArrowheads="1"/>
          </p:cNvSpPr>
          <p:nvPr/>
        </p:nvSpPr>
        <p:spPr bwMode="auto">
          <a:xfrm>
            <a:off x="4143375" y="3087688"/>
            <a:ext cx="2263775" cy="214312"/>
          </a:xfrm>
          <a:prstGeom prst="rect">
            <a:avLst/>
          </a:prstGeom>
          <a:noFill/>
          <a:ln w="9525">
            <a:noFill/>
            <a:miter lim="800000"/>
            <a:headEnd/>
            <a:tailEnd/>
          </a:ln>
        </p:spPr>
        <p:txBody>
          <a:bodyPr wrap="none">
            <a:spAutoFit/>
          </a:bodyPr>
          <a:lstStyle/>
          <a:p>
            <a:pPr algn="l"/>
            <a:r>
              <a:rPr lang="en-US" sz="800"/>
              <a:t>Graphic 2.5.18 : View Case Details page (top)</a:t>
            </a:r>
          </a:p>
        </p:txBody>
      </p:sp>
      <p:sp>
        <p:nvSpPr>
          <p:cNvPr id="109596" name="Rectangle 14"/>
          <p:cNvSpPr>
            <a:spLocks noChangeArrowheads="1"/>
          </p:cNvSpPr>
          <p:nvPr/>
        </p:nvSpPr>
        <p:spPr bwMode="auto">
          <a:xfrm>
            <a:off x="4133850" y="6392863"/>
            <a:ext cx="1895475" cy="214312"/>
          </a:xfrm>
          <a:prstGeom prst="rect">
            <a:avLst/>
          </a:prstGeom>
          <a:noFill/>
          <a:ln w="9525">
            <a:noFill/>
            <a:miter lim="800000"/>
            <a:headEnd/>
            <a:tailEnd/>
          </a:ln>
        </p:spPr>
        <p:txBody>
          <a:bodyPr wrap="none">
            <a:spAutoFit/>
          </a:bodyPr>
          <a:lstStyle/>
          <a:p>
            <a:pPr algn="l"/>
            <a:r>
              <a:rPr lang="en-US" sz="800"/>
              <a:t>Graphic 2.5.19 : Transfer Cases page</a:t>
            </a:r>
          </a:p>
        </p:txBody>
      </p:sp>
      <p:sp>
        <p:nvSpPr>
          <p:cNvPr id="109597" name="Rectangle 23"/>
          <p:cNvSpPr>
            <a:spLocks noChangeArrowheads="1"/>
          </p:cNvSpPr>
          <p:nvPr/>
        </p:nvSpPr>
        <p:spPr bwMode="auto">
          <a:xfrm flipV="1">
            <a:off x="6943725" y="2486025"/>
            <a:ext cx="314325" cy="114300"/>
          </a:xfrm>
          <a:prstGeom prst="rect">
            <a:avLst/>
          </a:prstGeom>
          <a:noFill/>
          <a:ln w="19050" algn="ctr">
            <a:solidFill>
              <a:schemeClr val="folHlink"/>
            </a:solidFill>
            <a:miter lim="800000"/>
            <a:headEnd/>
            <a:tailEnd/>
          </a:ln>
        </p:spPr>
        <p:txBody>
          <a:bodyPr rot="10800000" wrap="none" anchor="ctr"/>
          <a:lstStyle/>
          <a:p>
            <a:endParaRPr lang="en-US"/>
          </a:p>
        </p:txBody>
      </p:sp>
      <p:sp>
        <p:nvSpPr>
          <p:cNvPr id="109598" name="Rectangle 23"/>
          <p:cNvSpPr>
            <a:spLocks noChangeArrowheads="1"/>
          </p:cNvSpPr>
          <p:nvPr/>
        </p:nvSpPr>
        <p:spPr bwMode="auto">
          <a:xfrm flipV="1">
            <a:off x="6886575" y="4324350"/>
            <a:ext cx="152400" cy="123825"/>
          </a:xfrm>
          <a:prstGeom prst="rect">
            <a:avLst/>
          </a:prstGeom>
          <a:noFill/>
          <a:ln w="19050" algn="ctr">
            <a:solidFill>
              <a:schemeClr val="folHlink"/>
            </a:solidFill>
            <a:miter lim="800000"/>
            <a:headEnd/>
            <a:tailEnd/>
          </a:ln>
        </p:spPr>
        <p:txBody>
          <a:bodyPr rot="10800000" wrap="none" anchor="ctr"/>
          <a:lstStyle/>
          <a:p>
            <a:endParaRPr lang="en-US"/>
          </a:p>
        </p:txBody>
      </p:sp>
      <p:sp>
        <p:nvSpPr>
          <p:cNvPr id="109599" name="Rectangle 23"/>
          <p:cNvSpPr>
            <a:spLocks noChangeArrowheads="1"/>
          </p:cNvSpPr>
          <p:nvPr/>
        </p:nvSpPr>
        <p:spPr bwMode="auto">
          <a:xfrm flipV="1">
            <a:off x="6162675" y="6010275"/>
            <a:ext cx="371475" cy="123825"/>
          </a:xfrm>
          <a:prstGeom prst="rect">
            <a:avLst/>
          </a:prstGeom>
          <a:noFill/>
          <a:ln w="19050" algn="ctr">
            <a:solidFill>
              <a:schemeClr val="folHlink"/>
            </a:solidFill>
            <a:miter lim="800000"/>
            <a:headEnd/>
            <a:tailEnd/>
          </a:ln>
        </p:spPr>
        <p:txBody>
          <a:bodyPr rot="10800000" wrap="none" anchor="ctr"/>
          <a:lstStyle/>
          <a:p>
            <a:endParaRPr lang="en-US"/>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5BEB4E3-42F9-462E-BF95-983F33EBDE70}" type="slidenum">
              <a:rPr lang="en-US" sz="800">
                <a:solidFill>
                  <a:schemeClr val="bg1"/>
                </a:solidFill>
                <a:ea typeface="Arial Unicode MS" pitchFamily="34" charset="-128"/>
                <a:cs typeface="Arial Unicode MS" pitchFamily="34" charset="-128"/>
              </a:rPr>
              <a:pPr algn="r" eaLnBrk="0" hangingPunct="0"/>
              <a:t>105</a:t>
            </a:fld>
            <a:endParaRPr lang="en-US" sz="800">
              <a:solidFill>
                <a:schemeClr val="bg1"/>
              </a:solidFill>
              <a:ea typeface="Arial Unicode MS" pitchFamily="34" charset="-128"/>
              <a:cs typeface="Arial Unicode MS" pitchFamily="34" charset="-128"/>
            </a:endParaRPr>
          </a:p>
        </p:txBody>
      </p:sp>
      <p:sp>
        <p:nvSpPr>
          <p:cNvPr id="11059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Ten – Transferring an Individual Case</a:t>
            </a:r>
          </a:p>
        </p:txBody>
      </p:sp>
      <p:sp>
        <p:nvSpPr>
          <p:cNvPr id="110596" name="Rectangle 3"/>
          <p:cNvSpPr txBox="1">
            <a:spLocks noChangeArrowheads="1"/>
          </p:cNvSpPr>
          <p:nvPr/>
        </p:nvSpPr>
        <p:spPr bwMode="auto">
          <a:xfrm>
            <a:off x="0" y="1220788"/>
            <a:ext cx="495776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Transferring an Individual Case – Continued </a:t>
            </a:r>
          </a:p>
        </p:txBody>
      </p:sp>
      <p:graphicFrame>
        <p:nvGraphicFramePr>
          <p:cNvPr id="110631" name="Group 39"/>
          <p:cNvGraphicFramePr>
            <a:graphicFrameLocks noGrp="1"/>
          </p:cNvGraphicFramePr>
          <p:nvPr/>
        </p:nvGraphicFramePr>
        <p:xfrm>
          <a:off x="153988" y="1873250"/>
          <a:ext cx="3282950" cy="3621024"/>
        </p:xfrm>
        <a:graphic>
          <a:graphicData uri="http://schemas.openxmlformats.org/drawingml/2006/table">
            <a:tbl>
              <a:tblPr/>
              <a:tblGrid>
                <a:gridCol w="407987"/>
                <a:gridCol w="2874963"/>
              </a:tblGrid>
              <a:tr h="199789">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Transferring an Individual Case (Graphics 2.5.18 – 2.5.20)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8892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PCARSS will search for the user in the database and populate his or her name next to the text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85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comments</a:t>
                      </a:r>
                      <a:r>
                        <a:rPr kumimoji="0" lang="en-US" sz="1200" b="0" i="0" u="none" strike="noStrike" cap="none" normalizeH="0" baseline="0" dirty="0" smtClean="0">
                          <a:ln>
                            <a:noFill/>
                          </a:ln>
                          <a:solidFill>
                            <a:schemeClr val="tx1"/>
                          </a:solidFill>
                          <a:effectLst/>
                          <a:latin typeface="Arial" pitchFamily="34" charset="0"/>
                        </a:rPr>
                        <a:t> in the Comments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00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Transfer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Transfer Confirmation page appears (Graphic 2.5.20).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875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case and any associated inventory schedules, referrals, requisitions, and sales have been removed from your workloads and transferred to the specified user.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0616" name="Picture 24" descr="search"/>
          <p:cNvPicPr>
            <a:picLocks noChangeAspect="1" noChangeArrowheads="1"/>
          </p:cNvPicPr>
          <p:nvPr/>
        </p:nvPicPr>
        <p:blipFill>
          <a:blip r:embed="rId3" cstate="print"/>
          <a:srcRect/>
          <a:stretch>
            <a:fillRect/>
          </a:stretch>
        </p:blipFill>
        <p:spPr bwMode="auto">
          <a:xfrm>
            <a:off x="1300163" y="2424113"/>
            <a:ext cx="152400" cy="142875"/>
          </a:xfrm>
          <a:prstGeom prst="rect">
            <a:avLst/>
          </a:prstGeom>
          <a:noFill/>
          <a:ln w="9525">
            <a:noFill/>
            <a:miter lim="800000"/>
            <a:headEnd/>
            <a:tailEnd/>
          </a:ln>
        </p:spPr>
      </p:pic>
      <p:pic>
        <p:nvPicPr>
          <p:cNvPr id="110617" name="Picture 25" descr="Transfer Confirmation page"/>
          <p:cNvPicPr>
            <a:picLocks noChangeAspect="1" noChangeArrowheads="1"/>
          </p:cNvPicPr>
          <p:nvPr/>
        </p:nvPicPr>
        <p:blipFill>
          <a:blip r:embed="rId4" cstate="print"/>
          <a:srcRect/>
          <a:stretch>
            <a:fillRect/>
          </a:stretch>
        </p:blipFill>
        <p:spPr bwMode="auto">
          <a:xfrm>
            <a:off x="3771900" y="1876425"/>
            <a:ext cx="5124450" cy="2562225"/>
          </a:xfrm>
          <a:prstGeom prst="rect">
            <a:avLst/>
          </a:prstGeom>
          <a:noFill/>
          <a:ln w="19050">
            <a:solidFill>
              <a:schemeClr val="tx1"/>
            </a:solidFill>
            <a:miter lim="800000"/>
            <a:headEnd/>
            <a:tailEnd/>
          </a:ln>
        </p:spPr>
      </p:pic>
      <p:sp>
        <p:nvSpPr>
          <p:cNvPr id="110618" name="Rectangle 14"/>
          <p:cNvSpPr>
            <a:spLocks noChangeArrowheads="1"/>
          </p:cNvSpPr>
          <p:nvPr/>
        </p:nvSpPr>
        <p:spPr bwMode="auto">
          <a:xfrm>
            <a:off x="3752850" y="4449763"/>
            <a:ext cx="2184400" cy="214312"/>
          </a:xfrm>
          <a:prstGeom prst="rect">
            <a:avLst/>
          </a:prstGeom>
          <a:noFill/>
          <a:ln w="9525">
            <a:noFill/>
            <a:miter lim="800000"/>
            <a:headEnd/>
            <a:tailEnd/>
          </a:ln>
        </p:spPr>
        <p:txBody>
          <a:bodyPr wrap="none">
            <a:spAutoFit/>
          </a:bodyPr>
          <a:lstStyle/>
          <a:p>
            <a:pPr algn="l"/>
            <a:r>
              <a:rPr lang="en-US" sz="800"/>
              <a:t>Graphic 2.5.20 : Transfer Confirmation page</a:t>
            </a:r>
          </a:p>
        </p:txBody>
      </p:sp>
      <p:sp>
        <p:nvSpPr>
          <p:cNvPr id="110619" name="Rectangle 23"/>
          <p:cNvSpPr>
            <a:spLocks noChangeArrowheads="1"/>
          </p:cNvSpPr>
          <p:nvPr/>
        </p:nvSpPr>
        <p:spPr bwMode="auto">
          <a:xfrm flipV="1">
            <a:off x="6229350" y="4048125"/>
            <a:ext cx="180975" cy="133350"/>
          </a:xfrm>
          <a:prstGeom prst="rect">
            <a:avLst/>
          </a:prstGeom>
          <a:noFill/>
          <a:ln w="19050" algn="ctr">
            <a:solidFill>
              <a:schemeClr val="folHlink"/>
            </a:solidFill>
            <a:miter lim="800000"/>
            <a:headEnd/>
            <a:tailEnd/>
          </a:ln>
        </p:spPr>
        <p:txBody>
          <a:bodyPr rot="10800000" wrap="none" anchor="ctr"/>
          <a:lstStyle/>
          <a:p>
            <a:endParaRPr lang="en-US"/>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EBAE7D2-E04C-475C-B005-DE12FD6BAEC3}" type="slidenum">
              <a:rPr lang="en-US" sz="800">
                <a:solidFill>
                  <a:schemeClr val="bg1"/>
                </a:solidFill>
                <a:ea typeface="Arial Unicode MS" pitchFamily="34" charset="-128"/>
                <a:cs typeface="Arial Unicode MS" pitchFamily="34" charset="-128"/>
              </a:rPr>
              <a:pPr algn="r" eaLnBrk="0" hangingPunct="0"/>
              <a:t>106</a:t>
            </a:fld>
            <a:endParaRPr lang="en-US" sz="800">
              <a:solidFill>
                <a:schemeClr val="bg1"/>
              </a:solidFill>
              <a:ea typeface="Arial Unicode MS" pitchFamily="34" charset="-128"/>
              <a:cs typeface="Arial Unicode MS" pitchFamily="34" charset="-128"/>
            </a:endParaRPr>
          </a:p>
        </p:txBody>
      </p:sp>
      <p:sp>
        <p:nvSpPr>
          <p:cNvPr id="111619" name="Rectangle 2"/>
          <p:cNvSpPr>
            <a:spLocks noGrp="1" noChangeArrowheads="1"/>
          </p:cNvSpPr>
          <p:nvPr>
            <p:ph type="title" idx="4294967295"/>
          </p:nvPr>
        </p:nvSpPr>
        <p:spPr>
          <a:xfrm>
            <a:off x="1755775" y="282575"/>
            <a:ext cx="7388225" cy="717550"/>
          </a:xfrm>
        </p:spPr>
        <p:txBody>
          <a:bodyPr/>
          <a:lstStyle/>
          <a:p>
            <a:pPr eaLnBrk="1" hangingPunct="1"/>
            <a:r>
              <a:rPr lang="en-US" sz="1900" smtClean="0"/>
              <a:t>Topic Eleven – Completing an Inventory Verification Survey</a:t>
            </a:r>
          </a:p>
        </p:txBody>
      </p:sp>
      <p:sp>
        <p:nvSpPr>
          <p:cNvPr id="111620" name="Rectangle 3"/>
          <p:cNvSpPr txBox="1">
            <a:spLocks noChangeArrowheads="1"/>
          </p:cNvSpPr>
          <p:nvPr/>
        </p:nvSpPr>
        <p:spPr bwMode="auto">
          <a:xfrm>
            <a:off x="0" y="1220788"/>
            <a:ext cx="52959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an Inventory Verification Survey</a:t>
            </a:r>
          </a:p>
        </p:txBody>
      </p:sp>
      <p:sp>
        <p:nvSpPr>
          <p:cNvPr id="111621" name="Text Box 5"/>
          <p:cNvSpPr txBox="1">
            <a:spLocks noChangeArrowheads="1"/>
          </p:cNvSpPr>
          <p:nvPr/>
        </p:nvSpPr>
        <p:spPr bwMode="auto">
          <a:xfrm>
            <a:off x="0" y="1787525"/>
            <a:ext cx="4179888" cy="1370013"/>
          </a:xfrm>
          <a:prstGeom prst="rect">
            <a:avLst/>
          </a:prstGeom>
          <a:noFill/>
          <a:ln w="9525">
            <a:noFill/>
            <a:miter lim="800000"/>
            <a:headEnd/>
            <a:tailEnd/>
          </a:ln>
        </p:spPr>
        <p:txBody>
          <a:bodyPr>
            <a:spAutoFit/>
          </a:bodyPr>
          <a:lstStyle/>
          <a:p>
            <a:pPr algn="l"/>
            <a:r>
              <a:rPr lang="en-US" sz="1200"/>
              <a:t>If the completion of an inventory verification survey is required for a case, the PLCO or Administrator will not be able to close the case until the survey is completed. The PLCO or Administrator may complete the survey or send it to the Quality Assurance Representative for completion. Remember that you cannot begin the inventory survey process until the case has been established.</a:t>
            </a:r>
          </a:p>
        </p:txBody>
      </p:sp>
      <p:graphicFrame>
        <p:nvGraphicFramePr>
          <p:cNvPr id="708614" name="Group 6"/>
          <p:cNvGraphicFramePr>
            <a:graphicFrameLocks noGrp="1"/>
          </p:cNvGraphicFramePr>
          <p:nvPr/>
        </p:nvGraphicFramePr>
        <p:xfrm>
          <a:off x="103188" y="3286125"/>
          <a:ext cx="3897312" cy="1694688"/>
        </p:xfrm>
        <a:graphic>
          <a:graphicData uri="http://schemas.openxmlformats.org/drawingml/2006/table">
            <a:tbl>
              <a:tblPr/>
              <a:tblGrid>
                <a:gridCol w="365857"/>
                <a:gridCol w="353145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an Inventory Verification Survey (Graphics 2.5.21 – 2.5.24)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 page</a:t>
                      </a:r>
                      <a:r>
                        <a:rPr kumimoji="0" lang="en-US" sz="1200" b="0" i="0" u="none" strike="noStrike" cap="none" normalizeH="0" baseline="0" dirty="0" smtClean="0">
                          <a:ln>
                            <a:noFill/>
                          </a:ln>
                          <a:solidFill>
                            <a:schemeClr val="tx1"/>
                          </a:solidFill>
                          <a:effectLst/>
                          <a:latin typeface="Arial" pitchFamily="34" charset="0"/>
                        </a:rPr>
                        <a:t> (Graphic 2.5.21).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verification survey</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Create Inventory Verification Survey page appears (Graphic 2.5.22).</a:t>
                      </a:r>
                      <a:r>
                        <a:rPr kumimoji="0" lang="en-US" sz="1000" b="1"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1635" name="Picture 7" descr="view_case.gif"/>
          <p:cNvPicPr>
            <a:picLocks noChangeAspect="1"/>
          </p:cNvPicPr>
          <p:nvPr/>
        </p:nvPicPr>
        <p:blipFill>
          <a:blip r:embed="rId3" cstate="print"/>
          <a:srcRect/>
          <a:stretch>
            <a:fillRect/>
          </a:stretch>
        </p:blipFill>
        <p:spPr bwMode="auto">
          <a:xfrm>
            <a:off x="4221163" y="1909763"/>
            <a:ext cx="4694237" cy="1404937"/>
          </a:xfrm>
          <a:prstGeom prst="rect">
            <a:avLst/>
          </a:prstGeom>
          <a:noFill/>
          <a:ln w="19050">
            <a:solidFill>
              <a:schemeClr val="tx1"/>
            </a:solidFill>
            <a:miter lim="800000"/>
            <a:headEnd/>
            <a:tailEnd/>
          </a:ln>
        </p:spPr>
      </p:pic>
      <p:sp>
        <p:nvSpPr>
          <p:cNvPr id="111636" name="Rectangle 14"/>
          <p:cNvSpPr>
            <a:spLocks noChangeArrowheads="1"/>
          </p:cNvSpPr>
          <p:nvPr/>
        </p:nvSpPr>
        <p:spPr bwMode="auto">
          <a:xfrm>
            <a:off x="4210050" y="3335338"/>
            <a:ext cx="2284413" cy="215900"/>
          </a:xfrm>
          <a:prstGeom prst="rect">
            <a:avLst/>
          </a:prstGeom>
          <a:noFill/>
          <a:ln w="9525">
            <a:noFill/>
            <a:miter lim="800000"/>
            <a:headEnd/>
            <a:tailEnd/>
          </a:ln>
        </p:spPr>
        <p:txBody>
          <a:bodyPr wrap="none">
            <a:spAutoFit/>
          </a:bodyPr>
          <a:lstStyle/>
          <a:p>
            <a:pPr algn="l"/>
            <a:r>
              <a:rPr lang="en-US" sz="800"/>
              <a:t>Graphic 2.5.21 : View Case Details page (top)</a:t>
            </a:r>
          </a:p>
        </p:txBody>
      </p:sp>
      <p:sp>
        <p:nvSpPr>
          <p:cNvPr id="111637" name="Rectangle 27"/>
          <p:cNvSpPr>
            <a:spLocks noChangeArrowheads="1"/>
          </p:cNvSpPr>
          <p:nvPr/>
        </p:nvSpPr>
        <p:spPr bwMode="auto">
          <a:xfrm>
            <a:off x="7283450" y="2735263"/>
            <a:ext cx="641350" cy="14128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r>
              <a:rPr lang="en-US" sz="1900" smtClean="0"/>
              <a:t>Topic Eleven – Completing an Inventory Verification Survey</a:t>
            </a:r>
          </a:p>
        </p:txBody>
      </p:sp>
      <p:sp>
        <p:nvSpPr>
          <p:cNvPr id="11264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31A7EB6-496A-4301-A2E4-DE26B05BA25E}" type="slidenum">
              <a:rPr lang="en-US" sz="800">
                <a:solidFill>
                  <a:schemeClr val="bg1"/>
                </a:solidFill>
                <a:ea typeface="Arial Unicode MS" pitchFamily="34" charset="-128"/>
                <a:cs typeface="Arial Unicode MS" pitchFamily="34" charset="-128"/>
              </a:rPr>
              <a:pPr algn="r" eaLnBrk="0" hangingPunct="0"/>
              <a:t>107</a:t>
            </a:fld>
            <a:endParaRPr lang="en-US" sz="800">
              <a:solidFill>
                <a:schemeClr val="bg1"/>
              </a:solidFill>
              <a:ea typeface="Arial Unicode MS" pitchFamily="34" charset="-128"/>
              <a:cs typeface="Arial Unicode MS" pitchFamily="34" charset="-128"/>
            </a:endParaRPr>
          </a:p>
        </p:txBody>
      </p:sp>
      <p:sp>
        <p:nvSpPr>
          <p:cNvPr id="112644" name="Rectangle 3"/>
          <p:cNvSpPr txBox="1">
            <a:spLocks noChangeArrowheads="1"/>
          </p:cNvSpPr>
          <p:nvPr/>
        </p:nvSpPr>
        <p:spPr bwMode="auto">
          <a:xfrm>
            <a:off x="0" y="1220788"/>
            <a:ext cx="58531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an Inventory Verification Survey – Continued</a:t>
            </a:r>
          </a:p>
        </p:txBody>
      </p:sp>
      <p:pic>
        <p:nvPicPr>
          <p:cNvPr id="112645" name="Picture 22" descr="Create Inventory Verification Survey page"/>
          <p:cNvPicPr>
            <a:picLocks noChangeAspect="1" noChangeArrowheads="1"/>
          </p:cNvPicPr>
          <p:nvPr/>
        </p:nvPicPr>
        <p:blipFill>
          <a:blip r:embed="rId2" cstate="print"/>
          <a:srcRect/>
          <a:stretch>
            <a:fillRect/>
          </a:stretch>
        </p:blipFill>
        <p:spPr bwMode="auto">
          <a:xfrm>
            <a:off x="4953000" y="1704975"/>
            <a:ext cx="3240088" cy="4724400"/>
          </a:xfrm>
          <a:prstGeom prst="rect">
            <a:avLst/>
          </a:prstGeom>
          <a:noFill/>
          <a:ln w="19050">
            <a:solidFill>
              <a:schemeClr val="tx1"/>
            </a:solidFill>
            <a:miter lim="800000"/>
            <a:headEnd/>
            <a:tailEnd/>
          </a:ln>
        </p:spPr>
      </p:pic>
      <p:sp>
        <p:nvSpPr>
          <p:cNvPr id="112646" name="Rectangle 14"/>
          <p:cNvSpPr>
            <a:spLocks noChangeArrowheads="1"/>
          </p:cNvSpPr>
          <p:nvPr/>
        </p:nvSpPr>
        <p:spPr bwMode="auto">
          <a:xfrm>
            <a:off x="4886325" y="6421438"/>
            <a:ext cx="2860675" cy="215900"/>
          </a:xfrm>
          <a:prstGeom prst="rect">
            <a:avLst/>
          </a:prstGeom>
          <a:noFill/>
          <a:ln w="9525">
            <a:noFill/>
            <a:miter lim="800000"/>
            <a:headEnd/>
            <a:tailEnd/>
          </a:ln>
        </p:spPr>
        <p:txBody>
          <a:bodyPr wrap="none">
            <a:spAutoFit/>
          </a:bodyPr>
          <a:lstStyle/>
          <a:p>
            <a:pPr algn="l"/>
            <a:r>
              <a:rPr lang="en-US" sz="800"/>
              <a:t>Graphic 2.5.22 : Create Inventory Verification Survey page</a:t>
            </a:r>
          </a:p>
        </p:txBody>
      </p:sp>
      <p:graphicFrame>
        <p:nvGraphicFramePr>
          <p:cNvPr id="8" name="Group 5"/>
          <p:cNvGraphicFramePr>
            <a:graphicFrameLocks/>
          </p:cNvGraphicFramePr>
          <p:nvPr/>
        </p:nvGraphicFramePr>
        <p:xfrm>
          <a:off x="209550" y="1757363"/>
          <a:ext cx="4061236" cy="4224528"/>
        </p:xfrm>
        <a:graphic>
          <a:graphicData uri="http://schemas.openxmlformats.org/drawingml/2006/table">
            <a:tbl>
              <a:tblPr/>
              <a:tblGrid>
                <a:gridCol w="407113"/>
                <a:gridCol w="3654123"/>
              </a:tblGrid>
              <a:tr h="192996">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an Inventory Verification Survey (Graphics 2.5.21 – 2.5.24)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6833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Answer</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questions</a:t>
                      </a:r>
                      <a:r>
                        <a:rPr kumimoji="0" lang="en-US" sz="1200" b="0" i="0" u="none" strike="noStrike" cap="none" normalizeH="0" baseline="0" dirty="0" smtClean="0">
                          <a:ln>
                            <a:noFill/>
                          </a:ln>
                          <a:solidFill>
                            <a:schemeClr val="tx1"/>
                          </a:solidFill>
                          <a:effectLst/>
                          <a:latin typeface="Arial" pitchFamily="34" charset="0"/>
                        </a:rPr>
                        <a:t> in the Technical Verification section.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An asterisk denotes that if you choose that answer, you must provide a comment regarding it in the Surveyor Remarks box at the bottom of the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361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Completion of this section is required checkbox</a:t>
                      </a:r>
                      <a:r>
                        <a:rPr kumimoji="0" lang="en-US" sz="1200" b="0" i="0" u="none" strike="noStrike" cap="none" normalizeH="0" baseline="0" dirty="0" smtClean="0">
                          <a:ln>
                            <a:noFill/>
                          </a:ln>
                          <a:solidFill>
                            <a:schemeClr val="tx1"/>
                          </a:solidFill>
                          <a:effectLst/>
                          <a:latin typeface="Arial" pitchFamily="34" charset="0"/>
                        </a:rPr>
                        <a:t> at the top of the Termination Inventory section if answers to the questions in the Termination Inventory section are required.</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When this box is checked, the answers to the question in this section become available for selection.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3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Answer</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questions</a:t>
                      </a:r>
                      <a:r>
                        <a:rPr kumimoji="0" lang="en-US" sz="1200" b="0" i="0" u="none" strike="noStrike" cap="none" normalizeH="0" baseline="0" dirty="0" smtClean="0">
                          <a:ln>
                            <a:noFill/>
                          </a:ln>
                          <a:solidFill>
                            <a:schemeClr val="tx1"/>
                          </a:solidFill>
                          <a:effectLst/>
                          <a:latin typeface="Arial" pitchFamily="34" charset="0"/>
                        </a:rPr>
                        <a:t> in the Termination Inventory Section.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An asterisk denotes that if you choose that answer, you must provide a comment regarding it in the Surveyor Remarks box at the bottom of the page.</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2663" name="Rectangle 26"/>
          <p:cNvSpPr>
            <a:spLocks noChangeArrowheads="1"/>
          </p:cNvSpPr>
          <p:nvPr/>
        </p:nvSpPr>
        <p:spPr bwMode="auto">
          <a:xfrm>
            <a:off x="4972050" y="2898775"/>
            <a:ext cx="552450" cy="131763"/>
          </a:xfrm>
          <a:prstGeom prst="rect">
            <a:avLst/>
          </a:prstGeom>
          <a:noFill/>
          <a:ln w="19050" algn="ctr">
            <a:solidFill>
              <a:schemeClr val="folHlink"/>
            </a:solidFill>
            <a:miter lim="800000"/>
            <a:headEnd/>
            <a:tailEnd/>
          </a:ln>
        </p:spPr>
        <p:txBody>
          <a:bodyPr wrap="none" anchor="ctr"/>
          <a:lstStyle/>
          <a:p>
            <a:endParaRPr lang="en-US"/>
          </a:p>
        </p:txBody>
      </p:sp>
      <p:sp>
        <p:nvSpPr>
          <p:cNvPr id="112664" name="Rectangle 27"/>
          <p:cNvSpPr>
            <a:spLocks noChangeArrowheads="1"/>
          </p:cNvSpPr>
          <p:nvPr/>
        </p:nvSpPr>
        <p:spPr bwMode="auto">
          <a:xfrm>
            <a:off x="4972050" y="4346575"/>
            <a:ext cx="895350" cy="196850"/>
          </a:xfrm>
          <a:prstGeom prst="rect">
            <a:avLst/>
          </a:prstGeom>
          <a:noFill/>
          <a:ln w="19050" algn="ctr">
            <a:solidFill>
              <a:schemeClr val="folHlink"/>
            </a:solidFill>
            <a:miter lim="800000"/>
            <a:headEnd/>
            <a:tailEnd/>
          </a:ln>
        </p:spPr>
        <p:txBody>
          <a:bodyPr wrap="none" anchor="ctr"/>
          <a:lstStyle/>
          <a:p>
            <a:endParaRPr lang="en-US"/>
          </a:p>
        </p:txBody>
      </p:sp>
      <p:sp>
        <p:nvSpPr>
          <p:cNvPr id="112665" name="Rectangle 28"/>
          <p:cNvSpPr>
            <a:spLocks noChangeArrowheads="1"/>
          </p:cNvSpPr>
          <p:nvPr/>
        </p:nvSpPr>
        <p:spPr bwMode="auto">
          <a:xfrm>
            <a:off x="4970463" y="5380038"/>
            <a:ext cx="506412" cy="1349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1900" smtClean="0"/>
              <a:t>Topic Eleven – Completing an Inventory Verification Survey</a:t>
            </a:r>
          </a:p>
        </p:txBody>
      </p:sp>
      <p:sp>
        <p:nvSpPr>
          <p:cNvPr id="11366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95C358F-5A28-4C67-9BCD-96F59357DEDD}" type="slidenum">
              <a:rPr lang="en-US" sz="800">
                <a:solidFill>
                  <a:schemeClr val="bg1"/>
                </a:solidFill>
                <a:ea typeface="Arial Unicode MS" pitchFamily="34" charset="-128"/>
                <a:cs typeface="Arial Unicode MS" pitchFamily="34" charset="-128"/>
              </a:rPr>
              <a:pPr algn="r" eaLnBrk="0" hangingPunct="0"/>
              <a:t>108</a:t>
            </a:fld>
            <a:endParaRPr lang="en-US" sz="800">
              <a:solidFill>
                <a:schemeClr val="bg1"/>
              </a:solidFill>
              <a:ea typeface="Arial Unicode MS" pitchFamily="34" charset="-128"/>
              <a:cs typeface="Arial Unicode MS" pitchFamily="34" charset="-128"/>
            </a:endParaRPr>
          </a:p>
        </p:txBody>
      </p:sp>
      <p:sp>
        <p:nvSpPr>
          <p:cNvPr id="113668" name="Rectangle 3"/>
          <p:cNvSpPr txBox="1">
            <a:spLocks noChangeArrowheads="1"/>
          </p:cNvSpPr>
          <p:nvPr/>
        </p:nvSpPr>
        <p:spPr bwMode="auto">
          <a:xfrm>
            <a:off x="0" y="1220788"/>
            <a:ext cx="61658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an Inventory Verification Survey – Continued</a:t>
            </a:r>
          </a:p>
        </p:txBody>
      </p:sp>
      <p:pic>
        <p:nvPicPr>
          <p:cNvPr id="113669" name="Picture 19" descr="E-Mail to Surveyor page"/>
          <p:cNvPicPr>
            <a:picLocks noChangeAspect="1" noChangeArrowheads="1"/>
          </p:cNvPicPr>
          <p:nvPr/>
        </p:nvPicPr>
        <p:blipFill>
          <a:blip r:embed="rId2" cstate="print"/>
          <a:srcRect/>
          <a:stretch>
            <a:fillRect/>
          </a:stretch>
        </p:blipFill>
        <p:spPr bwMode="auto">
          <a:xfrm>
            <a:off x="4105275" y="2974975"/>
            <a:ext cx="4819650" cy="2787650"/>
          </a:xfrm>
          <a:prstGeom prst="rect">
            <a:avLst/>
          </a:prstGeom>
          <a:noFill/>
          <a:ln w="19050">
            <a:solidFill>
              <a:schemeClr val="tx1"/>
            </a:solidFill>
            <a:miter lim="800000"/>
            <a:headEnd/>
            <a:tailEnd/>
          </a:ln>
        </p:spPr>
      </p:pic>
      <p:pic>
        <p:nvPicPr>
          <p:cNvPr id="113670" name="Picture 25" descr="bottom_buttons"/>
          <p:cNvPicPr>
            <a:picLocks noChangeAspect="1" noChangeArrowheads="1"/>
          </p:cNvPicPr>
          <p:nvPr/>
        </p:nvPicPr>
        <p:blipFill>
          <a:blip r:embed="rId3" cstate="print"/>
          <a:srcRect/>
          <a:stretch>
            <a:fillRect/>
          </a:stretch>
        </p:blipFill>
        <p:spPr bwMode="auto">
          <a:xfrm>
            <a:off x="4090988" y="2141538"/>
            <a:ext cx="4841875" cy="176212"/>
          </a:xfrm>
          <a:prstGeom prst="rect">
            <a:avLst/>
          </a:prstGeom>
          <a:noFill/>
          <a:ln w="19050">
            <a:solidFill>
              <a:schemeClr val="tx1"/>
            </a:solidFill>
            <a:miter lim="800000"/>
            <a:headEnd/>
            <a:tailEnd/>
          </a:ln>
        </p:spPr>
      </p:pic>
      <p:sp>
        <p:nvSpPr>
          <p:cNvPr id="113671" name="Rectangle 14"/>
          <p:cNvSpPr>
            <a:spLocks noChangeArrowheads="1"/>
          </p:cNvSpPr>
          <p:nvPr/>
        </p:nvSpPr>
        <p:spPr bwMode="auto">
          <a:xfrm>
            <a:off x="4076700" y="2306638"/>
            <a:ext cx="3228975" cy="215900"/>
          </a:xfrm>
          <a:prstGeom prst="rect">
            <a:avLst/>
          </a:prstGeom>
          <a:noFill/>
          <a:ln w="9525">
            <a:noFill/>
            <a:miter lim="800000"/>
            <a:headEnd/>
            <a:tailEnd/>
          </a:ln>
        </p:spPr>
        <p:txBody>
          <a:bodyPr wrap="none">
            <a:spAutoFit/>
          </a:bodyPr>
          <a:lstStyle/>
          <a:p>
            <a:pPr algn="l"/>
            <a:r>
              <a:rPr lang="en-US" sz="800"/>
              <a:t>Graphic 2.5.23 : Create Inventory Verification Survey page buttons</a:t>
            </a:r>
          </a:p>
        </p:txBody>
      </p:sp>
      <p:sp>
        <p:nvSpPr>
          <p:cNvPr id="113672" name="Rectangle 14"/>
          <p:cNvSpPr>
            <a:spLocks noChangeArrowheads="1"/>
          </p:cNvSpPr>
          <p:nvPr/>
        </p:nvSpPr>
        <p:spPr bwMode="auto">
          <a:xfrm>
            <a:off x="4086225" y="5773738"/>
            <a:ext cx="2055813" cy="215900"/>
          </a:xfrm>
          <a:prstGeom prst="rect">
            <a:avLst/>
          </a:prstGeom>
          <a:noFill/>
          <a:ln w="9525">
            <a:noFill/>
            <a:miter lim="800000"/>
            <a:headEnd/>
            <a:tailEnd/>
          </a:ln>
        </p:spPr>
        <p:txBody>
          <a:bodyPr wrap="none">
            <a:spAutoFit/>
          </a:bodyPr>
          <a:lstStyle/>
          <a:p>
            <a:pPr algn="l"/>
            <a:r>
              <a:rPr lang="en-US" sz="800"/>
              <a:t>Graphic 2.5.24 : E-Mail to Surveyor page</a:t>
            </a:r>
          </a:p>
        </p:txBody>
      </p:sp>
      <p:graphicFrame>
        <p:nvGraphicFramePr>
          <p:cNvPr id="10" name="Group 23"/>
          <p:cNvGraphicFramePr>
            <a:graphicFrameLocks/>
          </p:cNvGraphicFramePr>
          <p:nvPr/>
        </p:nvGraphicFramePr>
        <p:xfrm>
          <a:off x="158750" y="2000250"/>
          <a:ext cx="3660775" cy="3560064"/>
        </p:xfrm>
        <a:graphic>
          <a:graphicData uri="http://schemas.openxmlformats.org/drawingml/2006/table">
            <a:tbl>
              <a:tblPr/>
              <a:tblGrid>
                <a:gridCol w="3660775"/>
              </a:tblGrid>
              <a:tr h="143205">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an Inventory Verification Survey (Graphics 5.1.5-5.1.8)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118">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Draft</a:t>
                      </a:r>
                      <a:r>
                        <a:rPr kumimoji="0" lang="en-US" sz="1200" b="0" i="0" u="none" strike="noStrike" cap="none" normalizeH="0" baseline="0" dirty="0" smtClean="0">
                          <a:ln>
                            <a:noFill/>
                          </a:ln>
                          <a:solidFill>
                            <a:schemeClr val="tx1"/>
                          </a:solidFill>
                          <a:effectLst/>
                          <a:latin typeface="Arial" pitchFamily="34" charset="0"/>
                        </a:rPr>
                        <a:t> button to save the survey as a draft and work on it again later.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118">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 and Complete</a:t>
                      </a:r>
                      <a:r>
                        <a:rPr kumimoji="0" lang="en-US" sz="1200" b="0" i="0" u="none" strike="noStrike" cap="none" normalizeH="0" baseline="0" dirty="0" smtClean="0">
                          <a:ln>
                            <a:noFill/>
                          </a:ln>
                          <a:solidFill>
                            <a:schemeClr val="tx1"/>
                          </a:solidFill>
                          <a:effectLst/>
                          <a:latin typeface="Arial" pitchFamily="34" charset="0"/>
                        </a:rPr>
                        <a:t> button to submit and complete the survey.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118">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Close</a:t>
                      </a:r>
                      <a:r>
                        <a:rPr kumimoji="0" lang="en-US" sz="1200" b="0" i="0" u="none" strike="noStrike" cap="none" normalizeH="0" baseline="0" dirty="0" smtClean="0">
                          <a:ln>
                            <a:noFill/>
                          </a:ln>
                          <a:solidFill>
                            <a:schemeClr val="tx1"/>
                          </a:solidFill>
                          <a:effectLst/>
                          <a:latin typeface="Arial" pitchFamily="34" charset="0"/>
                        </a:rPr>
                        <a:t> button to exit the survey and return to the View Case Details page.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531">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Send E-Mail to Surveyor</a:t>
                      </a:r>
                      <a:r>
                        <a:rPr kumimoji="0" lang="en-US" sz="1200" b="0" i="0" u="none" strike="noStrike" cap="none" normalizeH="0" baseline="0" dirty="0" smtClean="0">
                          <a:ln>
                            <a:noFill/>
                          </a:ln>
                          <a:solidFill>
                            <a:schemeClr val="tx1"/>
                          </a:solidFill>
                          <a:effectLst/>
                          <a:latin typeface="Arial" pitchFamily="34" charset="0"/>
                        </a:rPr>
                        <a:t> button to send the survey to a Quality Assurance Representative (QAR) for completion.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E-Mail to Surveyor page appears (Graphic 5.1.8). </a:t>
                      </a:r>
                      <a:r>
                        <a:rPr kumimoji="0" lang="en-US" sz="1000" b="0" i="1" u="none" strike="noStrike" cap="none" normalizeH="0" baseline="0" dirty="0" smtClean="0">
                          <a:ln>
                            <a:noFill/>
                          </a:ln>
                          <a:solidFill>
                            <a:schemeClr val="tx1"/>
                          </a:solidFill>
                          <a:effectLst/>
                          <a:latin typeface="Arial" pitchFamily="34" charset="0"/>
                        </a:rPr>
                        <a:t>Type</a:t>
                      </a:r>
                      <a:r>
                        <a:rPr kumimoji="0" lang="en-US" sz="1000" b="0" i="0" u="none" strike="noStrike" cap="none" normalizeH="0" baseline="0" dirty="0" smtClean="0">
                          <a:ln>
                            <a:noFill/>
                          </a:ln>
                          <a:solidFill>
                            <a:schemeClr val="tx1"/>
                          </a:solidFill>
                          <a:effectLst/>
                          <a:latin typeface="Arial" pitchFamily="34" charset="0"/>
                        </a:rPr>
                        <a:t> the </a:t>
                      </a:r>
                      <a:r>
                        <a:rPr kumimoji="0" lang="en-US" sz="1000" b="1" i="0" u="none" strike="noStrike" cap="none" normalizeH="0" baseline="0" dirty="0" smtClean="0">
                          <a:ln>
                            <a:noFill/>
                          </a:ln>
                          <a:solidFill>
                            <a:schemeClr val="tx1"/>
                          </a:solidFill>
                          <a:effectLst/>
                          <a:latin typeface="Arial" pitchFamily="34" charset="0"/>
                        </a:rPr>
                        <a:t>QAR's E-Mail address</a:t>
                      </a:r>
                      <a:r>
                        <a:rPr kumimoji="0" lang="en-US" sz="1000" b="0" i="0" u="none" strike="noStrike" cap="none" normalizeH="0" baseline="0" dirty="0" smtClean="0">
                          <a:ln>
                            <a:noFill/>
                          </a:ln>
                          <a:solidFill>
                            <a:schemeClr val="tx1"/>
                          </a:solidFill>
                          <a:effectLst/>
                          <a:latin typeface="Arial" pitchFamily="34" charset="0"/>
                        </a:rPr>
                        <a:t> in the QAR E-Mail Address box. Note that you can only type one E-Mail address in this box. </a:t>
                      </a:r>
                      <a:r>
                        <a:rPr kumimoji="0" lang="en-US" sz="1000" b="0" i="1" u="none" strike="noStrike" cap="none" normalizeH="0" baseline="0" dirty="0" smtClean="0">
                          <a:ln>
                            <a:noFill/>
                          </a:ln>
                          <a:solidFill>
                            <a:schemeClr val="tx1"/>
                          </a:solidFill>
                          <a:effectLst/>
                          <a:latin typeface="Arial" pitchFamily="34" charset="0"/>
                        </a:rPr>
                        <a:t>Click</a:t>
                      </a:r>
                      <a:r>
                        <a:rPr kumimoji="0" lang="en-US" sz="1000" b="0" i="0" u="none" strike="noStrike" cap="none" normalizeH="0" baseline="0" dirty="0" smtClean="0">
                          <a:ln>
                            <a:noFill/>
                          </a:ln>
                          <a:solidFill>
                            <a:schemeClr val="tx1"/>
                          </a:solidFill>
                          <a:effectLst/>
                          <a:latin typeface="Arial" pitchFamily="34" charset="0"/>
                        </a:rPr>
                        <a:t> the </a:t>
                      </a:r>
                      <a:r>
                        <a:rPr kumimoji="0" lang="en-US" sz="1000" b="1" i="0" u="none" strike="noStrike" cap="none" normalizeH="0" baseline="0" dirty="0" smtClean="0">
                          <a:ln>
                            <a:noFill/>
                          </a:ln>
                          <a:solidFill>
                            <a:schemeClr val="tx1"/>
                          </a:solidFill>
                          <a:effectLst/>
                          <a:latin typeface="Arial" pitchFamily="34" charset="0"/>
                        </a:rPr>
                        <a:t>Send E-Mail</a:t>
                      </a:r>
                      <a:r>
                        <a:rPr kumimoji="0" lang="en-US" sz="1000" b="0" i="0" u="none" strike="noStrike" cap="none" normalizeH="0" baseline="0" dirty="0" smtClean="0">
                          <a:ln>
                            <a:noFill/>
                          </a:ln>
                          <a:solidFill>
                            <a:schemeClr val="tx1"/>
                          </a:solidFill>
                          <a:effectLst/>
                          <a:latin typeface="Arial" pitchFamily="34" charset="0"/>
                        </a:rPr>
                        <a:t> button.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3687" name="Rectangle 27"/>
          <p:cNvSpPr>
            <a:spLocks noChangeArrowheads="1"/>
          </p:cNvSpPr>
          <p:nvPr/>
        </p:nvSpPr>
        <p:spPr bwMode="auto">
          <a:xfrm>
            <a:off x="6092825" y="5430838"/>
            <a:ext cx="546100" cy="11271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4073969-2E4C-418D-82C0-1DD6B1A6F57D}" type="slidenum">
              <a:rPr lang="en-US" sz="800">
                <a:solidFill>
                  <a:schemeClr val="bg1"/>
                </a:solidFill>
                <a:ea typeface="Arial Unicode MS" pitchFamily="34" charset="-128"/>
                <a:cs typeface="Arial Unicode MS" pitchFamily="34" charset="-128"/>
              </a:rPr>
              <a:pPr algn="r" eaLnBrk="0" hangingPunct="0"/>
              <a:t>109</a:t>
            </a:fld>
            <a:endParaRPr lang="en-US" sz="800">
              <a:solidFill>
                <a:schemeClr val="bg1"/>
              </a:solidFill>
              <a:ea typeface="Arial Unicode MS" pitchFamily="34" charset="-128"/>
              <a:cs typeface="Arial Unicode MS" pitchFamily="34" charset="-128"/>
            </a:endParaRPr>
          </a:p>
        </p:txBody>
      </p:sp>
      <p:sp>
        <p:nvSpPr>
          <p:cNvPr id="114691"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Twelve – Assigning a Disposition Code</a:t>
            </a:r>
          </a:p>
        </p:txBody>
      </p:sp>
      <p:sp>
        <p:nvSpPr>
          <p:cNvPr id="11469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Assigning a Disposition Code</a:t>
            </a:r>
          </a:p>
        </p:txBody>
      </p:sp>
      <p:sp>
        <p:nvSpPr>
          <p:cNvPr id="114693" name="Text Box 5"/>
          <p:cNvSpPr txBox="1">
            <a:spLocks noChangeArrowheads="1"/>
          </p:cNvSpPr>
          <p:nvPr/>
        </p:nvSpPr>
        <p:spPr bwMode="auto">
          <a:xfrm>
            <a:off x="0" y="1682750"/>
            <a:ext cx="3857625" cy="830263"/>
          </a:xfrm>
          <a:prstGeom prst="rect">
            <a:avLst/>
          </a:prstGeom>
          <a:noFill/>
          <a:ln w="9525">
            <a:noFill/>
            <a:miter lim="800000"/>
            <a:headEnd/>
            <a:tailEnd/>
          </a:ln>
        </p:spPr>
        <p:txBody>
          <a:bodyPr>
            <a:spAutoFit/>
          </a:bodyPr>
          <a:lstStyle/>
          <a:p>
            <a:pPr algn="l"/>
            <a:r>
              <a:rPr lang="en-US" sz="1200"/>
              <a:t>The PLCO or Administrator may issue a disposition for items in a case that are not going to be sold or requisitioned. The disposition may be issued for either a full or partial quantity of the item.</a:t>
            </a:r>
          </a:p>
        </p:txBody>
      </p:sp>
      <p:graphicFrame>
        <p:nvGraphicFramePr>
          <p:cNvPr id="712710" name="Group 6"/>
          <p:cNvGraphicFramePr>
            <a:graphicFrameLocks noGrp="1"/>
          </p:cNvGraphicFramePr>
          <p:nvPr/>
        </p:nvGraphicFramePr>
        <p:xfrm>
          <a:off x="100013" y="2555875"/>
          <a:ext cx="3403600" cy="2840736"/>
        </p:xfrm>
        <a:graphic>
          <a:graphicData uri="http://schemas.openxmlformats.org/drawingml/2006/table">
            <a:tbl>
              <a:tblPr/>
              <a:tblGrid>
                <a:gridCol w="376237"/>
                <a:gridCol w="302736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Assigning a Disposition Code (Graphics 2.5.25 – 2.5.29)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2315">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 page</a:t>
                      </a:r>
                      <a:r>
                        <a:rPr kumimoji="0" lang="en-US" sz="1200" b="0" i="0" u="none" strike="noStrike" cap="none" normalizeH="0" baseline="0" dirty="0" smtClean="0">
                          <a:ln>
                            <a:noFill/>
                          </a:ln>
                          <a:solidFill>
                            <a:schemeClr val="tx1"/>
                          </a:solidFill>
                          <a:effectLst/>
                          <a:latin typeface="Arial" pitchFamily="34" charset="0"/>
                        </a:rPr>
                        <a:t> (Graphic 2.5.25).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3087">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 (Graphic 2.5.26).</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313">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link on the inventory schedule number</a:t>
                      </a:r>
                      <a:r>
                        <a:rPr kumimoji="0" lang="en-US" sz="1200" b="0" i="0" u="none" strike="noStrike" cap="none" normalizeH="0" baseline="0" dirty="0" smtClean="0">
                          <a:ln>
                            <a:noFill/>
                          </a:ln>
                          <a:solidFill>
                            <a:schemeClr val="tx1"/>
                          </a:solidFill>
                          <a:effectLst/>
                          <a:latin typeface="Arial" pitchFamily="34" charset="0"/>
                        </a:rPr>
                        <a:t> for an item that has the Action Needed! status in the Disposition column.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Update Disposition page appears (Graphic 2.5.26).</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14710" name="Picture 25" descr="Manage Disposition page"/>
          <p:cNvPicPr>
            <a:picLocks noChangeAspect="1" noChangeArrowheads="1"/>
          </p:cNvPicPr>
          <p:nvPr/>
        </p:nvPicPr>
        <p:blipFill>
          <a:blip r:embed="rId3" cstate="print"/>
          <a:srcRect/>
          <a:stretch>
            <a:fillRect/>
          </a:stretch>
        </p:blipFill>
        <p:spPr bwMode="auto">
          <a:xfrm>
            <a:off x="3905250" y="3752850"/>
            <a:ext cx="4997450" cy="2533650"/>
          </a:xfrm>
          <a:prstGeom prst="rect">
            <a:avLst/>
          </a:prstGeom>
          <a:noFill/>
          <a:ln w="19050">
            <a:solidFill>
              <a:schemeClr val="tx1"/>
            </a:solidFill>
            <a:miter lim="800000"/>
            <a:headEnd/>
            <a:tailEnd/>
          </a:ln>
        </p:spPr>
      </p:pic>
      <p:pic>
        <p:nvPicPr>
          <p:cNvPr id="114711" name="Picture 7" descr="view_case.gif"/>
          <p:cNvPicPr>
            <a:picLocks noChangeAspect="1"/>
          </p:cNvPicPr>
          <p:nvPr/>
        </p:nvPicPr>
        <p:blipFill>
          <a:blip r:embed="rId4" cstate="print"/>
          <a:srcRect/>
          <a:stretch>
            <a:fillRect/>
          </a:stretch>
        </p:blipFill>
        <p:spPr bwMode="auto">
          <a:xfrm>
            <a:off x="3906838" y="1776413"/>
            <a:ext cx="5011737" cy="1500187"/>
          </a:xfrm>
          <a:prstGeom prst="rect">
            <a:avLst/>
          </a:prstGeom>
          <a:noFill/>
          <a:ln w="19050">
            <a:solidFill>
              <a:schemeClr val="tx1"/>
            </a:solidFill>
            <a:miter lim="800000"/>
            <a:headEnd/>
            <a:tailEnd/>
          </a:ln>
        </p:spPr>
      </p:pic>
      <p:sp>
        <p:nvSpPr>
          <p:cNvPr id="114712" name="Rectangle 14"/>
          <p:cNvSpPr>
            <a:spLocks noChangeArrowheads="1"/>
          </p:cNvSpPr>
          <p:nvPr/>
        </p:nvSpPr>
        <p:spPr bwMode="auto">
          <a:xfrm>
            <a:off x="3876675" y="3297238"/>
            <a:ext cx="2044700" cy="215900"/>
          </a:xfrm>
          <a:prstGeom prst="rect">
            <a:avLst/>
          </a:prstGeom>
          <a:noFill/>
          <a:ln w="9525">
            <a:noFill/>
            <a:miter lim="800000"/>
            <a:headEnd/>
            <a:tailEnd/>
          </a:ln>
        </p:spPr>
        <p:txBody>
          <a:bodyPr wrap="none">
            <a:spAutoFit/>
          </a:bodyPr>
          <a:lstStyle/>
          <a:p>
            <a:pPr algn="l"/>
            <a:r>
              <a:rPr lang="en-US" sz="800"/>
              <a:t>Graphic 2.5.25 : View Case Details page</a:t>
            </a:r>
          </a:p>
        </p:txBody>
      </p:sp>
      <p:sp>
        <p:nvSpPr>
          <p:cNvPr id="114713" name="Rectangle 14"/>
          <p:cNvSpPr>
            <a:spLocks noChangeArrowheads="1"/>
          </p:cNvSpPr>
          <p:nvPr/>
        </p:nvSpPr>
        <p:spPr bwMode="auto">
          <a:xfrm>
            <a:off x="3876675" y="6307138"/>
            <a:ext cx="2114550" cy="215900"/>
          </a:xfrm>
          <a:prstGeom prst="rect">
            <a:avLst/>
          </a:prstGeom>
          <a:noFill/>
          <a:ln w="9525">
            <a:noFill/>
            <a:miter lim="800000"/>
            <a:headEnd/>
            <a:tailEnd/>
          </a:ln>
        </p:spPr>
        <p:txBody>
          <a:bodyPr wrap="none">
            <a:spAutoFit/>
          </a:bodyPr>
          <a:lstStyle/>
          <a:p>
            <a:pPr algn="l"/>
            <a:r>
              <a:rPr lang="en-US" sz="800"/>
              <a:t>Graphic 2.5.26 : Manage Disposition page</a:t>
            </a:r>
          </a:p>
        </p:txBody>
      </p:sp>
      <p:sp>
        <p:nvSpPr>
          <p:cNvPr id="114714" name="Rectangle 27"/>
          <p:cNvSpPr>
            <a:spLocks noChangeArrowheads="1"/>
          </p:cNvSpPr>
          <p:nvPr/>
        </p:nvSpPr>
        <p:spPr bwMode="auto">
          <a:xfrm>
            <a:off x="7858125" y="2668588"/>
            <a:ext cx="466725" cy="131762"/>
          </a:xfrm>
          <a:prstGeom prst="rect">
            <a:avLst/>
          </a:prstGeom>
          <a:noFill/>
          <a:ln w="19050" algn="ctr">
            <a:solidFill>
              <a:schemeClr val="folHlink"/>
            </a:solidFill>
            <a:miter lim="800000"/>
            <a:headEnd/>
            <a:tailEnd/>
          </a:ln>
        </p:spPr>
        <p:txBody>
          <a:bodyPr wrap="none" anchor="ctr"/>
          <a:lstStyle/>
          <a:p>
            <a:endParaRPr lang="en-US"/>
          </a:p>
        </p:txBody>
      </p:sp>
      <p:sp>
        <p:nvSpPr>
          <p:cNvPr id="114715" name="Rectangle 27"/>
          <p:cNvSpPr>
            <a:spLocks noChangeArrowheads="1"/>
          </p:cNvSpPr>
          <p:nvPr/>
        </p:nvSpPr>
        <p:spPr bwMode="auto">
          <a:xfrm>
            <a:off x="4549775" y="5354638"/>
            <a:ext cx="517525" cy="1984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Course Topics</a:t>
            </a:r>
          </a:p>
        </p:txBody>
      </p:sp>
      <p:graphicFrame>
        <p:nvGraphicFramePr>
          <p:cNvPr id="14351" name="Group 15"/>
          <p:cNvGraphicFramePr>
            <a:graphicFrameLocks noGrp="1"/>
          </p:cNvGraphicFramePr>
          <p:nvPr>
            <p:ph idx="1"/>
          </p:nvPr>
        </p:nvGraphicFramePr>
        <p:xfrm>
          <a:off x="344488" y="1765300"/>
          <a:ext cx="8402637" cy="630936"/>
        </p:xfrm>
        <a:graphic>
          <a:graphicData uri="http://schemas.openxmlformats.org/drawingml/2006/table">
            <a:tbl>
              <a:tblPr/>
              <a:tblGrid>
                <a:gridCol w="1706562"/>
                <a:gridCol w="6696075"/>
              </a:tblGrid>
              <a:tr h="3534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Common Tasks</a:t>
                      </a:r>
                    </a:p>
                  </a:txBody>
                  <a:tcPr marL="62856" marR="62856" marT="0" marB="0" horzOverflow="overflow">
                    <a:lnL>
                      <a:noFill/>
                    </a:lnL>
                    <a:lnR>
                      <a:noFill/>
                    </a:lnR>
                    <a:lnT>
                      <a:noFill/>
                    </a:lnT>
                    <a:lnB>
                      <a:noFill/>
                    </a:lnB>
                    <a:lnTlToBr>
                      <a:noFill/>
                    </a:lnTlToBr>
                    <a:lnBlToTr>
                      <a:noFill/>
                    </a:lnBlToTr>
                    <a:noFill/>
                  </a:tcPr>
                </a:tc>
              </a:tr>
              <a:tr h="3534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Viewing an Inventory Verification Survey</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3534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Completing an Inventory Verification Survey</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4346"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Five – QAR Role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Topic Twelve – Assigning a Disposition Code</a:t>
            </a:r>
          </a:p>
        </p:txBody>
      </p:sp>
      <p:sp>
        <p:nvSpPr>
          <p:cNvPr id="1157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35072ED-77B9-4BEE-99A7-CCD337F88DD7}" type="slidenum">
              <a:rPr lang="en-US" sz="800">
                <a:solidFill>
                  <a:schemeClr val="bg1"/>
                </a:solidFill>
                <a:ea typeface="Arial Unicode MS" pitchFamily="34" charset="-128"/>
                <a:cs typeface="Arial Unicode MS" pitchFamily="34" charset="-128"/>
              </a:rPr>
              <a:pPr algn="r" eaLnBrk="0" hangingPunct="0"/>
              <a:t>110</a:t>
            </a:fld>
            <a:endParaRPr lang="en-US" sz="800">
              <a:solidFill>
                <a:schemeClr val="bg1"/>
              </a:solidFill>
              <a:ea typeface="Arial Unicode MS" pitchFamily="34" charset="-128"/>
              <a:cs typeface="Arial Unicode MS" pitchFamily="34" charset="-128"/>
            </a:endParaRPr>
          </a:p>
        </p:txBody>
      </p:sp>
      <p:sp>
        <p:nvSpPr>
          <p:cNvPr id="115716" name="Text Box 5"/>
          <p:cNvSpPr txBox="1">
            <a:spLocks noChangeArrowheads="1"/>
          </p:cNvSpPr>
          <p:nvPr/>
        </p:nvSpPr>
        <p:spPr bwMode="auto">
          <a:xfrm>
            <a:off x="0" y="1711325"/>
            <a:ext cx="4219575" cy="461963"/>
          </a:xfrm>
          <a:prstGeom prst="rect">
            <a:avLst/>
          </a:prstGeom>
          <a:noFill/>
          <a:ln w="9525">
            <a:noFill/>
            <a:miter lim="800000"/>
            <a:headEnd/>
            <a:tailEnd/>
          </a:ln>
        </p:spPr>
        <p:txBody>
          <a:bodyPr>
            <a:spAutoFit/>
          </a:bodyPr>
          <a:lstStyle/>
          <a:p>
            <a:pPr algn="l">
              <a:spcBef>
                <a:spcPct val="50000"/>
              </a:spcBef>
            </a:pPr>
            <a:r>
              <a:rPr lang="en-US" sz="1200"/>
              <a:t>The Update Disposition page allows you to type a quantity for disposition and apply a disposition code to the line item.</a:t>
            </a:r>
          </a:p>
        </p:txBody>
      </p:sp>
      <p:graphicFrame>
        <p:nvGraphicFramePr>
          <p:cNvPr id="115747" name="Group 35"/>
          <p:cNvGraphicFramePr>
            <a:graphicFrameLocks noGrp="1"/>
          </p:cNvGraphicFramePr>
          <p:nvPr>
            <p:ph idx="1"/>
          </p:nvPr>
        </p:nvGraphicFramePr>
        <p:xfrm>
          <a:off x="111125" y="2246313"/>
          <a:ext cx="3908425" cy="4376928"/>
        </p:xfrm>
        <a:graphic>
          <a:graphicData uri="http://schemas.openxmlformats.org/drawingml/2006/table">
            <a:tbl>
              <a:tblPr/>
              <a:tblGrid>
                <a:gridCol w="363538"/>
                <a:gridCol w="3544887"/>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Assigning a Disposition Code (Graphics 2.5.25 – 2.5.29)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you would like to disposition in the Quantity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disposition code</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Additional fields may appear based on the disposition code you select.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Shipping Required box</a:t>
                      </a:r>
                      <a:r>
                        <a:rPr kumimoji="0" lang="en-US" sz="1200" b="0" i="0" u="none" strike="noStrike" cap="none" normalizeH="0" baseline="0" smtClean="0">
                          <a:ln>
                            <a:noFill/>
                          </a:ln>
                          <a:solidFill>
                            <a:schemeClr val="tx1"/>
                          </a:solidFill>
                          <a:effectLst/>
                          <a:latin typeface="Arial" pitchFamily="34" charset="0"/>
                        </a:rPr>
                        <a:t> if shipping is required for the disposition.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relevant to the disposition in the PLCO Remarks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19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Disposition – Assign UII page appears (Graphic 2.5.28) if the item has UIIs and you are dispositioning a partial quantity. Otherwise, the Disposition Shipping Information page will appear if shipping is required (Graphic 2.5.29). If shipping is not required AND the item has no UIIs or you are dispositioning full quantity, the Manage Disposition page appears and the disposition code is issued.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5739"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Assigning a Disposition Code – Continued </a:t>
            </a:r>
          </a:p>
        </p:txBody>
      </p:sp>
      <p:pic>
        <p:nvPicPr>
          <p:cNvPr id="115740" name="Picture 28" descr="Update Disposition page"/>
          <p:cNvPicPr>
            <a:picLocks noChangeAspect="1" noChangeArrowheads="1"/>
          </p:cNvPicPr>
          <p:nvPr/>
        </p:nvPicPr>
        <p:blipFill>
          <a:blip r:embed="rId2" cstate="print"/>
          <a:srcRect/>
          <a:stretch>
            <a:fillRect/>
          </a:stretch>
        </p:blipFill>
        <p:spPr bwMode="auto">
          <a:xfrm>
            <a:off x="4252913" y="1819275"/>
            <a:ext cx="4614862" cy="3429000"/>
          </a:xfrm>
          <a:prstGeom prst="rect">
            <a:avLst/>
          </a:prstGeom>
          <a:noFill/>
          <a:ln w="19050">
            <a:solidFill>
              <a:schemeClr val="tx1"/>
            </a:solidFill>
            <a:miter lim="800000"/>
            <a:headEnd/>
            <a:tailEnd/>
          </a:ln>
        </p:spPr>
      </p:pic>
      <p:sp>
        <p:nvSpPr>
          <p:cNvPr id="115741" name="Rectangle 14"/>
          <p:cNvSpPr>
            <a:spLocks noChangeArrowheads="1"/>
          </p:cNvSpPr>
          <p:nvPr/>
        </p:nvSpPr>
        <p:spPr bwMode="auto">
          <a:xfrm>
            <a:off x="4219575" y="5259388"/>
            <a:ext cx="2074863" cy="215900"/>
          </a:xfrm>
          <a:prstGeom prst="rect">
            <a:avLst/>
          </a:prstGeom>
          <a:noFill/>
          <a:ln w="9525">
            <a:noFill/>
            <a:miter lim="800000"/>
            <a:headEnd/>
            <a:tailEnd/>
          </a:ln>
        </p:spPr>
        <p:txBody>
          <a:bodyPr wrap="none">
            <a:spAutoFit/>
          </a:bodyPr>
          <a:lstStyle/>
          <a:p>
            <a:pPr algn="l"/>
            <a:r>
              <a:rPr lang="en-US" sz="800"/>
              <a:t>Graphic 2.5.27 : Update Disposition page</a:t>
            </a:r>
          </a:p>
        </p:txBody>
      </p:sp>
      <p:sp>
        <p:nvSpPr>
          <p:cNvPr id="115742" name="Rectangle 27"/>
          <p:cNvSpPr>
            <a:spLocks noChangeArrowheads="1"/>
          </p:cNvSpPr>
          <p:nvPr/>
        </p:nvSpPr>
        <p:spPr bwMode="auto">
          <a:xfrm>
            <a:off x="5168900" y="3181350"/>
            <a:ext cx="565150" cy="123825"/>
          </a:xfrm>
          <a:prstGeom prst="rect">
            <a:avLst/>
          </a:prstGeom>
          <a:noFill/>
          <a:ln w="19050" algn="ctr">
            <a:solidFill>
              <a:schemeClr val="folHlink"/>
            </a:solidFill>
            <a:miter lim="800000"/>
            <a:headEnd/>
            <a:tailEnd/>
          </a:ln>
        </p:spPr>
        <p:txBody>
          <a:bodyPr wrap="none" anchor="ctr"/>
          <a:lstStyle/>
          <a:p>
            <a:endParaRPr lang="en-US"/>
          </a:p>
        </p:txBody>
      </p:sp>
      <p:sp>
        <p:nvSpPr>
          <p:cNvPr id="115743" name="Rectangle 27"/>
          <p:cNvSpPr>
            <a:spLocks noChangeArrowheads="1"/>
          </p:cNvSpPr>
          <p:nvPr/>
        </p:nvSpPr>
        <p:spPr bwMode="auto">
          <a:xfrm>
            <a:off x="6178550" y="4905375"/>
            <a:ext cx="393700" cy="123825"/>
          </a:xfrm>
          <a:prstGeom prst="rect">
            <a:avLst/>
          </a:prstGeom>
          <a:noFill/>
          <a:ln w="19050" algn="ctr">
            <a:solidFill>
              <a:schemeClr val="folHlink"/>
            </a:solidFill>
            <a:miter lim="800000"/>
            <a:headEnd/>
            <a:tailEnd/>
          </a:ln>
        </p:spPr>
        <p:txBody>
          <a:bodyPr wrap="none" anchor="ctr"/>
          <a:lstStyle/>
          <a:p>
            <a:endParaRPr lang="en-US"/>
          </a:p>
        </p:txBody>
      </p:sp>
      <p:sp>
        <p:nvSpPr>
          <p:cNvPr id="115744" name="Rectangle 27"/>
          <p:cNvSpPr>
            <a:spLocks noChangeArrowheads="1"/>
          </p:cNvSpPr>
          <p:nvPr/>
        </p:nvSpPr>
        <p:spPr bwMode="auto">
          <a:xfrm>
            <a:off x="5159375" y="3429000"/>
            <a:ext cx="2841625" cy="133350"/>
          </a:xfrm>
          <a:prstGeom prst="rect">
            <a:avLst/>
          </a:prstGeom>
          <a:noFill/>
          <a:ln w="19050" algn="ctr">
            <a:solidFill>
              <a:schemeClr val="folHlink"/>
            </a:solidFill>
            <a:miter lim="800000"/>
            <a:headEnd/>
            <a:tailEnd/>
          </a:ln>
        </p:spPr>
        <p:txBody>
          <a:bodyPr wrap="none" anchor="ctr"/>
          <a:lstStyle/>
          <a:p>
            <a:endParaRPr lang="en-US"/>
          </a:p>
        </p:txBody>
      </p:sp>
      <p:sp>
        <p:nvSpPr>
          <p:cNvPr id="115745" name="Rectangle 27"/>
          <p:cNvSpPr>
            <a:spLocks noChangeArrowheads="1"/>
          </p:cNvSpPr>
          <p:nvPr/>
        </p:nvSpPr>
        <p:spPr bwMode="auto">
          <a:xfrm>
            <a:off x="5181600" y="4171950"/>
            <a:ext cx="104775"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r>
              <a:rPr lang="en-US" smtClean="0"/>
              <a:t>Topic Twelve – Assigning a Disposition Code</a:t>
            </a:r>
          </a:p>
        </p:txBody>
      </p:sp>
      <p:sp>
        <p:nvSpPr>
          <p:cNvPr id="11673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6926D84-FC64-48D1-AEC8-8A9D7766902E}" type="slidenum">
              <a:rPr lang="en-US" sz="800">
                <a:solidFill>
                  <a:schemeClr val="bg1"/>
                </a:solidFill>
                <a:ea typeface="Arial Unicode MS" pitchFamily="34" charset="-128"/>
                <a:cs typeface="Arial Unicode MS" pitchFamily="34" charset="-128"/>
              </a:rPr>
              <a:pPr algn="r" eaLnBrk="0" hangingPunct="0"/>
              <a:t>111</a:t>
            </a:fld>
            <a:endParaRPr lang="en-US" sz="800">
              <a:solidFill>
                <a:schemeClr val="bg1"/>
              </a:solidFill>
              <a:ea typeface="Arial Unicode MS" pitchFamily="34" charset="-128"/>
              <a:cs typeface="Arial Unicode MS" pitchFamily="34" charset="-128"/>
            </a:endParaRPr>
          </a:p>
        </p:txBody>
      </p:sp>
      <p:graphicFrame>
        <p:nvGraphicFramePr>
          <p:cNvPr id="116767" name="Group 31"/>
          <p:cNvGraphicFramePr>
            <a:graphicFrameLocks noGrp="1"/>
          </p:cNvGraphicFramePr>
          <p:nvPr>
            <p:ph idx="1"/>
          </p:nvPr>
        </p:nvGraphicFramePr>
        <p:xfrm>
          <a:off x="120650" y="1781175"/>
          <a:ext cx="3432175" cy="3919728"/>
        </p:xfrm>
        <a:graphic>
          <a:graphicData uri="http://schemas.openxmlformats.org/drawingml/2006/table">
            <a:tbl>
              <a:tblPr/>
              <a:tblGrid>
                <a:gridCol w="469900"/>
                <a:gridCol w="2962275"/>
              </a:tblGrid>
              <a:tr h="16510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Assigning a Disposition Code (Graphics 2.5.25 – 2.5.29)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730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you wish to disposition on the Disposition – Assign UII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35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If shipping is required, the Disposition Shipping Information page appears (Graphic 2.5.29). Otherwise, the Manage Disposition page appears and the disposition code is issued.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30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information</a:t>
                      </a:r>
                      <a:r>
                        <a:rPr kumimoji="0" lang="en-US" sz="1200" b="0" i="0" u="none" strike="noStrike" cap="none" normalizeH="0" baseline="0" smtClean="0">
                          <a:ln>
                            <a:noFill/>
                          </a:ln>
                          <a:solidFill>
                            <a:schemeClr val="tx1"/>
                          </a:solidFill>
                          <a:effectLst/>
                          <a:latin typeface="Arial" pitchFamily="34" charset="0"/>
                        </a:rPr>
                        <a:t> in the required fields on the Disposition Shipping Information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Manage Disposition page appears and the disposition code is issued.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6759" name="Rectangle 3"/>
          <p:cNvSpPr txBox="1">
            <a:spLocks noChangeArrowheads="1"/>
          </p:cNvSpPr>
          <p:nvPr/>
        </p:nvSpPr>
        <p:spPr bwMode="auto">
          <a:xfrm>
            <a:off x="0" y="1209675"/>
            <a:ext cx="4343400" cy="455613"/>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Assigning a Disposition Code</a:t>
            </a:r>
          </a:p>
        </p:txBody>
      </p:sp>
      <p:sp>
        <p:nvSpPr>
          <p:cNvPr id="116760" name="Rectangle 14"/>
          <p:cNvSpPr>
            <a:spLocks noChangeArrowheads="1"/>
          </p:cNvSpPr>
          <p:nvPr/>
        </p:nvSpPr>
        <p:spPr bwMode="auto">
          <a:xfrm>
            <a:off x="3705225" y="4003675"/>
            <a:ext cx="933450" cy="461963"/>
          </a:xfrm>
          <a:prstGeom prst="rect">
            <a:avLst/>
          </a:prstGeom>
          <a:noFill/>
          <a:ln w="9525">
            <a:noFill/>
            <a:miter lim="800000"/>
            <a:headEnd/>
            <a:tailEnd/>
          </a:ln>
        </p:spPr>
        <p:txBody>
          <a:bodyPr>
            <a:spAutoFit/>
          </a:bodyPr>
          <a:lstStyle/>
          <a:p>
            <a:pPr algn="l"/>
            <a:r>
              <a:rPr lang="en-US" sz="800"/>
              <a:t>Graphic 2.5.28 : Disposition – Assign UII page</a:t>
            </a:r>
          </a:p>
        </p:txBody>
      </p:sp>
      <p:pic>
        <p:nvPicPr>
          <p:cNvPr id="116761" name="Picture 3" descr="Disposition Shipping Information page"/>
          <p:cNvPicPr>
            <a:picLocks noChangeAspect="1" noChangeArrowheads="1"/>
          </p:cNvPicPr>
          <p:nvPr/>
        </p:nvPicPr>
        <p:blipFill>
          <a:blip r:embed="rId2" cstate="print"/>
          <a:srcRect/>
          <a:stretch>
            <a:fillRect/>
          </a:stretch>
        </p:blipFill>
        <p:spPr bwMode="auto">
          <a:xfrm>
            <a:off x="4600575" y="3800475"/>
            <a:ext cx="4349750" cy="2619375"/>
          </a:xfrm>
          <a:prstGeom prst="rect">
            <a:avLst/>
          </a:prstGeom>
          <a:noFill/>
          <a:ln w="19050">
            <a:solidFill>
              <a:schemeClr val="tx1"/>
            </a:solidFill>
            <a:miter lim="800000"/>
            <a:headEnd/>
            <a:tailEnd/>
          </a:ln>
        </p:spPr>
      </p:pic>
      <p:pic>
        <p:nvPicPr>
          <p:cNvPr id="116762" name="Picture 2" descr="Disposition - Assign UII page"/>
          <p:cNvPicPr>
            <a:picLocks noChangeAspect="1" noChangeArrowheads="1"/>
          </p:cNvPicPr>
          <p:nvPr/>
        </p:nvPicPr>
        <p:blipFill>
          <a:blip r:embed="rId3" cstate="print"/>
          <a:srcRect/>
          <a:stretch>
            <a:fillRect/>
          </a:stretch>
        </p:blipFill>
        <p:spPr bwMode="auto">
          <a:xfrm>
            <a:off x="3800475" y="1439863"/>
            <a:ext cx="4333875" cy="2557462"/>
          </a:xfrm>
          <a:prstGeom prst="rect">
            <a:avLst/>
          </a:prstGeom>
          <a:noFill/>
          <a:ln w="19050">
            <a:solidFill>
              <a:schemeClr val="tx1"/>
            </a:solidFill>
            <a:miter lim="800000"/>
            <a:headEnd/>
            <a:tailEnd/>
          </a:ln>
        </p:spPr>
      </p:pic>
      <p:sp>
        <p:nvSpPr>
          <p:cNvPr id="116763" name="Rectangle 14"/>
          <p:cNvSpPr>
            <a:spLocks noChangeArrowheads="1"/>
          </p:cNvSpPr>
          <p:nvPr/>
        </p:nvSpPr>
        <p:spPr bwMode="auto">
          <a:xfrm>
            <a:off x="4524375" y="6421438"/>
            <a:ext cx="2689225" cy="215900"/>
          </a:xfrm>
          <a:prstGeom prst="rect">
            <a:avLst/>
          </a:prstGeom>
          <a:noFill/>
          <a:ln w="9525">
            <a:noFill/>
            <a:miter lim="800000"/>
            <a:headEnd/>
            <a:tailEnd/>
          </a:ln>
        </p:spPr>
        <p:txBody>
          <a:bodyPr wrap="none">
            <a:spAutoFit/>
          </a:bodyPr>
          <a:lstStyle/>
          <a:p>
            <a:pPr algn="l"/>
            <a:r>
              <a:rPr lang="en-US" sz="800"/>
              <a:t>Graphic 2.5.29 : Disposition Shipping Information page</a:t>
            </a:r>
          </a:p>
        </p:txBody>
      </p:sp>
      <p:sp>
        <p:nvSpPr>
          <p:cNvPr id="116764" name="Rectangle 27"/>
          <p:cNvSpPr>
            <a:spLocks noChangeArrowheads="1"/>
          </p:cNvSpPr>
          <p:nvPr/>
        </p:nvSpPr>
        <p:spPr bwMode="auto">
          <a:xfrm>
            <a:off x="4067175" y="2762250"/>
            <a:ext cx="123825" cy="238125"/>
          </a:xfrm>
          <a:prstGeom prst="rect">
            <a:avLst/>
          </a:prstGeom>
          <a:noFill/>
          <a:ln w="19050" algn="ctr">
            <a:solidFill>
              <a:schemeClr val="folHlink"/>
            </a:solidFill>
            <a:miter lim="800000"/>
            <a:headEnd/>
            <a:tailEnd/>
          </a:ln>
        </p:spPr>
        <p:txBody>
          <a:bodyPr wrap="none" anchor="ctr"/>
          <a:lstStyle/>
          <a:p>
            <a:endParaRPr lang="en-US"/>
          </a:p>
        </p:txBody>
      </p:sp>
      <p:sp>
        <p:nvSpPr>
          <p:cNvPr id="116765" name="Rectangle 27"/>
          <p:cNvSpPr>
            <a:spLocks noChangeArrowheads="1"/>
          </p:cNvSpPr>
          <p:nvPr/>
        </p:nvSpPr>
        <p:spPr bwMode="auto">
          <a:xfrm>
            <a:off x="6473825" y="6097588"/>
            <a:ext cx="298450" cy="11271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9F1334D-8112-44A5-9159-697C9581B681}" type="slidenum">
              <a:rPr lang="en-US" sz="800">
                <a:solidFill>
                  <a:schemeClr val="bg1"/>
                </a:solidFill>
                <a:ea typeface="Arial Unicode MS" pitchFamily="34" charset="-128"/>
                <a:cs typeface="Arial Unicode MS" pitchFamily="34" charset="-128"/>
              </a:rPr>
              <a:pPr algn="r" eaLnBrk="0" hangingPunct="0"/>
              <a:t>112</a:t>
            </a:fld>
            <a:endParaRPr lang="en-US" sz="800">
              <a:solidFill>
                <a:schemeClr val="bg1"/>
              </a:solidFill>
              <a:ea typeface="Arial Unicode MS" pitchFamily="34" charset="-128"/>
              <a:cs typeface="Arial Unicode MS" pitchFamily="34" charset="-128"/>
            </a:endParaRPr>
          </a:p>
        </p:txBody>
      </p:sp>
      <p:sp>
        <p:nvSpPr>
          <p:cNvPr id="11776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Thirteen – Issuing a Group Disposition</a:t>
            </a:r>
          </a:p>
        </p:txBody>
      </p:sp>
      <p:sp>
        <p:nvSpPr>
          <p:cNvPr id="11776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Group Disposition</a:t>
            </a:r>
          </a:p>
        </p:txBody>
      </p:sp>
      <p:sp>
        <p:nvSpPr>
          <p:cNvPr id="117765" name="Text Box 5"/>
          <p:cNvSpPr txBox="1">
            <a:spLocks noChangeArrowheads="1"/>
          </p:cNvSpPr>
          <p:nvPr/>
        </p:nvSpPr>
        <p:spPr bwMode="auto">
          <a:xfrm>
            <a:off x="0" y="1682750"/>
            <a:ext cx="3700463" cy="830263"/>
          </a:xfrm>
          <a:prstGeom prst="rect">
            <a:avLst/>
          </a:prstGeom>
          <a:noFill/>
          <a:ln w="9525">
            <a:noFill/>
            <a:miter lim="800000"/>
            <a:headEnd/>
            <a:tailEnd/>
          </a:ln>
        </p:spPr>
        <p:txBody>
          <a:bodyPr>
            <a:spAutoFit/>
          </a:bodyPr>
          <a:lstStyle/>
          <a:p>
            <a:pPr algn="l">
              <a:spcBef>
                <a:spcPct val="50000"/>
              </a:spcBef>
            </a:pPr>
            <a:r>
              <a:rPr lang="en-US" sz="1200"/>
              <a:t>Issuing a group disposition is similar to assigning a disposition code, except in a group disposition you may apply one disposition code to more than one item on one or all of the inventory schedules.</a:t>
            </a:r>
          </a:p>
        </p:txBody>
      </p:sp>
      <p:pic>
        <p:nvPicPr>
          <p:cNvPr id="117766" name="Picture 25" descr="Manage Disposition page"/>
          <p:cNvPicPr>
            <a:picLocks noChangeAspect="1" noChangeArrowheads="1"/>
          </p:cNvPicPr>
          <p:nvPr/>
        </p:nvPicPr>
        <p:blipFill>
          <a:blip r:embed="rId3" cstate="print"/>
          <a:srcRect/>
          <a:stretch>
            <a:fillRect/>
          </a:stretch>
        </p:blipFill>
        <p:spPr bwMode="auto">
          <a:xfrm>
            <a:off x="3752850" y="3648075"/>
            <a:ext cx="5067300" cy="2568575"/>
          </a:xfrm>
          <a:prstGeom prst="rect">
            <a:avLst/>
          </a:prstGeom>
          <a:noFill/>
          <a:ln w="19050">
            <a:solidFill>
              <a:schemeClr val="tx1"/>
            </a:solidFill>
            <a:miter lim="800000"/>
            <a:headEnd/>
            <a:tailEnd/>
          </a:ln>
        </p:spPr>
      </p:pic>
      <p:pic>
        <p:nvPicPr>
          <p:cNvPr id="117767" name="Picture 7" descr="view_case.gif"/>
          <p:cNvPicPr>
            <a:picLocks noChangeAspect="1"/>
          </p:cNvPicPr>
          <p:nvPr/>
        </p:nvPicPr>
        <p:blipFill>
          <a:blip r:embed="rId4" cstate="print"/>
          <a:srcRect/>
          <a:stretch>
            <a:fillRect/>
          </a:stretch>
        </p:blipFill>
        <p:spPr bwMode="auto">
          <a:xfrm>
            <a:off x="3754438" y="1747838"/>
            <a:ext cx="5056187" cy="1512887"/>
          </a:xfrm>
          <a:prstGeom prst="rect">
            <a:avLst/>
          </a:prstGeom>
          <a:noFill/>
          <a:ln w="19050">
            <a:solidFill>
              <a:schemeClr val="tx1"/>
            </a:solidFill>
            <a:miter lim="800000"/>
            <a:headEnd/>
            <a:tailEnd/>
          </a:ln>
        </p:spPr>
      </p:pic>
      <p:sp>
        <p:nvSpPr>
          <p:cNvPr id="117768" name="Rectangle 14"/>
          <p:cNvSpPr>
            <a:spLocks noChangeArrowheads="1"/>
          </p:cNvSpPr>
          <p:nvPr/>
        </p:nvSpPr>
        <p:spPr bwMode="auto">
          <a:xfrm>
            <a:off x="3724275" y="3268663"/>
            <a:ext cx="2284413" cy="215900"/>
          </a:xfrm>
          <a:prstGeom prst="rect">
            <a:avLst/>
          </a:prstGeom>
          <a:noFill/>
          <a:ln w="9525">
            <a:noFill/>
            <a:miter lim="800000"/>
            <a:headEnd/>
            <a:tailEnd/>
          </a:ln>
        </p:spPr>
        <p:txBody>
          <a:bodyPr wrap="none">
            <a:spAutoFit/>
          </a:bodyPr>
          <a:lstStyle/>
          <a:p>
            <a:pPr algn="l"/>
            <a:r>
              <a:rPr lang="en-US" sz="800"/>
              <a:t>Graphic 2.5.30 : View Case Details page (top)</a:t>
            </a:r>
          </a:p>
        </p:txBody>
      </p:sp>
      <p:sp>
        <p:nvSpPr>
          <p:cNvPr id="117769" name="Rectangle 14"/>
          <p:cNvSpPr>
            <a:spLocks noChangeArrowheads="1"/>
          </p:cNvSpPr>
          <p:nvPr/>
        </p:nvSpPr>
        <p:spPr bwMode="auto">
          <a:xfrm>
            <a:off x="3724275" y="6230938"/>
            <a:ext cx="2114550" cy="215900"/>
          </a:xfrm>
          <a:prstGeom prst="rect">
            <a:avLst/>
          </a:prstGeom>
          <a:noFill/>
          <a:ln w="9525">
            <a:noFill/>
            <a:miter lim="800000"/>
            <a:headEnd/>
            <a:tailEnd/>
          </a:ln>
        </p:spPr>
        <p:txBody>
          <a:bodyPr wrap="none">
            <a:spAutoFit/>
          </a:bodyPr>
          <a:lstStyle/>
          <a:p>
            <a:pPr algn="l"/>
            <a:r>
              <a:rPr lang="en-US" sz="800"/>
              <a:t>Graphic 2.5.31 : Manage Disposition page</a:t>
            </a:r>
          </a:p>
        </p:txBody>
      </p:sp>
      <p:graphicFrame>
        <p:nvGraphicFramePr>
          <p:cNvPr id="11" name="Group 6"/>
          <p:cNvGraphicFramePr>
            <a:graphicFrameLocks noGrp="1"/>
          </p:cNvGraphicFramePr>
          <p:nvPr/>
        </p:nvGraphicFramePr>
        <p:xfrm>
          <a:off x="90488" y="2536825"/>
          <a:ext cx="3403600" cy="2401824"/>
        </p:xfrm>
        <a:graphic>
          <a:graphicData uri="http://schemas.openxmlformats.org/drawingml/2006/table">
            <a:tbl>
              <a:tblPr/>
              <a:tblGrid>
                <a:gridCol w="376237"/>
                <a:gridCol w="3027363"/>
              </a:tblGrid>
              <a:tr h="135394">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Issuing a Group Disposition (Graphics 2.5.30 – 2.5.34)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56869">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 page</a:t>
                      </a:r>
                      <a:r>
                        <a:rPr kumimoji="0" lang="en-US" sz="1200" b="0" i="0" u="none" strike="noStrike" cap="none" normalizeH="0" baseline="0" dirty="0" smtClean="0">
                          <a:ln>
                            <a:noFill/>
                          </a:ln>
                          <a:solidFill>
                            <a:schemeClr val="tx1"/>
                          </a:solidFill>
                          <a:effectLst/>
                          <a:latin typeface="Arial" pitchFamily="34" charset="0"/>
                        </a:rPr>
                        <a:t> (Graphic 2.5.30).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237">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 (Graphic 2.5.31).</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237">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group disposition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Group Update page appears (Graphic 2.5.32).</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7786" name="Rectangle 27"/>
          <p:cNvSpPr>
            <a:spLocks noChangeArrowheads="1"/>
          </p:cNvSpPr>
          <p:nvPr/>
        </p:nvSpPr>
        <p:spPr bwMode="auto">
          <a:xfrm>
            <a:off x="7769225" y="2657475"/>
            <a:ext cx="431800" cy="114300"/>
          </a:xfrm>
          <a:prstGeom prst="rect">
            <a:avLst/>
          </a:prstGeom>
          <a:noFill/>
          <a:ln w="19050" algn="ctr">
            <a:solidFill>
              <a:schemeClr val="folHlink"/>
            </a:solidFill>
            <a:miter lim="800000"/>
            <a:headEnd/>
            <a:tailEnd/>
          </a:ln>
        </p:spPr>
        <p:txBody>
          <a:bodyPr wrap="none" anchor="ctr"/>
          <a:lstStyle/>
          <a:p>
            <a:endParaRPr lang="en-US"/>
          </a:p>
        </p:txBody>
      </p:sp>
      <p:sp>
        <p:nvSpPr>
          <p:cNvPr id="117787" name="Rectangle 27"/>
          <p:cNvSpPr>
            <a:spLocks noChangeArrowheads="1"/>
          </p:cNvSpPr>
          <p:nvPr/>
        </p:nvSpPr>
        <p:spPr bwMode="auto">
          <a:xfrm>
            <a:off x="8086725" y="4552950"/>
            <a:ext cx="647700" cy="1524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r>
              <a:rPr lang="en-US" smtClean="0"/>
              <a:t>Topic Thirteen – Issuing a Group Disposition</a:t>
            </a:r>
          </a:p>
        </p:txBody>
      </p:sp>
      <p:sp>
        <p:nvSpPr>
          <p:cNvPr id="11878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123F5BE-8589-403D-B5F8-2E0D070A4E8C}" type="slidenum">
              <a:rPr lang="en-US" sz="800">
                <a:solidFill>
                  <a:schemeClr val="bg1"/>
                </a:solidFill>
                <a:ea typeface="Arial Unicode MS" pitchFamily="34" charset="-128"/>
                <a:cs typeface="Arial Unicode MS" pitchFamily="34" charset="-128"/>
              </a:rPr>
              <a:pPr algn="r" eaLnBrk="0" hangingPunct="0"/>
              <a:t>113</a:t>
            </a:fld>
            <a:endParaRPr lang="en-US" sz="800">
              <a:solidFill>
                <a:schemeClr val="bg1"/>
              </a:solidFill>
              <a:ea typeface="Arial Unicode MS" pitchFamily="34" charset="-128"/>
              <a:cs typeface="Arial Unicode MS" pitchFamily="34" charset="-128"/>
            </a:endParaRPr>
          </a:p>
        </p:txBody>
      </p:sp>
      <p:sp>
        <p:nvSpPr>
          <p:cNvPr id="118788" name="Rectangle 3"/>
          <p:cNvSpPr txBox="1">
            <a:spLocks noChangeArrowheads="1"/>
          </p:cNvSpPr>
          <p:nvPr/>
        </p:nvSpPr>
        <p:spPr bwMode="auto">
          <a:xfrm>
            <a:off x="0" y="1220788"/>
            <a:ext cx="54991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Group Disposition – Continued </a:t>
            </a:r>
          </a:p>
        </p:txBody>
      </p:sp>
      <p:pic>
        <p:nvPicPr>
          <p:cNvPr id="118789" name="Picture 31" descr="Group Update page"/>
          <p:cNvPicPr>
            <a:picLocks noChangeAspect="1" noChangeArrowheads="1"/>
          </p:cNvPicPr>
          <p:nvPr/>
        </p:nvPicPr>
        <p:blipFill>
          <a:blip r:embed="rId2" cstate="print"/>
          <a:srcRect/>
          <a:stretch>
            <a:fillRect/>
          </a:stretch>
        </p:blipFill>
        <p:spPr bwMode="auto">
          <a:xfrm>
            <a:off x="4181475" y="1752600"/>
            <a:ext cx="4667250" cy="2779713"/>
          </a:xfrm>
          <a:prstGeom prst="rect">
            <a:avLst/>
          </a:prstGeom>
          <a:noFill/>
          <a:ln w="19050">
            <a:solidFill>
              <a:schemeClr val="tx1"/>
            </a:solidFill>
            <a:miter lim="800000"/>
            <a:headEnd/>
            <a:tailEnd/>
          </a:ln>
        </p:spPr>
      </p:pic>
      <p:sp>
        <p:nvSpPr>
          <p:cNvPr id="118790" name="Rectangle 14"/>
          <p:cNvSpPr>
            <a:spLocks noChangeArrowheads="1"/>
          </p:cNvSpPr>
          <p:nvPr/>
        </p:nvSpPr>
        <p:spPr bwMode="auto">
          <a:xfrm>
            <a:off x="4152900" y="4554538"/>
            <a:ext cx="1858963" cy="215900"/>
          </a:xfrm>
          <a:prstGeom prst="rect">
            <a:avLst/>
          </a:prstGeom>
          <a:noFill/>
          <a:ln w="9525">
            <a:noFill/>
            <a:miter lim="800000"/>
            <a:headEnd/>
            <a:tailEnd/>
          </a:ln>
        </p:spPr>
        <p:txBody>
          <a:bodyPr wrap="none">
            <a:spAutoFit/>
          </a:bodyPr>
          <a:lstStyle/>
          <a:p>
            <a:pPr algn="l"/>
            <a:r>
              <a:rPr lang="en-US" sz="800"/>
              <a:t>Graphic 2.5.32 : Group Update page</a:t>
            </a:r>
          </a:p>
        </p:txBody>
      </p:sp>
      <p:graphicFrame>
        <p:nvGraphicFramePr>
          <p:cNvPr id="9" name="Group 6"/>
          <p:cNvGraphicFramePr>
            <a:graphicFrameLocks/>
          </p:cNvGraphicFramePr>
          <p:nvPr/>
        </p:nvGraphicFramePr>
        <p:xfrm>
          <a:off x="139700" y="1751013"/>
          <a:ext cx="3822700" cy="4413504"/>
        </p:xfrm>
        <a:graphic>
          <a:graphicData uri="http://schemas.openxmlformats.org/drawingml/2006/table">
            <a:tbl>
              <a:tblPr/>
              <a:tblGrid>
                <a:gridCol w="356189"/>
                <a:gridCol w="3466511"/>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Issuing a Group Disposition (Graphics 2.5.30 – 2.5.34)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8727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schedule reference number</a:t>
                      </a:r>
                      <a:r>
                        <a:rPr kumimoji="0" lang="en-US" sz="1200" b="0" i="0" u="none" strike="noStrike" cap="none" normalizeH="0" baseline="0" dirty="0" smtClean="0">
                          <a:ln>
                            <a:noFill/>
                          </a:ln>
                          <a:solidFill>
                            <a:schemeClr val="tx1"/>
                          </a:solidFill>
                          <a:effectLst/>
                          <a:latin typeface="Arial" pitchFamily="34" charset="0"/>
                        </a:rPr>
                        <a:t> if the items you are dispositioning are all associated with the same inventory schedule.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77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 code</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Additional fields may appear based on the disposition code you select. </a:t>
                      </a:r>
                      <a:r>
                        <a:rPr lang="en-US" sz="1000" dirty="0" smtClean="0"/>
                        <a:t>If you choose either the MO – Transfer to DRMO or PM – Transfer to DRMO for Precious Metal Recovery disposition codes, you will be required to enter disposition shipping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087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comments</a:t>
                      </a:r>
                      <a:r>
                        <a:rPr kumimoji="0" lang="en-US" sz="1200" b="0" i="0" u="none" strike="noStrike" cap="none" normalizeH="0" baseline="0" dirty="0" smtClean="0">
                          <a:ln>
                            <a:noFill/>
                          </a:ln>
                          <a:solidFill>
                            <a:schemeClr val="tx1"/>
                          </a:solidFill>
                          <a:effectLst/>
                          <a:latin typeface="Arial" pitchFamily="34" charset="0"/>
                        </a:rPr>
                        <a:t> relevant to the disposition in the PLCO Remarks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017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boxes next to the items you wish to disposition.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The full available quantity is automatically populated in the Disposition Quantity box upon selecting the item.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Modify</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 quantities</a:t>
                      </a:r>
                      <a:r>
                        <a:rPr kumimoji="0" lang="en-US" sz="1200" b="0" i="0" u="none" strike="noStrike" cap="none" normalizeH="0" baseline="0" dirty="0" smtClean="0">
                          <a:ln>
                            <a:noFill/>
                          </a:ln>
                          <a:solidFill>
                            <a:schemeClr val="tx1"/>
                          </a:solidFill>
                          <a:effectLst/>
                          <a:latin typeface="Arial" pitchFamily="34" charset="0"/>
                        </a:rPr>
                        <a:t>, if necessary.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8813" name="Rectangle 27"/>
          <p:cNvSpPr>
            <a:spLocks noChangeArrowheads="1"/>
          </p:cNvSpPr>
          <p:nvPr/>
        </p:nvSpPr>
        <p:spPr bwMode="auto">
          <a:xfrm>
            <a:off x="6143625" y="4191000"/>
            <a:ext cx="381000" cy="114300"/>
          </a:xfrm>
          <a:prstGeom prst="rect">
            <a:avLst/>
          </a:prstGeom>
          <a:noFill/>
          <a:ln w="19050" algn="ctr">
            <a:solidFill>
              <a:schemeClr val="folHlink"/>
            </a:solidFill>
            <a:miter lim="800000"/>
            <a:headEnd/>
            <a:tailEnd/>
          </a:ln>
        </p:spPr>
        <p:txBody>
          <a:bodyPr wrap="none" anchor="ctr"/>
          <a:lstStyle/>
          <a:p>
            <a:endParaRPr lang="en-US"/>
          </a:p>
        </p:txBody>
      </p:sp>
      <p:sp>
        <p:nvSpPr>
          <p:cNvPr id="118814" name="Rectangle 27"/>
          <p:cNvSpPr>
            <a:spLocks noChangeArrowheads="1"/>
          </p:cNvSpPr>
          <p:nvPr/>
        </p:nvSpPr>
        <p:spPr bwMode="auto">
          <a:xfrm>
            <a:off x="5153025" y="2724150"/>
            <a:ext cx="733425" cy="142875"/>
          </a:xfrm>
          <a:prstGeom prst="rect">
            <a:avLst/>
          </a:prstGeom>
          <a:noFill/>
          <a:ln w="19050" algn="ctr">
            <a:solidFill>
              <a:schemeClr val="folHlink"/>
            </a:solidFill>
            <a:miter lim="800000"/>
            <a:headEnd/>
            <a:tailEnd/>
          </a:ln>
        </p:spPr>
        <p:txBody>
          <a:bodyPr wrap="none" anchor="ctr"/>
          <a:lstStyle/>
          <a:p>
            <a:endParaRPr lang="en-US"/>
          </a:p>
        </p:txBody>
      </p:sp>
      <p:sp>
        <p:nvSpPr>
          <p:cNvPr id="118815" name="Rectangle 27"/>
          <p:cNvSpPr>
            <a:spLocks noChangeArrowheads="1"/>
          </p:cNvSpPr>
          <p:nvPr/>
        </p:nvSpPr>
        <p:spPr bwMode="auto">
          <a:xfrm>
            <a:off x="5151438" y="2895600"/>
            <a:ext cx="2897187" cy="112713"/>
          </a:xfrm>
          <a:prstGeom prst="rect">
            <a:avLst/>
          </a:prstGeom>
          <a:noFill/>
          <a:ln w="19050" algn="ctr">
            <a:solidFill>
              <a:schemeClr val="folHlink"/>
            </a:solidFill>
            <a:miter lim="800000"/>
            <a:headEnd/>
            <a:tailEnd/>
          </a:ln>
        </p:spPr>
        <p:txBody>
          <a:bodyPr wrap="none" anchor="ctr"/>
          <a:lstStyle/>
          <a:p>
            <a:endParaRPr lang="en-US"/>
          </a:p>
        </p:txBody>
      </p:sp>
      <p:sp>
        <p:nvSpPr>
          <p:cNvPr id="118816" name="Rectangle 27"/>
          <p:cNvSpPr>
            <a:spLocks noChangeArrowheads="1"/>
          </p:cNvSpPr>
          <p:nvPr/>
        </p:nvSpPr>
        <p:spPr bwMode="auto">
          <a:xfrm>
            <a:off x="4257675" y="3905250"/>
            <a:ext cx="123825" cy="295275"/>
          </a:xfrm>
          <a:prstGeom prst="rect">
            <a:avLst/>
          </a:prstGeom>
          <a:noFill/>
          <a:ln w="19050" algn="ctr">
            <a:solidFill>
              <a:schemeClr val="folHlink"/>
            </a:solidFill>
            <a:miter lim="800000"/>
            <a:headEnd/>
            <a:tailEnd/>
          </a:ln>
        </p:spPr>
        <p:txBody>
          <a:bodyPr wrap="none" anchor="ctr"/>
          <a:lstStyle/>
          <a:p>
            <a:endParaRPr lang="en-US"/>
          </a:p>
        </p:txBody>
      </p:sp>
      <p:sp>
        <p:nvSpPr>
          <p:cNvPr id="118817" name="Rectangle 27"/>
          <p:cNvSpPr>
            <a:spLocks noChangeArrowheads="1"/>
          </p:cNvSpPr>
          <p:nvPr/>
        </p:nvSpPr>
        <p:spPr bwMode="auto">
          <a:xfrm>
            <a:off x="8172450" y="3895725"/>
            <a:ext cx="466725" cy="2857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eaLnBrk="1" hangingPunct="1"/>
            <a:r>
              <a:rPr lang="en-US" smtClean="0"/>
              <a:t>Topic Thirteen – Issuing a Group Disposition</a:t>
            </a:r>
          </a:p>
        </p:txBody>
      </p:sp>
      <p:sp>
        <p:nvSpPr>
          <p:cNvPr id="11981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0A0444A-0320-41A7-B472-8A3AD91EEBCA}" type="slidenum">
              <a:rPr lang="en-US" sz="800">
                <a:solidFill>
                  <a:schemeClr val="bg1"/>
                </a:solidFill>
                <a:ea typeface="Arial Unicode MS" pitchFamily="34" charset="-128"/>
                <a:cs typeface="Arial Unicode MS" pitchFamily="34" charset="-128"/>
              </a:rPr>
              <a:pPr algn="r" eaLnBrk="0" hangingPunct="0"/>
              <a:t>114</a:t>
            </a:fld>
            <a:endParaRPr lang="en-US" sz="800">
              <a:solidFill>
                <a:schemeClr val="bg1"/>
              </a:solidFill>
              <a:ea typeface="Arial Unicode MS" pitchFamily="34" charset="-128"/>
              <a:cs typeface="Arial Unicode MS" pitchFamily="34" charset="-128"/>
            </a:endParaRPr>
          </a:p>
        </p:txBody>
      </p:sp>
      <p:sp>
        <p:nvSpPr>
          <p:cNvPr id="119812" name="Rectangle 3"/>
          <p:cNvSpPr txBox="1">
            <a:spLocks noChangeArrowheads="1"/>
          </p:cNvSpPr>
          <p:nvPr/>
        </p:nvSpPr>
        <p:spPr bwMode="auto">
          <a:xfrm>
            <a:off x="0" y="1220788"/>
            <a:ext cx="54991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Group Disposition – Continued </a:t>
            </a:r>
          </a:p>
        </p:txBody>
      </p:sp>
      <p:pic>
        <p:nvPicPr>
          <p:cNvPr id="119813" name="Picture 2" descr="Group Disposition - Assign UII page"/>
          <p:cNvPicPr>
            <a:picLocks noChangeAspect="1" noChangeArrowheads="1"/>
          </p:cNvPicPr>
          <p:nvPr/>
        </p:nvPicPr>
        <p:blipFill>
          <a:blip r:embed="rId2" cstate="print"/>
          <a:srcRect/>
          <a:stretch>
            <a:fillRect/>
          </a:stretch>
        </p:blipFill>
        <p:spPr bwMode="auto">
          <a:xfrm>
            <a:off x="3943350" y="1685925"/>
            <a:ext cx="5048250" cy="3629025"/>
          </a:xfrm>
          <a:prstGeom prst="rect">
            <a:avLst/>
          </a:prstGeom>
          <a:noFill/>
          <a:ln w="19050">
            <a:solidFill>
              <a:schemeClr val="tx1"/>
            </a:solidFill>
            <a:miter lim="800000"/>
            <a:headEnd/>
            <a:tailEnd/>
          </a:ln>
        </p:spPr>
      </p:pic>
      <p:sp>
        <p:nvSpPr>
          <p:cNvPr id="119814" name="Rectangle 14"/>
          <p:cNvSpPr>
            <a:spLocks noChangeArrowheads="1"/>
          </p:cNvSpPr>
          <p:nvPr/>
        </p:nvSpPr>
        <p:spPr bwMode="auto">
          <a:xfrm>
            <a:off x="3924300" y="5335588"/>
            <a:ext cx="2613025" cy="215900"/>
          </a:xfrm>
          <a:prstGeom prst="rect">
            <a:avLst/>
          </a:prstGeom>
          <a:noFill/>
          <a:ln w="9525">
            <a:noFill/>
            <a:miter lim="800000"/>
            <a:headEnd/>
            <a:tailEnd/>
          </a:ln>
        </p:spPr>
        <p:txBody>
          <a:bodyPr wrap="none">
            <a:spAutoFit/>
          </a:bodyPr>
          <a:lstStyle/>
          <a:p>
            <a:pPr algn="l"/>
            <a:r>
              <a:rPr lang="en-US" sz="800"/>
              <a:t>Graphic 2.5.33 : Group Disposition – Assign UII page</a:t>
            </a:r>
          </a:p>
        </p:txBody>
      </p:sp>
      <p:graphicFrame>
        <p:nvGraphicFramePr>
          <p:cNvPr id="119834" name="Group 26"/>
          <p:cNvGraphicFramePr>
            <a:graphicFrameLocks noGrp="1"/>
          </p:cNvGraphicFramePr>
          <p:nvPr/>
        </p:nvGraphicFramePr>
        <p:xfrm>
          <a:off x="101600" y="1684338"/>
          <a:ext cx="3613150" cy="4846320"/>
        </p:xfrm>
        <a:graphic>
          <a:graphicData uri="http://schemas.openxmlformats.org/drawingml/2006/table">
            <a:tbl>
              <a:tblPr/>
              <a:tblGrid>
                <a:gridCol w="461963"/>
                <a:gridCol w="3151187"/>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Issuing a Group Disposition (Graphics 2.5.30 – 2.5.34)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18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Group Disposition – Assign UII page appears (Graphic 2.5.33) if any of the items have UIIs and you are dispositioning a partial quantity of the item. Otherwise, the Disposition Shipping Information page will appear if shipping is required (Graphic 2.5.34). If shipping is not required AND the item has no UIIs or you are dispositioning full quantity, the Manage Disposition page appears and the disposition code is issued.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you wish to assign to the specified item’s disposition on the Disposition – Assign UII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8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If there is another item on the requisition with UIIs and a partial quantity, the Group Disposition – Assign UII page will appear again, displaying a UII selection for that item.</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You may click the </a:t>
                      </a:r>
                      <a:r>
                        <a:rPr kumimoji="0" lang="en-US" sz="1000" b="1" i="0" u="none" strike="noStrike" cap="none" normalizeH="0" baseline="0" smtClean="0">
                          <a:ln>
                            <a:noFill/>
                          </a:ln>
                          <a:solidFill>
                            <a:schemeClr val="tx1"/>
                          </a:solidFill>
                          <a:effectLst/>
                          <a:latin typeface="Arial" pitchFamily="34" charset="0"/>
                        </a:rPr>
                        <a:t>Skip</a:t>
                      </a:r>
                      <a:r>
                        <a:rPr kumimoji="0" lang="en-US" sz="1000" b="0" i="0" u="none" strike="noStrike" cap="none" normalizeH="0" baseline="0" smtClean="0">
                          <a:ln>
                            <a:noFill/>
                          </a:ln>
                          <a:solidFill>
                            <a:schemeClr val="tx1"/>
                          </a:solidFill>
                          <a:effectLst/>
                          <a:latin typeface="Arial" pitchFamily="34" charset="0"/>
                        </a:rPr>
                        <a:t> button to assign UIIs for that item later.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19831" name="Rectangle 27"/>
          <p:cNvSpPr>
            <a:spLocks noChangeArrowheads="1"/>
          </p:cNvSpPr>
          <p:nvPr/>
        </p:nvSpPr>
        <p:spPr bwMode="auto">
          <a:xfrm>
            <a:off x="5943600" y="4933950"/>
            <a:ext cx="447675" cy="152400"/>
          </a:xfrm>
          <a:prstGeom prst="rect">
            <a:avLst/>
          </a:prstGeom>
          <a:noFill/>
          <a:ln w="19050" algn="ctr">
            <a:solidFill>
              <a:schemeClr val="folHlink"/>
            </a:solidFill>
            <a:miter lim="800000"/>
            <a:headEnd/>
            <a:tailEnd/>
          </a:ln>
        </p:spPr>
        <p:txBody>
          <a:bodyPr wrap="none" anchor="ctr"/>
          <a:lstStyle/>
          <a:p>
            <a:endParaRPr lang="en-US"/>
          </a:p>
        </p:txBody>
      </p:sp>
      <p:sp>
        <p:nvSpPr>
          <p:cNvPr id="119832" name="Rectangle 27"/>
          <p:cNvSpPr>
            <a:spLocks noChangeArrowheads="1"/>
          </p:cNvSpPr>
          <p:nvPr/>
        </p:nvSpPr>
        <p:spPr bwMode="auto">
          <a:xfrm>
            <a:off x="4295775" y="3619500"/>
            <a:ext cx="161925" cy="2952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pPr eaLnBrk="1" hangingPunct="1"/>
            <a:r>
              <a:rPr lang="en-US" smtClean="0"/>
              <a:t>Topic Thirteen – Issuing a Group Disposition</a:t>
            </a:r>
          </a:p>
        </p:txBody>
      </p:sp>
      <p:sp>
        <p:nvSpPr>
          <p:cNvPr id="12083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A6C55BD-92FA-4C8B-BC92-F0FE9060B543}" type="slidenum">
              <a:rPr lang="en-US" sz="800">
                <a:solidFill>
                  <a:schemeClr val="bg1"/>
                </a:solidFill>
                <a:ea typeface="Arial Unicode MS" pitchFamily="34" charset="-128"/>
                <a:cs typeface="Arial Unicode MS" pitchFamily="34" charset="-128"/>
              </a:rPr>
              <a:pPr algn="r" eaLnBrk="0" hangingPunct="0"/>
              <a:t>115</a:t>
            </a:fld>
            <a:endParaRPr lang="en-US" sz="800">
              <a:solidFill>
                <a:schemeClr val="bg1"/>
              </a:solidFill>
              <a:ea typeface="Arial Unicode MS" pitchFamily="34" charset="-128"/>
              <a:cs typeface="Arial Unicode MS" pitchFamily="34" charset="-128"/>
            </a:endParaRPr>
          </a:p>
        </p:txBody>
      </p:sp>
      <p:sp>
        <p:nvSpPr>
          <p:cNvPr id="120836" name="Rectangle 3"/>
          <p:cNvSpPr txBox="1">
            <a:spLocks noChangeArrowheads="1"/>
          </p:cNvSpPr>
          <p:nvPr/>
        </p:nvSpPr>
        <p:spPr bwMode="auto">
          <a:xfrm>
            <a:off x="0" y="1220788"/>
            <a:ext cx="54991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Group Disposition – Continued </a:t>
            </a:r>
          </a:p>
        </p:txBody>
      </p:sp>
      <p:graphicFrame>
        <p:nvGraphicFramePr>
          <p:cNvPr id="717829" name="Group 5"/>
          <p:cNvGraphicFramePr>
            <a:graphicFrameLocks noGrp="1"/>
          </p:cNvGraphicFramePr>
          <p:nvPr>
            <p:ph idx="1"/>
          </p:nvPr>
        </p:nvGraphicFramePr>
        <p:xfrm>
          <a:off x="147638" y="1801813"/>
          <a:ext cx="3868737" cy="3115056"/>
        </p:xfrm>
        <a:graphic>
          <a:graphicData uri="http://schemas.openxmlformats.org/drawingml/2006/table">
            <a:tbl>
              <a:tblPr/>
              <a:tblGrid>
                <a:gridCol w="433387"/>
                <a:gridCol w="343535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Issuing a Group Final Disposition (Graphics 2.5.30 – 2.5.34)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6930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If shipping is required, the Disposition Shipping Information page appears (Graphic 2.5.34). Otherwise, the Manage Disposition page appears and the disposition code is issued.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12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in the required fields on the Disposition Shipping Information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49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 and the disposition code is issued.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12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in the required fields on the Disposition Shipping Information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0856" name="Picture 2" descr="Disposition Shipping Information page"/>
          <p:cNvPicPr>
            <a:picLocks noChangeAspect="1" noChangeArrowheads="1"/>
          </p:cNvPicPr>
          <p:nvPr/>
        </p:nvPicPr>
        <p:blipFill>
          <a:blip r:embed="rId2" cstate="print"/>
          <a:srcRect/>
          <a:stretch>
            <a:fillRect/>
          </a:stretch>
        </p:blipFill>
        <p:spPr bwMode="auto">
          <a:xfrm>
            <a:off x="4230688" y="1800225"/>
            <a:ext cx="4665662" cy="2811463"/>
          </a:xfrm>
          <a:prstGeom prst="rect">
            <a:avLst/>
          </a:prstGeom>
          <a:noFill/>
          <a:ln w="19050">
            <a:solidFill>
              <a:schemeClr val="tx1"/>
            </a:solidFill>
            <a:miter lim="800000"/>
            <a:headEnd/>
            <a:tailEnd/>
          </a:ln>
        </p:spPr>
      </p:pic>
      <p:sp>
        <p:nvSpPr>
          <p:cNvPr id="120857" name="Rectangle 14"/>
          <p:cNvSpPr>
            <a:spLocks noChangeArrowheads="1"/>
          </p:cNvSpPr>
          <p:nvPr/>
        </p:nvSpPr>
        <p:spPr bwMode="auto">
          <a:xfrm>
            <a:off x="4210050" y="4621213"/>
            <a:ext cx="2689225" cy="215900"/>
          </a:xfrm>
          <a:prstGeom prst="rect">
            <a:avLst/>
          </a:prstGeom>
          <a:noFill/>
          <a:ln w="9525">
            <a:noFill/>
            <a:miter lim="800000"/>
            <a:headEnd/>
            <a:tailEnd/>
          </a:ln>
        </p:spPr>
        <p:txBody>
          <a:bodyPr wrap="none">
            <a:spAutoFit/>
          </a:bodyPr>
          <a:lstStyle/>
          <a:p>
            <a:pPr algn="l"/>
            <a:r>
              <a:rPr lang="en-US" sz="800"/>
              <a:t>Graphic 2.5.34 : Disposition Shipping Information page</a:t>
            </a:r>
          </a:p>
        </p:txBody>
      </p:sp>
      <p:sp>
        <p:nvSpPr>
          <p:cNvPr id="120858" name="Rectangle 27"/>
          <p:cNvSpPr>
            <a:spLocks noChangeArrowheads="1"/>
          </p:cNvSpPr>
          <p:nvPr/>
        </p:nvSpPr>
        <p:spPr bwMode="auto">
          <a:xfrm>
            <a:off x="6238875" y="4267200"/>
            <a:ext cx="304800"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4BBE6B1-D29D-48AE-9F32-DDEA1EFE7D10}" type="slidenum">
              <a:rPr lang="en-US" sz="800">
                <a:solidFill>
                  <a:schemeClr val="bg1"/>
                </a:solidFill>
                <a:ea typeface="Arial Unicode MS" pitchFamily="34" charset="-128"/>
                <a:cs typeface="Arial Unicode MS" pitchFamily="34" charset="-128"/>
              </a:rPr>
              <a:pPr algn="r" eaLnBrk="0" hangingPunct="0"/>
              <a:t>116</a:t>
            </a:fld>
            <a:endParaRPr lang="en-US" sz="800">
              <a:solidFill>
                <a:schemeClr val="bg1"/>
              </a:solidFill>
              <a:ea typeface="Arial Unicode MS" pitchFamily="34" charset="-128"/>
              <a:cs typeface="Arial Unicode MS" pitchFamily="34" charset="-128"/>
            </a:endParaRPr>
          </a:p>
        </p:txBody>
      </p:sp>
      <p:sp>
        <p:nvSpPr>
          <p:cNvPr id="12185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Fourteen – Removing a Disposition Code</a:t>
            </a:r>
          </a:p>
        </p:txBody>
      </p:sp>
      <p:sp>
        <p:nvSpPr>
          <p:cNvPr id="12186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Removing a Disposition Code</a:t>
            </a:r>
          </a:p>
        </p:txBody>
      </p:sp>
      <p:sp>
        <p:nvSpPr>
          <p:cNvPr id="121861" name="Text Box 5"/>
          <p:cNvSpPr txBox="1">
            <a:spLocks noChangeArrowheads="1"/>
          </p:cNvSpPr>
          <p:nvPr/>
        </p:nvSpPr>
        <p:spPr bwMode="auto">
          <a:xfrm>
            <a:off x="0" y="1787525"/>
            <a:ext cx="4314825" cy="830263"/>
          </a:xfrm>
          <a:prstGeom prst="rect">
            <a:avLst/>
          </a:prstGeom>
          <a:noFill/>
          <a:ln w="9525">
            <a:noFill/>
            <a:miter lim="800000"/>
            <a:headEnd/>
            <a:tailEnd/>
          </a:ln>
        </p:spPr>
        <p:txBody>
          <a:bodyPr>
            <a:spAutoFit/>
          </a:bodyPr>
          <a:lstStyle/>
          <a:p>
            <a:pPr algn="l">
              <a:spcBef>
                <a:spcPct val="50000"/>
              </a:spcBef>
            </a:pPr>
            <a:r>
              <a:rPr lang="en-US" sz="1200"/>
              <a:t>You may remove either a full or partial quantity of an item from a selected disposition code. Keep in mind that you cannot remove requisitioned or sold inventory from a disposition code.</a:t>
            </a:r>
          </a:p>
        </p:txBody>
      </p:sp>
      <p:graphicFrame>
        <p:nvGraphicFramePr>
          <p:cNvPr id="718854" name="Group 6"/>
          <p:cNvGraphicFramePr>
            <a:graphicFrameLocks noGrp="1"/>
          </p:cNvGraphicFramePr>
          <p:nvPr/>
        </p:nvGraphicFramePr>
        <p:xfrm>
          <a:off x="88900" y="2655888"/>
          <a:ext cx="3825875" cy="2438400"/>
        </p:xfrm>
        <a:graphic>
          <a:graphicData uri="http://schemas.openxmlformats.org/drawingml/2006/table">
            <a:tbl>
              <a:tblPr/>
              <a:tblGrid>
                <a:gridCol w="359387"/>
                <a:gridCol w="346648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Removing a Disposition Code (Graphics 2.5.35 – 2.5.39)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 page</a:t>
                      </a:r>
                      <a:r>
                        <a:rPr kumimoji="0" lang="en-US" sz="1200" b="0" i="0" u="none" strike="noStrike" cap="none" normalizeH="0" baseline="0" dirty="0" smtClean="0">
                          <a:ln>
                            <a:noFill/>
                          </a:ln>
                          <a:solidFill>
                            <a:schemeClr val="tx1"/>
                          </a:solidFill>
                          <a:effectLst/>
                          <a:latin typeface="Arial" pitchFamily="34" charset="0"/>
                        </a:rPr>
                        <a:t> (Graphic 2.5.35).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 (Graphic 2.5.36).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034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that needs to be removed.</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Update Disposition page appears (Graphic 2.5.37).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1878" name="Picture 6" descr="view_case.gif"/>
          <p:cNvPicPr>
            <a:picLocks noChangeAspect="1"/>
          </p:cNvPicPr>
          <p:nvPr/>
        </p:nvPicPr>
        <p:blipFill>
          <a:blip r:embed="rId3" cstate="print"/>
          <a:srcRect/>
          <a:stretch>
            <a:fillRect/>
          </a:stretch>
        </p:blipFill>
        <p:spPr bwMode="auto">
          <a:xfrm>
            <a:off x="4249738" y="1890713"/>
            <a:ext cx="4694237" cy="1404937"/>
          </a:xfrm>
          <a:prstGeom prst="rect">
            <a:avLst/>
          </a:prstGeom>
          <a:noFill/>
          <a:ln w="19050">
            <a:solidFill>
              <a:schemeClr val="tx1"/>
            </a:solidFill>
            <a:miter lim="800000"/>
            <a:headEnd/>
            <a:tailEnd/>
          </a:ln>
        </p:spPr>
      </p:pic>
      <p:pic>
        <p:nvPicPr>
          <p:cNvPr id="121879" name="Picture 25" descr="Manage Disposition page"/>
          <p:cNvPicPr>
            <a:picLocks noChangeAspect="1" noChangeArrowheads="1"/>
          </p:cNvPicPr>
          <p:nvPr/>
        </p:nvPicPr>
        <p:blipFill>
          <a:blip r:embed="rId4" cstate="print"/>
          <a:srcRect/>
          <a:stretch>
            <a:fillRect/>
          </a:stretch>
        </p:blipFill>
        <p:spPr bwMode="auto">
          <a:xfrm>
            <a:off x="4248150" y="3829050"/>
            <a:ext cx="4714875" cy="2390775"/>
          </a:xfrm>
          <a:prstGeom prst="rect">
            <a:avLst/>
          </a:prstGeom>
          <a:noFill/>
          <a:ln w="19050">
            <a:solidFill>
              <a:schemeClr val="tx1"/>
            </a:solidFill>
            <a:miter lim="800000"/>
            <a:headEnd/>
            <a:tailEnd/>
          </a:ln>
        </p:spPr>
      </p:pic>
      <p:sp>
        <p:nvSpPr>
          <p:cNvPr id="121880" name="Rectangle 14"/>
          <p:cNvSpPr>
            <a:spLocks noChangeArrowheads="1"/>
          </p:cNvSpPr>
          <p:nvPr/>
        </p:nvSpPr>
        <p:spPr bwMode="auto">
          <a:xfrm>
            <a:off x="4229100" y="3297238"/>
            <a:ext cx="2284413" cy="215900"/>
          </a:xfrm>
          <a:prstGeom prst="rect">
            <a:avLst/>
          </a:prstGeom>
          <a:noFill/>
          <a:ln w="9525">
            <a:noFill/>
            <a:miter lim="800000"/>
            <a:headEnd/>
            <a:tailEnd/>
          </a:ln>
        </p:spPr>
        <p:txBody>
          <a:bodyPr wrap="none">
            <a:spAutoFit/>
          </a:bodyPr>
          <a:lstStyle/>
          <a:p>
            <a:pPr algn="l"/>
            <a:r>
              <a:rPr lang="en-US" sz="800"/>
              <a:t>Graphic 2.5.35 : View Case Details page (top)</a:t>
            </a:r>
          </a:p>
        </p:txBody>
      </p:sp>
      <p:sp>
        <p:nvSpPr>
          <p:cNvPr id="121881" name="Rectangle 14"/>
          <p:cNvSpPr>
            <a:spLocks noChangeArrowheads="1"/>
          </p:cNvSpPr>
          <p:nvPr/>
        </p:nvSpPr>
        <p:spPr bwMode="auto">
          <a:xfrm>
            <a:off x="4229100" y="6240463"/>
            <a:ext cx="2176463" cy="215900"/>
          </a:xfrm>
          <a:prstGeom prst="rect">
            <a:avLst/>
          </a:prstGeom>
          <a:noFill/>
          <a:ln w="9525">
            <a:noFill/>
            <a:miter lim="800000"/>
            <a:headEnd/>
            <a:tailEnd/>
          </a:ln>
        </p:spPr>
        <p:txBody>
          <a:bodyPr wrap="none">
            <a:spAutoFit/>
          </a:bodyPr>
          <a:lstStyle/>
          <a:p>
            <a:pPr algn="l"/>
            <a:r>
              <a:rPr lang="en-US" sz="800"/>
              <a:t>Graphic 2.5.36 : Manage Disposition page</a:t>
            </a:r>
          </a:p>
        </p:txBody>
      </p:sp>
      <p:sp>
        <p:nvSpPr>
          <p:cNvPr id="121882" name="Rectangle 27"/>
          <p:cNvSpPr>
            <a:spLocks noChangeArrowheads="1"/>
          </p:cNvSpPr>
          <p:nvPr/>
        </p:nvSpPr>
        <p:spPr bwMode="auto">
          <a:xfrm>
            <a:off x="7972425" y="2714625"/>
            <a:ext cx="409575" cy="123825"/>
          </a:xfrm>
          <a:prstGeom prst="rect">
            <a:avLst/>
          </a:prstGeom>
          <a:noFill/>
          <a:ln w="19050" algn="ctr">
            <a:solidFill>
              <a:schemeClr val="folHlink"/>
            </a:solidFill>
            <a:miter lim="800000"/>
            <a:headEnd/>
            <a:tailEnd/>
          </a:ln>
        </p:spPr>
        <p:txBody>
          <a:bodyPr wrap="none" anchor="ctr"/>
          <a:lstStyle/>
          <a:p>
            <a:endParaRPr lang="en-US"/>
          </a:p>
        </p:txBody>
      </p:sp>
      <p:sp>
        <p:nvSpPr>
          <p:cNvPr id="121883" name="Rectangle 27"/>
          <p:cNvSpPr>
            <a:spLocks noChangeArrowheads="1"/>
          </p:cNvSpPr>
          <p:nvPr/>
        </p:nvSpPr>
        <p:spPr bwMode="auto">
          <a:xfrm>
            <a:off x="4845050" y="5181600"/>
            <a:ext cx="498475" cy="1619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715DE5D-39D3-4437-BDE3-EC723C134C9D}" type="slidenum">
              <a:rPr lang="en-US" sz="800">
                <a:solidFill>
                  <a:schemeClr val="bg1"/>
                </a:solidFill>
                <a:ea typeface="Arial Unicode MS" pitchFamily="34" charset="-128"/>
                <a:cs typeface="Arial Unicode MS" pitchFamily="34" charset="-128"/>
              </a:rPr>
              <a:pPr algn="r" eaLnBrk="0" hangingPunct="0"/>
              <a:t>117</a:t>
            </a:fld>
            <a:endParaRPr lang="en-US" sz="800">
              <a:solidFill>
                <a:schemeClr val="bg1"/>
              </a:solidFill>
              <a:ea typeface="Arial Unicode MS" pitchFamily="34" charset="-128"/>
              <a:cs typeface="Arial Unicode MS" pitchFamily="34" charset="-128"/>
            </a:endParaRPr>
          </a:p>
        </p:txBody>
      </p:sp>
      <p:sp>
        <p:nvSpPr>
          <p:cNvPr id="12288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Fourteen – Removing a Disposition Code</a:t>
            </a:r>
          </a:p>
        </p:txBody>
      </p:sp>
      <p:sp>
        <p:nvSpPr>
          <p:cNvPr id="12288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Removing a Disposition Code – Continued </a:t>
            </a:r>
          </a:p>
        </p:txBody>
      </p:sp>
      <p:graphicFrame>
        <p:nvGraphicFramePr>
          <p:cNvPr id="122903" name="Group 23"/>
          <p:cNvGraphicFramePr>
            <a:graphicFrameLocks noGrp="1"/>
          </p:cNvGraphicFramePr>
          <p:nvPr/>
        </p:nvGraphicFramePr>
        <p:xfrm>
          <a:off x="117475" y="1816100"/>
          <a:ext cx="3692525" cy="1914144"/>
        </p:xfrm>
        <a:graphic>
          <a:graphicData uri="http://schemas.openxmlformats.org/drawingml/2006/table">
            <a:tbl>
              <a:tblPr/>
              <a:tblGrid>
                <a:gridCol w="346075"/>
                <a:gridCol w="334645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Removing a Disposition Code (Graphics 2.5.35 – 2.5.39)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Change</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to the quantity of the item you wish to keep on the selected disposition code.</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Disposition – Assign UII page appears if the item has UIIs and you are removing a partial quantity from disposition (Graphic 2.5.38).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2898" name="Picture 28" descr="Update Disposition page"/>
          <p:cNvPicPr>
            <a:picLocks noChangeAspect="1" noChangeArrowheads="1"/>
          </p:cNvPicPr>
          <p:nvPr/>
        </p:nvPicPr>
        <p:blipFill>
          <a:blip r:embed="rId3" cstate="print"/>
          <a:srcRect/>
          <a:stretch>
            <a:fillRect/>
          </a:stretch>
        </p:blipFill>
        <p:spPr bwMode="auto">
          <a:xfrm>
            <a:off x="4095750" y="1809750"/>
            <a:ext cx="4781550" cy="3552825"/>
          </a:xfrm>
          <a:prstGeom prst="rect">
            <a:avLst/>
          </a:prstGeom>
          <a:noFill/>
          <a:ln w="19050">
            <a:solidFill>
              <a:schemeClr val="tx1"/>
            </a:solidFill>
            <a:miter lim="800000"/>
            <a:headEnd/>
            <a:tailEnd/>
          </a:ln>
        </p:spPr>
      </p:pic>
      <p:sp>
        <p:nvSpPr>
          <p:cNvPr id="122899" name="Rectangle 14"/>
          <p:cNvSpPr>
            <a:spLocks noChangeArrowheads="1"/>
          </p:cNvSpPr>
          <p:nvPr/>
        </p:nvSpPr>
        <p:spPr bwMode="auto">
          <a:xfrm>
            <a:off x="4076700" y="5383213"/>
            <a:ext cx="2074863" cy="215900"/>
          </a:xfrm>
          <a:prstGeom prst="rect">
            <a:avLst/>
          </a:prstGeom>
          <a:noFill/>
          <a:ln w="9525">
            <a:noFill/>
            <a:miter lim="800000"/>
            <a:headEnd/>
            <a:tailEnd/>
          </a:ln>
        </p:spPr>
        <p:txBody>
          <a:bodyPr wrap="none">
            <a:spAutoFit/>
          </a:bodyPr>
          <a:lstStyle/>
          <a:p>
            <a:pPr algn="l"/>
            <a:r>
              <a:rPr lang="en-US" sz="800"/>
              <a:t>Graphic 2.5.37 : Update Disposition page</a:t>
            </a:r>
          </a:p>
        </p:txBody>
      </p:sp>
      <p:sp>
        <p:nvSpPr>
          <p:cNvPr id="122900" name="Rectangle 27"/>
          <p:cNvSpPr>
            <a:spLocks noChangeArrowheads="1"/>
          </p:cNvSpPr>
          <p:nvPr/>
        </p:nvSpPr>
        <p:spPr bwMode="auto">
          <a:xfrm>
            <a:off x="6102350" y="5010150"/>
            <a:ext cx="412750" cy="114300"/>
          </a:xfrm>
          <a:prstGeom prst="rect">
            <a:avLst/>
          </a:prstGeom>
          <a:noFill/>
          <a:ln w="19050" algn="ctr">
            <a:solidFill>
              <a:schemeClr val="folHlink"/>
            </a:solidFill>
            <a:miter lim="800000"/>
            <a:headEnd/>
            <a:tailEnd/>
          </a:ln>
        </p:spPr>
        <p:txBody>
          <a:bodyPr wrap="none" anchor="ctr"/>
          <a:lstStyle/>
          <a:p>
            <a:endParaRPr lang="en-US"/>
          </a:p>
        </p:txBody>
      </p:sp>
      <p:sp>
        <p:nvSpPr>
          <p:cNvPr id="122901" name="Rectangle 27"/>
          <p:cNvSpPr>
            <a:spLocks noChangeArrowheads="1"/>
          </p:cNvSpPr>
          <p:nvPr/>
        </p:nvSpPr>
        <p:spPr bwMode="auto">
          <a:xfrm>
            <a:off x="5054600" y="3228975"/>
            <a:ext cx="58420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CAB8B40-7FDA-41A9-B706-2C72AB0C7927}" type="slidenum">
              <a:rPr lang="en-US" sz="800">
                <a:solidFill>
                  <a:schemeClr val="bg1"/>
                </a:solidFill>
                <a:ea typeface="Arial Unicode MS" pitchFamily="34" charset="-128"/>
                <a:cs typeface="Arial Unicode MS" pitchFamily="34" charset="-128"/>
              </a:rPr>
              <a:pPr algn="r" eaLnBrk="0" hangingPunct="0"/>
              <a:t>118</a:t>
            </a:fld>
            <a:endParaRPr lang="en-US" sz="800">
              <a:solidFill>
                <a:schemeClr val="bg1"/>
              </a:solidFill>
              <a:ea typeface="Arial Unicode MS" pitchFamily="34" charset="-128"/>
              <a:cs typeface="Arial Unicode MS" pitchFamily="34" charset="-128"/>
            </a:endParaRPr>
          </a:p>
        </p:txBody>
      </p:sp>
      <p:sp>
        <p:nvSpPr>
          <p:cNvPr id="12390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Fourteen – Removing a Disposition Code</a:t>
            </a:r>
          </a:p>
        </p:txBody>
      </p:sp>
      <p:sp>
        <p:nvSpPr>
          <p:cNvPr id="12390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Removing a Disposition Code – Continued </a:t>
            </a:r>
          </a:p>
        </p:txBody>
      </p:sp>
      <p:graphicFrame>
        <p:nvGraphicFramePr>
          <p:cNvPr id="123933" name="Group 29"/>
          <p:cNvGraphicFramePr>
            <a:graphicFrameLocks noGrp="1"/>
          </p:cNvGraphicFramePr>
          <p:nvPr/>
        </p:nvGraphicFramePr>
        <p:xfrm>
          <a:off x="165100" y="1806575"/>
          <a:ext cx="3206750" cy="4443984"/>
        </p:xfrm>
        <a:graphic>
          <a:graphicData uri="http://schemas.openxmlformats.org/drawingml/2006/table">
            <a:tbl>
              <a:tblPr/>
              <a:tblGrid>
                <a:gridCol w="425450"/>
                <a:gridCol w="2781300"/>
              </a:tblGrid>
              <a:tr h="16668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Removing a Disposition Code (Graphics 2.5.35 – 2.5.39)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048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Uncheck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UIIs</a:t>
                      </a:r>
                      <a:r>
                        <a:rPr kumimoji="0" lang="en-US" sz="1200" b="0" i="0" u="none" strike="noStrike" cap="none" normalizeH="0" baseline="0" smtClean="0">
                          <a:ln>
                            <a:noFill/>
                          </a:ln>
                          <a:solidFill>
                            <a:schemeClr val="tx1"/>
                          </a:solidFill>
                          <a:effectLst/>
                          <a:latin typeface="Arial" pitchFamily="34" charset="0"/>
                        </a:rPr>
                        <a:t> that are affected by the removal of the disposition code.</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If you changed the quantity to zero, you will need to uncheck all of the UIIs.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Disposition Shipping Information page appears if shipping was required for the disposition (Graphic 2.5.39).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39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Manage Disposition page appears and the quantity no longer applied to the disposition code is displayed with Action Needed! In the Disposition column. If you chose to keep some of the quantity applied to the disposition code, the original disposition will also appear and be updated to reflect the new 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3925" name="Picture 3" descr="Disposition Shipping Information page"/>
          <p:cNvPicPr>
            <a:picLocks noChangeAspect="1" noChangeArrowheads="1"/>
          </p:cNvPicPr>
          <p:nvPr/>
        </p:nvPicPr>
        <p:blipFill>
          <a:blip r:embed="rId3" cstate="print"/>
          <a:srcRect/>
          <a:stretch>
            <a:fillRect/>
          </a:stretch>
        </p:blipFill>
        <p:spPr bwMode="auto">
          <a:xfrm>
            <a:off x="4891088" y="3962400"/>
            <a:ext cx="4110037" cy="2476500"/>
          </a:xfrm>
          <a:prstGeom prst="rect">
            <a:avLst/>
          </a:prstGeom>
          <a:noFill/>
          <a:ln w="19050">
            <a:solidFill>
              <a:schemeClr val="tx1"/>
            </a:solidFill>
            <a:miter lim="800000"/>
            <a:headEnd/>
            <a:tailEnd/>
          </a:ln>
        </p:spPr>
      </p:pic>
      <p:sp>
        <p:nvSpPr>
          <p:cNvPr id="123926" name="Rectangle 14"/>
          <p:cNvSpPr>
            <a:spLocks noChangeArrowheads="1"/>
          </p:cNvSpPr>
          <p:nvPr/>
        </p:nvSpPr>
        <p:spPr bwMode="auto">
          <a:xfrm>
            <a:off x="3771900" y="4211638"/>
            <a:ext cx="1047750" cy="461962"/>
          </a:xfrm>
          <a:prstGeom prst="rect">
            <a:avLst/>
          </a:prstGeom>
          <a:noFill/>
          <a:ln w="9525">
            <a:noFill/>
            <a:miter lim="800000"/>
            <a:headEnd/>
            <a:tailEnd/>
          </a:ln>
        </p:spPr>
        <p:txBody>
          <a:bodyPr>
            <a:spAutoFit/>
          </a:bodyPr>
          <a:lstStyle/>
          <a:p>
            <a:pPr algn="l"/>
            <a:r>
              <a:rPr lang="en-US" sz="800"/>
              <a:t>Graphic 2.5.38 : Disposition – Assign UII page</a:t>
            </a:r>
          </a:p>
        </p:txBody>
      </p:sp>
      <p:sp>
        <p:nvSpPr>
          <p:cNvPr id="123927" name="Rectangle 14"/>
          <p:cNvSpPr>
            <a:spLocks noChangeArrowheads="1"/>
          </p:cNvSpPr>
          <p:nvPr/>
        </p:nvSpPr>
        <p:spPr bwMode="auto">
          <a:xfrm>
            <a:off x="4857750" y="6440488"/>
            <a:ext cx="2689225" cy="215900"/>
          </a:xfrm>
          <a:prstGeom prst="rect">
            <a:avLst/>
          </a:prstGeom>
          <a:noFill/>
          <a:ln w="9525">
            <a:noFill/>
            <a:miter lim="800000"/>
            <a:headEnd/>
            <a:tailEnd/>
          </a:ln>
        </p:spPr>
        <p:txBody>
          <a:bodyPr wrap="none">
            <a:spAutoFit/>
          </a:bodyPr>
          <a:lstStyle/>
          <a:p>
            <a:pPr algn="l"/>
            <a:r>
              <a:rPr lang="en-US" sz="800"/>
              <a:t>Graphic 2.5.39 : Disposition Shipping Information page</a:t>
            </a:r>
          </a:p>
        </p:txBody>
      </p:sp>
      <p:pic>
        <p:nvPicPr>
          <p:cNvPr id="123928" name="Picture 2" descr="Disposition - Assign UII page"/>
          <p:cNvPicPr>
            <a:picLocks noChangeAspect="1" noChangeArrowheads="1"/>
          </p:cNvPicPr>
          <p:nvPr/>
        </p:nvPicPr>
        <p:blipFill>
          <a:blip r:embed="rId4" cstate="print"/>
          <a:srcRect/>
          <a:stretch>
            <a:fillRect/>
          </a:stretch>
        </p:blipFill>
        <p:spPr bwMode="auto">
          <a:xfrm>
            <a:off x="3800475" y="1724025"/>
            <a:ext cx="4171950" cy="2462213"/>
          </a:xfrm>
          <a:prstGeom prst="rect">
            <a:avLst/>
          </a:prstGeom>
          <a:noFill/>
          <a:ln w="19050">
            <a:solidFill>
              <a:schemeClr val="tx1"/>
            </a:solidFill>
            <a:miter lim="800000"/>
            <a:headEnd/>
            <a:tailEnd/>
          </a:ln>
        </p:spPr>
      </p:pic>
      <p:sp>
        <p:nvSpPr>
          <p:cNvPr id="123929" name="Rectangle 27"/>
          <p:cNvSpPr>
            <a:spLocks noChangeArrowheads="1"/>
          </p:cNvSpPr>
          <p:nvPr/>
        </p:nvSpPr>
        <p:spPr bwMode="auto">
          <a:xfrm>
            <a:off x="4025900" y="2990850"/>
            <a:ext cx="184150" cy="257175"/>
          </a:xfrm>
          <a:prstGeom prst="rect">
            <a:avLst/>
          </a:prstGeom>
          <a:noFill/>
          <a:ln w="19050" algn="ctr">
            <a:solidFill>
              <a:schemeClr val="folHlink"/>
            </a:solidFill>
            <a:miter lim="800000"/>
            <a:headEnd/>
            <a:tailEnd/>
          </a:ln>
        </p:spPr>
        <p:txBody>
          <a:bodyPr wrap="none" anchor="ctr"/>
          <a:lstStyle/>
          <a:p>
            <a:endParaRPr lang="en-US"/>
          </a:p>
        </p:txBody>
      </p:sp>
      <p:sp>
        <p:nvSpPr>
          <p:cNvPr id="123930" name="Rectangle 27"/>
          <p:cNvSpPr>
            <a:spLocks noChangeArrowheads="1"/>
          </p:cNvSpPr>
          <p:nvPr/>
        </p:nvSpPr>
        <p:spPr bwMode="auto">
          <a:xfrm>
            <a:off x="5588000" y="3886200"/>
            <a:ext cx="288925" cy="104775"/>
          </a:xfrm>
          <a:prstGeom prst="rect">
            <a:avLst/>
          </a:prstGeom>
          <a:noFill/>
          <a:ln w="19050" algn="ctr">
            <a:solidFill>
              <a:schemeClr val="folHlink"/>
            </a:solidFill>
            <a:miter lim="800000"/>
            <a:headEnd/>
            <a:tailEnd/>
          </a:ln>
        </p:spPr>
        <p:txBody>
          <a:bodyPr wrap="none" anchor="ctr"/>
          <a:lstStyle/>
          <a:p>
            <a:endParaRPr lang="en-US"/>
          </a:p>
        </p:txBody>
      </p:sp>
      <p:sp>
        <p:nvSpPr>
          <p:cNvPr id="123931" name="Rectangle 27"/>
          <p:cNvSpPr>
            <a:spLocks noChangeArrowheads="1"/>
          </p:cNvSpPr>
          <p:nvPr/>
        </p:nvSpPr>
        <p:spPr bwMode="auto">
          <a:xfrm>
            <a:off x="6654800" y="6124575"/>
            <a:ext cx="26987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A831D63-AB93-41C8-99B5-E1EA35D9EDD3}" type="slidenum">
              <a:rPr lang="en-US" sz="800">
                <a:solidFill>
                  <a:schemeClr val="bg1"/>
                </a:solidFill>
                <a:ea typeface="Arial Unicode MS" pitchFamily="34" charset="-128"/>
                <a:cs typeface="Arial Unicode MS" pitchFamily="34" charset="-128"/>
              </a:rPr>
              <a:pPr algn="r" eaLnBrk="0" hangingPunct="0"/>
              <a:t>119</a:t>
            </a:fld>
            <a:endParaRPr lang="en-US" sz="800">
              <a:solidFill>
                <a:schemeClr val="bg1"/>
              </a:solidFill>
              <a:ea typeface="Arial Unicode MS" pitchFamily="34" charset="-128"/>
              <a:cs typeface="Arial Unicode MS" pitchFamily="34" charset="-128"/>
            </a:endParaRPr>
          </a:p>
        </p:txBody>
      </p:sp>
      <p:sp>
        <p:nvSpPr>
          <p:cNvPr id="124931" name="Rectangle 2"/>
          <p:cNvSpPr>
            <a:spLocks noGrp="1" noChangeArrowheads="1"/>
          </p:cNvSpPr>
          <p:nvPr>
            <p:ph type="title" idx="4294967295"/>
          </p:nvPr>
        </p:nvSpPr>
        <p:spPr>
          <a:xfrm>
            <a:off x="1755775" y="282575"/>
            <a:ext cx="7388225" cy="717550"/>
          </a:xfrm>
        </p:spPr>
        <p:txBody>
          <a:bodyPr/>
          <a:lstStyle/>
          <a:p>
            <a:pPr eaLnBrk="1" hangingPunct="1"/>
            <a:r>
              <a:rPr lang="en-US" sz="2200" smtClean="0"/>
              <a:t>Topic Fifteen – Marking a Disposition as Complete</a:t>
            </a:r>
          </a:p>
        </p:txBody>
      </p:sp>
      <p:sp>
        <p:nvSpPr>
          <p:cNvPr id="124932" name="Rectangle 3"/>
          <p:cNvSpPr txBox="1">
            <a:spLocks noChangeArrowheads="1"/>
          </p:cNvSpPr>
          <p:nvPr/>
        </p:nvSpPr>
        <p:spPr bwMode="auto">
          <a:xfrm>
            <a:off x="0" y="1220788"/>
            <a:ext cx="6807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Marking a Disposition as Complete – Verifying Shipment</a:t>
            </a:r>
          </a:p>
        </p:txBody>
      </p:sp>
      <p:sp>
        <p:nvSpPr>
          <p:cNvPr id="124933" name="Text Box 5"/>
          <p:cNvSpPr txBox="1">
            <a:spLocks noChangeArrowheads="1"/>
          </p:cNvSpPr>
          <p:nvPr/>
        </p:nvSpPr>
        <p:spPr bwMode="auto">
          <a:xfrm>
            <a:off x="0" y="1787525"/>
            <a:ext cx="3790950" cy="1016000"/>
          </a:xfrm>
          <a:prstGeom prst="rect">
            <a:avLst/>
          </a:prstGeom>
          <a:noFill/>
          <a:ln w="9525">
            <a:noFill/>
            <a:miter lim="800000"/>
            <a:headEnd/>
            <a:tailEnd/>
          </a:ln>
        </p:spPr>
        <p:txBody>
          <a:bodyPr>
            <a:spAutoFit/>
          </a:bodyPr>
          <a:lstStyle/>
          <a:p>
            <a:pPr algn="l">
              <a:spcBef>
                <a:spcPct val="50000"/>
              </a:spcBef>
            </a:pPr>
            <a:r>
              <a:rPr lang="en-US" sz="1200"/>
              <a:t>Once a disposition code has been issued, and all of the items on the disposition have been shipped, the PLCO will need to mark the disposition as complete. The first step in this process is to make sure the items have been shipped. </a:t>
            </a:r>
          </a:p>
        </p:txBody>
      </p:sp>
      <p:graphicFrame>
        <p:nvGraphicFramePr>
          <p:cNvPr id="722950" name="Group 6"/>
          <p:cNvGraphicFramePr>
            <a:graphicFrameLocks noGrp="1"/>
          </p:cNvGraphicFramePr>
          <p:nvPr/>
        </p:nvGraphicFramePr>
        <p:xfrm>
          <a:off x="101600" y="2836863"/>
          <a:ext cx="3513138" cy="2438400"/>
        </p:xfrm>
        <a:graphic>
          <a:graphicData uri="http://schemas.openxmlformats.org/drawingml/2006/table">
            <a:tbl>
              <a:tblPr/>
              <a:tblGrid>
                <a:gridCol w="368300"/>
                <a:gridCol w="314483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Verifying Shipment (Graphic 2.5.40)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532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Schedules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73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containing the shipped items.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030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Disposition page appears. The status Shipped – Awaiting PLCO will appear for the shipped item (Graphic 2.5.40).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4950" name="Picture 22" descr="View Disposition page"/>
          <p:cNvPicPr>
            <a:picLocks noChangeAspect="1" noChangeArrowheads="1"/>
          </p:cNvPicPr>
          <p:nvPr/>
        </p:nvPicPr>
        <p:blipFill>
          <a:blip r:embed="rId3" cstate="print"/>
          <a:srcRect/>
          <a:stretch>
            <a:fillRect/>
          </a:stretch>
        </p:blipFill>
        <p:spPr bwMode="auto">
          <a:xfrm>
            <a:off x="3836988" y="1876425"/>
            <a:ext cx="5111750" cy="2085975"/>
          </a:xfrm>
          <a:prstGeom prst="rect">
            <a:avLst/>
          </a:prstGeom>
          <a:noFill/>
          <a:ln w="19050">
            <a:solidFill>
              <a:schemeClr val="tx1"/>
            </a:solidFill>
            <a:miter lim="800000"/>
            <a:headEnd/>
            <a:tailEnd/>
          </a:ln>
        </p:spPr>
      </p:pic>
      <p:sp>
        <p:nvSpPr>
          <p:cNvPr id="124951" name="Rectangle 14"/>
          <p:cNvSpPr>
            <a:spLocks noChangeArrowheads="1"/>
          </p:cNvSpPr>
          <p:nvPr/>
        </p:nvSpPr>
        <p:spPr bwMode="auto">
          <a:xfrm>
            <a:off x="3819525" y="3973513"/>
            <a:ext cx="1963738" cy="215900"/>
          </a:xfrm>
          <a:prstGeom prst="rect">
            <a:avLst/>
          </a:prstGeom>
          <a:noFill/>
          <a:ln w="9525">
            <a:noFill/>
            <a:miter lim="800000"/>
            <a:headEnd/>
            <a:tailEnd/>
          </a:ln>
        </p:spPr>
        <p:txBody>
          <a:bodyPr wrap="none">
            <a:spAutoFit/>
          </a:bodyPr>
          <a:lstStyle/>
          <a:p>
            <a:pPr algn="l"/>
            <a:r>
              <a:rPr lang="en-US" sz="800"/>
              <a:t>Graphic 2.5.40 : View Disposition page</a:t>
            </a:r>
          </a:p>
        </p:txBody>
      </p:sp>
      <p:sp>
        <p:nvSpPr>
          <p:cNvPr id="124952" name="Rectangle 38"/>
          <p:cNvSpPr>
            <a:spLocks noChangeArrowheads="1"/>
          </p:cNvSpPr>
          <p:nvPr/>
        </p:nvSpPr>
        <p:spPr bwMode="auto">
          <a:xfrm>
            <a:off x="8232775" y="3006725"/>
            <a:ext cx="644525" cy="488950"/>
          </a:xfrm>
          <a:prstGeom prst="rect">
            <a:avLst/>
          </a:prstGeom>
          <a:noFill/>
          <a:ln w="19050" algn="ctr">
            <a:solidFill>
              <a:schemeClr val="folHlink"/>
            </a:solidFill>
            <a:prstDash val="sysDot"/>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PCARSS Training Guide – Modules </a:t>
            </a:r>
          </a:p>
        </p:txBody>
      </p:sp>
      <p:sp>
        <p:nvSpPr>
          <p:cNvPr id="15363"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PCARSS Training Guide – Modules</a:t>
            </a:r>
          </a:p>
        </p:txBody>
      </p:sp>
      <p:sp>
        <p:nvSpPr>
          <p:cNvPr id="15364" name="Slide Number Placeholder 3"/>
          <p:cNvSpPr txBox="1">
            <a:spLocks noGrp="1"/>
          </p:cNvSpPr>
          <p:nvPr/>
        </p:nvSpPr>
        <p:spPr bwMode="auto">
          <a:xfrm>
            <a:off x="7010400" y="6381750"/>
            <a:ext cx="2133600" cy="476250"/>
          </a:xfrm>
          <a:prstGeom prst="rect">
            <a:avLst/>
          </a:prstGeom>
          <a:noFill/>
          <a:ln w="9525">
            <a:noFill/>
            <a:miter lim="800000"/>
            <a:headEnd/>
            <a:tailEnd/>
          </a:ln>
        </p:spPr>
        <p:txBody>
          <a:bodyPr/>
          <a:lstStyle/>
          <a:p>
            <a:pPr algn="r" eaLnBrk="0" hangingPunct="0"/>
            <a:fld id="{AC0FE152-5816-43B1-8463-08E9B5F8CCC8}" type="slidenum">
              <a:rPr lang="en-US" sz="800">
                <a:ea typeface="ＭＳ Ｐゴシック"/>
                <a:cs typeface="ＭＳ Ｐゴシック"/>
              </a:rPr>
              <a:pPr algn="r" eaLnBrk="0" hangingPunct="0"/>
              <a:t>12</a:t>
            </a:fld>
            <a:endParaRPr lang="en-US" sz="800">
              <a:ea typeface="ＭＳ Ｐゴシック"/>
              <a:cs typeface="ＭＳ Ｐゴシック"/>
            </a:endParaRPr>
          </a:p>
        </p:txBody>
      </p:sp>
      <p:graphicFrame>
        <p:nvGraphicFramePr>
          <p:cNvPr id="6" name="Table 5"/>
          <p:cNvGraphicFramePr>
            <a:graphicFrameLocks noGrp="1"/>
          </p:cNvGraphicFramePr>
          <p:nvPr/>
        </p:nvGraphicFramePr>
        <p:xfrm>
          <a:off x="430213" y="1773238"/>
          <a:ext cx="7071360" cy="1676400"/>
        </p:xfrm>
        <a:graphic>
          <a:graphicData uri="http://schemas.openxmlformats.org/drawingml/2006/table">
            <a:tbl>
              <a:tblPr>
                <a:tableStyleId>{5C22544A-7EE6-4342-B048-85BDC9FD1C3A}</a:tableStyleId>
              </a:tblPr>
              <a:tblGrid>
                <a:gridCol w="1947134"/>
                <a:gridCol w="5124226"/>
              </a:tblGrid>
              <a:tr h="166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Module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PCARSS Overview</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6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PLCO, Support PLCO, and Administrator Roles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6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a:t>
                      </a:r>
                      <a:r>
                        <a:rPr lang="en-US" sz="1600" b="0" baseline="0" dirty="0" smtClean="0"/>
                        <a:t> Three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Contractor Role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6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Screener and Read-only Screener Roles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63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QAR Role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p:txBody>
          <a:bodyPr/>
          <a:lstStyle/>
          <a:p>
            <a:pPr eaLnBrk="1" hangingPunct="1"/>
            <a:r>
              <a:rPr lang="en-US" sz="2200" smtClean="0"/>
              <a:t>Topic Fifteen – Marking a Disposition as Complete</a:t>
            </a:r>
          </a:p>
        </p:txBody>
      </p:sp>
      <p:sp>
        <p:nvSpPr>
          <p:cNvPr id="12595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1F17EB2-E496-4D1B-A163-A1EF3D70954C}" type="slidenum">
              <a:rPr lang="en-US" sz="800">
                <a:solidFill>
                  <a:schemeClr val="bg1"/>
                </a:solidFill>
                <a:ea typeface="Arial Unicode MS" pitchFamily="34" charset="-128"/>
                <a:cs typeface="Arial Unicode MS" pitchFamily="34" charset="-128"/>
              </a:rPr>
              <a:pPr algn="r" eaLnBrk="0" hangingPunct="0"/>
              <a:t>120</a:t>
            </a:fld>
            <a:endParaRPr lang="en-US" sz="800">
              <a:solidFill>
                <a:schemeClr val="bg1"/>
              </a:solidFill>
              <a:ea typeface="Arial Unicode MS" pitchFamily="34" charset="-128"/>
              <a:cs typeface="Arial Unicode MS" pitchFamily="34" charset="-128"/>
            </a:endParaRPr>
          </a:p>
        </p:txBody>
      </p:sp>
      <p:sp>
        <p:nvSpPr>
          <p:cNvPr id="125956" name="Rectangle 3"/>
          <p:cNvSpPr txBox="1">
            <a:spLocks noChangeArrowheads="1"/>
          </p:cNvSpPr>
          <p:nvPr/>
        </p:nvSpPr>
        <p:spPr bwMode="auto">
          <a:xfrm>
            <a:off x="0" y="1220788"/>
            <a:ext cx="77597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Marking a Disposition as Complete – Marking Action Complete</a:t>
            </a:r>
          </a:p>
        </p:txBody>
      </p:sp>
      <p:sp>
        <p:nvSpPr>
          <p:cNvPr id="125957" name="Text Box 5"/>
          <p:cNvSpPr txBox="1">
            <a:spLocks noChangeArrowheads="1"/>
          </p:cNvSpPr>
          <p:nvPr/>
        </p:nvSpPr>
        <p:spPr bwMode="auto">
          <a:xfrm>
            <a:off x="0" y="1787525"/>
            <a:ext cx="3638550" cy="639763"/>
          </a:xfrm>
          <a:prstGeom prst="rect">
            <a:avLst/>
          </a:prstGeom>
          <a:noFill/>
          <a:ln w="9525">
            <a:noFill/>
            <a:miter lim="800000"/>
            <a:headEnd/>
            <a:tailEnd/>
          </a:ln>
        </p:spPr>
        <p:txBody>
          <a:bodyPr>
            <a:spAutoFit/>
          </a:bodyPr>
          <a:lstStyle/>
          <a:p>
            <a:pPr algn="l">
              <a:spcBef>
                <a:spcPct val="50000"/>
              </a:spcBef>
            </a:pPr>
            <a:r>
              <a:rPr lang="en-US" sz="1200"/>
              <a:t>When all of the dispositioned items have been shipped, the disposition can be marked as complete.</a:t>
            </a:r>
          </a:p>
        </p:txBody>
      </p:sp>
      <p:graphicFrame>
        <p:nvGraphicFramePr>
          <p:cNvPr id="724998" name="Group 6"/>
          <p:cNvGraphicFramePr>
            <a:graphicFrameLocks noGrp="1"/>
          </p:cNvGraphicFramePr>
          <p:nvPr>
            <p:ph sz="half" idx="2"/>
          </p:nvPr>
        </p:nvGraphicFramePr>
        <p:xfrm>
          <a:off x="104775" y="2443163"/>
          <a:ext cx="3100388" cy="3773424"/>
        </p:xfrm>
        <a:graphic>
          <a:graphicData uri="http://schemas.openxmlformats.org/drawingml/2006/table">
            <a:tbl>
              <a:tblPr/>
              <a:tblGrid>
                <a:gridCol w="330200"/>
                <a:gridCol w="277018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Marking Action Complete (Graphic 2.5.41)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299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732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 (Graphic 2.5.41).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5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boxes</a:t>
                      </a:r>
                      <a:r>
                        <a:rPr kumimoji="0" lang="en-US" sz="1200" b="0" i="0" u="none" strike="noStrike" cap="none" normalizeH="0" baseline="0" dirty="0" smtClean="0">
                          <a:ln>
                            <a:noFill/>
                          </a:ln>
                          <a:solidFill>
                            <a:schemeClr val="tx1"/>
                          </a:solidFill>
                          <a:effectLst/>
                          <a:latin typeface="Arial" pitchFamily="34" charset="0"/>
                        </a:rPr>
                        <a:t> in the Action Complete column for the pending dispositions you wish to mark complete.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338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Mark Action Complete </a:t>
                      </a:r>
                      <a:r>
                        <a:rPr kumimoji="0" lang="en-US" sz="1200" b="0" i="0" u="none" strike="noStrike" cap="none" normalizeH="0" baseline="0" dirty="0" smtClean="0">
                          <a:ln>
                            <a:noFill/>
                          </a:ln>
                          <a:solidFill>
                            <a:schemeClr val="tx1"/>
                          </a:solidFill>
                          <a:effectLst/>
                          <a:latin typeface="Arial" pitchFamily="34" charset="0"/>
                        </a:rPr>
                        <a:t>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checkboxes in the marked columns disappear and the dispositions you selected go from Pending to Completed action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5977" name="Picture 23" descr="Manage Disposition page"/>
          <p:cNvPicPr>
            <a:picLocks noChangeAspect="1" noChangeArrowheads="1"/>
          </p:cNvPicPr>
          <p:nvPr/>
        </p:nvPicPr>
        <p:blipFill>
          <a:blip r:embed="rId2" cstate="print"/>
          <a:srcRect/>
          <a:stretch>
            <a:fillRect/>
          </a:stretch>
        </p:blipFill>
        <p:spPr bwMode="auto">
          <a:xfrm>
            <a:off x="3438525" y="1895475"/>
            <a:ext cx="5486400" cy="2390775"/>
          </a:xfrm>
          <a:prstGeom prst="rect">
            <a:avLst/>
          </a:prstGeom>
          <a:noFill/>
          <a:ln w="19050">
            <a:solidFill>
              <a:schemeClr val="tx1"/>
            </a:solidFill>
            <a:miter lim="800000"/>
            <a:headEnd/>
            <a:tailEnd/>
          </a:ln>
        </p:spPr>
      </p:pic>
      <p:sp>
        <p:nvSpPr>
          <p:cNvPr id="125978" name="Rectangle 14"/>
          <p:cNvSpPr>
            <a:spLocks noChangeArrowheads="1"/>
          </p:cNvSpPr>
          <p:nvPr/>
        </p:nvSpPr>
        <p:spPr bwMode="auto">
          <a:xfrm>
            <a:off x="3419475" y="4306888"/>
            <a:ext cx="2114550" cy="215900"/>
          </a:xfrm>
          <a:prstGeom prst="rect">
            <a:avLst/>
          </a:prstGeom>
          <a:noFill/>
          <a:ln w="9525">
            <a:noFill/>
            <a:miter lim="800000"/>
            <a:headEnd/>
            <a:tailEnd/>
          </a:ln>
        </p:spPr>
        <p:txBody>
          <a:bodyPr wrap="none">
            <a:spAutoFit/>
          </a:bodyPr>
          <a:lstStyle/>
          <a:p>
            <a:pPr algn="l"/>
            <a:r>
              <a:rPr lang="en-US" sz="800"/>
              <a:t>Graphic 2.5.41 : Manage Disposition page</a:t>
            </a:r>
          </a:p>
        </p:txBody>
      </p:sp>
      <p:sp>
        <p:nvSpPr>
          <p:cNvPr id="125979" name="Rectangle 27"/>
          <p:cNvSpPr>
            <a:spLocks noChangeArrowheads="1"/>
          </p:cNvSpPr>
          <p:nvPr/>
        </p:nvSpPr>
        <p:spPr bwMode="auto">
          <a:xfrm>
            <a:off x="3502025" y="3192463"/>
            <a:ext cx="117475" cy="741362"/>
          </a:xfrm>
          <a:prstGeom prst="rect">
            <a:avLst/>
          </a:prstGeom>
          <a:noFill/>
          <a:ln w="19050" algn="ctr">
            <a:solidFill>
              <a:schemeClr val="folHlink"/>
            </a:solidFill>
            <a:miter lim="800000"/>
            <a:headEnd/>
            <a:tailEnd/>
          </a:ln>
        </p:spPr>
        <p:txBody>
          <a:bodyPr wrap="none" anchor="ctr"/>
          <a:lstStyle/>
          <a:p>
            <a:endParaRPr lang="en-US"/>
          </a:p>
        </p:txBody>
      </p:sp>
      <p:sp>
        <p:nvSpPr>
          <p:cNvPr id="125980" name="Rectangle 27"/>
          <p:cNvSpPr>
            <a:spLocks noChangeArrowheads="1"/>
          </p:cNvSpPr>
          <p:nvPr/>
        </p:nvSpPr>
        <p:spPr bwMode="auto">
          <a:xfrm>
            <a:off x="5711825" y="3943350"/>
            <a:ext cx="93662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pPr eaLnBrk="1" hangingPunct="1"/>
            <a:r>
              <a:rPr lang="en-US" sz="2200" smtClean="0"/>
              <a:t>Topic Fifteen – Marking a Disposition as Complete</a:t>
            </a:r>
          </a:p>
        </p:txBody>
      </p:sp>
      <p:graphicFrame>
        <p:nvGraphicFramePr>
          <p:cNvPr id="726019" name="Group 3"/>
          <p:cNvGraphicFramePr>
            <a:graphicFrameLocks noGrp="1"/>
          </p:cNvGraphicFramePr>
          <p:nvPr>
            <p:ph sz="half" idx="1"/>
          </p:nvPr>
        </p:nvGraphicFramePr>
        <p:xfrm>
          <a:off x="109538" y="2870200"/>
          <a:ext cx="3900487" cy="2743200"/>
        </p:xfrm>
        <a:graphic>
          <a:graphicData uri="http://schemas.openxmlformats.org/drawingml/2006/table">
            <a:tbl>
              <a:tblPr/>
              <a:tblGrid>
                <a:gridCol w="324257"/>
                <a:gridCol w="357623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Removing the Action Complete (Graphic 2.5.42)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235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160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link</a:t>
                      </a:r>
                      <a:r>
                        <a:rPr kumimoji="0" lang="en-US" sz="1200" b="0" i="0" u="none" strike="noStrike" cap="none" normalizeH="0" baseline="0" dirty="0" smtClean="0">
                          <a:ln>
                            <a:noFill/>
                          </a:ln>
                          <a:solidFill>
                            <a:schemeClr val="tx1"/>
                          </a:solidFill>
                          <a:effectLst/>
                          <a:latin typeface="Arial" pitchFamily="34" charset="0"/>
                        </a:rPr>
                        <a:t> on the disposition you would like to remove the Action Completed disposition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Update Disposition page appears (Graphic 2.5.42).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201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Remove Action Complete</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 and the disposition's action status returns to Pending.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99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D3F4863-0D1C-402C-8F47-72EC51D6DD57}" type="slidenum">
              <a:rPr lang="en-US" sz="800">
                <a:solidFill>
                  <a:schemeClr val="bg1"/>
                </a:solidFill>
                <a:ea typeface="Arial Unicode MS" pitchFamily="34" charset="-128"/>
                <a:cs typeface="Arial Unicode MS" pitchFamily="34" charset="-128"/>
              </a:rPr>
              <a:pPr algn="r" eaLnBrk="0" hangingPunct="0"/>
              <a:t>121</a:t>
            </a:fld>
            <a:endParaRPr lang="en-US" sz="800">
              <a:solidFill>
                <a:schemeClr val="bg1"/>
              </a:solidFill>
              <a:ea typeface="Arial Unicode MS" pitchFamily="34" charset="-128"/>
              <a:cs typeface="Arial Unicode MS" pitchFamily="34" charset="-128"/>
            </a:endParaRPr>
          </a:p>
        </p:txBody>
      </p:sp>
      <p:sp>
        <p:nvSpPr>
          <p:cNvPr id="126999" name="Rectangle 3"/>
          <p:cNvSpPr txBox="1">
            <a:spLocks noChangeArrowheads="1"/>
          </p:cNvSpPr>
          <p:nvPr/>
        </p:nvSpPr>
        <p:spPr bwMode="auto">
          <a:xfrm>
            <a:off x="0" y="1220788"/>
            <a:ext cx="76835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Marking a Disposition as Complete – Removing Action Complete</a:t>
            </a:r>
          </a:p>
        </p:txBody>
      </p:sp>
      <p:sp>
        <p:nvSpPr>
          <p:cNvPr id="127000" name="Text Box 24"/>
          <p:cNvSpPr txBox="1">
            <a:spLocks noChangeArrowheads="1"/>
          </p:cNvSpPr>
          <p:nvPr/>
        </p:nvSpPr>
        <p:spPr bwMode="auto">
          <a:xfrm>
            <a:off x="0" y="1787525"/>
            <a:ext cx="4200525" cy="1016000"/>
          </a:xfrm>
          <a:prstGeom prst="rect">
            <a:avLst/>
          </a:prstGeom>
          <a:noFill/>
          <a:ln w="9525">
            <a:noFill/>
            <a:miter lim="800000"/>
            <a:headEnd/>
            <a:tailEnd/>
          </a:ln>
        </p:spPr>
        <p:txBody>
          <a:bodyPr>
            <a:spAutoFit/>
          </a:bodyPr>
          <a:lstStyle/>
          <a:p>
            <a:pPr algn="l">
              <a:spcBef>
                <a:spcPct val="50000"/>
              </a:spcBef>
            </a:pPr>
            <a:r>
              <a:rPr lang="en-US" sz="1200"/>
              <a:t>Once you mark a disposition as complete, the Update Disposition page is read-only and you cannot make modifications to the disposition. When you remove the Completed action status, however, the disposition is open for changes.</a:t>
            </a:r>
          </a:p>
        </p:txBody>
      </p:sp>
      <p:sp>
        <p:nvSpPr>
          <p:cNvPr id="127001" name="Rectangle 14"/>
          <p:cNvSpPr>
            <a:spLocks noChangeArrowheads="1"/>
          </p:cNvSpPr>
          <p:nvPr/>
        </p:nvSpPr>
        <p:spPr bwMode="auto">
          <a:xfrm>
            <a:off x="4191000" y="4468813"/>
            <a:ext cx="2074863" cy="215900"/>
          </a:xfrm>
          <a:prstGeom prst="rect">
            <a:avLst/>
          </a:prstGeom>
          <a:noFill/>
          <a:ln w="9525">
            <a:noFill/>
            <a:miter lim="800000"/>
            <a:headEnd/>
            <a:tailEnd/>
          </a:ln>
        </p:spPr>
        <p:txBody>
          <a:bodyPr wrap="none">
            <a:spAutoFit/>
          </a:bodyPr>
          <a:lstStyle/>
          <a:p>
            <a:pPr algn="l"/>
            <a:r>
              <a:rPr lang="en-US" sz="800"/>
              <a:t>Graphic 2.5.42 : Update Disposition page</a:t>
            </a:r>
          </a:p>
        </p:txBody>
      </p:sp>
      <p:pic>
        <p:nvPicPr>
          <p:cNvPr id="127002" name="Picture 25" descr="Update Disposition page"/>
          <p:cNvPicPr>
            <a:picLocks noChangeAspect="1" noChangeArrowheads="1"/>
          </p:cNvPicPr>
          <p:nvPr/>
        </p:nvPicPr>
        <p:blipFill>
          <a:blip r:embed="rId2" cstate="print"/>
          <a:srcRect/>
          <a:stretch>
            <a:fillRect/>
          </a:stretch>
        </p:blipFill>
        <p:spPr bwMode="auto">
          <a:xfrm>
            <a:off x="4210050" y="1876425"/>
            <a:ext cx="4791075" cy="2578100"/>
          </a:xfrm>
          <a:prstGeom prst="rect">
            <a:avLst/>
          </a:prstGeom>
          <a:noFill/>
          <a:ln w="19050">
            <a:solidFill>
              <a:schemeClr val="tx1"/>
            </a:solidFill>
            <a:miter lim="800000"/>
            <a:headEnd/>
            <a:tailEnd/>
          </a:ln>
        </p:spPr>
      </p:pic>
      <p:sp>
        <p:nvSpPr>
          <p:cNvPr id="127003" name="Rectangle 27"/>
          <p:cNvSpPr>
            <a:spLocks noChangeArrowheads="1"/>
          </p:cNvSpPr>
          <p:nvPr/>
        </p:nvSpPr>
        <p:spPr bwMode="auto">
          <a:xfrm>
            <a:off x="6130925" y="4171950"/>
            <a:ext cx="974725" cy="952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1F79427-2188-4380-8DD4-EB063B65FD30}" type="slidenum">
              <a:rPr lang="en-US" sz="800">
                <a:solidFill>
                  <a:schemeClr val="bg1"/>
                </a:solidFill>
                <a:ea typeface="Arial Unicode MS" pitchFamily="34" charset="-128"/>
                <a:cs typeface="Arial Unicode MS" pitchFamily="34" charset="-128"/>
              </a:rPr>
              <a:pPr algn="r" eaLnBrk="0" hangingPunct="0"/>
              <a:t>122</a:t>
            </a:fld>
            <a:endParaRPr lang="en-US" sz="800">
              <a:solidFill>
                <a:schemeClr val="bg1"/>
              </a:solidFill>
              <a:ea typeface="Arial Unicode MS" pitchFamily="34" charset="-128"/>
              <a:cs typeface="Arial Unicode MS" pitchFamily="34" charset="-128"/>
            </a:endParaRPr>
          </a:p>
        </p:txBody>
      </p:sp>
      <p:sp>
        <p:nvSpPr>
          <p:cNvPr id="12800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Sixteen – Closing a Case</a:t>
            </a:r>
          </a:p>
        </p:txBody>
      </p:sp>
      <p:sp>
        <p:nvSpPr>
          <p:cNvPr id="12800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Closing a Case</a:t>
            </a:r>
          </a:p>
        </p:txBody>
      </p:sp>
      <p:sp>
        <p:nvSpPr>
          <p:cNvPr id="128005" name="Text Box 5"/>
          <p:cNvSpPr txBox="1">
            <a:spLocks noChangeArrowheads="1"/>
          </p:cNvSpPr>
          <p:nvPr/>
        </p:nvSpPr>
        <p:spPr bwMode="auto">
          <a:xfrm>
            <a:off x="0" y="1663700"/>
            <a:ext cx="4457700" cy="1570038"/>
          </a:xfrm>
          <a:prstGeom prst="rect">
            <a:avLst/>
          </a:prstGeom>
          <a:noFill/>
          <a:ln w="9525">
            <a:noFill/>
            <a:miter lim="800000"/>
            <a:headEnd/>
            <a:tailEnd/>
          </a:ln>
        </p:spPr>
        <p:txBody>
          <a:bodyPr>
            <a:spAutoFit/>
          </a:bodyPr>
          <a:lstStyle/>
          <a:p>
            <a:pPr algn="l"/>
            <a:r>
              <a:rPr lang="en-US" sz="1200"/>
              <a:t>The PLCO or Administrator may close a case when all of the items in the case have a disposition code and all of the dispositions are marked as complete. If inventory verification is required for the case, the inventory verification survey must also be completed. The </a:t>
            </a:r>
            <a:r>
              <a:rPr lang="en-US" sz="1200" b="1"/>
              <a:t>close</a:t>
            </a:r>
            <a:r>
              <a:rPr lang="en-US" sz="1200"/>
              <a:t> link will appear on the View Case Details page only when all the dispositions on the case are complete.</a:t>
            </a:r>
          </a:p>
          <a:p>
            <a:pPr algn="l"/>
            <a:endParaRPr lang="en-US" sz="1200"/>
          </a:p>
        </p:txBody>
      </p:sp>
      <p:graphicFrame>
        <p:nvGraphicFramePr>
          <p:cNvPr id="128036" name="Group 36"/>
          <p:cNvGraphicFramePr>
            <a:graphicFrameLocks noGrp="1"/>
          </p:cNvGraphicFramePr>
          <p:nvPr/>
        </p:nvGraphicFramePr>
        <p:xfrm>
          <a:off x="100013" y="3081338"/>
          <a:ext cx="4206875" cy="3419856"/>
        </p:xfrm>
        <a:graphic>
          <a:graphicData uri="http://schemas.openxmlformats.org/drawingml/2006/table">
            <a:tbl>
              <a:tblPr/>
              <a:tblGrid>
                <a:gridCol w="395287"/>
                <a:gridCol w="381158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Closing a Case (Graphic 2.5.43- 2.5.44)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Start</a:t>
                      </a:r>
                      <a:r>
                        <a:rPr kumimoji="0" lang="en-US" sz="1200" b="0" i="0" u="none" strike="noStrike" cap="none" normalizeH="0" baseline="0" smtClean="0">
                          <a:ln>
                            <a:noFill/>
                          </a:ln>
                          <a:solidFill>
                            <a:schemeClr val="tx1"/>
                          </a:solidFill>
                          <a:effectLst/>
                          <a:latin typeface="Arial" pitchFamily="34" charset="0"/>
                        </a:rPr>
                        <a:t> from the </a:t>
                      </a:r>
                      <a:r>
                        <a:rPr kumimoji="0" lang="en-US" sz="1200" b="1" i="0" u="none" strike="noStrike" cap="none" normalizeH="0" baseline="0" smtClean="0">
                          <a:ln>
                            <a:noFill/>
                          </a:ln>
                          <a:solidFill>
                            <a:schemeClr val="tx1"/>
                          </a:solidFill>
                          <a:effectLst/>
                          <a:latin typeface="Arial" pitchFamily="34" charset="0"/>
                        </a:rPr>
                        <a:t>Case Workload page</a:t>
                      </a:r>
                      <a:r>
                        <a:rPr kumimoji="0" lang="en-US" sz="1200" b="0" i="0" u="none" strike="noStrike" cap="none" normalizeH="0" baseline="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46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 </a:t>
                      </a:r>
                      <a:r>
                        <a:rPr kumimoji="0" lang="en-US" sz="1200" b="1" i="0" u="none" strike="noStrike" cap="none" normalizeH="0" baseline="0" smtClean="0">
                          <a:ln>
                            <a:noFill/>
                          </a:ln>
                          <a:solidFill>
                            <a:schemeClr val="tx1"/>
                          </a:solidFill>
                          <a:effectLst/>
                          <a:latin typeface="Arial" pitchFamily="34" charset="0"/>
                        </a:rPr>
                        <a:t>case</a:t>
                      </a:r>
                      <a:r>
                        <a:rPr kumimoji="0" lang="en-US" sz="1200" b="0" i="0" u="none" strike="noStrike" cap="none" normalizeH="0" baseline="0" smtClean="0">
                          <a:ln>
                            <a:noFill/>
                          </a:ln>
                          <a:solidFill>
                            <a:schemeClr val="tx1"/>
                          </a:solidFill>
                          <a:effectLst/>
                          <a:latin typeface="Arial" pitchFamily="34" charset="0"/>
                        </a:rPr>
                        <a:t> that has been fully dispositioned. It will not have [disposition required] in the status.</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Case Details page appears, displaying the close link in its list of action links (Graphic 2.5.43)..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39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close</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Close Case page appears (Graphic 2.5.44).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remarks</a:t>
                      </a:r>
                      <a:r>
                        <a:rPr kumimoji="0" lang="en-US" sz="1200" b="0" i="0" u="none" strike="noStrike" cap="none" normalizeH="0" baseline="0" smtClean="0">
                          <a:ln>
                            <a:noFill/>
                          </a:ln>
                          <a:solidFill>
                            <a:schemeClr val="tx1"/>
                          </a:solidFill>
                          <a:effectLst/>
                          <a:latin typeface="Arial" pitchFamily="34" charset="0"/>
                        </a:rPr>
                        <a:t> in reference to the closing.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90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inventory disposal report (SF-1424) appears as a PDF in a new window. You can also view the SF-1424 by clicking the       icon next to the closed case on the Case Workload page or on the View Case Details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8028" name="Rectangle 14"/>
          <p:cNvSpPr>
            <a:spLocks noChangeArrowheads="1"/>
          </p:cNvSpPr>
          <p:nvPr/>
        </p:nvSpPr>
        <p:spPr bwMode="auto">
          <a:xfrm>
            <a:off x="4448175" y="5611813"/>
            <a:ext cx="2266950" cy="215900"/>
          </a:xfrm>
          <a:prstGeom prst="rect">
            <a:avLst/>
          </a:prstGeom>
          <a:noFill/>
          <a:ln w="9525">
            <a:noFill/>
            <a:miter lim="800000"/>
            <a:headEnd/>
            <a:tailEnd/>
          </a:ln>
        </p:spPr>
        <p:txBody>
          <a:bodyPr wrap="none">
            <a:spAutoFit/>
          </a:bodyPr>
          <a:lstStyle/>
          <a:p>
            <a:pPr algn="l"/>
            <a:r>
              <a:rPr lang="en-US" sz="800"/>
              <a:t>Graphic 2.5.44 : Close Case Comments page</a:t>
            </a:r>
          </a:p>
        </p:txBody>
      </p:sp>
      <p:pic>
        <p:nvPicPr>
          <p:cNvPr id="128029" name="Picture 28" descr="Close Case Comments"/>
          <p:cNvPicPr>
            <a:picLocks noChangeAspect="1" noChangeArrowheads="1"/>
          </p:cNvPicPr>
          <p:nvPr/>
        </p:nvPicPr>
        <p:blipFill>
          <a:blip r:embed="rId3" cstate="print"/>
          <a:srcRect/>
          <a:stretch>
            <a:fillRect/>
          </a:stretch>
        </p:blipFill>
        <p:spPr bwMode="auto">
          <a:xfrm>
            <a:off x="4470400" y="3838575"/>
            <a:ext cx="4554538" cy="1771650"/>
          </a:xfrm>
          <a:prstGeom prst="rect">
            <a:avLst/>
          </a:prstGeom>
          <a:noFill/>
          <a:ln w="19050">
            <a:solidFill>
              <a:schemeClr val="tx1"/>
            </a:solidFill>
            <a:miter lim="800000"/>
            <a:headEnd/>
            <a:tailEnd/>
          </a:ln>
        </p:spPr>
      </p:pic>
      <p:pic>
        <p:nvPicPr>
          <p:cNvPr id="128030" name="Picture 8" descr="2.gif"/>
          <p:cNvPicPr>
            <a:picLocks noChangeAspect="1"/>
          </p:cNvPicPr>
          <p:nvPr/>
        </p:nvPicPr>
        <p:blipFill>
          <a:blip r:embed="rId4" cstate="print"/>
          <a:srcRect/>
          <a:stretch>
            <a:fillRect/>
          </a:stretch>
        </p:blipFill>
        <p:spPr bwMode="auto">
          <a:xfrm>
            <a:off x="4467225" y="1733550"/>
            <a:ext cx="4562475" cy="1589088"/>
          </a:xfrm>
          <a:prstGeom prst="rect">
            <a:avLst/>
          </a:prstGeom>
          <a:noFill/>
          <a:ln w="19050">
            <a:solidFill>
              <a:schemeClr val="tx1"/>
            </a:solidFill>
            <a:miter lim="800000"/>
            <a:headEnd/>
            <a:tailEnd/>
          </a:ln>
        </p:spPr>
      </p:pic>
      <p:sp>
        <p:nvSpPr>
          <p:cNvPr id="128031" name="Rectangle 14"/>
          <p:cNvSpPr>
            <a:spLocks noChangeArrowheads="1"/>
          </p:cNvSpPr>
          <p:nvPr/>
        </p:nvSpPr>
        <p:spPr bwMode="auto">
          <a:xfrm>
            <a:off x="4448175" y="3344863"/>
            <a:ext cx="2284413" cy="215900"/>
          </a:xfrm>
          <a:prstGeom prst="rect">
            <a:avLst/>
          </a:prstGeom>
          <a:noFill/>
          <a:ln w="9525">
            <a:noFill/>
            <a:miter lim="800000"/>
            <a:headEnd/>
            <a:tailEnd/>
          </a:ln>
        </p:spPr>
        <p:txBody>
          <a:bodyPr wrap="none">
            <a:spAutoFit/>
          </a:bodyPr>
          <a:lstStyle/>
          <a:p>
            <a:pPr algn="l"/>
            <a:r>
              <a:rPr lang="en-US" sz="800"/>
              <a:t>Graphic 2.5.43 : View Case Details page (top)</a:t>
            </a:r>
          </a:p>
        </p:txBody>
      </p:sp>
      <p:pic>
        <p:nvPicPr>
          <p:cNvPr id="128032" name="Picture 10" descr="pdf.gif"/>
          <p:cNvPicPr>
            <a:picLocks noChangeAspect="1"/>
          </p:cNvPicPr>
          <p:nvPr/>
        </p:nvPicPr>
        <p:blipFill>
          <a:blip r:embed="rId5" cstate="print"/>
          <a:srcRect/>
          <a:stretch>
            <a:fillRect/>
          </a:stretch>
        </p:blipFill>
        <p:spPr bwMode="auto">
          <a:xfrm>
            <a:off x="1878013" y="6099175"/>
            <a:ext cx="152400" cy="152400"/>
          </a:xfrm>
          <a:prstGeom prst="rect">
            <a:avLst/>
          </a:prstGeom>
          <a:noFill/>
          <a:ln w="9525">
            <a:noFill/>
            <a:miter lim="800000"/>
            <a:headEnd/>
            <a:tailEnd/>
          </a:ln>
        </p:spPr>
      </p:pic>
      <p:sp>
        <p:nvSpPr>
          <p:cNvPr id="128033" name="Rectangle 27"/>
          <p:cNvSpPr>
            <a:spLocks noChangeArrowheads="1"/>
          </p:cNvSpPr>
          <p:nvPr/>
        </p:nvSpPr>
        <p:spPr bwMode="auto">
          <a:xfrm>
            <a:off x="6502400" y="5324475"/>
            <a:ext cx="250825" cy="114300"/>
          </a:xfrm>
          <a:prstGeom prst="rect">
            <a:avLst/>
          </a:prstGeom>
          <a:noFill/>
          <a:ln w="19050" algn="ctr">
            <a:solidFill>
              <a:schemeClr val="folHlink"/>
            </a:solidFill>
            <a:miter lim="800000"/>
            <a:headEnd/>
            <a:tailEnd/>
          </a:ln>
        </p:spPr>
        <p:txBody>
          <a:bodyPr wrap="none" anchor="ctr"/>
          <a:lstStyle/>
          <a:p>
            <a:endParaRPr lang="en-US"/>
          </a:p>
        </p:txBody>
      </p:sp>
      <p:sp>
        <p:nvSpPr>
          <p:cNvPr id="128034" name="Rectangle 27"/>
          <p:cNvSpPr>
            <a:spLocks noChangeArrowheads="1"/>
          </p:cNvSpPr>
          <p:nvPr/>
        </p:nvSpPr>
        <p:spPr bwMode="auto">
          <a:xfrm>
            <a:off x="8255000" y="2554288"/>
            <a:ext cx="231775" cy="13176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60187E9-CE3F-4217-BB44-96353FA2DBFC}" type="slidenum">
              <a:rPr lang="en-US" sz="800">
                <a:solidFill>
                  <a:schemeClr val="bg1"/>
                </a:solidFill>
                <a:ea typeface="Arial Unicode MS" pitchFamily="34" charset="-128"/>
                <a:cs typeface="Arial Unicode MS" pitchFamily="34" charset="-128"/>
              </a:rPr>
              <a:pPr algn="r" eaLnBrk="0" hangingPunct="0"/>
              <a:t>123</a:t>
            </a:fld>
            <a:endParaRPr lang="en-US" sz="800">
              <a:solidFill>
                <a:schemeClr val="bg1"/>
              </a:solidFill>
              <a:ea typeface="Arial Unicode MS" pitchFamily="34" charset="-128"/>
              <a:cs typeface="Arial Unicode MS" pitchFamily="34" charset="-128"/>
            </a:endParaRPr>
          </a:p>
        </p:txBody>
      </p:sp>
      <p:sp>
        <p:nvSpPr>
          <p:cNvPr id="12902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Seventeen – Reopening a Case</a:t>
            </a:r>
          </a:p>
        </p:txBody>
      </p:sp>
      <p:sp>
        <p:nvSpPr>
          <p:cNvPr id="12902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Reopening a Case</a:t>
            </a:r>
          </a:p>
        </p:txBody>
      </p:sp>
      <p:sp>
        <p:nvSpPr>
          <p:cNvPr id="129029" name="Text Box 5"/>
          <p:cNvSpPr txBox="1">
            <a:spLocks noChangeArrowheads="1"/>
          </p:cNvSpPr>
          <p:nvPr/>
        </p:nvSpPr>
        <p:spPr bwMode="auto">
          <a:xfrm>
            <a:off x="0" y="1787525"/>
            <a:ext cx="3935413" cy="822325"/>
          </a:xfrm>
          <a:prstGeom prst="rect">
            <a:avLst/>
          </a:prstGeom>
          <a:noFill/>
          <a:ln w="9525">
            <a:noFill/>
            <a:miter lim="800000"/>
            <a:headEnd/>
            <a:tailEnd/>
          </a:ln>
        </p:spPr>
        <p:txBody>
          <a:bodyPr>
            <a:spAutoFit/>
          </a:bodyPr>
          <a:lstStyle/>
          <a:p>
            <a:pPr algn="l">
              <a:spcBef>
                <a:spcPct val="50000"/>
              </a:spcBef>
            </a:pPr>
            <a:r>
              <a:rPr lang="en-US" sz="1200"/>
              <a:t>A closed case can be reopened by a PLCO or Administrator. When a closed case is reopened, it will become available for work and have the status that it had prior to closing.</a:t>
            </a:r>
          </a:p>
        </p:txBody>
      </p:sp>
      <p:graphicFrame>
        <p:nvGraphicFramePr>
          <p:cNvPr id="130106" name="Group 58"/>
          <p:cNvGraphicFramePr>
            <a:graphicFrameLocks noGrp="1"/>
          </p:cNvGraphicFramePr>
          <p:nvPr/>
        </p:nvGraphicFramePr>
        <p:xfrm>
          <a:off x="119063" y="2690813"/>
          <a:ext cx="3697287" cy="3694176"/>
        </p:xfrm>
        <a:graphic>
          <a:graphicData uri="http://schemas.openxmlformats.org/drawingml/2006/table">
            <a:tbl>
              <a:tblPr/>
              <a:tblGrid>
                <a:gridCol w="363537"/>
                <a:gridCol w="3333750"/>
              </a:tblGrid>
              <a:tr h="118374">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Reopening a Case (Graphics 2.5.45 – 2.5.46)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3415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Case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5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Inactive tab</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4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 </a:t>
                      </a:r>
                      <a:r>
                        <a:rPr kumimoji="0" lang="en-US" sz="1200" b="1" i="0" u="none" strike="noStrike" cap="none" normalizeH="0" baseline="0" smtClean="0">
                          <a:ln>
                            <a:noFill/>
                          </a:ln>
                          <a:solidFill>
                            <a:schemeClr val="tx1"/>
                          </a:solidFill>
                          <a:effectLst/>
                          <a:latin typeface="Arial" pitchFamily="34" charset="0"/>
                        </a:rPr>
                        <a:t>closed case</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Case Details page appears (Graphic 2.5.45).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514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re-open</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Re-open Case Comments page appears (Graphic 2.5.46).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415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 </a:t>
                      </a:r>
                      <a:r>
                        <a:rPr kumimoji="0" lang="en-US" sz="1200" b="0" i="0" u="none" strike="noStrike" cap="none" normalizeH="0" baseline="0" smtClean="0">
                          <a:ln>
                            <a:noFill/>
                          </a:ln>
                          <a:solidFill>
                            <a:schemeClr val="tx1"/>
                          </a:solidFill>
                          <a:effectLst/>
                          <a:latin typeface="Arial" pitchFamily="34" charset="0"/>
                        </a:rPr>
                        <a:t>regarding the reopening.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29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Case Details page appears and displays the reopen comments in the Reopen Reason field. The case is now active and ready for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9055" name="Picture 31" descr="Reopen Case Comments page"/>
          <p:cNvPicPr>
            <a:picLocks noChangeAspect="1" noChangeArrowheads="1"/>
          </p:cNvPicPr>
          <p:nvPr/>
        </p:nvPicPr>
        <p:blipFill>
          <a:blip r:embed="rId3" cstate="print"/>
          <a:srcRect/>
          <a:stretch>
            <a:fillRect/>
          </a:stretch>
        </p:blipFill>
        <p:spPr bwMode="auto">
          <a:xfrm>
            <a:off x="3990975" y="4010025"/>
            <a:ext cx="4987925" cy="1428750"/>
          </a:xfrm>
          <a:prstGeom prst="rect">
            <a:avLst/>
          </a:prstGeom>
          <a:noFill/>
          <a:ln w="19050">
            <a:solidFill>
              <a:schemeClr val="tx1"/>
            </a:solidFill>
            <a:miter lim="800000"/>
            <a:headEnd/>
            <a:tailEnd/>
          </a:ln>
        </p:spPr>
      </p:pic>
      <p:sp>
        <p:nvSpPr>
          <p:cNvPr id="129056" name="Rectangle 14"/>
          <p:cNvSpPr>
            <a:spLocks noChangeArrowheads="1"/>
          </p:cNvSpPr>
          <p:nvPr/>
        </p:nvSpPr>
        <p:spPr bwMode="auto">
          <a:xfrm>
            <a:off x="3971925" y="5449888"/>
            <a:ext cx="2400300" cy="215900"/>
          </a:xfrm>
          <a:prstGeom prst="rect">
            <a:avLst/>
          </a:prstGeom>
          <a:noFill/>
          <a:ln w="9525">
            <a:noFill/>
            <a:miter lim="800000"/>
            <a:headEnd/>
            <a:tailEnd/>
          </a:ln>
        </p:spPr>
        <p:txBody>
          <a:bodyPr wrap="none">
            <a:spAutoFit/>
          </a:bodyPr>
          <a:lstStyle/>
          <a:p>
            <a:pPr algn="l"/>
            <a:r>
              <a:rPr lang="en-US" sz="800"/>
              <a:t>Graphic 2.5.46 : Re-open Case Comments page</a:t>
            </a:r>
          </a:p>
        </p:txBody>
      </p:sp>
      <p:pic>
        <p:nvPicPr>
          <p:cNvPr id="129057" name="Picture 8" descr="1.gif"/>
          <p:cNvPicPr>
            <a:picLocks noChangeAspect="1"/>
          </p:cNvPicPr>
          <p:nvPr/>
        </p:nvPicPr>
        <p:blipFill>
          <a:blip r:embed="rId4" cstate="print"/>
          <a:srcRect/>
          <a:stretch>
            <a:fillRect/>
          </a:stretch>
        </p:blipFill>
        <p:spPr bwMode="auto">
          <a:xfrm>
            <a:off x="3986213" y="1862138"/>
            <a:ext cx="4995862" cy="1697037"/>
          </a:xfrm>
          <a:prstGeom prst="rect">
            <a:avLst/>
          </a:prstGeom>
          <a:noFill/>
          <a:ln w="19050">
            <a:solidFill>
              <a:schemeClr val="tx1"/>
            </a:solidFill>
            <a:miter lim="800000"/>
            <a:headEnd/>
            <a:tailEnd/>
          </a:ln>
        </p:spPr>
      </p:pic>
      <p:sp>
        <p:nvSpPr>
          <p:cNvPr id="129058" name="Rectangle 14"/>
          <p:cNvSpPr>
            <a:spLocks noChangeArrowheads="1"/>
          </p:cNvSpPr>
          <p:nvPr/>
        </p:nvSpPr>
        <p:spPr bwMode="auto">
          <a:xfrm>
            <a:off x="3971925" y="3563938"/>
            <a:ext cx="2284413" cy="215900"/>
          </a:xfrm>
          <a:prstGeom prst="rect">
            <a:avLst/>
          </a:prstGeom>
          <a:noFill/>
          <a:ln w="9525">
            <a:noFill/>
            <a:miter lim="800000"/>
            <a:headEnd/>
            <a:tailEnd/>
          </a:ln>
        </p:spPr>
        <p:txBody>
          <a:bodyPr wrap="none">
            <a:spAutoFit/>
          </a:bodyPr>
          <a:lstStyle/>
          <a:p>
            <a:pPr algn="l"/>
            <a:r>
              <a:rPr lang="en-US" sz="800"/>
              <a:t>Graphic 2.5.45 : View Case Details page (top)</a:t>
            </a:r>
          </a:p>
        </p:txBody>
      </p:sp>
      <p:sp>
        <p:nvSpPr>
          <p:cNvPr id="129059" name="Rectangle 27"/>
          <p:cNvSpPr>
            <a:spLocks noChangeArrowheads="1"/>
          </p:cNvSpPr>
          <p:nvPr/>
        </p:nvSpPr>
        <p:spPr bwMode="auto">
          <a:xfrm>
            <a:off x="6216650" y="5133975"/>
            <a:ext cx="269875" cy="104775"/>
          </a:xfrm>
          <a:prstGeom prst="rect">
            <a:avLst/>
          </a:prstGeom>
          <a:noFill/>
          <a:ln w="19050" algn="ctr">
            <a:solidFill>
              <a:schemeClr val="folHlink"/>
            </a:solidFill>
            <a:miter lim="800000"/>
            <a:headEnd/>
            <a:tailEnd/>
          </a:ln>
        </p:spPr>
        <p:txBody>
          <a:bodyPr wrap="none" anchor="ctr"/>
          <a:lstStyle/>
          <a:p>
            <a:endParaRPr lang="en-US"/>
          </a:p>
        </p:txBody>
      </p:sp>
      <p:sp>
        <p:nvSpPr>
          <p:cNvPr id="129060" name="Rectangle 27"/>
          <p:cNvSpPr>
            <a:spLocks noChangeArrowheads="1"/>
          </p:cNvSpPr>
          <p:nvPr/>
        </p:nvSpPr>
        <p:spPr bwMode="auto">
          <a:xfrm>
            <a:off x="7588250" y="2763838"/>
            <a:ext cx="374650" cy="1222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B9ABD7D-53CE-40F9-9665-42B95C71EA4D}" type="slidenum">
              <a:rPr lang="en-US" sz="800">
                <a:solidFill>
                  <a:schemeClr val="bg1"/>
                </a:solidFill>
                <a:ea typeface="Arial Unicode MS" pitchFamily="34" charset="-128"/>
                <a:cs typeface="Arial Unicode MS" pitchFamily="34" charset="-128"/>
              </a:rPr>
              <a:pPr algn="r" eaLnBrk="0" hangingPunct="0"/>
              <a:t>124</a:t>
            </a:fld>
            <a:endParaRPr lang="en-US" sz="800">
              <a:solidFill>
                <a:schemeClr val="bg1"/>
              </a:solidFill>
              <a:ea typeface="Arial Unicode MS" pitchFamily="34" charset="-128"/>
              <a:cs typeface="Arial Unicode MS" pitchFamily="34" charset="-128"/>
            </a:endParaRPr>
          </a:p>
        </p:txBody>
      </p:sp>
      <p:sp>
        <p:nvSpPr>
          <p:cNvPr id="130051" name="Rectangle 2"/>
          <p:cNvSpPr>
            <a:spLocks noGrp="1" noChangeArrowheads="1"/>
          </p:cNvSpPr>
          <p:nvPr>
            <p:ph type="title" idx="4294967295"/>
          </p:nvPr>
        </p:nvSpPr>
        <p:spPr>
          <a:xfrm>
            <a:off x="1755775" y="282575"/>
            <a:ext cx="7516813" cy="717550"/>
          </a:xfrm>
        </p:spPr>
        <p:txBody>
          <a:bodyPr/>
          <a:lstStyle/>
          <a:p>
            <a:pPr eaLnBrk="1" hangingPunct="1"/>
            <a:r>
              <a:rPr lang="en-US" sz="1600" smtClean="0"/>
              <a:t>Topic Eighteen – Issuing Shipping Instructions to the Case Workload</a:t>
            </a:r>
          </a:p>
        </p:txBody>
      </p:sp>
      <p:sp>
        <p:nvSpPr>
          <p:cNvPr id="130052" name="Rectangle 3"/>
          <p:cNvSpPr txBox="1">
            <a:spLocks noChangeArrowheads="1"/>
          </p:cNvSpPr>
          <p:nvPr/>
        </p:nvSpPr>
        <p:spPr bwMode="auto">
          <a:xfrm>
            <a:off x="0" y="1220788"/>
            <a:ext cx="57277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Shipping Instructions to the Case Workload</a:t>
            </a:r>
          </a:p>
        </p:txBody>
      </p:sp>
      <p:sp>
        <p:nvSpPr>
          <p:cNvPr id="130053" name="Text Box 5"/>
          <p:cNvSpPr txBox="1">
            <a:spLocks noChangeArrowheads="1"/>
          </p:cNvSpPr>
          <p:nvPr/>
        </p:nvSpPr>
        <p:spPr bwMode="auto">
          <a:xfrm>
            <a:off x="0" y="1787525"/>
            <a:ext cx="3800475" cy="461963"/>
          </a:xfrm>
          <a:prstGeom prst="rect">
            <a:avLst/>
          </a:prstGeom>
          <a:noFill/>
          <a:ln w="9525">
            <a:noFill/>
            <a:miter lim="800000"/>
            <a:headEnd/>
            <a:tailEnd/>
          </a:ln>
        </p:spPr>
        <p:txBody>
          <a:bodyPr>
            <a:spAutoFit/>
          </a:bodyPr>
          <a:lstStyle/>
          <a:p>
            <a:pPr algn="l">
              <a:spcBef>
                <a:spcPct val="50000"/>
              </a:spcBef>
            </a:pPr>
            <a:r>
              <a:rPr lang="en-US" sz="1200"/>
              <a:t>You can apply a single shipping address to every item in the Case Workload that requires shipping.</a:t>
            </a:r>
          </a:p>
        </p:txBody>
      </p:sp>
      <p:graphicFrame>
        <p:nvGraphicFramePr>
          <p:cNvPr id="731164" name="Group 28"/>
          <p:cNvGraphicFramePr>
            <a:graphicFrameLocks noGrp="1"/>
          </p:cNvGraphicFramePr>
          <p:nvPr/>
        </p:nvGraphicFramePr>
        <p:xfrm>
          <a:off x="98425" y="2354263"/>
          <a:ext cx="3311524" cy="2846832"/>
        </p:xfrm>
        <a:graphic>
          <a:graphicData uri="http://schemas.openxmlformats.org/drawingml/2006/table">
            <a:tbl>
              <a:tblPr/>
              <a:tblGrid>
                <a:gridCol w="323969"/>
                <a:gridCol w="298755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Issuing Shipping Instructions to the Case Workload (Graphics 2.5.47 – 2.5.48)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Case Workload page</a:t>
                      </a:r>
                      <a:r>
                        <a:rPr kumimoji="0" lang="en-US" sz="1200" b="0" i="0" u="none" strike="noStrike" cap="none" normalizeH="0" baseline="0" dirty="0" smtClean="0">
                          <a:ln>
                            <a:noFill/>
                          </a:ln>
                          <a:solidFill>
                            <a:schemeClr val="tx1"/>
                          </a:solidFill>
                          <a:effectLst/>
                          <a:latin typeface="Arial" pitchFamily="34" charset="0"/>
                        </a:rPr>
                        <a:t> (Graphic 2.5.47).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02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add shipping info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Add Shipping Information page appears (Graphic 2.5.48).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information </a:t>
                      </a:r>
                      <a:r>
                        <a:rPr kumimoji="0" lang="en-US" sz="1200" b="0" i="0" u="none" strike="noStrike" cap="none" normalizeH="0" baseline="0" dirty="0" smtClean="0">
                          <a:ln>
                            <a:noFill/>
                          </a:ln>
                          <a:solidFill>
                            <a:schemeClr val="tx1"/>
                          </a:solidFill>
                          <a:effectLst/>
                          <a:latin typeface="Arial" pitchFamily="34" charset="0"/>
                        </a:rPr>
                        <a:t>in the required fields.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cases </a:t>
                      </a:r>
                      <a:r>
                        <a:rPr kumimoji="0" lang="en-US" sz="1200" b="0" i="0" u="none" strike="noStrike" cap="none" normalizeH="0" baseline="0" dirty="0" smtClean="0">
                          <a:ln>
                            <a:noFill/>
                          </a:ln>
                          <a:solidFill>
                            <a:schemeClr val="tx1"/>
                          </a:solidFill>
                          <a:effectLst/>
                          <a:latin typeface="Arial" pitchFamily="34" charset="0"/>
                        </a:rPr>
                        <a:t>to which you wish to apply shipping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t>
                      </a:r>
                      <a:r>
                        <a:rPr kumimoji="0" lang="en-US" sz="1200" b="0" i="0" u="none" strike="noStrike" cap="none" normalizeH="0" baseline="0" dirty="0" smtClean="0">
                          <a:ln>
                            <a:noFill/>
                          </a:ln>
                          <a:solidFill>
                            <a:schemeClr val="tx1"/>
                          </a:solidFill>
                          <a:effectLst/>
                          <a:latin typeface="Arial" pitchFamily="34" charset="0"/>
                        </a:rPr>
                        <a:t>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0076" name="Rectangle 14"/>
          <p:cNvSpPr>
            <a:spLocks noChangeArrowheads="1"/>
          </p:cNvSpPr>
          <p:nvPr/>
        </p:nvSpPr>
        <p:spPr bwMode="auto">
          <a:xfrm>
            <a:off x="3648075" y="3192463"/>
            <a:ext cx="933450" cy="461962"/>
          </a:xfrm>
          <a:prstGeom prst="rect">
            <a:avLst/>
          </a:prstGeom>
          <a:noFill/>
          <a:ln w="9525">
            <a:noFill/>
            <a:miter lim="800000"/>
            <a:headEnd/>
            <a:tailEnd/>
          </a:ln>
        </p:spPr>
        <p:txBody>
          <a:bodyPr>
            <a:spAutoFit/>
          </a:bodyPr>
          <a:lstStyle/>
          <a:p>
            <a:pPr algn="l"/>
            <a:r>
              <a:rPr lang="en-US" sz="800"/>
              <a:t>Graphic 2.5.47 : Case Workload page (top)</a:t>
            </a:r>
          </a:p>
        </p:txBody>
      </p:sp>
      <p:pic>
        <p:nvPicPr>
          <p:cNvPr id="130077" name="Picture 29" descr="Add Shipping Information page"/>
          <p:cNvPicPr>
            <a:picLocks noChangeAspect="1" noChangeArrowheads="1"/>
          </p:cNvPicPr>
          <p:nvPr/>
        </p:nvPicPr>
        <p:blipFill>
          <a:blip r:embed="rId3" cstate="print"/>
          <a:srcRect/>
          <a:stretch>
            <a:fillRect/>
          </a:stretch>
        </p:blipFill>
        <p:spPr bwMode="auto">
          <a:xfrm>
            <a:off x="4562475" y="3143250"/>
            <a:ext cx="4448175" cy="3273425"/>
          </a:xfrm>
          <a:prstGeom prst="rect">
            <a:avLst/>
          </a:prstGeom>
          <a:noFill/>
          <a:ln w="19050">
            <a:solidFill>
              <a:schemeClr val="tx1"/>
            </a:solidFill>
            <a:miter lim="800000"/>
            <a:headEnd/>
            <a:tailEnd/>
          </a:ln>
        </p:spPr>
      </p:pic>
      <p:pic>
        <p:nvPicPr>
          <p:cNvPr id="130078" name="Picture 9" descr="3.gif"/>
          <p:cNvPicPr>
            <a:picLocks noChangeAspect="1"/>
          </p:cNvPicPr>
          <p:nvPr/>
        </p:nvPicPr>
        <p:blipFill>
          <a:blip r:embed="rId4" cstate="print"/>
          <a:srcRect/>
          <a:stretch>
            <a:fillRect/>
          </a:stretch>
        </p:blipFill>
        <p:spPr bwMode="auto">
          <a:xfrm>
            <a:off x="3695700" y="1666875"/>
            <a:ext cx="4419600" cy="1509713"/>
          </a:xfrm>
          <a:prstGeom prst="rect">
            <a:avLst/>
          </a:prstGeom>
          <a:noFill/>
          <a:ln w="19050">
            <a:solidFill>
              <a:schemeClr val="tx1"/>
            </a:solidFill>
            <a:miter lim="800000"/>
            <a:headEnd/>
            <a:tailEnd/>
          </a:ln>
        </p:spPr>
      </p:pic>
      <p:sp>
        <p:nvSpPr>
          <p:cNvPr id="130079" name="Rectangle 14"/>
          <p:cNvSpPr>
            <a:spLocks noChangeArrowheads="1"/>
          </p:cNvSpPr>
          <p:nvPr/>
        </p:nvSpPr>
        <p:spPr bwMode="auto">
          <a:xfrm>
            <a:off x="4543425" y="6440488"/>
            <a:ext cx="2370138" cy="215900"/>
          </a:xfrm>
          <a:prstGeom prst="rect">
            <a:avLst/>
          </a:prstGeom>
          <a:noFill/>
          <a:ln w="9525">
            <a:noFill/>
            <a:miter lim="800000"/>
            <a:headEnd/>
            <a:tailEnd/>
          </a:ln>
        </p:spPr>
        <p:txBody>
          <a:bodyPr wrap="none">
            <a:spAutoFit/>
          </a:bodyPr>
          <a:lstStyle/>
          <a:p>
            <a:pPr algn="l"/>
            <a:r>
              <a:rPr lang="en-US" sz="800"/>
              <a:t>Graphic 2.5.48 : Add Shipping Information page</a:t>
            </a:r>
          </a:p>
        </p:txBody>
      </p:sp>
      <p:pic>
        <p:nvPicPr>
          <p:cNvPr id="130080" name="Picture 10" descr="add.gif"/>
          <p:cNvPicPr>
            <a:picLocks noChangeAspect="1"/>
          </p:cNvPicPr>
          <p:nvPr/>
        </p:nvPicPr>
        <p:blipFill>
          <a:blip r:embed="rId5" cstate="print"/>
          <a:srcRect/>
          <a:stretch>
            <a:fillRect/>
          </a:stretch>
        </p:blipFill>
        <p:spPr bwMode="auto">
          <a:xfrm>
            <a:off x="1162050" y="3417888"/>
            <a:ext cx="152400" cy="152400"/>
          </a:xfrm>
          <a:prstGeom prst="rect">
            <a:avLst/>
          </a:prstGeom>
          <a:noFill/>
          <a:ln w="9525">
            <a:noFill/>
            <a:miter lim="800000"/>
            <a:headEnd/>
            <a:tailEnd/>
          </a:ln>
        </p:spPr>
      </p:pic>
      <p:sp>
        <p:nvSpPr>
          <p:cNvPr id="130081" name="Rectangle 27"/>
          <p:cNvSpPr>
            <a:spLocks noChangeArrowheads="1"/>
          </p:cNvSpPr>
          <p:nvPr/>
        </p:nvSpPr>
        <p:spPr bwMode="auto">
          <a:xfrm>
            <a:off x="7007225" y="2563813"/>
            <a:ext cx="679450" cy="131762"/>
          </a:xfrm>
          <a:prstGeom prst="rect">
            <a:avLst/>
          </a:prstGeom>
          <a:noFill/>
          <a:ln w="19050" algn="ctr">
            <a:solidFill>
              <a:schemeClr val="folHlink"/>
            </a:solidFill>
            <a:miter lim="800000"/>
            <a:headEnd/>
            <a:tailEnd/>
          </a:ln>
        </p:spPr>
        <p:txBody>
          <a:bodyPr wrap="none" anchor="ctr"/>
          <a:lstStyle/>
          <a:p>
            <a:endParaRPr lang="en-US"/>
          </a:p>
        </p:txBody>
      </p:sp>
      <p:sp>
        <p:nvSpPr>
          <p:cNvPr id="130082" name="Rectangle 27"/>
          <p:cNvSpPr>
            <a:spLocks noChangeArrowheads="1"/>
          </p:cNvSpPr>
          <p:nvPr/>
        </p:nvSpPr>
        <p:spPr bwMode="auto">
          <a:xfrm>
            <a:off x="6492875" y="6078538"/>
            <a:ext cx="241300" cy="13176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Five – Review </a:t>
            </a:r>
          </a:p>
        </p:txBody>
      </p:sp>
      <p:sp>
        <p:nvSpPr>
          <p:cNvPr id="131075"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A29C836-2BB7-422E-BFEA-B27EB95ACC54}" type="slidenum">
              <a:rPr lang="en-US" sz="800">
                <a:solidFill>
                  <a:schemeClr val="bg1"/>
                </a:solidFill>
                <a:ea typeface="Arial Unicode MS" pitchFamily="34" charset="-128"/>
                <a:cs typeface="Arial Unicode MS" pitchFamily="34" charset="-128"/>
              </a:rPr>
              <a:pPr algn="r" eaLnBrk="0" hangingPunct="0"/>
              <a:t>125</a:t>
            </a:fld>
            <a:endParaRPr lang="en-US" sz="800">
              <a:solidFill>
                <a:schemeClr val="bg1"/>
              </a:solidFill>
              <a:ea typeface="Arial Unicode MS" pitchFamily="34" charset="-128"/>
              <a:cs typeface="Arial Unicode MS" pitchFamily="34" charset="-128"/>
            </a:endParaRPr>
          </a:p>
        </p:txBody>
      </p:sp>
      <p:sp>
        <p:nvSpPr>
          <p:cNvPr id="131076" name="Rectangle 3"/>
          <p:cNvSpPr txBox="1">
            <a:spLocks noChangeArrowheads="1"/>
          </p:cNvSpPr>
          <p:nvPr/>
        </p:nvSpPr>
        <p:spPr bwMode="auto">
          <a:xfrm>
            <a:off x="0" y="1220788"/>
            <a:ext cx="53467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Five covered the following topics:</a:t>
            </a:r>
          </a:p>
        </p:txBody>
      </p:sp>
      <p:graphicFrame>
        <p:nvGraphicFramePr>
          <p:cNvPr id="6" name="Table 5"/>
          <p:cNvGraphicFramePr>
            <a:graphicFrameLocks noGrp="1"/>
          </p:cNvGraphicFramePr>
          <p:nvPr/>
        </p:nvGraphicFramePr>
        <p:xfrm>
          <a:off x="430213" y="1773238"/>
          <a:ext cx="7071360" cy="4023360"/>
        </p:xfrm>
        <a:graphic>
          <a:graphicData uri="http://schemas.openxmlformats.org/drawingml/2006/table">
            <a:tbl>
              <a:tblPr>
                <a:tableStyleId>{5C22544A-7EE6-4342-B048-85BDC9FD1C3A}</a:tableStyleId>
              </a:tblPr>
              <a:tblGrid>
                <a:gridCol w="1947134"/>
                <a:gridCol w="5124226"/>
              </a:tblGrid>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Case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Establishing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Case History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3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Withdrawing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Re-establishing a Withdrawn Case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Transferring an Individual Case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Completing an Inventory Verification Survey</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81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Assigning a Disposition Code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Five – Review </a:t>
            </a:r>
          </a:p>
        </p:txBody>
      </p:sp>
      <p:sp>
        <p:nvSpPr>
          <p:cNvPr id="13209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986B923-F9F9-48D6-975F-D40804BB84A5}" type="slidenum">
              <a:rPr lang="en-US" sz="800">
                <a:solidFill>
                  <a:schemeClr val="bg1"/>
                </a:solidFill>
                <a:ea typeface="Arial Unicode MS" pitchFamily="34" charset="-128"/>
                <a:cs typeface="Arial Unicode MS" pitchFamily="34" charset="-128"/>
              </a:rPr>
              <a:pPr algn="r" eaLnBrk="0" hangingPunct="0"/>
              <a:t>126</a:t>
            </a:fld>
            <a:endParaRPr lang="en-US" sz="800">
              <a:solidFill>
                <a:schemeClr val="bg1"/>
              </a:solidFill>
              <a:ea typeface="Arial Unicode MS" pitchFamily="34" charset="-128"/>
              <a:cs typeface="Arial Unicode MS" pitchFamily="34" charset="-128"/>
            </a:endParaRPr>
          </a:p>
        </p:txBody>
      </p:sp>
      <p:sp>
        <p:nvSpPr>
          <p:cNvPr id="132100" name="Rectangle 3"/>
          <p:cNvSpPr txBox="1">
            <a:spLocks noChangeArrowheads="1"/>
          </p:cNvSpPr>
          <p:nvPr/>
        </p:nvSpPr>
        <p:spPr bwMode="auto">
          <a:xfrm>
            <a:off x="0" y="1220788"/>
            <a:ext cx="5435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Five covered the following topics:</a:t>
            </a:r>
          </a:p>
        </p:txBody>
      </p:sp>
      <p:graphicFrame>
        <p:nvGraphicFramePr>
          <p:cNvPr id="6" name="Table 5"/>
          <p:cNvGraphicFramePr>
            <a:graphicFrameLocks noGrp="1"/>
          </p:cNvGraphicFramePr>
          <p:nvPr/>
        </p:nvGraphicFramePr>
        <p:xfrm>
          <a:off x="430213" y="1773238"/>
          <a:ext cx="7071360" cy="201168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Thirteen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a Group Disposition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Removing a Disposition Code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Fifteen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Marking a Disposition as Complete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Closing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Reopening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Shipping Instructions to the Case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Six – Requisitions</a:t>
            </a:r>
          </a:p>
        </p:txBody>
      </p:sp>
      <p:sp>
        <p:nvSpPr>
          <p:cNvPr id="1331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DE736CA-572F-48E7-97A3-AD937616DA68}" type="slidenum">
              <a:rPr lang="en-US" sz="800">
                <a:solidFill>
                  <a:schemeClr val="bg1"/>
                </a:solidFill>
              </a:rPr>
              <a:pPr algn="r" eaLnBrk="0" hangingPunct="0"/>
              <a:t>127</a:t>
            </a:fld>
            <a:endParaRPr lang="en-US" sz="800">
              <a:solidFill>
                <a:schemeClr val="bg1"/>
              </a:solidFill>
            </a:endParaRPr>
          </a:p>
        </p:txBody>
      </p:sp>
      <p:sp>
        <p:nvSpPr>
          <p:cNvPr id="13312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Six</a:t>
            </a:r>
          </a:p>
          <a:p>
            <a:pPr eaLnBrk="0" hangingPunct="0"/>
            <a:endParaRPr lang="en-US" sz="4000" b="1">
              <a:ea typeface="Arial Unicode MS" pitchFamily="34" charset="-128"/>
              <a:cs typeface="Arial Unicode MS" pitchFamily="34" charset="-128"/>
            </a:endParaRPr>
          </a:p>
          <a:p>
            <a:pPr eaLnBrk="0" hangingPunct="0"/>
            <a:r>
              <a:rPr lang="en-US" sz="2400" b="1"/>
              <a:t>Requisitions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Six – Topics</a:t>
            </a:r>
          </a:p>
        </p:txBody>
      </p:sp>
      <p:sp>
        <p:nvSpPr>
          <p:cNvPr id="13414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9DC63D0-6DEA-49FC-90D2-C22F471DCA85}" type="slidenum">
              <a:rPr lang="en-US" sz="800">
                <a:solidFill>
                  <a:schemeClr val="bg1"/>
                </a:solidFill>
                <a:ea typeface="Arial Unicode MS" pitchFamily="34" charset="-128"/>
                <a:cs typeface="Arial Unicode MS" pitchFamily="34" charset="-128"/>
              </a:rPr>
              <a:pPr algn="r" eaLnBrk="0" hangingPunct="0"/>
              <a:t>128</a:t>
            </a:fld>
            <a:endParaRPr lang="en-US" sz="800">
              <a:solidFill>
                <a:schemeClr val="bg1"/>
              </a:solidFill>
              <a:ea typeface="Arial Unicode MS" pitchFamily="34" charset="-128"/>
              <a:cs typeface="Arial Unicode MS" pitchFamily="34" charset="-128"/>
            </a:endParaRPr>
          </a:p>
        </p:txBody>
      </p:sp>
      <p:sp>
        <p:nvSpPr>
          <p:cNvPr id="13414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Six Topics</a:t>
            </a:r>
          </a:p>
        </p:txBody>
      </p:sp>
      <p:graphicFrame>
        <p:nvGraphicFramePr>
          <p:cNvPr id="7" name="Table 6"/>
          <p:cNvGraphicFramePr>
            <a:graphicFrameLocks noGrp="1"/>
          </p:cNvGraphicFramePr>
          <p:nvPr/>
        </p:nvGraphicFramePr>
        <p:xfrm>
          <a:off x="430213" y="1741488"/>
          <a:ext cx="7576103" cy="4358640"/>
        </p:xfrm>
        <a:graphic>
          <a:graphicData uri="http://schemas.openxmlformats.org/drawingml/2006/table">
            <a:tbl>
              <a:tblPr>
                <a:tableStyleId>{5C22544A-7EE6-4342-B048-85BDC9FD1C3A}</a:tableStyleId>
              </a:tblPr>
              <a:tblGrid>
                <a:gridCol w="1866421"/>
                <a:gridCol w="5709682"/>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Requisition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Approving Items on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Line Item Shipping Information and Approval Status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Rejecting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Completing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Six</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Inventory for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Cart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1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Canceling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9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Thirteen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a Final Disposition on Requisitioned Inventory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Managing the Requisition Workload</a:t>
            </a:r>
          </a:p>
        </p:txBody>
      </p:sp>
      <p:sp>
        <p:nvSpPr>
          <p:cNvPr id="13517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5635391-07BB-4111-9109-D765809007FF}" type="slidenum">
              <a:rPr lang="en-US" sz="800">
                <a:solidFill>
                  <a:schemeClr val="bg1"/>
                </a:solidFill>
                <a:ea typeface="Arial Unicode MS" pitchFamily="34" charset="-128"/>
                <a:cs typeface="Arial Unicode MS" pitchFamily="34" charset="-128"/>
              </a:rPr>
              <a:pPr algn="r" eaLnBrk="0" hangingPunct="0"/>
              <a:t>129</a:t>
            </a:fld>
            <a:endParaRPr lang="en-US" sz="800">
              <a:solidFill>
                <a:schemeClr val="bg1"/>
              </a:solidFill>
              <a:ea typeface="Arial Unicode MS" pitchFamily="34" charset="-128"/>
              <a:cs typeface="Arial Unicode MS" pitchFamily="34" charset="-128"/>
            </a:endParaRPr>
          </a:p>
        </p:txBody>
      </p:sp>
      <p:sp>
        <p:nvSpPr>
          <p:cNvPr id="13517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Requisition Workload</a:t>
            </a:r>
          </a:p>
        </p:txBody>
      </p:sp>
      <p:sp>
        <p:nvSpPr>
          <p:cNvPr id="135173" name="Text Box 5"/>
          <p:cNvSpPr txBox="1">
            <a:spLocks noChangeArrowheads="1"/>
          </p:cNvSpPr>
          <p:nvPr/>
        </p:nvSpPr>
        <p:spPr bwMode="auto">
          <a:xfrm>
            <a:off x="0" y="1787525"/>
            <a:ext cx="3935413" cy="1187450"/>
          </a:xfrm>
          <a:prstGeom prst="rect">
            <a:avLst/>
          </a:prstGeom>
          <a:noFill/>
          <a:ln w="9525">
            <a:noFill/>
            <a:miter lim="800000"/>
            <a:headEnd/>
            <a:tailEnd/>
          </a:ln>
        </p:spPr>
        <p:txBody>
          <a:bodyPr>
            <a:spAutoFit/>
          </a:bodyPr>
          <a:lstStyle/>
          <a:p>
            <a:pPr algn="l"/>
            <a:r>
              <a:rPr lang="en-US" sz="1200"/>
              <a:t>PLCOs and Administrators can view their Requisition Workload by clicking either the </a:t>
            </a:r>
            <a:r>
              <a:rPr lang="en-US" sz="1200" b="1"/>
              <a:t>Requisitions</a:t>
            </a:r>
            <a:r>
              <a:rPr lang="en-US" sz="1200"/>
              <a:t> link on the menu bar or the </a:t>
            </a:r>
            <a:r>
              <a:rPr lang="en-US" sz="1200" b="1"/>
              <a:t>Requisitions Submitted for your Review</a:t>
            </a:r>
            <a:r>
              <a:rPr lang="en-US" sz="1200"/>
              <a:t> link on the Home Page. The Requisition Workload has three tabs: Active, Draft, and Inactive. The Active tab appears by default.</a:t>
            </a:r>
          </a:p>
        </p:txBody>
      </p:sp>
      <p:graphicFrame>
        <p:nvGraphicFramePr>
          <p:cNvPr id="741382" name="Group 6"/>
          <p:cNvGraphicFramePr>
            <a:graphicFrameLocks noGrp="1"/>
          </p:cNvGraphicFramePr>
          <p:nvPr/>
        </p:nvGraphicFramePr>
        <p:xfrm>
          <a:off x="125413" y="3073400"/>
          <a:ext cx="3398838" cy="2895600"/>
        </p:xfrm>
        <a:graphic>
          <a:graphicData uri="http://schemas.openxmlformats.org/drawingml/2006/table">
            <a:tbl>
              <a:tblPr/>
              <a:tblGrid>
                <a:gridCol w="364193"/>
                <a:gridCol w="3034645"/>
              </a:tblGrid>
              <a:tr h="1306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Requisition Workload (Graphic 2.6.1)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704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a:t>
                      </a:r>
                      <a:r>
                        <a:rPr kumimoji="0" lang="en-US" sz="1200" b="1" i="0" u="none" strike="noStrike" cap="none" normalizeH="0" baseline="0" dirty="0" smtClean="0">
                          <a:ln>
                            <a:noFill/>
                          </a:ln>
                          <a:solidFill>
                            <a:srgbClr val="000000"/>
                          </a:solidFill>
                          <a:effectLst/>
                          <a:latin typeface="Arial" pitchFamily="34" charset="0"/>
                        </a:rPr>
                        <a:t> Active 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the requisitions you have submitted, as well as the requisitions that have been submitted to you for approval. These requisitions may be in Submitted, Request Cancel, or Shipping Instructions Issued statuses (Graphic 2.6.1).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0353">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the requisitions you have created and saved but not yet submitted.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3696">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Inactive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the requisitions you have submitted or have been submitted to you that have been cancelled, rejected, or shipped.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35190" name="Picture 16" descr="Requisition Workload page, Active tab"/>
          <p:cNvPicPr>
            <a:picLocks noChangeAspect="1" noChangeArrowheads="1"/>
          </p:cNvPicPr>
          <p:nvPr/>
        </p:nvPicPr>
        <p:blipFill>
          <a:blip r:embed="rId3" cstate="print"/>
          <a:srcRect/>
          <a:stretch>
            <a:fillRect/>
          </a:stretch>
        </p:blipFill>
        <p:spPr bwMode="auto">
          <a:xfrm>
            <a:off x="3895725" y="1616075"/>
            <a:ext cx="5016500" cy="2413000"/>
          </a:xfrm>
          <a:prstGeom prst="rect">
            <a:avLst/>
          </a:prstGeom>
          <a:noFill/>
          <a:ln w="19050">
            <a:solidFill>
              <a:schemeClr val="tx1"/>
            </a:solidFill>
            <a:miter lim="800000"/>
            <a:headEnd/>
            <a:tailEnd/>
          </a:ln>
        </p:spPr>
      </p:pic>
      <p:graphicFrame>
        <p:nvGraphicFramePr>
          <p:cNvPr id="9" name="Group 43"/>
          <p:cNvGraphicFramePr>
            <a:graphicFrameLocks noGrp="1"/>
          </p:cNvGraphicFramePr>
          <p:nvPr/>
        </p:nvGraphicFramePr>
        <p:xfrm>
          <a:off x="3894138" y="4464050"/>
          <a:ext cx="5013325" cy="1976755"/>
        </p:xfrm>
        <a:graphic>
          <a:graphicData uri="http://schemas.openxmlformats.org/drawingml/2006/table">
            <a:tbl>
              <a:tblPr/>
              <a:tblGrid>
                <a:gridCol w="5013325"/>
              </a:tblGrid>
              <a:tr h="1184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search for a requisition within the workload</a:t>
                      </a: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requisition number and/or case number in the corresponding search boxes at the top right corner of the page. You may search on full or partial numbers. Then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All tabs in the workload now display only the requisitions that match the search criteria you entered and all the rest are filtered out.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clear a search and display the full workload</a:t>
                      </a:r>
                      <a:r>
                        <a:rPr kumimoji="0" lang="en-US" sz="10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remove</a:t>
                      </a:r>
                      <a:r>
                        <a:rPr kumimoji="0" lang="en-US" sz="1200" b="0" i="0" u="none" strike="noStrike" cap="none" normalizeH="0" baseline="0" dirty="0" smtClean="0">
                          <a:ln>
                            <a:noFill/>
                          </a:ln>
                          <a:solidFill>
                            <a:schemeClr val="tx1"/>
                          </a:solidFill>
                          <a:effectLst/>
                          <a:latin typeface="Arial" pitchFamily="34" charset="0"/>
                        </a:rPr>
                        <a:t> the search criteria from the Requisition No. and Case No. boxes and click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workload tabs now display all of your requisitions.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35199" name="Rectangle 14"/>
          <p:cNvSpPr>
            <a:spLocks noChangeArrowheads="1"/>
          </p:cNvSpPr>
          <p:nvPr/>
        </p:nvSpPr>
        <p:spPr bwMode="auto">
          <a:xfrm>
            <a:off x="3876675" y="4049713"/>
            <a:ext cx="2663825" cy="215900"/>
          </a:xfrm>
          <a:prstGeom prst="rect">
            <a:avLst/>
          </a:prstGeom>
          <a:noFill/>
          <a:ln w="9525">
            <a:noFill/>
            <a:miter lim="800000"/>
            <a:headEnd/>
            <a:tailEnd/>
          </a:ln>
        </p:spPr>
        <p:txBody>
          <a:bodyPr wrap="none">
            <a:spAutoFit/>
          </a:bodyPr>
          <a:lstStyle/>
          <a:p>
            <a:pPr algn="l"/>
            <a:r>
              <a:rPr lang="en-US" sz="800"/>
              <a:t>Graphic 2.6.1 : Requisition Workload page, Active tab </a:t>
            </a:r>
          </a:p>
        </p:txBody>
      </p:sp>
      <p:pic>
        <p:nvPicPr>
          <p:cNvPr id="135200" name="Picture 84" descr="search"/>
          <p:cNvPicPr>
            <a:picLocks noChangeAspect="1" noChangeArrowheads="1"/>
          </p:cNvPicPr>
          <p:nvPr/>
        </p:nvPicPr>
        <p:blipFill>
          <a:blip r:embed="rId4" cstate="print"/>
          <a:srcRect/>
          <a:stretch>
            <a:fillRect/>
          </a:stretch>
        </p:blipFill>
        <p:spPr bwMode="auto">
          <a:xfrm>
            <a:off x="4953000" y="5084763"/>
            <a:ext cx="152400" cy="142875"/>
          </a:xfrm>
          <a:prstGeom prst="rect">
            <a:avLst/>
          </a:prstGeom>
          <a:noFill/>
          <a:ln w="9525">
            <a:noFill/>
            <a:miter lim="800000"/>
            <a:headEnd/>
            <a:tailEnd/>
          </a:ln>
        </p:spPr>
      </p:pic>
      <p:pic>
        <p:nvPicPr>
          <p:cNvPr id="135201" name="Picture 84" descr="search"/>
          <p:cNvPicPr>
            <a:picLocks noChangeAspect="1" noChangeArrowheads="1"/>
          </p:cNvPicPr>
          <p:nvPr/>
        </p:nvPicPr>
        <p:blipFill>
          <a:blip r:embed="rId4" cstate="print"/>
          <a:srcRect/>
          <a:stretch>
            <a:fillRect/>
          </a:stretch>
        </p:blipFill>
        <p:spPr bwMode="auto">
          <a:xfrm>
            <a:off x="3962400" y="6075363"/>
            <a:ext cx="152400" cy="142875"/>
          </a:xfrm>
          <a:prstGeom prst="rect">
            <a:avLst/>
          </a:prstGeom>
          <a:noFill/>
          <a:ln w="9525">
            <a:noFill/>
            <a:miter lim="800000"/>
            <a:headEnd/>
            <a:tailEnd/>
          </a:ln>
        </p:spPr>
      </p:pic>
      <p:sp>
        <p:nvSpPr>
          <p:cNvPr id="135202" name="Rectangle 35"/>
          <p:cNvSpPr>
            <a:spLocks noChangeArrowheads="1"/>
          </p:cNvSpPr>
          <p:nvPr/>
        </p:nvSpPr>
        <p:spPr bwMode="auto">
          <a:xfrm>
            <a:off x="7096125" y="2127250"/>
            <a:ext cx="1733550" cy="349250"/>
          </a:xfrm>
          <a:prstGeom prst="rect">
            <a:avLst/>
          </a:prstGeom>
          <a:noFill/>
          <a:ln w="19050" algn="ctr">
            <a:solidFill>
              <a:schemeClr val="folHlink"/>
            </a:solidFill>
            <a:miter lim="800000"/>
            <a:headEnd/>
            <a:tailEnd/>
          </a:ln>
        </p:spPr>
        <p:txBody>
          <a:bodyPr wrap="none" anchor="ctr"/>
          <a:lstStyle/>
          <a:p>
            <a:endParaRPr lang="en-US"/>
          </a:p>
        </p:txBody>
      </p:sp>
      <p:sp>
        <p:nvSpPr>
          <p:cNvPr id="135203" name="Rectangle 35"/>
          <p:cNvSpPr>
            <a:spLocks noChangeArrowheads="1"/>
          </p:cNvSpPr>
          <p:nvPr/>
        </p:nvSpPr>
        <p:spPr bwMode="auto">
          <a:xfrm>
            <a:off x="3943350" y="2536825"/>
            <a:ext cx="1000125" cy="130175"/>
          </a:xfrm>
          <a:prstGeom prst="rect">
            <a:avLst/>
          </a:prstGeom>
          <a:noFill/>
          <a:ln w="19050" algn="ctr">
            <a:solidFill>
              <a:schemeClr val="folHlink"/>
            </a:solidFill>
            <a:miter lim="800000"/>
            <a:headEnd/>
            <a:tailEnd/>
          </a:ln>
        </p:spPr>
        <p:txBody>
          <a:bodyPr wrap="none" anchor="ctr"/>
          <a:lstStyle/>
          <a:p>
            <a:endParaRPr lang="en-US"/>
          </a:p>
        </p:txBody>
      </p:sp>
      <p:sp>
        <p:nvSpPr>
          <p:cNvPr id="135204" name="Rectangle 35"/>
          <p:cNvSpPr>
            <a:spLocks noChangeArrowheads="1"/>
          </p:cNvSpPr>
          <p:nvPr/>
        </p:nvSpPr>
        <p:spPr bwMode="auto">
          <a:xfrm>
            <a:off x="8515350" y="2508250"/>
            <a:ext cx="312738" cy="1301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755775" y="330200"/>
            <a:ext cx="7388225" cy="695325"/>
          </a:xfrm>
        </p:spPr>
        <p:txBody>
          <a:bodyPr/>
          <a:lstStyle/>
          <a:p>
            <a:pPr eaLnBrk="1" hangingPunct="1"/>
            <a:r>
              <a:rPr lang="en-US" smtClean="0"/>
              <a:t>Module One – PCARSS Overview</a:t>
            </a:r>
          </a:p>
        </p:txBody>
      </p:sp>
      <p:sp>
        <p:nvSpPr>
          <p:cNvPr id="1638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D25FAD1-D7AA-4991-9F12-76578C97FDE4}" type="slidenum">
              <a:rPr lang="en-US" sz="800">
                <a:solidFill>
                  <a:schemeClr val="bg1"/>
                </a:solidFill>
                <a:ea typeface="ＭＳ Ｐゴシック"/>
                <a:cs typeface="ＭＳ Ｐゴシック"/>
              </a:rPr>
              <a:pPr algn="r" eaLnBrk="0" hangingPunct="0"/>
              <a:t>13</a:t>
            </a:fld>
            <a:endParaRPr lang="en-US" sz="800">
              <a:solidFill>
                <a:schemeClr val="bg1"/>
              </a:solidFill>
              <a:ea typeface="ＭＳ Ｐゴシック"/>
              <a:cs typeface="ＭＳ Ｐゴシック"/>
            </a:endParaRPr>
          </a:p>
        </p:txBody>
      </p:sp>
      <p:sp>
        <p:nvSpPr>
          <p:cNvPr id="16388"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Module One</a:t>
            </a:r>
          </a:p>
          <a:p>
            <a:pPr eaLnBrk="0" hangingPunct="0"/>
            <a:endParaRPr lang="en-US" sz="4000" b="1">
              <a:ea typeface="ＭＳ Ｐゴシック"/>
              <a:cs typeface="ＭＳ Ｐゴシック"/>
            </a:endParaRPr>
          </a:p>
          <a:p>
            <a:pPr eaLnBrk="0" hangingPunct="0"/>
            <a:r>
              <a:rPr lang="en-US" sz="2400" b="1"/>
              <a:t>PCARSS Overview</a:t>
            </a:r>
            <a:endParaRPr lang="en-US" sz="2400" b="1">
              <a:ea typeface="ＭＳ Ｐゴシック"/>
              <a:cs typeface="ＭＳ Ｐゴシック"/>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1755775" y="282575"/>
            <a:ext cx="7170738" cy="717550"/>
          </a:xfrm>
        </p:spPr>
        <p:txBody>
          <a:bodyPr/>
          <a:lstStyle/>
          <a:p>
            <a:pPr eaLnBrk="1" hangingPunct="1"/>
            <a:r>
              <a:rPr lang="en-US" smtClean="0"/>
              <a:t>Topic Two – Approving Items on a Requisition</a:t>
            </a:r>
          </a:p>
        </p:txBody>
      </p:sp>
      <p:sp>
        <p:nvSpPr>
          <p:cNvPr id="13619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0108686-58E5-4E7F-A847-FC39034D970C}" type="slidenum">
              <a:rPr lang="en-US" sz="800">
                <a:solidFill>
                  <a:schemeClr val="bg1"/>
                </a:solidFill>
                <a:ea typeface="Arial Unicode MS" pitchFamily="34" charset="-128"/>
                <a:cs typeface="Arial Unicode MS" pitchFamily="34" charset="-128"/>
              </a:rPr>
              <a:pPr algn="r" eaLnBrk="0" hangingPunct="0"/>
              <a:t>130</a:t>
            </a:fld>
            <a:endParaRPr lang="en-US" sz="800">
              <a:solidFill>
                <a:schemeClr val="bg1"/>
              </a:solidFill>
              <a:ea typeface="Arial Unicode MS" pitchFamily="34" charset="-128"/>
              <a:cs typeface="Arial Unicode MS" pitchFamily="34" charset="-128"/>
            </a:endParaRPr>
          </a:p>
        </p:txBody>
      </p:sp>
      <p:sp>
        <p:nvSpPr>
          <p:cNvPr id="136196" name="Rectangle 3"/>
          <p:cNvSpPr txBox="1">
            <a:spLocks noChangeArrowheads="1"/>
          </p:cNvSpPr>
          <p:nvPr/>
        </p:nvSpPr>
        <p:spPr bwMode="auto">
          <a:xfrm>
            <a:off x="0" y="1220788"/>
            <a:ext cx="67310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Approving Items on a Requisition</a:t>
            </a:r>
          </a:p>
        </p:txBody>
      </p:sp>
      <p:sp>
        <p:nvSpPr>
          <p:cNvPr id="136197" name="Text Box 5"/>
          <p:cNvSpPr txBox="1">
            <a:spLocks noChangeArrowheads="1"/>
          </p:cNvSpPr>
          <p:nvPr/>
        </p:nvSpPr>
        <p:spPr bwMode="auto">
          <a:xfrm>
            <a:off x="0" y="1787525"/>
            <a:ext cx="4124325" cy="1016000"/>
          </a:xfrm>
          <a:prstGeom prst="rect">
            <a:avLst/>
          </a:prstGeom>
          <a:noFill/>
          <a:ln w="9525">
            <a:noFill/>
            <a:miter lim="800000"/>
            <a:headEnd/>
            <a:tailEnd/>
          </a:ln>
        </p:spPr>
        <p:txBody>
          <a:bodyPr>
            <a:spAutoFit/>
          </a:bodyPr>
          <a:lstStyle/>
          <a:p>
            <a:pPr algn="l">
              <a:spcBef>
                <a:spcPct val="50000"/>
              </a:spcBef>
            </a:pPr>
            <a:r>
              <a:rPr lang="en-US" sz="1200"/>
              <a:t>When a Screener, PLCO, or Administrator creates a requisition on an item in your case workload, the requisition will appear under the Active tab on your Requisition Workload page. If you click the link on the requisition number, the View Requisition page appears.</a:t>
            </a:r>
          </a:p>
        </p:txBody>
      </p:sp>
      <p:graphicFrame>
        <p:nvGraphicFramePr>
          <p:cNvPr id="747553" name="Group 33"/>
          <p:cNvGraphicFramePr>
            <a:graphicFrameLocks noGrp="1"/>
          </p:cNvGraphicFramePr>
          <p:nvPr>
            <p:ph sz="half" idx="2"/>
          </p:nvPr>
        </p:nvGraphicFramePr>
        <p:xfrm>
          <a:off x="150813" y="2952750"/>
          <a:ext cx="3316287" cy="1511808"/>
        </p:xfrm>
        <a:graphic>
          <a:graphicData uri="http://schemas.openxmlformats.org/drawingml/2006/table">
            <a:tbl>
              <a:tblPr/>
              <a:tblGrid>
                <a:gridCol w="373953"/>
                <a:gridCol w="2942334"/>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Approving Multiple Items (Graphics 2.6.2 – 2.6.4)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115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Requisition</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 for a submitted requisition.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8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Approve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PLCO Input for Requested Item page appears (Graphic 2.6.2).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36211" name="Picture 26" descr="View Requisition page"/>
          <p:cNvPicPr>
            <a:picLocks noChangeAspect="1" noChangeArrowheads="1"/>
          </p:cNvPicPr>
          <p:nvPr/>
        </p:nvPicPr>
        <p:blipFill>
          <a:blip r:embed="rId2" cstate="print"/>
          <a:srcRect/>
          <a:stretch>
            <a:fillRect/>
          </a:stretch>
        </p:blipFill>
        <p:spPr bwMode="auto">
          <a:xfrm>
            <a:off x="4286250" y="1808163"/>
            <a:ext cx="3911600" cy="4543425"/>
          </a:xfrm>
          <a:prstGeom prst="rect">
            <a:avLst/>
          </a:prstGeom>
          <a:noFill/>
          <a:ln w="19050">
            <a:solidFill>
              <a:schemeClr val="tx1"/>
            </a:solidFill>
            <a:miter lim="800000"/>
            <a:headEnd/>
            <a:tailEnd/>
          </a:ln>
        </p:spPr>
      </p:pic>
      <p:sp>
        <p:nvSpPr>
          <p:cNvPr id="136212" name="Rectangle 14"/>
          <p:cNvSpPr>
            <a:spLocks noChangeArrowheads="1"/>
          </p:cNvSpPr>
          <p:nvPr/>
        </p:nvSpPr>
        <p:spPr bwMode="auto">
          <a:xfrm>
            <a:off x="4268788" y="6361113"/>
            <a:ext cx="1941512" cy="215900"/>
          </a:xfrm>
          <a:prstGeom prst="rect">
            <a:avLst/>
          </a:prstGeom>
          <a:noFill/>
          <a:ln w="9525">
            <a:noFill/>
            <a:miter lim="800000"/>
            <a:headEnd/>
            <a:tailEnd/>
          </a:ln>
        </p:spPr>
        <p:txBody>
          <a:bodyPr wrap="none">
            <a:spAutoFit/>
          </a:bodyPr>
          <a:lstStyle/>
          <a:p>
            <a:pPr algn="l"/>
            <a:r>
              <a:rPr lang="en-US" sz="800"/>
              <a:t>Graphic 2.6.2 : View Requisition page</a:t>
            </a:r>
          </a:p>
        </p:txBody>
      </p:sp>
      <p:sp>
        <p:nvSpPr>
          <p:cNvPr id="136213" name="Rectangle 35"/>
          <p:cNvSpPr>
            <a:spLocks noChangeArrowheads="1"/>
          </p:cNvSpPr>
          <p:nvPr/>
        </p:nvSpPr>
        <p:spPr bwMode="auto">
          <a:xfrm>
            <a:off x="5792788" y="5386388"/>
            <a:ext cx="342900" cy="1206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0EEDB3B-25E1-4089-AC12-DD38B111B13B}" type="slidenum">
              <a:rPr lang="en-US" sz="800">
                <a:solidFill>
                  <a:schemeClr val="bg1"/>
                </a:solidFill>
                <a:ea typeface="Arial Unicode MS" pitchFamily="34" charset="-128"/>
                <a:cs typeface="Arial Unicode MS" pitchFamily="34" charset="-128"/>
              </a:rPr>
              <a:pPr algn="r" eaLnBrk="0" hangingPunct="0"/>
              <a:t>131</a:t>
            </a:fld>
            <a:endParaRPr lang="en-US" sz="800">
              <a:solidFill>
                <a:schemeClr val="bg1"/>
              </a:solidFill>
              <a:ea typeface="Arial Unicode MS" pitchFamily="34" charset="-128"/>
              <a:cs typeface="Arial Unicode MS" pitchFamily="34" charset="-128"/>
            </a:endParaRPr>
          </a:p>
        </p:txBody>
      </p:sp>
      <p:sp>
        <p:nvSpPr>
          <p:cNvPr id="13721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Approving Items on a Requisition</a:t>
            </a:r>
          </a:p>
        </p:txBody>
      </p:sp>
      <p:sp>
        <p:nvSpPr>
          <p:cNvPr id="137220" name="Rectangle 3"/>
          <p:cNvSpPr txBox="1">
            <a:spLocks noChangeArrowheads="1"/>
          </p:cNvSpPr>
          <p:nvPr/>
        </p:nvSpPr>
        <p:spPr bwMode="auto">
          <a:xfrm>
            <a:off x="0" y="1220788"/>
            <a:ext cx="6578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Approving Items on a Requisition – Continued</a:t>
            </a:r>
          </a:p>
        </p:txBody>
      </p:sp>
      <p:pic>
        <p:nvPicPr>
          <p:cNvPr id="137221" name="Picture 20" descr="PLCO Input for Requested Item page"/>
          <p:cNvPicPr>
            <a:picLocks noChangeAspect="1" noChangeArrowheads="1"/>
          </p:cNvPicPr>
          <p:nvPr/>
        </p:nvPicPr>
        <p:blipFill>
          <a:blip r:embed="rId3" cstate="print"/>
          <a:srcRect/>
          <a:stretch>
            <a:fillRect/>
          </a:stretch>
        </p:blipFill>
        <p:spPr bwMode="auto">
          <a:xfrm>
            <a:off x="3667125" y="1931988"/>
            <a:ext cx="5267325" cy="2295525"/>
          </a:xfrm>
          <a:prstGeom prst="rect">
            <a:avLst/>
          </a:prstGeom>
          <a:noFill/>
          <a:ln w="19050">
            <a:solidFill>
              <a:schemeClr val="tx1"/>
            </a:solidFill>
            <a:miter lim="800000"/>
            <a:headEnd/>
            <a:tailEnd/>
          </a:ln>
        </p:spPr>
      </p:pic>
      <p:sp>
        <p:nvSpPr>
          <p:cNvPr id="137222" name="Rectangle 14"/>
          <p:cNvSpPr>
            <a:spLocks noChangeArrowheads="1"/>
          </p:cNvSpPr>
          <p:nvPr/>
        </p:nvSpPr>
        <p:spPr bwMode="auto">
          <a:xfrm>
            <a:off x="3638550" y="4257675"/>
            <a:ext cx="2598738" cy="215900"/>
          </a:xfrm>
          <a:prstGeom prst="rect">
            <a:avLst/>
          </a:prstGeom>
          <a:noFill/>
          <a:ln w="9525">
            <a:noFill/>
            <a:miter lim="800000"/>
            <a:headEnd/>
            <a:tailEnd/>
          </a:ln>
        </p:spPr>
        <p:txBody>
          <a:bodyPr wrap="none">
            <a:spAutoFit/>
          </a:bodyPr>
          <a:lstStyle/>
          <a:p>
            <a:pPr algn="l"/>
            <a:r>
              <a:rPr lang="en-US" sz="800"/>
              <a:t>Graphic 2.6.3 : PLCO Input for Requested Item page</a:t>
            </a:r>
          </a:p>
        </p:txBody>
      </p:sp>
      <p:graphicFrame>
        <p:nvGraphicFramePr>
          <p:cNvPr id="137243" name="Group 27"/>
          <p:cNvGraphicFramePr>
            <a:graphicFrameLocks noGrp="1"/>
          </p:cNvGraphicFramePr>
          <p:nvPr/>
        </p:nvGraphicFramePr>
        <p:xfrm>
          <a:off x="150813" y="1924050"/>
          <a:ext cx="3249612" cy="4584192"/>
        </p:xfrm>
        <a:graphic>
          <a:graphicData uri="http://schemas.openxmlformats.org/drawingml/2006/table">
            <a:tbl>
              <a:tblPr/>
              <a:tblGrid>
                <a:gridCol w="366712"/>
                <a:gridCol w="2882900"/>
              </a:tblGrid>
              <a:tr h="13493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Approving Multiple Items (Graphics 2.6.2 – 2.6.4)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7413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items you wish to approve or check Select All to approve all items.</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PCARSS automatically populates the quantity requested in the Quantity Approved box for each item selected.</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You cannot approve a quantity greater than the one requested.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Modify</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quantities </a:t>
                      </a:r>
                      <a:r>
                        <a:rPr kumimoji="0" lang="en-US" sz="1200" b="0" i="0" u="none" strike="noStrike" cap="none" normalizeH="0" baseline="0" smtClean="0">
                          <a:ln>
                            <a:noFill/>
                          </a:ln>
                          <a:solidFill>
                            <a:schemeClr val="tx1"/>
                          </a:solidFill>
                          <a:effectLst/>
                          <a:latin typeface="Arial" pitchFamily="34" charset="0"/>
                        </a:rPr>
                        <a:t>under the Quantity Approved column if necessary.</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Keep in mind that if partial award is acceptable, the quantity approved and the quantity rejected must equal the quantity requested.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65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Approve</a:t>
                      </a:r>
                      <a:r>
                        <a:rPr kumimoji="0" lang="en-US" sz="1200" b="0" i="0" u="none" strike="noStrike" cap="none" normalizeH="0" baseline="0" smtClean="0">
                          <a:ln>
                            <a:noFill/>
                          </a:ln>
                          <a:solidFill>
                            <a:schemeClr val="tx1"/>
                          </a:solidFill>
                          <a:effectLst/>
                          <a:latin typeface="Arial" pitchFamily="34" charset="0"/>
                        </a:rPr>
                        <a:t> button when finished.</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If the item has UIIs </a:t>
                      </a:r>
                      <a:r>
                        <a:rPr kumimoji="0" lang="en-US" sz="1000" b="0" i="1" u="none" strike="noStrike" cap="none" normalizeH="0" baseline="0" smtClean="0">
                          <a:ln>
                            <a:noFill/>
                          </a:ln>
                          <a:solidFill>
                            <a:schemeClr val="tx1"/>
                          </a:solidFill>
                          <a:effectLst/>
                          <a:latin typeface="Arial" pitchFamily="34" charset="0"/>
                        </a:rPr>
                        <a:t>and</a:t>
                      </a:r>
                      <a:r>
                        <a:rPr kumimoji="0" lang="en-US" sz="1000" b="0" i="0" u="none" strike="noStrike" cap="none" normalizeH="0" baseline="0" smtClean="0">
                          <a:ln>
                            <a:noFill/>
                          </a:ln>
                          <a:solidFill>
                            <a:schemeClr val="tx1"/>
                          </a:solidFill>
                          <a:effectLst/>
                          <a:latin typeface="Arial" pitchFamily="34" charset="0"/>
                        </a:rPr>
                        <a:t> a partial quantity of that item was approved, the Assign UII to Requisition page appears (Graphic 2.6.4).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7239" name="Rectangle 35"/>
          <p:cNvSpPr>
            <a:spLocks noChangeArrowheads="1"/>
          </p:cNvSpPr>
          <p:nvPr/>
        </p:nvSpPr>
        <p:spPr bwMode="auto">
          <a:xfrm>
            <a:off x="5930900" y="3865563"/>
            <a:ext cx="417513" cy="131762"/>
          </a:xfrm>
          <a:prstGeom prst="rect">
            <a:avLst/>
          </a:prstGeom>
          <a:noFill/>
          <a:ln w="19050" algn="ctr">
            <a:solidFill>
              <a:schemeClr val="folHlink"/>
            </a:solidFill>
            <a:miter lim="800000"/>
            <a:headEnd/>
            <a:tailEnd/>
          </a:ln>
        </p:spPr>
        <p:txBody>
          <a:bodyPr wrap="none" anchor="ctr"/>
          <a:lstStyle/>
          <a:p>
            <a:endParaRPr lang="en-US"/>
          </a:p>
        </p:txBody>
      </p:sp>
      <p:sp>
        <p:nvSpPr>
          <p:cNvPr id="137240" name="Rectangle 35"/>
          <p:cNvSpPr>
            <a:spLocks noChangeArrowheads="1"/>
          </p:cNvSpPr>
          <p:nvPr/>
        </p:nvSpPr>
        <p:spPr bwMode="auto">
          <a:xfrm>
            <a:off x="3741738" y="3344863"/>
            <a:ext cx="139700" cy="398462"/>
          </a:xfrm>
          <a:prstGeom prst="rect">
            <a:avLst/>
          </a:prstGeom>
          <a:noFill/>
          <a:ln w="19050" algn="ctr">
            <a:solidFill>
              <a:schemeClr val="folHlink"/>
            </a:solidFill>
            <a:miter lim="800000"/>
            <a:headEnd/>
            <a:tailEnd/>
          </a:ln>
        </p:spPr>
        <p:txBody>
          <a:bodyPr wrap="none" anchor="ctr"/>
          <a:lstStyle/>
          <a:p>
            <a:endParaRPr lang="en-US"/>
          </a:p>
        </p:txBody>
      </p:sp>
      <p:sp>
        <p:nvSpPr>
          <p:cNvPr id="137241" name="Rectangle 35"/>
          <p:cNvSpPr>
            <a:spLocks noChangeArrowheads="1"/>
          </p:cNvSpPr>
          <p:nvPr/>
        </p:nvSpPr>
        <p:spPr bwMode="auto">
          <a:xfrm>
            <a:off x="7165975" y="3344863"/>
            <a:ext cx="1020763" cy="4191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5CFE9B6-6E55-4045-9396-45A87DFFB8F5}" type="slidenum">
              <a:rPr lang="en-US" sz="800">
                <a:solidFill>
                  <a:schemeClr val="bg1"/>
                </a:solidFill>
                <a:ea typeface="Arial Unicode MS" pitchFamily="34" charset="-128"/>
                <a:cs typeface="Arial Unicode MS" pitchFamily="34" charset="-128"/>
              </a:rPr>
              <a:pPr algn="r" eaLnBrk="0" hangingPunct="0"/>
              <a:t>132</a:t>
            </a:fld>
            <a:endParaRPr lang="en-US" sz="800">
              <a:solidFill>
                <a:schemeClr val="bg1"/>
              </a:solidFill>
              <a:ea typeface="Arial Unicode MS" pitchFamily="34" charset="-128"/>
              <a:cs typeface="Arial Unicode MS" pitchFamily="34" charset="-128"/>
            </a:endParaRPr>
          </a:p>
        </p:txBody>
      </p:sp>
      <p:sp>
        <p:nvSpPr>
          <p:cNvPr id="13824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Approving Items on a Requisition</a:t>
            </a:r>
          </a:p>
        </p:txBody>
      </p:sp>
      <p:sp>
        <p:nvSpPr>
          <p:cNvPr id="138244" name="Rectangle 3"/>
          <p:cNvSpPr txBox="1">
            <a:spLocks noChangeArrowheads="1"/>
          </p:cNvSpPr>
          <p:nvPr/>
        </p:nvSpPr>
        <p:spPr bwMode="auto">
          <a:xfrm>
            <a:off x="0" y="1220788"/>
            <a:ext cx="6578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Approving Items on a Requisition – Continued</a:t>
            </a:r>
          </a:p>
        </p:txBody>
      </p:sp>
      <p:pic>
        <p:nvPicPr>
          <p:cNvPr id="138245" name="Picture 21" descr="Assign UII to Requisition page"/>
          <p:cNvPicPr>
            <a:picLocks noChangeAspect="1" noChangeArrowheads="1"/>
          </p:cNvPicPr>
          <p:nvPr/>
        </p:nvPicPr>
        <p:blipFill>
          <a:blip r:embed="rId3" cstate="print"/>
          <a:srcRect/>
          <a:stretch>
            <a:fillRect/>
          </a:stretch>
        </p:blipFill>
        <p:spPr bwMode="auto">
          <a:xfrm>
            <a:off x="3810000" y="2009775"/>
            <a:ext cx="5145088" cy="3662363"/>
          </a:xfrm>
          <a:prstGeom prst="rect">
            <a:avLst/>
          </a:prstGeom>
          <a:noFill/>
          <a:ln w="19050">
            <a:solidFill>
              <a:schemeClr val="tx1"/>
            </a:solidFill>
            <a:miter lim="800000"/>
            <a:headEnd/>
            <a:tailEnd/>
          </a:ln>
        </p:spPr>
      </p:pic>
      <p:sp>
        <p:nvSpPr>
          <p:cNvPr id="138246" name="Rectangle 14"/>
          <p:cNvSpPr>
            <a:spLocks noChangeArrowheads="1"/>
          </p:cNvSpPr>
          <p:nvPr/>
        </p:nvSpPr>
        <p:spPr bwMode="auto">
          <a:xfrm>
            <a:off x="3771900" y="5688013"/>
            <a:ext cx="2274888" cy="215900"/>
          </a:xfrm>
          <a:prstGeom prst="rect">
            <a:avLst/>
          </a:prstGeom>
          <a:noFill/>
          <a:ln w="9525">
            <a:noFill/>
            <a:miter lim="800000"/>
            <a:headEnd/>
            <a:tailEnd/>
          </a:ln>
        </p:spPr>
        <p:txBody>
          <a:bodyPr wrap="none">
            <a:spAutoFit/>
          </a:bodyPr>
          <a:lstStyle/>
          <a:p>
            <a:pPr algn="l"/>
            <a:r>
              <a:rPr lang="en-US" sz="800"/>
              <a:t>Graphic 2.6.4 : Assign UII to Requisition page</a:t>
            </a:r>
          </a:p>
        </p:txBody>
      </p:sp>
      <p:graphicFrame>
        <p:nvGraphicFramePr>
          <p:cNvPr id="138264" name="Group 24"/>
          <p:cNvGraphicFramePr>
            <a:graphicFrameLocks noGrp="1"/>
          </p:cNvGraphicFramePr>
          <p:nvPr/>
        </p:nvGraphicFramePr>
        <p:xfrm>
          <a:off x="131763" y="2019300"/>
          <a:ext cx="3316287" cy="2676144"/>
        </p:xfrm>
        <a:graphic>
          <a:graphicData uri="http://schemas.openxmlformats.org/drawingml/2006/table">
            <a:tbl>
              <a:tblPr/>
              <a:tblGrid>
                <a:gridCol w="374650"/>
                <a:gridCol w="2941637"/>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Approving Multiple Items (Graphics 2.6.2 – 2.6.4)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59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you wish to assign to the specified item’s requisition.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Assign UII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If there is another item on the requisition with UIIs and a partial quantity for requisition, the Assign UII to Requisition page will appear again, displaying a UII selection for that item.</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You may click the </a:t>
                      </a:r>
                      <a:r>
                        <a:rPr kumimoji="0" lang="en-US" sz="1000" b="1" i="0" u="none" strike="noStrike" cap="none" normalizeH="0" baseline="0" smtClean="0">
                          <a:ln>
                            <a:noFill/>
                          </a:ln>
                          <a:solidFill>
                            <a:schemeClr val="tx1"/>
                          </a:solidFill>
                          <a:effectLst/>
                          <a:latin typeface="Arial" pitchFamily="34" charset="0"/>
                        </a:rPr>
                        <a:t>Skip</a:t>
                      </a:r>
                      <a:r>
                        <a:rPr kumimoji="0" lang="en-US" sz="1000" b="0" i="0" u="none" strike="noStrike" cap="none" normalizeH="0" baseline="0" smtClean="0">
                          <a:ln>
                            <a:noFill/>
                          </a:ln>
                          <a:solidFill>
                            <a:schemeClr val="tx1"/>
                          </a:solidFill>
                          <a:effectLst/>
                          <a:latin typeface="Arial" pitchFamily="34" charset="0"/>
                        </a:rPr>
                        <a:t> button to assign UIIs to this item later.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8260" name="Rectangle 35"/>
          <p:cNvSpPr>
            <a:spLocks noChangeArrowheads="1"/>
          </p:cNvSpPr>
          <p:nvPr/>
        </p:nvSpPr>
        <p:spPr bwMode="auto">
          <a:xfrm>
            <a:off x="4124325" y="4206875"/>
            <a:ext cx="234950" cy="152400"/>
          </a:xfrm>
          <a:prstGeom prst="rect">
            <a:avLst/>
          </a:prstGeom>
          <a:noFill/>
          <a:ln w="19050" algn="ctr">
            <a:solidFill>
              <a:schemeClr val="folHlink"/>
            </a:solidFill>
            <a:miter lim="800000"/>
            <a:headEnd/>
            <a:tailEnd/>
          </a:ln>
        </p:spPr>
        <p:txBody>
          <a:bodyPr wrap="none" anchor="ctr"/>
          <a:lstStyle/>
          <a:p>
            <a:endParaRPr lang="en-US"/>
          </a:p>
        </p:txBody>
      </p:sp>
      <p:sp>
        <p:nvSpPr>
          <p:cNvPr id="138261" name="Rectangle 35"/>
          <p:cNvSpPr>
            <a:spLocks noChangeArrowheads="1"/>
          </p:cNvSpPr>
          <p:nvPr/>
        </p:nvSpPr>
        <p:spPr bwMode="auto">
          <a:xfrm>
            <a:off x="5835650" y="5280025"/>
            <a:ext cx="479425" cy="131763"/>
          </a:xfrm>
          <a:prstGeom prst="rect">
            <a:avLst/>
          </a:prstGeom>
          <a:noFill/>
          <a:ln w="19050" algn="ctr">
            <a:solidFill>
              <a:schemeClr val="folHlink"/>
            </a:solidFill>
            <a:miter lim="800000"/>
            <a:headEnd/>
            <a:tailEnd/>
          </a:ln>
        </p:spPr>
        <p:txBody>
          <a:bodyPr wrap="none" anchor="ctr"/>
          <a:lstStyle/>
          <a:p>
            <a:endParaRPr lang="en-US"/>
          </a:p>
        </p:txBody>
      </p:sp>
      <p:sp>
        <p:nvSpPr>
          <p:cNvPr id="138262" name="Rectangle 35"/>
          <p:cNvSpPr>
            <a:spLocks noChangeArrowheads="1"/>
          </p:cNvSpPr>
          <p:nvPr/>
        </p:nvSpPr>
        <p:spPr bwMode="auto">
          <a:xfrm>
            <a:off x="6324600" y="5280025"/>
            <a:ext cx="225425" cy="131763"/>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Group 33"/>
          <p:cNvGraphicFramePr>
            <a:graphicFrameLocks/>
          </p:cNvGraphicFramePr>
          <p:nvPr/>
        </p:nvGraphicFramePr>
        <p:xfrm>
          <a:off x="107950" y="2687638"/>
          <a:ext cx="3761970" cy="1914144"/>
        </p:xfrm>
        <a:graphic>
          <a:graphicData uri="http://schemas.openxmlformats.org/drawingml/2006/table">
            <a:tbl>
              <a:tblPr/>
              <a:tblGrid>
                <a:gridCol w="424210"/>
                <a:gridCol w="333776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Line Item Shipping Information and Approval Status (Graphics 2.6.5 – 2.6.7)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Requisition</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 for a submitted requisition (Graphic 2.6.5).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next to the item you wish to edit.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PLCO Input for Requested Item page appears (Graphic 2.6.6).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927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AA6856D-8329-4E26-9CDD-6CB16D468B7E}" type="slidenum">
              <a:rPr lang="en-US" sz="800">
                <a:solidFill>
                  <a:schemeClr val="bg1"/>
                </a:solidFill>
                <a:ea typeface="Arial Unicode MS" pitchFamily="34" charset="-128"/>
                <a:cs typeface="Arial Unicode MS" pitchFamily="34" charset="-128"/>
              </a:rPr>
              <a:pPr algn="r" eaLnBrk="0" hangingPunct="0"/>
              <a:t>133</a:t>
            </a:fld>
            <a:endParaRPr lang="en-US" sz="800">
              <a:solidFill>
                <a:schemeClr val="bg1"/>
              </a:solidFill>
              <a:ea typeface="Arial Unicode MS" pitchFamily="34" charset="-128"/>
              <a:cs typeface="Arial Unicode MS" pitchFamily="34" charset="-128"/>
            </a:endParaRPr>
          </a:p>
        </p:txBody>
      </p:sp>
      <p:sp>
        <p:nvSpPr>
          <p:cNvPr id="139280" name="Rectangle 2"/>
          <p:cNvSpPr>
            <a:spLocks noGrp="1" noChangeArrowheads="1"/>
          </p:cNvSpPr>
          <p:nvPr>
            <p:ph type="title" idx="4294967295"/>
          </p:nvPr>
        </p:nvSpPr>
        <p:spPr>
          <a:xfrm>
            <a:off x="1755775" y="282575"/>
            <a:ext cx="7388225" cy="717550"/>
          </a:xfrm>
        </p:spPr>
        <p:txBody>
          <a:bodyPr/>
          <a:lstStyle/>
          <a:p>
            <a:pPr eaLnBrk="1" hangingPunct="1"/>
            <a:r>
              <a:rPr lang="en-US" sz="1600" smtClean="0"/>
              <a:t>Topic Three – Editing Line Item Shipping Information and Approval Status</a:t>
            </a:r>
          </a:p>
        </p:txBody>
      </p:sp>
      <p:sp>
        <p:nvSpPr>
          <p:cNvPr id="139281" name="Rectangle 3"/>
          <p:cNvSpPr txBox="1">
            <a:spLocks noChangeArrowheads="1"/>
          </p:cNvSpPr>
          <p:nvPr/>
        </p:nvSpPr>
        <p:spPr bwMode="auto">
          <a:xfrm>
            <a:off x="0" y="1220788"/>
            <a:ext cx="6578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Line Item Shipping Information and Approval Status</a:t>
            </a:r>
          </a:p>
        </p:txBody>
      </p:sp>
      <p:sp>
        <p:nvSpPr>
          <p:cNvPr id="139282" name="Rectangle 14"/>
          <p:cNvSpPr>
            <a:spLocks noChangeArrowheads="1"/>
          </p:cNvSpPr>
          <p:nvPr/>
        </p:nvSpPr>
        <p:spPr bwMode="auto">
          <a:xfrm>
            <a:off x="4264025" y="6367463"/>
            <a:ext cx="1912938" cy="215900"/>
          </a:xfrm>
          <a:prstGeom prst="rect">
            <a:avLst/>
          </a:prstGeom>
          <a:noFill/>
          <a:ln w="9525">
            <a:noFill/>
            <a:miter lim="800000"/>
            <a:headEnd/>
            <a:tailEnd/>
          </a:ln>
        </p:spPr>
        <p:txBody>
          <a:bodyPr wrap="none">
            <a:spAutoFit/>
          </a:bodyPr>
          <a:lstStyle/>
          <a:p>
            <a:pPr algn="l"/>
            <a:r>
              <a:rPr lang="en-US" sz="800"/>
              <a:t>Graphic 2.6.5 : View Requisition page</a:t>
            </a:r>
          </a:p>
        </p:txBody>
      </p:sp>
      <p:pic>
        <p:nvPicPr>
          <p:cNvPr id="139283" name="Picture 19" descr="pencil"/>
          <p:cNvPicPr>
            <a:picLocks noChangeAspect="1" noChangeArrowheads="1"/>
          </p:cNvPicPr>
          <p:nvPr/>
        </p:nvPicPr>
        <p:blipFill>
          <a:blip r:embed="rId3" cstate="print"/>
          <a:srcRect/>
          <a:stretch>
            <a:fillRect/>
          </a:stretch>
        </p:blipFill>
        <p:spPr bwMode="auto">
          <a:xfrm>
            <a:off x="1258888" y="3765550"/>
            <a:ext cx="152400" cy="152400"/>
          </a:xfrm>
          <a:prstGeom prst="rect">
            <a:avLst/>
          </a:prstGeom>
          <a:noFill/>
          <a:ln w="9525">
            <a:noFill/>
            <a:miter lim="800000"/>
            <a:headEnd/>
            <a:tailEnd/>
          </a:ln>
        </p:spPr>
      </p:pic>
      <p:sp>
        <p:nvSpPr>
          <p:cNvPr id="139284" name="Text Box 5"/>
          <p:cNvSpPr txBox="1">
            <a:spLocks noChangeArrowheads="1"/>
          </p:cNvSpPr>
          <p:nvPr/>
        </p:nvSpPr>
        <p:spPr bwMode="auto">
          <a:xfrm>
            <a:off x="0" y="1787525"/>
            <a:ext cx="4316413" cy="822325"/>
          </a:xfrm>
          <a:prstGeom prst="rect">
            <a:avLst/>
          </a:prstGeom>
          <a:noFill/>
          <a:ln w="9525">
            <a:noFill/>
            <a:miter lim="800000"/>
            <a:headEnd/>
            <a:tailEnd/>
          </a:ln>
        </p:spPr>
        <p:txBody>
          <a:bodyPr>
            <a:spAutoFit/>
          </a:bodyPr>
          <a:lstStyle/>
          <a:p>
            <a:pPr algn="l">
              <a:spcBef>
                <a:spcPct val="50000"/>
              </a:spcBef>
            </a:pPr>
            <a:r>
              <a:rPr lang="en-US" sz="1200"/>
              <a:t>Before a requisition is completed, PLCOs and Administrators can enter shipping instructions for the items on the requisition, and also make changes to the approval or rejection quantities.</a:t>
            </a:r>
          </a:p>
        </p:txBody>
      </p:sp>
      <p:pic>
        <p:nvPicPr>
          <p:cNvPr id="139285" name="Picture 26" descr="View Requisition page"/>
          <p:cNvPicPr>
            <a:picLocks noChangeAspect="1" noChangeArrowheads="1"/>
          </p:cNvPicPr>
          <p:nvPr/>
        </p:nvPicPr>
        <p:blipFill>
          <a:blip r:embed="rId4" cstate="print"/>
          <a:srcRect/>
          <a:stretch>
            <a:fillRect/>
          </a:stretch>
        </p:blipFill>
        <p:spPr bwMode="auto">
          <a:xfrm>
            <a:off x="4286250" y="1808163"/>
            <a:ext cx="3911600" cy="4543425"/>
          </a:xfrm>
          <a:prstGeom prst="rect">
            <a:avLst/>
          </a:prstGeom>
          <a:noFill/>
          <a:ln w="19050">
            <a:solidFill>
              <a:schemeClr val="tx1"/>
            </a:solidFill>
            <a:miter lim="800000"/>
            <a:headEnd/>
            <a:tailEnd/>
          </a:ln>
        </p:spPr>
      </p:pic>
      <p:sp>
        <p:nvSpPr>
          <p:cNvPr id="139286" name="Rectangle 35"/>
          <p:cNvSpPr>
            <a:spLocks noChangeArrowheads="1"/>
          </p:cNvSpPr>
          <p:nvPr/>
        </p:nvSpPr>
        <p:spPr bwMode="auto">
          <a:xfrm>
            <a:off x="4314825" y="6002338"/>
            <a:ext cx="150813"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7117F24-3287-48C0-AB64-9518B70B5CDD}" type="slidenum">
              <a:rPr lang="en-US" sz="800">
                <a:solidFill>
                  <a:schemeClr val="bg1"/>
                </a:solidFill>
                <a:ea typeface="Arial Unicode MS" pitchFamily="34" charset="-128"/>
                <a:cs typeface="Arial Unicode MS" pitchFamily="34" charset="-128"/>
              </a:rPr>
              <a:pPr algn="r" eaLnBrk="0" hangingPunct="0"/>
              <a:t>134</a:t>
            </a:fld>
            <a:endParaRPr lang="en-US" sz="800">
              <a:solidFill>
                <a:schemeClr val="bg1"/>
              </a:solidFill>
              <a:ea typeface="Arial Unicode MS" pitchFamily="34" charset="-128"/>
              <a:cs typeface="Arial Unicode MS" pitchFamily="34" charset="-128"/>
            </a:endParaRPr>
          </a:p>
        </p:txBody>
      </p:sp>
      <p:sp>
        <p:nvSpPr>
          <p:cNvPr id="140291" name="Rectangle 2"/>
          <p:cNvSpPr>
            <a:spLocks noGrp="1" noChangeArrowheads="1"/>
          </p:cNvSpPr>
          <p:nvPr>
            <p:ph type="title" idx="4294967295"/>
          </p:nvPr>
        </p:nvSpPr>
        <p:spPr>
          <a:xfrm>
            <a:off x="1755775" y="282575"/>
            <a:ext cx="7388225" cy="717550"/>
          </a:xfrm>
        </p:spPr>
        <p:txBody>
          <a:bodyPr/>
          <a:lstStyle/>
          <a:p>
            <a:pPr eaLnBrk="1" hangingPunct="1"/>
            <a:r>
              <a:rPr lang="en-US" sz="1600" smtClean="0"/>
              <a:t>Topic Three – Editing Line Item Shipping Information and Approval Status</a:t>
            </a:r>
          </a:p>
        </p:txBody>
      </p:sp>
      <p:sp>
        <p:nvSpPr>
          <p:cNvPr id="140292" name="Rectangle 3"/>
          <p:cNvSpPr txBox="1">
            <a:spLocks noChangeArrowheads="1"/>
          </p:cNvSpPr>
          <p:nvPr/>
        </p:nvSpPr>
        <p:spPr bwMode="auto">
          <a:xfrm>
            <a:off x="0" y="1220788"/>
            <a:ext cx="6578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Line Item Shipping Information and Approval Status</a:t>
            </a:r>
          </a:p>
        </p:txBody>
      </p:sp>
      <p:pic>
        <p:nvPicPr>
          <p:cNvPr id="140293" name="Picture 10" descr="plco_input_for_requested_item_2.gif"/>
          <p:cNvPicPr>
            <a:picLocks noChangeAspect="1"/>
          </p:cNvPicPr>
          <p:nvPr/>
        </p:nvPicPr>
        <p:blipFill>
          <a:blip r:embed="rId3" cstate="print"/>
          <a:srcRect/>
          <a:stretch>
            <a:fillRect/>
          </a:stretch>
        </p:blipFill>
        <p:spPr bwMode="auto">
          <a:xfrm>
            <a:off x="3933825" y="1908175"/>
            <a:ext cx="4791075" cy="4333875"/>
          </a:xfrm>
          <a:prstGeom prst="rect">
            <a:avLst/>
          </a:prstGeom>
          <a:noFill/>
          <a:ln w="19050">
            <a:solidFill>
              <a:schemeClr val="tx1"/>
            </a:solidFill>
            <a:miter lim="800000"/>
            <a:headEnd/>
            <a:tailEnd/>
          </a:ln>
        </p:spPr>
      </p:pic>
      <p:sp>
        <p:nvSpPr>
          <p:cNvPr id="140294" name="Rectangle 14"/>
          <p:cNvSpPr>
            <a:spLocks noChangeArrowheads="1"/>
          </p:cNvSpPr>
          <p:nvPr/>
        </p:nvSpPr>
        <p:spPr bwMode="auto">
          <a:xfrm>
            <a:off x="3913188" y="6261100"/>
            <a:ext cx="2598737" cy="215900"/>
          </a:xfrm>
          <a:prstGeom prst="rect">
            <a:avLst/>
          </a:prstGeom>
          <a:noFill/>
          <a:ln w="9525">
            <a:noFill/>
            <a:miter lim="800000"/>
            <a:headEnd/>
            <a:tailEnd/>
          </a:ln>
        </p:spPr>
        <p:txBody>
          <a:bodyPr wrap="none">
            <a:spAutoFit/>
          </a:bodyPr>
          <a:lstStyle/>
          <a:p>
            <a:pPr algn="l"/>
            <a:r>
              <a:rPr lang="en-US" sz="800"/>
              <a:t>Graphic 2.6.6 : PLCO Input for Requested Item page</a:t>
            </a:r>
          </a:p>
        </p:txBody>
      </p:sp>
      <p:graphicFrame>
        <p:nvGraphicFramePr>
          <p:cNvPr id="140319" name="Group 31"/>
          <p:cNvGraphicFramePr>
            <a:graphicFrameLocks noGrp="1"/>
          </p:cNvGraphicFramePr>
          <p:nvPr/>
        </p:nvGraphicFramePr>
        <p:xfrm>
          <a:off x="150813" y="1900238"/>
          <a:ext cx="3517900" cy="4462272"/>
        </p:xfrm>
        <a:graphic>
          <a:graphicData uri="http://schemas.openxmlformats.org/drawingml/2006/table">
            <a:tbl>
              <a:tblPr/>
              <a:tblGrid>
                <a:gridCol w="396875"/>
                <a:gridCol w="3121025"/>
              </a:tblGrid>
              <a:tr h="200025">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Editing Line Item Shipping Information and Approval Status (Graphics 2.6.5 – 2.6.7)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064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Edit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fields</a:t>
                      </a:r>
                      <a:r>
                        <a:rPr kumimoji="0" lang="en-US" sz="1200" b="0" i="0" u="none" strike="noStrike" cap="none" normalizeH="0" baseline="0" smtClean="0">
                          <a:ln>
                            <a:noFill/>
                          </a:ln>
                          <a:solidFill>
                            <a:schemeClr val="tx1"/>
                          </a:solidFill>
                          <a:effectLst/>
                          <a:latin typeface="Arial" pitchFamily="34" charset="0"/>
                        </a:rPr>
                        <a:t> in the Line Item Shipping Information section if necessary.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This information will be available to the Contractor or PLCO shipping the items.</a:t>
                      </a:r>
                      <a:endParaRPr kumimoji="0" lang="en-US" sz="1000" b="0" i="1"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Modify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you are approving in the Quantity Approved box if necessary.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Modify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you are rejecting in the Quantity Rejected box if necessary.</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Keep in mind that if partial award is acceptable, the quantity approved and the quantity rejected must equal the quantity requested.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08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If the item has UIIs and a partial quantity for requisition, and you modified the approval or rejection quantities the Assign UII to Requisition page will appear, displaying a UII selection for that item (Graphic 2.6.7).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0314" name="Rectangle 35"/>
          <p:cNvSpPr>
            <a:spLocks noChangeArrowheads="1"/>
          </p:cNvSpPr>
          <p:nvPr/>
        </p:nvSpPr>
        <p:spPr bwMode="auto">
          <a:xfrm>
            <a:off x="5995988" y="5868988"/>
            <a:ext cx="298450" cy="138112"/>
          </a:xfrm>
          <a:prstGeom prst="rect">
            <a:avLst/>
          </a:prstGeom>
          <a:noFill/>
          <a:ln w="19050" algn="ctr">
            <a:solidFill>
              <a:schemeClr val="folHlink"/>
            </a:solidFill>
            <a:miter lim="800000"/>
            <a:headEnd/>
            <a:tailEnd/>
          </a:ln>
        </p:spPr>
        <p:txBody>
          <a:bodyPr wrap="none" anchor="ctr"/>
          <a:lstStyle/>
          <a:p>
            <a:endParaRPr lang="en-US"/>
          </a:p>
        </p:txBody>
      </p:sp>
      <p:sp>
        <p:nvSpPr>
          <p:cNvPr id="140315" name="Rectangle 35"/>
          <p:cNvSpPr>
            <a:spLocks noChangeArrowheads="1"/>
          </p:cNvSpPr>
          <p:nvPr/>
        </p:nvSpPr>
        <p:spPr bwMode="auto">
          <a:xfrm>
            <a:off x="3995738" y="4121150"/>
            <a:ext cx="1044575" cy="120650"/>
          </a:xfrm>
          <a:prstGeom prst="rect">
            <a:avLst/>
          </a:prstGeom>
          <a:noFill/>
          <a:ln w="19050" algn="ctr">
            <a:solidFill>
              <a:schemeClr val="folHlink"/>
            </a:solidFill>
            <a:miter lim="800000"/>
            <a:headEnd/>
            <a:tailEnd/>
          </a:ln>
        </p:spPr>
        <p:txBody>
          <a:bodyPr wrap="none" anchor="ctr"/>
          <a:lstStyle/>
          <a:p>
            <a:endParaRPr lang="en-US"/>
          </a:p>
        </p:txBody>
      </p:sp>
      <p:sp>
        <p:nvSpPr>
          <p:cNvPr id="140316" name="Rectangle 35"/>
          <p:cNvSpPr>
            <a:spLocks noChangeArrowheads="1"/>
          </p:cNvSpPr>
          <p:nvPr/>
        </p:nvSpPr>
        <p:spPr bwMode="auto">
          <a:xfrm>
            <a:off x="7442200" y="5624513"/>
            <a:ext cx="350838" cy="127000"/>
          </a:xfrm>
          <a:prstGeom prst="rect">
            <a:avLst/>
          </a:prstGeom>
          <a:noFill/>
          <a:ln w="19050" algn="ctr">
            <a:solidFill>
              <a:schemeClr val="folHlink"/>
            </a:solidFill>
            <a:miter lim="800000"/>
            <a:headEnd/>
            <a:tailEnd/>
          </a:ln>
        </p:spPr>
        <p:txBody>
          <a:bodyPr wrap="none" anchor="ctr"/>
          <a:lstStyle/>
          <a:p>
            <a:endParaRPr lang="en-US"/>
          </a:p>
        </p:txBody>
      </p:sp>
      <p:sp>
        <p:nvSpPr>
          <p:cNvPr id="140317" name="Rectangle 35"/>
          <p:cNvSpPr>
            <a:spLocks noChangeArrowheads="1"/>
          </p:cNvSpPr>
          <p:nvPr/>
        </p:nvSpPr>
        <p:spPr bwMode="auto">
          <a:xfrm>
            <a:off x="7834313" y="5619750"/>
            <a:ext cx="374650" cy="131763"/>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2619DB1-5A94-467C-9EF2-8FA6EE6E2158}" type="slidenum">
              <a:rPr lang="en-US" sz="800">
                <a:solidFill>
                  <a:schemeClr val="bg1"/>
                </a:solidFill>
                <a:ea typeface="Arial Unicode MS" pitchFamily="34" charset="-128"/>
                <a:cs typeface="Arial Unicode MS" pitchFamily="34" charset="-128"/>
              </a:rPr>
              <a:pPr algn="r" eaLnBrk="0" hangingPunct="0"/>
              <a:t>135</a:t>
            </a:fld>
            <a:endParaRPr lang="en-US" sz="800">
              <a:solidFill>
                <a:schemeClr val="bg1"/>
              </a:solidFill>
              <a:ea typeface="Arial Unicode MS" pitchFamily="34" charset="-128"/>
              <a:cs typeface="Arial Unicode MS" pitchFamily="34" charset="-128"/>
            </a:endParaRPr>
          </a:p>
        </p:txBody>
      </p:sp>
      <p:sp>
        <p:nvSpPr>
          <p:cNvPr id="141315" name="Rectangle 2"/>
          <p:cNvSpPr>
            <a:spLocks noGrp="1" noChangeArrowheads="1"/>
          </p:cNvSpPr>
          <p:nvPr>
            <p:ph type="title" idx="4294967295"/>
          </p:nvPr>
        </p:nvSpPr>
        <p:spPr>
          <a:xfrm>
            <a:off x="1755775" y="282575"/>
            <a:ext cx="7388225" cy="717550"/>
          </a:xfrm>
        </p:spPr>
        <p:txBody>
          <a:bodyPr/>
          <a:lstStyle/>
          <a:p>
            <a:pPr eaLnBrk="1" hangingPunct="1"/>
            <a:r>
              <a:rPr lang="en-US" sz="1600" smtClean="0"/>
              <a:t>Topic Three – Editing Line Item Shipping Information and Approval Status</a:t>
            </a:r>
          </a:p>
        </p:txBody>
      </p:sp>
      <p:sp>
        <p:nvSpPr>
          <p:cNvPr id="141316" name="Rectangle 3"/>
          <p:cNvSpPr txBox="1">
            <a:spLocks noChangeArrowheads="1"/>
          </p:cNvSpPr>
          <p:nvPr/>
        </p:nvSpPr>
        <p:spPr bwMode="auto">
          <a:xfrm>
            <a:off x="0" y="1220788"/>
            <a:ext cx="6578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Line Item Shipping Information and Approval Status</a:t>
            </a:r>
          </a:p>
        </p:txBody>
      </p:sp>
      <p:sp>
        <p:nvSpPr>
          <p:cNvPr id="141317" name="Text Box 5"/>
          <p:cNvSpPr txBox="1">
            <a:spLocks noChangeArrowheads="1"/>
          </p:cNvSpPr>
          <p:nvPr/>
        </p:nvSpPr>
        <p:spPr bwMode="auto">
          <a:xfrm>
            <a:off x="0" y="1787525"/>
            <a:ext cx="3430588" cy="274638"/>
          </a:xfrm>
          <a:prstGeom prst="rect">
            <a:avLst/>
          </a:prstGeom>
          <a:noFill/>
          <a:ln w="9525">
            <a:noFill/>
            <a:miter lim="800000"/>
            <a:headEnd/>
            <a:tailEnd/>
          </a:ln>
        </p:spPr>
        <p:txBody>
          <a:bodyPr>
            <a:spAutoFit/>
          </a:bodyPr>
          <a:lstStyle/>
          <a:p>
            <a:pPr algn="l">
              <a:spcBef>
                <a:spcPct val="50000"/>
              </a:spcBef>
            </a:pPr>
            <a:endParaRPr lang="en-US" sz="1200"/>
          </a:p>
        </p:txBody>
      </p:sp>
      <p:pic>
        <p:nvPicPr>
          <p:cNvPr id="141318" name="Picture 3" descr="Assign UII to Requisition page"/>
          <p:cNvPicPr>
            <a:picLocks noChangeAspect="1" noChangeArrowheads="1"/>
          </p:cNvPicPr>
          <p:nvPr/>
        </p:nvPicPr>
        <p:blipFill>
          <a:blip r:embed="rId3" cstate="print"/>
          <a:srcRect/>
          <a:stretch>
            <a:fillRect/>
          </a:stretch>
        </p:blipFill>
        <p:spPr bwMode="auto">
          <a:xfrm>
            <a:off x="3713163" y="1971675"/>
            <a:ext cx="5181600" cy="3068638"/>
          </a:xfrm>
          <a:prstGeom prst="rect">
            <a:avLst/>
          </a:prstGeom>
          <a:noFill/>
          <a:ln w="19050">
            <a:solidFill>
              <a:schemeClr val="tx1"/>
            </a:solidFill>
            <a:miter lim="800000"/>
            <a:headEnd/>
            <a:tailEnd/>
          </a:ln>
        </p:spPr>
      </p:pic>
      <p:sp>
        <p:nvSpPr>
          <p:cNvPr id="141319" name="Rectangle 14"/>
          <p:cNvSpPr>
            <a:spLocks noChangeArrowheads="1"/>
          </p:cNvSpPr>
          <p:nvPr/>
        </p:nvSpPr>
        <p:spPr bwMode="auto">
          <a:xfrm>
            <a:off x="3694113" y="5057775"/>
            <a:ext cx="2274887" cy="215900"/>
          </a:xfrm>
          <a:prstGeom prst="rect">
            <a:avLst/>
          </a:prstGeom>
          <a:noFill/>
          <a:ln w="9525">
            <a:noFill/>
            <a:miter lim="800000"/>
            <a:headEnd/>
            <a:tailEnd/>
          </a:ln>
        </p:spPr>
        <p:txBody>
          <a:bodyPr wrap="none">
            <a:spAutoFit/>
          </a:bodyPr>
          <a:lstStyle/>
          <a:p>
            <a:pPr algn="l"/>
            <a:r>
              <a:rPr lang="en-US" sz="800"/>
              <a:t>Graphic 2.6.7 : Assign UII to Requisition page</a:t>
            </a:r>
          </a:p>
        </p:txBody>
      </p:sp>
      <p:graphicFrame>
        <p:nvGraphicFramePr>
          <p:cNvPr id="141336" name="Group 24"/>
          <p:cNvGraphicFramePr>
            <a:graphicFrameLocks noGrp="1"/>
          </p:cNvGraphicFramePr>
          <p:nvPr/>
        </p:nvGraphicFramePr>
        <p:xfrm>
          <a:off x="171450" y="1974850"/>
          <a:ext cx="3316288" cy="1078992"/>
        </p:xfrm>
        <a:graphic>
          <a:graphicData uri="http://schemas.openxmlformats.org/drawingml/2006/table">
            <a:tbl>
              <a:tblPr/>
              <a:tblGrid>
                <a:gridCol w="374650"/>
                <a:gridCol w="294163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Editing Line Item Shipping Information and Approval Status (Graphics 2.6.5 – 2.6.7)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Modify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selected UIIs </a:t>
                      </a:r>
                      <a:r>
                        <a:rPr kumimoji="0" lang="en-US" sz="1200" b="0" i="0" u="none" strike="noStrike" cap="none" normalizeH="0" baseline="0" smtClean="0">
                          <a:ln>
                            <a:noFill/>
                          </a:ln>
                          <a:solidFill>
                            <a:schemeClr val="tx1"/>
                          </a:solidFill>
                          <a:effectLst/>
                          <a:latin typeface="Arial" pitchFamily="34" charset="0"/>
                        </a:rPr>
                        <a:t>if necessary.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1333" name="Rectangle 35"/>
          <p:cNvSpPr>
            <a:spLocks noChangeArrowheads="1"/>
          </p:cNvSpPr>
          <p:nvPr/>
        </p:nvSpPr>
        <p:spPr bwMode="auto">
          <a:xfrm>
            <a:off x="4070350" y="3571875"/>
            <a:ext cx="193675" cy="266700"/>
          </a:xfrm>
          <a:prstGeom prst="rect">
            <a:avLst/>
          </a:prstGeom>
          <a:noFill/>
          <a:ln w="19050" algn="ctr">
            <a:solidFill>
              <a:schemeClr val="folHlink"/>
            </a:solidFill>
            <a:miter lim="800000"/>
            <a:headEnd/>
            <a:tailEnd/>
          </a:ln>
        </p:spPr>
        <p:txBody>
          <a:bodyPr wrap="none" anchor="ctr"/>
          <a:lstStyle/>
          <a:p>
            <a:endParaRPr lang="en-US"/>
          </a:p>
        </p:txBody>
      </p:sp>
      <p:sp>
        <p:nvSpPr>
          <p:cNvPr id="141334" name="Rectangle 35"/>
          <p:cNvSpPr>
            <a:spLocks noChangeArrowheads="1"/>
          </p:cNvSpPr>
          <p:nvPr/>
        </p:nvSpPr>
        <p:spPr bwMode="auto">
          <a:xfrm>
            <a:off x="5964238" y="4657725"/>
            <a:ext cx="319087" cy="1270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33"/>
          <p:cNvGraphicFramePr>
            <a:graphicFrameLocks/>
          </p:cNvGraphicFramePr>
          <p:nvPr/>
        </p:nvGraphicFramePr>
        <p:xfrm>
          <a:off x="95250" y="2867025"/>
          <a:ext cx="3593801" cy="2700528"/>
        </p:xfrm>
        <a:graphic>
          <a:graphicData uri="http://schemas.openxmlformats.org/drawingml/2006/table">
            <a:tbl>
              <a:tblPr/>
              <a:tblGrid>
                <a:gridCol w="405246"/>
                <a:gridCol w="318855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Rejecting a Requisition (Graphic 2.6.8)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Requisition</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 for a submitted requisition.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76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Reject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entire requisition is rejected and appears under the Inactive tab with Rejected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03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Note</a:t>
                      </a:r>
                      <a:r>
                        <a:rPr kumimoji="0" lang="en-US" sz="1200" b="0" i="0" u="none" strike="noStrike" cap="none" normalizeH="0" baseline="0" dirty="0" smtClean="0">
                          <a:ln>
                            <a:noFill/>
                          </a:ln>
                          <a:solidFill>
                            <a:schemeClr val="tx1"/>
                          </a:solidFill>
                          <a:effectLst/>
                          <a:latin typeface="Arial" pitchFamily="34" charset="0"/>
                        </a:rPr>
                        <a:t>: If you wish to reject only a single item on the requisition, you can click the      icon next to the item you wish to reject and enter in the full quantity as the quantity rejected, much like approving an individual item.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457200" marR="0" lvl="1" indent="0" algn="l" defTabSz="914400" rtl="0" eaLnBrk="1" fontAlgn="base" latinLnBrk="0" hangingPunct="1">
                        <a:lnSpc>
                          <a:spcPct val="12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2353" name="Text Box 5"/>
          <p:cNvSpPr txBox="1">
            <a:spLocks noChangeArrowheads="1"/>
          </p:cNvSpPr>
          <p:nvPr/>
        </p:nvSpPr>
        <p:spPr bwMode="auto">
          <a:xfrm>
            <a:off x="0" y="1787525"/>
            <a:ext cx="4124325" cy="1016000"/>
          </a:xfrm>
          <a:prstGeom prst="rect">
            <a:avLst/>
          </a:prstGeom>
          <a:noFill/>
          <a:ln w="9525">
            <a:noFill/>
            <a:miter lim="800000"/>
            <a:headEnd/>
            <a:tailEnd/>
          </a:ln>
        </p:spPr>
        <p:txBody>
          <a:bodyPr>
            <a:spAutoFit/>
          </a:bodyPr>
          <a:lstStyle/>
          <a:p>
            <a:pPr algn="l">
              <a:spcBef>
                <a:spcPct val="50000"/>
              </a:spcBef>
            </a:pPr>
            <a:r>
              <a:rPr lang="en-US" sz="1200"/>
              <a:t>When a Screener, PLCO, or Administrator creates a requisition on an item in your case workload, the requisition will appear under the Active tab on your Requisition Workload page. If you click the link on the requisition number, the View Requisition page appears.</a:t>
            </a:r>
          </a:p>
        </p:txBody>
      </p:sp>
      <p:sp>
        <p:nvSpPr>
          <p:cNvPr id="14235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D085F53-8298-446C-A79A-C28E07F05619}" type="slidenum">
              <a:rPr lang="en-US" sz="800">
                <a:solidFill>
                  <a:schemeClr val="bg1"/>
                </a:solidFill>
                <a:ea typeface="Arial Unicode MS" pitchFamily="34" charset="-128"/>
                <a:cs typeface="Arial Unicode MS" pitchFamily="34" charset="-128"/>
              </a:rPr>
              <a:pPr algn="r" eaLnBrk="0" hangingPunct="0"/>
              <a:t>136</a:t>
            </a:fld>
            <a:endParaRPr lang="en-US" sz="800">
              <a:solidFill>
                <a:schemeClr val="bg1"/>
              </a:solidFill>
              <a:ea typeface="Arial Unicode MS" pitchFamily="34" charset="-128"/>
              <a:cs typeface="Arial Unicode MS" pitchFamily="34" charset="-128"/>
            </a:endParaRPr>
          </a:p>
        </p:txBody>
      </p:sp>
      <p:sp>
        <p:nvSpPr>
          <p:cNvPr id="14235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 – Rejecting a Requisition</a:t>
            </a:r>
          </a:p>
        </p:txBody>
      </p:sp>
      <p:sp>
        <p:nvSpPr>
          <p:cNvPr id="142356" name="Rectangle 3"/>
          <p:cNvSpPr txBox="1">
            <a:spLocks noChangeArrowheads="1"/>
          </p:cNvSpPr>
          <p:nvPr/>
        </p:nvSpPr>
        <p:spPr bwMode="auto">
          <a:xfrm>
            <a:off x="0" y="1220788"/>
            <a:ext cx="6578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Rejecting a Requisition</a:t>
            </a:r>
          </a:p>
        </p:txBody>
      </p:sp>
      <p:pic>
        <p:nvPicPr>
          <p:cNvPr id="142357" name="Picture 19" descr="pencil"/>
          <p:cNvPicPr>
            <a:picLocks noChangeAspect="1" noChangeArrowheads="1"/>
          </p:cNvPicPr>
          <p:nvPr/>
        </p:nvPicPr>
        <p:blipFill>
          <a:blip r:embed="rId3" cstate="print"/>
          <a:srcRect/>
          <a:stretch>
            <a:fillRect/>
          </a:stretch>
        </p:blipFill>
        <p:spPr bwMode="auto">
          <a:xfrm>
            <a:off x="2133600" y="4672013"/>
            <a:ext cx="152400" cy="152400"/>
          </a:xfrm>
          <a:prstGeom prst="rect">
            <a:avLst/>
          </a:prstGeom>
          <a:noFill/>
          <a:ln w="9525">
            <a:noFill/>
            <a:miter lim="800000"/>
            <a:headEnd/>
            <a:tailEnd/>
          </a:ln>
        </p:spPr>
      </p:pic>
      <p:pic>
        <p:nvPicPr>
          <p:cNvPr id="142358" name="Picture 26" descr="View Requisition page"/>
          <p:cNvPicPr>
            <a:picLocks noChangeAspect="1" noChangeArrowheads="1"/>
          </p:cNvPicPr>
          <p:nvPr/>
        </p:nvPicPr>
        <p:blipFill>
          <a:blip r:embed="rId4" cstate="print"/>
          <a:srcRect/>
          <a:stretch>
            <a:fillRect/>
          </a:stretch>
        </p:blipFill>
        <p:spPr bwMode="auto">
          <a:xfrm>
            <a:off x="4400550" y="1368425"/>
            <a:ext cx="4254500" cy="4941888"/>
          </a:xfrm>
          <a:prstGeom prst="rect">
            <a:avLst/>
          </a:prstGeom>
          <a:noFill/>
          <a:ln w="19050">
            <a:solidFill>
              <a:schemeClr val="tx1"/>
            </a:solidFill>
            <a:miter lim="800000"/>
            <a:headEnd/>
            <a:tailEnd/>
          </a:ln>
        </p:spPr>
      </p:pic>
      <p:sp>
        <p:nvSpPr>
          <p:cNvPr id="142359" name="Rectangle 14"/>
          <p:cNvSpPr>
            <a:spLocks noChangeArrowheads="1"/>
          </p:cNvSpPr>
          <p:nvPr/>
        </p:nvSpPr>
        <p:spPr bwMode="auto">
          <a:xfrm>
            <a:off x="4384675" y="6319838"/>
            <a:ext cx="1912938" cy="215900"/>
          </a:xfrm>
          <a:prstGeom prst="rect">
            <a:avLst/>
          </a:prstGeom>
          <a:noFill/>
          <a:ln w="9525">
            <a:noFill/>
            <a:miter lim="800000"/>
            <a:headEnd/>
            <a:tailEnd/>
          </a:ln>
        </p:spPr>
        <p:txBody>
          <a:bodyPr wrap="none">
            <a:spAutoFit/>
          </a:bodyPr>
          <a:lstStyle/>
          <a:p>
            <a:pPr algn="l"/>
            <a:r>
              <a:rPr lang="en-US" sz="800"/>
              <a:t>Graphic 2.6.8 : View Requisition page</a:t>
            </a:r>
          </a:p>
        </p:txBody>
      </p:sp>
      <p:sp>
        <p:nvSpPr>
          <p:cNvPr id="142360" name="Rectangle 35"/>
          <p:cNvSpPr>
            <a:spLocks noChangeArrowheads="1"/>
          </p:cNvSpPr>
          <p:nvPr/>
        </p:nvSpPr>
        <p:spPr bwMode="auto">
          <a:xfrm>
            <a:off x="6421438" y="5262563"/>
            <a:ext cx="266700" cy="1174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pPr eaLnBrk="1" hangingPunct="1"/>
            <a:r>
              <a:rPr lang="en-US" smtClean="0"/>
              <a:t>Topic Five – Completing a Requisition </a:t>
            </a:r>
          </a:p>
        </p:txBody>
      </p:sp>
      <p:sp>
        <p:nvSpPr>
          <p:cNvPr id="14336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1A99F4E-4036-457F-9420-54EE27E1E2FA}" type="slidenum">
              <a:rPr lang="en-US" sz="800">
                <a:solidFill>
                  <a:schemeClr val="bg1"/>
                </a:solidFill>
                <a:ea typeface="Arial Unicode MS" pitchFamily="34" charset="-128"/>
                <a:cs typeface="Arial Unicode MS" pitchFamily="34" charset="-128"/>
              </a:rPr>
              <a:pPr algn="r" eaLnBrk="0" hangingPunct="0"/>
              <a:t>137</a:t>
            </a:fld>
            <a:endParaRPr lang="en-US" sz="800">
              <a:solidFill>
                <a:schemeClr val="bg1"/>
              </a:solidFill>
              <a:ea typeface="Arial Unicode MS" pitchFamily="34" charset="-128"/>
              <a:cs typeface="Arial Unicode MS" pitchFamily="34" charset="-128"/>
            </a:endParaRPr>
          </a:p>
        </p:txBody>
      </p:sp>
      <p:sp>
        <p:nvSpPr>
          <p:cNvPr id="14336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 Requisition</a:t>
            </a:r>
          </a:p>
        </p:txBody>
      </p:sp>
      <p:sp>
        <p:nvSpPr>
          <p:cNvPr id="143365" name="Text Box 5"/>
          <p:cNvSpPr txBox="1">
            <a:spLocks noChangeArrowheads="1"/>
          </p:cNvSpPr>
          <p:nvPr/>
        </p:nvSpPr>
        <p:spPr bwMode="auto">
          <a:xfrm>
            <a:off x="0" y="1649413"/>
            <a:ext cx="4319588" cy="1004887"/>
          </a:xfrm>
          <a:prstGeom prst="rect">
            <a:avLst/>
          </a:prstGeom>
          <a:noFill/>
          <a:ln w="9525">
            <a:noFill/>
            <a:miter lim="800000"/>
            <a:headEnd/>
            <a:tailEnd/>
          </a:ln>
        </p:spPr>
        <p:txBody>
          <a:bodyPr>
            <a:spAutoFit/>
          </a:bodyPr>
          <a:lstStyle/>
          <a:p>
            <a:pPr algn="l"/>
            <a:r>
              <a:rPr lang="en-US" sz="1200"/>
              <a:t>After the PLCO or Administrator has approved or rejected and assigned UIIs to all of the items on a requisition, the requisition is available for completion. Completing a requisition will allow you to assign disposition codes to the requisitioned items.</a:t>
            </a:r>
          </a:p>
        </p:txBody>
      </p:sp>
      <p:graphicFrame>
        <p:nvGraphicFramePr>
          <p:cNvPr id="750619" name="Group 27"/>
          <p:cNvGraphicFramePr>
            <a:graphicFrameLocks noGrp="1"/>
          </p:cNvGraphicFramePr>
          <p:nvPr>
            <p:ph idx="1"/>
          </p:nvPr>
        </p:nvGraphicFramePr>
        <p:xfrm>
          <a:off x="125413" y="2711450"/>
          <a:ext cx="3862574" cy="2481072"/>
        </p:xfrm>
        <a:graphic>
          <a:graphicData uri="http://schemas.openxmlformats.org/drawingml/2006/table">
            <a:tbl>
              <a:tblPr/>
              <a:tblGrid>
                <a:gridCol w="428529"/>
                <a:gridCol w="343404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 Requisition (Graphic 2.6.9 – 2.6.10)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Requisition page </a:t>
                      </a:r>
                      <a:r>
                        <a:rPr kumimoji="0" lang="en-US" sz="1200" b="0" i="0" u="none" strike="noStrike" cap="none" normalizeH="0" baseline="0" dirty="0" smtClean="0">
                          <a:ln>
                            <a:noFill/>
                          </a:ln>
                          <a:solidFill>
                            <a:schemeClr val="tx1"/>
                          </a:solidFill>
                          <a:effectLst/>
                          <a:latin typeface="Arial" pitchFamily="34" charset="0"/>
                        </a:rPr>
                        <a:t>for a requisition in which all the items have been reviewed and approved and/or rejected (Graphic 2.6.9).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Complete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E-Mail Requisition to Screener page appears (Graphic 2.6.10).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Verify </a:t>
                      </a:r>
                      <a:r>
                        <a:rPr kumimoji="0" lang="en-US" sz="1200" b="0" i="0" u="none" strike="noStrike" cap="none" normalizeH="0" baseline="0" dirty="0" smtClean="0">
                          <a:ln>
                            <a:noFill/>
                          </a:ln>
                          <a:solidFill>
                            <a:schemeClr val="tx1"/>
                          </a:solidFill>
                          <a:effectLst/>
                          <a:latin typeface="Arial" pitchFamily="34" charset="0"/>
                        </a:rPr>
                        <a:t>that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and </a:t>
                      </a:r>
                      <a:r>
                        <a:rPr kumimoji="0" lang="en-US" sz="1200" b="1" i="0" u="none" strike="noStrike" cap="none" normalizeH="0" baseline="0" dirty="0" smtClean="0">
                          <a:ln>
                            <a:noFill/>
                          </a:ln>
                          <a:solidFill>
                            <a:schemeClr val="tx1"/>
                          </a:solidFill>
                          <a:effectLst/>
                          <a:latin typeface="Arial" pitchFamily="34" charset="0"/>
                        </a:rPr>
                        <a:t>message</a:t>
                      </a:r>
                      <a:r>
                        <a:rPr kumimoji="0" lang="en-US" sz="1200" b="0" i="0" u="none" strike="noStrike" cap="none" normalizeH="0" baseline="0" dirty="0" smtClean="0">
                          <a:ln>
                            <a:noFill/>
                          </a:ln>
                          <a:solidFill>
                            <a:schemeClr val="tx1"/>
                          </a:solidFill>
                          <a:effectLst/>
                          <a:latin typeface="Arial" pitchFamily="34" charset="0"/>
                        </a:rPr>
                        <a:t> are correct and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Send E-Mail</a:t>
                      </a:r>
                      <a:r>
                        <a:rPr kumimoji="0" lang="en-US" sz="1200" b="0" i="0" u="none" strike="noStrike" cap="none" normalizeH="0" baseline="0" dirty="0" smtClean="0">
                          <a:ln>
                            <a:noFill/>
                          </a:ln>
                          <a:solidFill>
                            <a:schemeClr val="tx1"/>
                          </a:solidFill>
                          <a:effectLst/>
                          <a:latin typeface="Arial" pitchFamily="34" charset="0"/>
                        </a:rPr>
                        <a:t> 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3382" name="Picture 25" descr="View Requisition page"/>
          <p:cNvPicPr>
            <a:picLocks noChangeAspect="1" noChangeArrowheads="1"/>
          </p:cNvPicPr>
          <p:nvPr/>
        </p:nvPicPr>
        <p:blipFill>
          <a:blip r:embed="rId2" cstate="print"/>
          <a:srcRect/>
          <a:stretch>
            <a:fillRect/>
          </a:stretch>
        </p:blipFill>
        <p:spPr bwMode="auto">
          <a:xfrm>
            <a:off x="4467225" y="1695450"/>
            <a:ext cx="4011613" cy="4686300"/>
          </a:xfrm>
          <a:prstGeom prst="rect">
            <a:avLst/>
          </a:prstGeom>
          <a:noFill/>
          <a:ln w="19050">
            <a:solidFill>
              <a:schemeClr val="tx1"/>
            </a:solidFill>
            <a:miter lim="800000"/>
            <a:headEnd/>
            <a:tailEnd/>
          </a:ln>
        </p:spPr>
      </p:pic>
      <p:sp>
        <p:nvSpPr>
          <p:cNvPr id="143383" name="Rectangle 14"/>
          <p:cNvSpPr>
            <a:spLocks noChangeArrowheads="1"/>
          </p:cNvSpPr>
          <p:nvPr/>
        </p:nvSpPr>
        <p:spPr bwMode="auto">
          <a:xfrm>
            <a:off x="4429125" y="6383338"/>
            <a:ext cx="1970088" cy="215900"/>
          </a:xfrm>
          <a:prstGeom prst="rect">
            <a:avLst/>
          </a:prstGeom>
          <a:noFill/>
          <a:ln w="9525">
            <a:noFill/>
            <a:miter lim="800000"/>
            <a:headEnd/>
            <a:tailEnd/>
          </a:ln>
        </p:spPr>
        <p:txBody>
          <a:bodyPr wrap="none">
            <a:spAutoFit/>
          </a:bodyPr>
          <a:lstStyle/>
          <a:p>
            <a:pPr algn="l"/>
            <a:r>
              <a:rPr lang="en-US" sz="800"/>
              <a:t>Graphic 2.6.9 : View Requisition page</a:t>
            </a:r>
          </a:p>
        </p:txBody>
      </p:sp>
      <p:sp>
        <p:nvSpPr>
          <p:cNvPr id="143384" name="Rectangle 35"/>
          <p:cNvSpPr>
            <a:spLocks noChangeArrowheads="1"/>
          </p:cNvSpPr>
          <p:nvPr/>
        </p:nvSpPr>
        <p:spPr bwMode="auto">
          <a:xfrm>
            <a:off x="6443663" y="5386388"/>
            <a:ext cx="371475" cy="1206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lstStyle/>
          <a:p>
            <a:pPr eaLnBrk="1" hangingPunct="1"/>
            <a:r>
              <a:rPr lang="en-US" smtClean="0"/>
              <a:t>Topic Five – Completing a Requisition </a:t>
            </a:r>
          </a:p>
        </p:txBody>
      </p:sp>
      <p:sp>
        <p:nvSpPr>
          <p:cNvPr id="14438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2A39387-0B17-43CE-A665-106AD10315CB}" type="slidenum">
              <a:rPr lang="en-US" sz="800">
                <a:solidFill>
                  <a:schemeClr val="bg1"/>
                </a:solidFill>
                <a:ea typeface="Arial Unicode MS" pitchFamily="34" charset="-128"/>
                <a:cs typeface="Arial Unicode MS" pitchFamily="34" charset="-128"/>
              </a:rPr>
              <a:pPr algn="r" eaLnBrk="0" hangingPunct="0"/>
              <a:t>138</a:t>
            </a:fld>
            <a:endParaRPr lang="en-US" sz="800">
              <a:solidFill>
                <a:schemeClr val="bg1"/>
              </a:solidFill>
              <a:ea typeface="Arial Unicode MS" pitchFamily="34" charset="-128"/>
              <a:cs typeface="Arial Unicode MS" pitchFamily="34" charset="-128"/>
            </a:endParaRPr>
          </a:p>
        </p:txBody>
      </p:sp>
      <p:sp>
        <p:nvSpPr>
          <p:cNvPr id="14438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 Requisition – Continued </a:t>
            </a:r>
          </a:p>
          <a:p>
            <a:pPr marL="457200" indent="-457200" algn="l" eaLnBrk="0" hangingPunct="0">
              <a:lnSpc>
                <a:spcPct val="150000"/>
              </a:lnSpc>
              <a:spcBef>
                <a:spcPct val="20000"/>
              </a:spcBef>
            </a:pPr>
            <a:endParaRPr lang="en-US" sz="1600" b="1"/>
          </a:p>
        </p:txBody>
      </p:sp>
      <p:graphicFrame>
        <p:nvGraphicFramePr>
          <p:cNvPr id="750619" name="Group 27"/>
          <p:cNvGraphicFramePr>
            <a:graphicFrameLocks noGrp="1"/>
          </p:cNvGraphicFramePr>
          <p:nvPr>
            <p:ph idx="1"/>
          </p:nvPr>
        </p:nvGraphicFramePr>
        <p:xfrm>
          <a:off x="150813" y="1914525"/>
          <a:ext cx="3162300" cy="2365248"/>
        </p:xfrm>
        <a:graphic>
          <a:graphicData uri="http://schemas.openxmlformats.org/drawingml/2006/table">
            <a:tbl>
              <a:tblPr/>
              <a:tblGrid>
                <a:gridCol w="350838"/>
                <a:gridCol w="281146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 Requisition (Graphic 2.6.9 – 2.6.10)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881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Verify </a:t>
                      </a:r>
                      <a:r>
                        <a:rPr kumimoji="0" lang="en-US" sz="1200" b="0" i="0" u="none" strike="noStrike" cap="none" normalizeH="0" baseline="0" dirty="0" smtClean="0">
                          <a:ln>
                            <a:noFill/>
                          </a:ln>
                          <a:solidFill>
                            <a:schemeClr val="tx1"/>
                          </a:solidFill>
                          <a:effectLst/>
                          <a:latin typeface="Arial" pitchFamily="34" charset="0"/>
                        </a:rPr>
                        <a:t>that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and </a:t>
                      </a:r>
                      <a:r>
                        <a:rPr kumimoji="0" lang="en-US" sz="1200" b="1" i="0" u="none" strike="noStrike" cap="none" normalizeH="0" baseline="0" dirty="0" smtClean="0">
                          <a:ln>
                            <a:noFill/>
                          </a:ln>
                          <a:solidFill>
                            <a:schemeClr val="tx1"/>
                          </a:solidFill>
                          <a:effectLst/>
                          <a:latin typeface="Arial" pitchFamily="34" charset="0"/>
                        </a:rPr>
                        <a:t>message</a:t>
                      </a:r>
                      <a:r>
                        <a:rPr kumimoji="0" lang="en-US" sz="1200" b="0" i="0" u="none" strike="noStrike" cap="none" normalizeH="0" baseline="0" dirty="0" smtClean="0">
                          <a:ln>
                            <a:noFill/>
                          </a:ln>
                          <a:solidFill>
                            <a:schemeClr val="tx1"/>
                          </a:solidFill>
                          <a:effectLst/>
                          <a:latin typeface="Arial" pitchFamily="34" charset="0"/>
                        </a:rPr>
                        <a:t> are correct and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Send E-Mail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An E-Mail is sent to the Screener to let him or her know the requisition has been reviewed. The requisition now has the status Shipping Instructions Issued.</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can skip sending the E-Mail by clicking the Skip E-Mail 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4399" name="Picture 2" descr="E-Mail Requisition to Screener page"/>
          <p:cNvPicPr>
            <a:picLocks noChangeAspect="1" noChangeArrowheads="1"/>
          </p:cNvPicPr>
          <p:nvPr/>
        </p:nvPicPr>
        <p:blipFill>
          <a:blip r:embed="rId2" cstate="print"/>
          <a:srcRect/>
          <a:stretch>
            <a:fillRect/>
          </a:stretch>
        </p:blipFill>
        <p:spPr bwMode="auto">
          <a:xfrm>
            <a:off x="3656013" y="1909763"/>
            <a:ext cx="5148262" cy="3190875"/>
          </a:xfrm>
          <a:prstGeom prst="rect">
            <a:avLst/>
          </a:prstGeom>
          <a:noFill/>
          <a:ln w="19050">
            <a:solidFill>
              <a:schemeClr val="tx1"/>
            </a:solidFill>
            <a:miter lim="800000"/>
            <a:headEnd/>
            <a:tailEnd/>
          </a:ln>
        </p:spPr>
      </p:pic>
      <p:sp>
        <p:nvSpPr>
          <p:cNvPr id="144400" name="Rectangle 14"/>
          <p:cNvSpPr>
            <a:spLocks noChangeArrowheads="1"/>
          </p:cNvSpPr>
          <p:nvPr/>
        </p:nvSpPr>
        <p:spPr bwMode="auto">
          <a:xfrm>
            <a:off x="3643313" y="5108575"/>
            <a:ext cx="2600325" cy="215900"/>
          </a:xfrm>
          <a:prstGeom prst="rect">
            <a:avLst/>
          </a:prstGeom>
          <a:noFill/>
          <a:ln w="9525">
            <a:noFill/>
            <a:miter lim="800000"/>
            <a:headEnd/>
            <a:tailEnd/>
          </a:ln>
        </p:spPr>
        <p:txBody>
          <a:bodyPr wrap="none">
            <a:spAutoFit/>
          </a:bodyPr>
          <a:lstStyle/>
          <a:p>
            <a:pPr algn="l"/>
            <a:r>
              <a:rPr lang="en-US" sz="800"/>
              <a:t>Graphic 2.6.10 : E-Mail Requisition to Screener page</a:t>
            </a:r>
          </a:p>
        </p:txBody>
      </p:sp>
      <p:sp>
        <p:nvSpPr>
          <p:cNvPr id="144401" name="Rectangle 35"/>
          <p:cNvSpPr>
            <a:spLocks noChangeArrowheads="1"/>
          </p:cNvSpPr>
          <p:nvPr/>
        </p:nvSpPr>
        <p:spPr bwMode="auto">
          <a:xfrm>
            <a:off x="5484813" y="4705350"/>
            <a:ext cx="596900" cy="153988"/>
          </a:xfrm>
          <a:prstGeom prst="rect">
            <a:avLst/>
          </a:prstGeom>
          <a:noFill/>
          <a:ln w="19050" algn="ctr">
            <a:solidFill>
              <a:schemeClr val="folHlink"/>
            </a:solidFill>
            <a:miter lim="800000"/>
            <a:headEnd/>
            <a:tailEnd/>
          </a:ln>
        </p:spPr>
        <p:txBody>
          <a:bodyPr wrap="none" anchor="ctr"/>
          <a:lstStyle/>
          <a:p>
            <a:endParaRPr lang="en-US"/>
          </a:p>
        </p:txBody>
      </p:sp>
      <p:sp>
        <p:nvSpPr>
          <p:cNvPr id="144402" name="Rectangle 35"/>
          <p:cNvSpPr>
            <a:spLocks noChangeArrowheads="1"/>
          </p:cNvSpPr>
          <p:nvPr/>
        </p:nvSpPr>
        <p:spPr bwMode="auto">
          <a:xfrm>
            <a:off x="6105525" y="4710113"/>
            <a:ext cx="528638" cy="1492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1755775" y="282575"/>
            <a:ext cx="7196138" cy="717550"/>
          </a:xfrm>
        </p:spPr>
        <p:txBody>
          <a:bodyPr/>
          <a:lstStyle/>
          <a:p>
            <a:pPr eaLnBrk="1" hangingPunct="1"/>
            <a:r>
              <a:rPr lang="en-US" smtClean="0"/>
              <a:t>Topic Six – Searching Inventory for Requisition</a:t>
            </a:r>
          </a:p>
        </p:txBody>
      </p:sp>
      <p:sp>
        <p:nvSpPr>
          <p:cNvPr id="14541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6DD2132-AEC6-4750-9F0E-05BBC3257DA9}" type="slidenum">
              <a:rPr lang="en-US" sz="800">
                <a:solidFill>
                  <a:schemeClr val="bg1"/>
                </a:solidFill>
                <a:ea typeface="Arial Unicode MS" pitchFamily="34" charset="-128"/>
                <a:cs typeface="Arial Unicode MS" pitchFamily="34" charset="-128"/>
              </a:rPr>
              <a:pPr algn="r" eaLnBrk="0" hangingPunct="0"/>
              <a:t>139</a:t>
            </a:fld>
            <a:endParaRPr lang="en-US" sz="800">
              <a:solidFill>
                <a:schemeClr val="bg1"/>
              </a:solidFill>
              <a:ea typeface="Arial Unicode MS" pitchFamily="34" charset="-128"/>
              <a:cs typeface="Arial Unicode MS" pitchFamily="34" charset="-128"/>
            </a:endParaRPr>
          </a:p>
        </p:txBody>
      </p:sp>
      <p:sp>
        <p:nvSpPr>
          <p:cNvPr id="14541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Inventory for Requisition</a:t>
            </a:r>
          </a:p>
        </p:txBody>
      </p:sp>
      <p:sp>
        <p:nvSpPr>
          <p:cNvPr id="145413" name="Text Box 5"/>
          <p:cNvSpPr txBox="1">
            <a:spLocks noChangeArrowheads="1"/>
          </p:cNvSpPr>
          <p:nvPr/>
        </p:nvSpPr>
        <p:spPr bwMode="auto">
          <a:xfrm>
            <a:off x="0" y="1787525"/>
            <a:ext cx="4171950" cy="830263"/>
          </a:xfrm>
          <a:prstGeom prst="rect">
            <a:avLst/>
          </a:prstGeom>
          <a:noFill/>
          <a:ln w="9525">
            <a:noFill/>
            <a:miter lim="800000"/>
            <a:headEnd/>
            <a:tailEnd/>
          </a:ln>
        </p:spPr>
        <p:txBody>
          <a:bodyPr>
            <a:spAutoFit/>
          </a:bodyPr>
          <a:lstStyle/>
          <a:p>
            <a:pPr algn="l">
              <a:spcBef>
                <a:spcPct val="50000"/>
              </a:spcBef>
            </a:pPr>
            <a:r>
              <a:rPr lang="en-US" sz="1200"/>
              <a:t>For the PLCO and Administrator, the Inventory Search page appears when you click the Add More Items to Cart button on the My Cart page or the      </a:t>
            </a:r>
            <a:r>
              <a:rPr lang="en-US" sz="1200" b="1"/>
              <a:t>add requisition</a:t>
            </a:r>
            <a:r>
              <a:rPr lang="en-US" sz="1200"/>
              <a:t> link on the Requisition Workload page. </a:t>
            </a:r>
          </a:p>
        </p:txBody>
      </p:sp>
      <p:graphicFrame>
        <p:nvGraphicFramePr>
          <p:cNvPr id="751622" name="Group 6"/>
          <p:cNvGraphicFramePr>
            <a:graphicFrameLocks noGrp="1"/>
          </p:cNvGraphicFramePr>
          <p:nvPr>
            <p:ph idx="1"/>
          </p:nvPr>
        </p:nvGraphicFramePr>
        <p:xfrm>
          <a:off x="122238" y="2668588"/>
          <a:ext cx="3821112" cy="2151888"/>
        </p:xfrm>
        <a:graphic>
          <a:graphicData uri="http://schemas.openxmlformats.org/drawingml/2006/table">
            <a:tbl>
              <a:tblPr/>
              <a:tblGrid>
                <a:gridCol w="406653"/>
                <a:gridCol w="3414459"/>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Inventory for Requisition (Graphics 2.6.11 – 2.6.12)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Search page</a:t>
                      </a:r>
                      <a:r>
                        <a:rPr kumimoji="0" lang="en-US" sz="1200" b="0" i="0" u="none" strike="noStrike" cap="none" normalizeH="0" baseline="0" dirty="0" smtClean="0">
                          <a:ln>
                            <a:noFill/>
                          </a:ln>
                          <a:solidFill>
                            <a:schemeClr val="tx1"/>
                          </a:solidFill>
                          <a:effectLst/>
                          <a:latin typeface="Arial" pitchFamily="34" charset="0"/>
                        </a:rPr>
                        <a:t> (Graphic 2.6.11).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search fields to find the desired inventory.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Inventory Search Results page appears (Graphic 2.6.12).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5430" name="Picture 28" descr="add"/>
          <p:cNvPicPr>
            <a:picLocks noChangeAspect="1" noChangeArrowheads="1"/>
          </p:cNvPicPr>
          <p:nvPr/>
        </p:nvPicPr>
        <p:blipFill>
          <a:blip r:embed="rId2" cstate="print"/>
          <a:srcRect/>
          <a:stretch>
            <a:fillRect/>
          </a:stretch>
        </p:blipFill>
        <p:spPr bwMode="auto">
          <a:xfrm>
            <a:off x="2441575" y="2206625"/>
            <a:ext cx="152400" cy="152400"/>
          </a:xfrm>
          <a:prstGeom prst="rect">
            <a:avLst/>
          </a:prstGeom>
          <a:noFill/>
          <a:ln w="9525">
            <a:noFill/>
            <a:miter lim="800000"/>
            <a:headEnd/>
            <a:tailEnd/>
          </a:ln>
        </p:spPr>
      </p:pic>
      <p:pic>
        <p:nvPicPr>
          <p:cNvPr id="145431" name="Picture 29" descr="Inventory Search page"/>
          <p:cNvPicPr>
            <a:picLocks noChangeAspect="1" noChangeArrowheads="1"/>
          </p:cNvPicPr>
          <p:nvPr/>
        </p:nvPicPr>
        <p:blipFill>
          <a:blip r:embed="rId3" cstate="print"/>
          <a:srcRect/>
          <a:stretch>
            <a:fillRect/>
          </a:stretch>
        </p:blipFill>
        <p:spPr bwMode="auto">
          <a:xfrm>
            <a:off x="4202113" y="1885950"/>
            <a:ext cx="4646612" cy="3686175"/>
          </a:xfrm>
          <a:prstGeom prst="rect">
            <a:avLst/>
          </a:prstGeom>
          <a:noFill/>
          <a:ln w="19050">
            <a:solidFill>
              <a:schemeClr val="tx1"/>
            </a:solidFill>
            <a:miter lim="800000"/>
            <a:headEnd/>
            <a:tailEnd/>
          </a:ln>
        </p:spPr>
      </p:pic>
      <p:sp>
        <p:nvSpPr>
          <p:cNvPr id="145432" name="Rectangle 14"/>
          <p:cNvSpPr>
            <a:spLocks noChangeArrowheads="1"/>
          </p:cNvSpPr>
          <p:nvPr/>
        </p:nvSpPr>
        <p:spPr bwMode="auto">
          <a:xfrm>
            <a:off x="4181475" y="5592763"/>
            <a:ext cx="1989138" cy="215900"/>
          </a:xfrm>
          <a:prstGeom prst="rect">
            <a:avLst/>
          </a:prstGeom>
          <a:noFill/>
          <a:ln w="9525">
            <a:noFill/>
            <a:miter lim="800000"/>
            <a:headEnd/>
            <a:tailEnd/>
          </a:ln>
        </p:spPr>
        <p:txBody>
          <a:bodyPr wrap="none">
            <a:spAutoFit/>
          </a:bodyPr>
          <a:lstStyle/>
          <a:p>
            <a:pPr algn="l"/>
            <a:r>
              <a:rPr lang="en-US" sz="800"/>
              <a:t>Graphic 2.6.11 : Inventory Search page</a:t>
            </a:r>
          </a:p>
        </p:txBody>
      </p:sp>
      <p:sp>
        <p:nvSpPr>
          <p:cNvPr id="145433" name="Rectangle 35"/>
          <p:cNvSpPr>
            <a:spLocks noChangeArrowheads="1"/>
          </p:cNvSpPr>
          <p:nvPr/>
        </p:nvSpPr>
        <p:spPr bwMode="auto">
          <a:xfrm>
            <a:off x="6200775" y="5238750"/>
            <a:ext cx="29527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1755775" y="292100"/>
            <a:ext cx="7388225" cy="695325"/>
          </a:xfrm>
        </p:spPr>
        <p:txBody>
          <a:bodyPr/>
          <a:lstStyle/>
          <a:p>
            <a:pPr eaLnBrk="1" hangingPunct="1"/>
            <a:r>
              <a:rPr lang="en-US" smtClean="0"/>
              <a:t>Module One – Lessons</a:t>
            </a:r>
          </a:p>
        </p:txBody>
      </p:sp>
      <p:sp>
        <p:nvSpPr>
          <p:cNvPr id="17411"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EC799BD-699A-4B20-8414-96EC0C73EFBA}" type="slidenum">
              <a:rPr lang="en-US" sz="800">
                <a:solidFill>
                  <a:schemeClr val="bg1"/>
                </a:solidFill>
                <a:ea typeface="ＭＳ Ｐゴシック"/>
                <a:cs typeface="ＭＳ Ｐゴシック"/>
              </a:rPr>
              <a:pPr algn="r" eaLnBrk="0" hangingPunct="0"/>
              <a:t>14</a:t>
            </a:fld>
            <a:endParaRPr lang="en-US" sz="800">
              <a:solidFill>
                <a:schemeClr val="bg1"/>
              </a:solidFill>
              <a:ea typeface="ＭＳ Ｐゴシック"/>
              <a:cs typeface="ＭＳ Ｐゴシック"/>
            </a:endParaRPr>
          </a:p>
        </p:txBody>
      </p:sp>
      <p:sp>
        <p:nvSpPr>
          <p:cNvPr id="1741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One Lessons</a:t>
            </a:r>
          </a:p>
        </p:txBody>
      </p:sp>
      <p:graphicFrame>
        <p:nvGraphicFramePr>
          <p:cNvPr id="8" name="Table 7"/>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About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User Roles and Processes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1755775" y="282575"/>
            <a:ext cx="7207250" cy="717550"/>
          </a:xfrm>
        </p:spPr>
        <p:txBody>
          <a:bodyPr/>
          <a:lstStyle/>
          <a:p>
            <a:pPr eaLnBrk="1" hangingPunct="1"/>
            <a:r>
              <a:rPr lang="en-US" smtClean="0"/>
              <a:t>Topic Six – Searching Inventory for Requisition</a:t>
            </a:r>
          </a:p>
        </p:txBody>
      </p:sp>
      <p:sp>
        <p:nvSpPr>
          <p:cNvPr id="14643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989F74C-90CF-44F1-9CBD-EF62EEF0B01A}" type="slidenum">
              <a:rPr lang="en-US" sz="800">
                <a:solidFill>
                  <a:schemeClr val="bg1"/>
                </a:solidFill>
                <a:ea typeface="Arial Unicode MS" pitchFamily="34" charset="-128"/>
                <a:cs typeface="Arial Unicode MS" pitchFamily="34" charset="-128"/>
              </a:rPr>
              <a:pPr algn="r" eaLnBrk="0" hangingPunct="0"/>
              <a:t>140</a:t>
            </a:fld>
            <a:endParaRPr lang="en-US" sz="800">
              <a:solidFill>
                <a:schemeClr val="bg1"/>
              </a:solidFill>
              <a:ea typeface="Arial Unicode MS" pitchFamily="34" charset="-128"/>
              <a:cs typeface="Arial Unicode MS" pitchFamily="34" charset="-128"/>
            </a:endParaRPr>
          </a:p>
        </p:txBody>
      </p:sp>
      <p:sp>
        <p:nvSpPr>
          <p:cNvPr id="146436" name="Rectangle 3"/>
          <p:cNvSpPr txBox="1">
            <a:spLocks noChangeArrowheads="1"/>
          </p:cNvSpPr>
          <p:nvPr/>
        </p:nvSpPr>
        <p:spPr bwMode="auto">
          <a:xfrm>
            <a:off x="0" y="1220788"/>
            <a:ext cx="52578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Inventory for Requisition – Continued </a:t>
            </a:r>
          </a:p>
        </p:txBody>
      </p:sp>
      <p:graphicFrame>
        <p:nvGraphicFramePr>
          <p:cNvPr id="146463" name="Group 31"/>
          <p:cNvGraphicFramePr>
            <a:graphicFrameLocks noGrp="1"/>
          </p:cNvGraphicFramePr>
          <p:nvPr>
            <p:ph sz="half" idx="2"/>
          </p:nvPr>
        </p:nvGraphicFramePr>
        <p:xfrm>
          <a:off x="187325" y="1735138"/>
          <a:ext cx="3498850" cy="4285488"/>
        </p:xfrm>
        <a:graphic>
          <a:graphicData uri="http://schemas.openxmlformats.org/drawingml/2006/table">
            <a:tbl>
              <a:tblPr/>
              <a:tblGrid>
                <a:gridCol w="427038"/>
                <a:gridCol w="3071812"/>
              </a:tblGrid>
              <a:tr h="14128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Searching Inventory for Requisition (Graphics 2.6.11 – 2.6.12)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33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To </a:t>
                      </a:r>
                      <a:r>
                        <a:rPr kumimoji="0" lang="en-US" sz="1200" b="0" i="1" u="none" strike="noStrike" cap="none" normalizeH="0" baseline="0" smtClean="0">
                          <a:ln>
                            <a:noFill/>
                          </a:ln>
                          <a:solidFill>
                            <a:schemeClr val="tx1"/>
                          </a:solidFill>
                          <a:effectLst/>
                          <a:latin typeface="Arial" pitchFamily="34" charset="0"/>
                        </a:rPr>
                        <a:t>download</a:t>
                      </a:r>
                      <a:r>
                        <a:rPr kumimoji="0" lang="en-US" sz="1200" b="0" i="0" u="none" strike="noStrike" cap="none" normalizeH="0" baseline="0" smtClean="0">
                          <a:ln>
                            <a:noFill/>
                          </a:ln>
                          <a:solidFill>
                            <a:schemeClr val="tx1"/>
                          </a:solidFill>
                          <a:effectLst/>
                          <a:latin typeface="Arial" pitchFamily="34" charset="0"/>
                        </a:rPr>
                        <a:t> the results in a Microsoft Excel spreadsheet, </a:t>
                      </a: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download or download (public export) </a:t>
                      </a:r>
                      <a:r>
                        <a:rPr kumimoji="0" lang="en-US" sz="1200" b="0" i="0" u="none" strike="noStrike" cap="none" normalizeH="0" baseline="0" smtClean="0">
                          <a:ln>
                            <a:noFill/>
                          </a:ln>
                          <a:solidFill>
                            <a:schemeClr val="tx1"/>
                          </a:solidFill>
                          <a:effectLst/>
                          <a:latin typeface="Arial" pitchFamily="34" charset="0"/>
                        </a:rPr>
                        <a:t>links.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checkbox</a:t>
                      </a:r>
                      <a:r>
                        <a:rPr kumimoji="0" lang="en-US" sz="1200" b="0" i="0" u="none" strike="noStrike" cap="none" normalizeH="0" baseline="0" smtClean="0">
                          <a:ln>
                            <a:noFill/>
                          </a:ln>
                          <a:solidFill>
                            <a:schemeClr val="tx1"/>
                          </a:solidFill>
                          <a:effectLst/>
                          <a:latin typeface="Arial" pitchFamily="34" charset="0"/>
                        </a:rPr>
                        <a:t> next to the item to select that item for your cart.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Quantity Desired box will automatically display the full available quantity for that item.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51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Reduce</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quantity desired </a:t>
                      </a:r>
                      <a:r>
                        <a:rPr kumimoji="0" lang="en-US" sz="1200" b="0" i="0" u="none" strike="noStrike" cap="none" normalizeH="0" baseline="0" smtClean="0">
                          <a:ln>
                            <a:noFill/>
                          </a:ln>
                          <a:solidFill>
                            <a:schemeClr val="tx1"/>
                          </a:solidFill>
                          <a:effectLst/>
                          <a:latin typeface="Arial" pitchFamily="34" charset="0"/>
                        </a:rPr>
                        <a:t>if necessary. You cannot exceed the quantity 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38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Add Items to Cart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You can modify the quantity desired and add to the cart from the case, inventory schedule, or line item levels by clicking the links on the case number, schedule number, or item number, respectively.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6456" name="Picture 18" descr="Inventory Search Results page"/>
          <p:cNvPicPr>
            <a:picLocks noChangeAspect="1" noChangeArrowheads="1"/>
          </p:cNvPicPr>
          <p:nvPr/>
        </p:nvPicPr>
        <p:blipFill>
          <a:blip r:embed="rId2" cstate="print"/>
          <a:srcRect/>
          <a:stretch>
            <a:fillRect/>
          </a:stretch>
        </p:blipFill>
        <p:spPr bwMode="auto">
          <a:xfrm>
            <a:off x="3913188" y="1743075"/>
            <a:ext cx="4887912" cy="1866900"/>
          </a:xfrm>
          <a:prstGeom prst="rect">
            <a:avLst/>
          </a:prstGeom>
          <a:noFill/>
          <a:ln w="19050">
            <a:solidFill>
              <a:schemeClr val="tx1"/>
            </a:solidFill>
            <a:miter lim="800000"/>
            <a:headEnd/>
            <a:tailEnd/>
          </a:ln>
        </p:spPr>
      </p:pic>
      <p:sp>
        <p:nvSpPr>
          <p:cNvPr id="146457" name="Rectangle 14"/>
          <p:cNvSpPr>
            <a:spLocks noChangeArrowheads="1"/>
          </p:cNvSpPr>
          <p:nvPr/>
        </p:nvSpPr>
        <p:spPr bwMode="auto">
          <a:xfrm>
            <a:off x="3895725" y="3630613"/>
            <a:ext cx="2362200" cy="215900"/>
          </a:xfrm>
          <a:prstGeom prst="rect">
            <a:avLst/>
          </a:prstGeom>
          <a:noFill/>
          <a:ln w="9525">
            <a:noFill/>
            <a:miter lim="800000"/>
            <a:headEnd/>
            <a:tailEnd/>
          </a:ln>
        </p:spPr>
        <p:txBody>
          <a:bodyPr wrap="none">
            <a:spAutoFit/>
          </a:bodyPr>
          <a:lstStyle/>
          <a:p>
            <a:pPr algn="l"/>
            <a:r>
              <a:rPr lang="en-US" sz="800"/>
              <a:t>Graphic 2.6.12 : Inventory Search Results page</a:t>
            </a:r>
          </a:p>
        </p:txBody>
      </p:sp>
      <p:sp>
        <p:nvSpPr>
          <p:cNvPr id="146458" name="Rectangle 35"/>
          <p:cNvSpPr>
            <a:spLocks noChangeArrowheads="1"/>
          </p:cNvSpPr>
          <p:nvPr/>
        </p:nvSpPr>
        <p:spPr bwMode="auto">
          <a:xfrm>
            <a:off x="6800850" y="2486025"/>
            <a:ext cx="1285875" cy="114300"/>
          </a:xfrm>
          <a:prstGeom prst="rect">
            <a:avLst/>
          </a:prstGeom>
          <a:noFill/>
          <a:ln w="19050" algn="ctr">
            <a:solidFill>
              <a:schemeClr val="folHlink"/>
            </a:solidFill>
            <a:miter lim="800000"/>
            <a:headEnd/>
            <a:tailEnd/>
          </a:ln>
        </p:spPr>
        <p:txBody>
          <a:bodyPr wrap="none" anchor="ctr"/>
          <a:lstStyle/>
          <a:p>
            <a:endParaRPr lang="en-US"/>
          </a:p>
        </p:txBody>
      </p:sp>
      <p:sp>
        <p:nvSpPr>
          <p:cNvPr id="146459" name="Rectangle 35"/>
          <p:cNvSpPr>
            <a:spLocks noChangeArrowheads="1"/>
          </p:cNvSpPr>
          <p:nvPr/>
        </p:nvSpPr>
        <p:spPr bwMode="auto">
          <a:xfrm flipV="1">
            <a:off x="4048125" y="2876550"/>
            <a:ext cx="171450" cy="352425"/>
          </a:xfrm>
          <a:prstGeom prst="rect">
            <a:avLst/>
          </a:prstGeom>
          <a:noFill/>
          <a:ln w="19050" algn="ctr">
            <a:solidFill>
              <a:schemeClr val="folHlink"/>
            </a:solidFill>
            <a:miter lim="800000"/>
            <a:headEnd/>
            <a:tailEnd/>
          </a:ln>
        </p:spPr>
        <p:txBody>
          <a:bodyPr wrap="none" anchor="ctr"/>
          <a:lstStyle/>
          <a:p>
            <a:endParaRPr lang="en-US"/>
          </a:p>
        </p:txBody>
      </p:sp>
      <p:sp>
        <p:nvSpPr>
          <p:cNvPr id="146460" name="Rectangle 35"/>
          <p:cNvSpPr>
            <a:spLocks noChangeArrowheads="1"/>
          </p:cNvSpPr>
          <p:nvPr/>
        </p:nvSpPr>
        <p:spPr bwMode="auto">
          <a:xfrm>
            <a:off x="7858125" y="2886075"/>
            <a:ext cx="409575" cy="323850"/>
          </a:xfrm>
          <a:prstGeom prst="rect">
            <a:avLst/>
          </a:prstGeom>
          <a:noFill/>
          <a:ln w="19050" algn="ctr">
            <a:solidFill>
              <a:schemeClr val="folHlink"/>
            </a:solidFill>
            <a:miter lim="800000"/>
            <a:headEnd/>
            <a:tailEnd/>
          </a:ln>
        </p:spPr>
        <p:txBody>
          <a:bodyPr wrap="none" anchor="ctr"/>
          <a:lstStyle/>
          <a:p>
            <a:endParaRPr lang="en-US"/>
          </a:p>
        </p:txBody>
      </p:sp>
      <p:sp>
        <p:nvSpPr>
          <p:cNvPr id="146461" name="Rectangle 35"/>
          <p:cNvSpPr>
            <a:spLocks noChangeArrowheads="1"/>
          </p:cNvSpPr>
          <p:nvPr/>
        </p:nvSpPr>
        <p:spPr bwMode="auto">
          <a:xfrm>
            <a:off x="5753100" y="3238500"/>
            <a:ext cx="838200" cy="1428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CFDE218-2A5E-4220-8342-655CF09AC7F7}" type="slidenum">
              <a:rPr lang="en-US" sz="800">
                <a:solidFill>
                  <a:schemeClr val="bg1"/>
                </a:solidFill>
                <a:ea typeface="Arial Unicode MS" pitchFamily="34" charset="-128"/>
                <a:cs typeface="Arial Unicode MS" pitchFamily="34" charset="-128"/>
              </a:rPr>
              <a:pPr algn="r" eaLnBrk="0" hangingPunct="0"/>
              <a:t>141</a:t>
            </a:fld>
            <a:endParaRPr lang="en-US" sz="800">
              <a:solidFill>
                <a:schemeClr val="bg1"/>
              </a:solidFill>
              <a:ea typeface="Arial Unicode MS" pitchFamily="34" charset="-128"/>
              <a:cs typeface="Arial Unicode MS" pitchFamily="34" charset="-128"/>
            </a:endParaRPr>
          </a:p>
        </p:txBody>
      </p:sp>
      <p:sp>
        <p:nvSpPr>
          <p:cNvPr id="14745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Seven – Viewing the Cart</a:t>
            </a:r>
          </a:p>
        </p:txBody>
      </p:sp>
      <p:sp>
        <p:nvSpPr>
          <p:cNvPr id="14746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Cart</a:t>
            </a:r>
          </a:p>
        </p:txBody>
      </p:sp>
      <p:sp>
        <p:nvSpPr>
          <p:cNvPr id="147461" name="Text Box 5"/>
          <p:cNvSpPr txBox="1">
            <a:spLocks noChangeArrowheads="1"/>
          </p:cNvSpPr>
          <p:nvPr/>
        </p:nvSpPr>
        <p:spPr bwMode="auto">
          <a:xfrm>
            <a:off x="0" y="1787525"/>
            <a:ext cx="4092575" cy="1570038"/>
          </a:xfrm>
          <a:prstGeom prst="rect">
            <a:avLst/>
          </a:prstGeom>
          <a:noFill/>
          <a:ln w="9525">
            <a:noFill/>
            <a:miter lim="800000"/>
            <a:headEnd/>
            <a:tailEnd/>
          </a:ln>
        </p:spPr>
        <p:txBody>
          <a:bodyPr>
            <a:spAutoFit/>
          </a:bodyPr>
          <a:lstStyle/>
          <a:p>
            <a:pPr algn="l">
              <a:spcBef>
                <a:spcPct val="50000"/>
              </a:spcBef>
            </a:pPr>
            <a:r>
              <a:rPr lang="en-US" sz="1200"/>
              <a:t>Your cart holds all of the items you have selected for requisition that have not yet been checked out. Each time you add items to your cart, the My Cart page will appear and you will see the contents of your cart. You may also view the contents currently in your cart by clicking the </a:t>
            </a:r>
            <a:r>
              <a:rPr lang="en-US" sz="1200" b="1"/>
              <a:t>My Cart</a:t>
            </a:r>
            <a:r>
              <a:rPr lang="en-US" sz="1200"/>
              <a:t> link on the menu bar. When you check out the cart, you will use the same requisition information for all of the items in the cart.</a:t>
            </a:r>
          </a:p>
        </p:txBody>
      </p:sp>
      <p:graphicFrame>
        <p:nvGraphicFramePr>
          <p:cNvPr id="147490" name="Group 34"/>
          <p:cNvGraphicFramePr>
            <a:graphicFrameLocks noGrp="1"/>
          </p:cNvGraphicFramePr>
          <p:nvPr/>
        </p:nvGraphicFramePr>
        <p:xfrm>
          <a:off x="107950" y="3448050"/>
          <a:ext cx="3794125" cy="3145536"/>
        </p:xfrm>
        <a:graphic>
          <a:graphicData uri="http://schemas.openxmlformats.org/drawingml/2006/table">
            <a:tbl>
              <a:tblPr/>
              <a:tblGrid>
                <a:gridCol w="3794125"/>
              </a:tblGrid>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Viewing the Cart (Graphic 2.6.13)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icon to change the quantity desired or whether or not a partial quantity is acceptable.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icon to delete an item from the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download</a:t>
                      </a:r>
                      <a:r>
                        <a:rPr kumimoji="0" lang="en-US" sz="1200" b="0" i="0" u="none" strike="noStrike" cap="none" normalizeH="0" baseline="0" smtClean="0">
                          <a:ln>
                            <a:noFill/>
                          </a:ln>
                          <a:solidFill>
                            <a:schemeClr val="tx1"/>
                          </a:solidFill>
                          <a:effectLst/>
                          <a:latin typeface="Arial" pitchFamily="34" charset="0"/>
                        </a:rPr>
                        <a:t> link to download a list of the items in your cart in a Microsoft Excel spreadsheet.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Checkout Cart</a:t>
                      </a:r>
                      <a:r>
                        <a:rPr kumimoji="0" lang="en-US" sz="1200" b="0" i="0" u="none" strike="noStrike" cap="none" normalizeH="0" baseline="0" smtClean="0">
                          <a:ln>
                            <a:noFill/>
                          </a:ln>
                          <a:solidFill>
                            <a:schemeClr val="tx1"/>
                          </a:solidFill>
                          <a:effectLst/>
                          <a:latin typeface="Arial" pitchFamily="34" charset="0"/>
                        </a:rPr>
                        <a:t> button to check out the items in your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Add More Items to Cart</a:t>
                      </a:r>
                      <a:r>
                        <a:rPr kumimoji="0" lang="en-US" sz="1200" b="0" i="0" u="none" strike="noStrike" cap="none" normalizeH="0" baseline="0" smtClean="0">
                          <a:ln>
                            <a:noFill/>
                          </a:ln>
                          <a:solidFill>
                            <a:schemeClr val="tx1"/>
                          </a:solidFill>
                          <a:effectLst/>
                          <a:latin typeface="Arial" pitchFamily="34" charset="0"/>
                        </a:rPr>
                        <a:t> button to add more items to your cart.  Note: If you sign out of PCARSS without creating a requisition, items do not remain in your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47478" name="Picture 22" descr="pencil"/>
          <p:cNvPicPr>
            <a:picLocks noChangeAspect="1" noChangeArrowheads="1"/>
          </p:cNvPicPr>
          <p:nvPr/>
        </p:nvPicPr>
        <p:blipFill>
          <a:blip r:embed="rId3" cstate="print"/>
          <a:srcRect/>
          <a:stretch>
            <a:fillRect/>
          </a:stretch>
        </p:blipFill>
        <p:spPr bwMode="auto">
          <a:xfrm>
            <a:off x="841375" y="3800475"/>
            <a:ext cx="152400" cy="152400"/>
          </a:xfrm>
          <a:prstGeom prst="rect">
            <a:avLst/>
          </a:prstGeom>
          <a:noFill/>
          <a:ln w="9525">
            <a:noFill/>
            <a:miter lim="800000"/>
            <a:headEnd/>
            <a:tailEnd/>
          </a:ln>
        </p:spPr>
      </p:pic>
      <p:pic>
        <p:nvPicPr>
          <p:cNvPr id="147479" name="Picture 23" descr="delete"/>
          <p:cNvPicPr>
            <a:picLocks noChangeAspect="1" noChangeArrowheads="1"/>
          </p:cNvPicPr>
          <p:nvPr/>
        </p:nvPicPr>
        <p:blipFill>
          <a:blip r:embed="rId4" cstate="print"/>
          <a:srcRect/>
          <a:stretch>
            <a:fillRect/>
          </a:stretch>
        </p:blipFill>
        <p:spPr bwMode="auto">
          <a:xfrm>
            <a:off x="833438" y="4324350"/>
            <a:ext cx="152400" cy="152400"/>
          </a:xfrm>
          <a:prstGeom prst="rect">
            <a:avLst/>
          </a:prstGeom>
          <a:noFill/>
          <a:ln w="9525">
            <a:noFill/>
            <a:miter lim="800000"/>
            <a:headEnd/>
            <a:tailEnd/>
          </a:ln>
        </p:spPr>
      </p:pic>
      <p:pic>
        <p:nvPicPr>
          <p:cNvPr id="147480" name="Picture 24" descr="My Cart page"/>
          <p:cNvPicPr>
            <a:picLocks noChangeAspect="1" noChangeArrowheads="1"/>
          </p:cNvPicPr>
          <p:nvPr/>
        </p:nvPicPr>
        <p:blipFill>
          <a:blip r:embed="rId5" cstate="print"/>
          <a:srcRect/>
          <a:stretch>
            <a:fillRect/>
          </a:stretch>
        </p:blipFill>
        <p:spPr bwMode="auto">
          <a:xfrm>
            <a:off x="4067175" y="1847850"/>
            <a:ext cx="4930775" cy="2028825"/>
          </a:xfrm>
          <a:prstGeom prst="rect">
            <a:avLst/>
          </a:prstGeom>
          <a:noFill/>
          <a:ln w="19050">
            <a:solidFill>
              <a:schemeClr val="tx1"/>
            </a:solidFill>
            <a:miter lim="800000"/>
            <a:headEnd/>
            <a:tailEnd/>
          </a:ln>
        </p:spPr>
      </p:pic>
      <p:sp>
        <p:nvSpPr>
          <p:cNvPr id="147481" name="Rectangle 14"/>
          <p:cNvSpPr>
            <a:spLocks noChangeArrowheads="1"/>
          </p:cNvSpPr>
          <p:nvPr/>
        </p:nvSpPr>
        <p:spPr bwMode="auto">
          <a:xfrm>
            <a:off x="4057650" y="3897313"/>
            <a:ext cx="1597025" cy="215900"/>
          </a:xfrm>
          <a:prstGeom prst="rect">
            <a:avLst/>
          </a:prstGeom>
          <a:noFill/>
          <a:ln w="9525">
            <a:noFill/>
            <a:miter lim="800000"/>
            <a:headEnd/>
            <a:tailEnd/>
          </a:ln>
        </p:spPr>
        <p:txBody>
          <a:bodyPr wrap="none">
            <a:spAutoFit/>
          </a:bodyPr>
          <a:lstStyle/>
          <a:p>
            <a:pPr algn="l"/>
            <a:r>
              <a:rPr lang="en-US" sz="800"/>
              <a:t>Graphic 2.6.13 : My Cart page </a:t>
            </a:r>
          </a:p>
        </p:txBody>
      </p:sp>
      <p:sp>
        <p:nvSpPr>
          <p:cNvPr id="147482" name="Rectangle 35"/>
          <p:cNvSpPr>
            <a:spLocks noChangeArrowheads="1"/>
          </p:cNvSpPr>
          <p:nvPr/>
        </p:nvSpPr>
        <p:spPr bwMode="auto">
          <a:xfrm>
            <a:off x="5400675" y="3505200"/>
            <a:ext cx="647700" cy="142875"/>
          </a:xfrm>
          <a:prstGeom prst="rect">
            <a:avLst/>
          </a:prstGeom>
          <a:noFill/>
          <a:ln w="19050" algn="ctr">
            <a:solidFill>
              <a:schemeClr val="folHlink"/>
            </a:solidFill>
            <a:miter lim="800000"/>
            <a:headEnd/>
            <a:tailEnd/>
          </a:ln>
        </p:spPr>
        <p:txBody>
          <a:bodyPr wrap="none" anchor="ctr"/>
          <a:lstStyle/>
          <a:p>
            <a:endParaRPr lang="en-US"/>
          </a:p>
        </p:txBody>
      </p:sp>
      <p:sp>
        <p:nvSpPr>
          <p:cNvPr id="147483" name="Rectangle 35"/>
          <p:cNvSpPr>
            <a:spLocks noChangeArrowheads="1"/>
          </p:cNvSpPr>
          <p:nvPr/>
        </p:nvSpPr>
        <p:spPr bwMode="auto">
          <a:xfrm>
            <a:off x="6038850" y="3505200"/>
            <a:ext cx="1123950" cy="142875"/>
          </a:xfrm>
          <a:prstGeom prst="rect">
            <a:avLst/>
          </a:prstGeom>
          <a:noFill/>
          <a:ln w="19050" algn="ctr">
            <a:solidFill>
              <a:schemeClr val="folHlink"/>
            </a:solidFill>
            <a:miter lim="800000"/>
            <a:headEnd/>
            <a:tailEnd/>
          </a:ln>
        </p:spPr>
        <p:txBody>
          <a:bodyPr wrap="none" anchor="ctr"/>
          <a:lstStyle/>
          <a:p>
            <a:endParaRPr lang="en-US"/>
          </a:p>
        </p:txBody>
      </p:sp>
      <p:sp>
        <p:nvSpPr>
          <p:cNvPr id="147484" name="Rectangle 35"/>
          <p:cNvSpPr>
            <a:spLocks noChangeArrowheads="1"/>
          </p:cNvSpPr>
          <p:nvPr/>
        </p:nvSpPr>
        <p:spPr bwMode="auto">
          <a:xfrm>
            <a:off x="4133850" y="3124200"/>
            <a:ext cx="228600" cy="323850"/>
          </a:xfrm>
          <a:prstGeom prst="rect">
            <a:avLst/>
          </a:prstGeom>
          <a:noFill/>
          <a:ln w="19050" algn="ctr">
            <a:solidFill>
              <a:schemeClr val="folHlink"/>
            </a:solidFill>
            <a:miter lim="800000"/>
            <a:headEnd/>
            <a:tailEnd/>
          </a:ln>
        </p:spPr>
        <p:txBody>
          <a:bodyPr wrap="none" anchor="ctr"/>
          <a:lstStyle/>
          <a:p>
            <a:endParaRPr lang="en-US"/>
          </a:p>
        </p:txBody>
      </p:sp>
      <p:sp>
        <p:nvSpPr>
          <p:cNvPr id="147485" name="Rectangle 35"/>
          <p:cNvSpPr>
            <a:spLocks noChangeArrowheads="1"/>
          </p:cNvSpPr>
          <p:nvPr/>
        </p:nvSpPr>
        <p:spPr bwMode="auto">
          <a:xfrm>
            <a:off x="8391525" y="2809875"/>
            <a:ext cx="533400" cy="161925"/>
          </a:xfrm>
          <a:prstGeom prst="rect">
            <a:avLst/>
          </a:prstGeom>
          <a:noFill/>
          <a:ln w="19050" algn="ctr">
            <a:solidFill>
              <a:schemeClr val="folHlink"/>
            </a:solidFill>
            <a:miter lim="800000"/>
            <a:headEnd/>
            <a:tailEnd/>
          </a:ln>
        </p:spPr>
        <p:txBody>
          <a:bodyPr wrap="none" anchor="ctr"/>
          <a:lstStyle/>
          <a:p>
            <a:endParaRPr lang="en-US"/>
          </a:p>
        </p:txBody>
      </p:sp>
      <p:sp>
        <p:nvSpPr>
          <p:cNvPr id="147486" name="Rectangle 35"/>
          <p:cNvSpPr>
            <a:spLocks noChangeArrowheads="1"/>
          </p:cNvSpPr>
          <p:nvPr/>
        </p:nvSpPr>
        <p:spPr bwMode="auto">
          <a:xfrm>
            <a:off x="7172325" y="3505200"/>
            <a:ext cx="476250" cy="1428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3C1DD9D-1825-4132-9320-DB6A5E10A56C}" type="slidenum">
              <a:rPr lang="en-US" sz="800">
                <a:solidFill>
                  <a:schemeClr val="bg1"/>
                </a:solidFill>
                <a:ea typeface="Arial Unicode MS" pitchFamily="34" charset="-128"/>
                <a:cs typeface="Arial Unicode MS" pitchFamily="34" charset="-128"/>
              </a:rPr>
              <a:pPr algn="r" eaLnBrk="0" hangingPunct="0"/>
              <a:t>142</a:t>
            </a:fld>
            <a:endParaRPr lang="en-US" sz="800">
              <a:solidFill>
                <a:schemeClr val="bg1"/>
              </a:solidFill>
              <a:ea typeface="Arial Unicode MS" pitchFamily="34" charset="-128"/>
              <a:cs typeface="Arial Unicode MS" pitchFamily="34" charset="-128"/>
            </a:endParaRPr>
          </a:p>
        </p:txBody>
      </p:sp>
      <p:sp>
        <p:nvSpPr>
          <p:cNvPr id="14848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Eight – Creating a Requisition</a:t>
            </a:r>
          </a:p>
        </p:txBody>
      </p:sp>
      <p:sp>
        <p:nvSpPr>
          <p:cNvPr id="14848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Requisition</a:t>
            </a:r>
          </a:p>
        </p:txBody>
      </p:sp>
      <p:sp>
        <p:nvSpPr>
          <p:cNvPr id="148485" name="Text Box 5"/>
          <p:cNvSpPr txBox="1">
            <a:spLocks noChangeArrowheads="1"/>
          </p:cNvSpPr>
          <p:nvPr/>
        </p:nvSpPr>
        <p:spPr bwMode="auto">
          <a:xfrm>
            <a:off x="0" y="1787525"/>
            <a:ext cx="3951288" cy="461963"/>
          </a:xfrm>
          <a:prstGeom prst="rect">
            <a:avLst/>
          </a:prstGeom>
          <a:noFill/>
          <a:ln w="9525">
            <a:noFill/>
            <a:miter lim="800000"/>
            <a:headEnd/>
            <a:tailEnd/>
          </a:ln>
        </p:spPr>
        <p:txBody>
          <a:bodyPr>
            <a:spAutoFit/>
          </a:bodyPr>
          <a:lstStyle/>
          <a:p>
            <a:pPr algn="l">
              <a:spcBef>
                <a:spcPct val="50000"/>
              </a:spcBef>
            </a:pPr>
            <a:r>
              <a:rPr lang="en-US" sz="1200"/>
              <a:t>You begin the requisition process when you check out the items in your cart.</a:t>
            </a:r>
          </a:p>
        </p:txBody>
      </p:sp>
      <p:pic>
        <p:nvPicPr>
          <p:cNvPr id="148486" name="Picture 31" descr="Requisition Details page"/>
          <p:cNvPicPr>
            <a:picLocks noChangeAspect="1" noChangeArrowheads="1"/>
          </p:cNvPicPr>
          <p:nvPr/>
        </p:nvPicPr>
        <p:blipFill>
          <a:blip r:embed="rId3" cstate="print"/>
          <a:srcRect/>
          <a:stretch>
            <a:fillRect/>
          </a:stretch>
        </p:blipFill>
        <p:spPr bwMode="auto">
          <a:xfrm>
            <a:off x="4724400" y="1247775"/>
            <a:ext cx="3695700" cy="5030788"/>
          </a:xfrm>
          <a:prstGeom prst="rect">
            <a:avLst/>
          </a:prstGeom>
          <a:noFill/>
          <a:ln w="19050">
            <a:solidFill>
              <a:schemeClr val="tx1"/>
            </a:solidFill>
            <a:miter lim="800000"/>
            <a:headEnd/>
            <a:tailEnd/>
          </a:ln>
        </p:spPr>
      </p:pic>
      <p:sp>
        <p:nvSpPr>
          <p:cNvPr id="148487" name="Rectangle 14"/>
          <p:cNvSpPr>
            <a:spLocks noChangeArrowheads="1"/>
          </p:cNvSpPr>
          <p:nvPr/>
        </p:nvSpPr>
        <p:spPr bwMode="auto">
          <a:xfrm>
            <a:off x="4713288" y="6297613"/>
            <a:ext cx="2062162" cy="215900"/>
          </a:xfrm>
          <a:prstGeom prst="rect">
            <a:avLst/>
          </a:prstGeom>
          <a:noFill/>
          <a:ln w="9525">
            <a:noFill/>
            <a:miter lim="800000"/>
            <a:headEnd/>
            <a:tailEnd/>
          </a:ln>
        </p:spPr>
        <p:txBody>
          <a:bodyPr wrap="none">
            <a:spAutoFit/>
          </a:bodyPr>
          <a:lstStyle/>
          <a:p>
            <a:pPr algn="l"/>
            <a:r>
              <a:rPr lang="en-US" sz="800"/>
              <a:t>Graphic 2.6.14 : Requisition Details page</a:t>
            </a:r>
          </a:p>
        </p:txBody>
      </p:sp>
      <p:graphicFrame>
        <p:nvGraphicFramePr>
          <p:cNvPr id="9" name="Group 32"/>
          <p:cNvGraphicFramePr>
            <a:graphicFrameLocks/>
          </p:cNvGraphicFramePr>
          <p:nvPr/>
        </p:nvGraphicFramePr>
        <p:xfrm>
          <a:off x="134938" y="2289175"/>
          <a:ext cx="4125615" cy="3913632"/>
        </p:xfrm>
        <a:graphic>
          <a:graphicData uri="http://schemas.openxmlformats.org/drawingml/2006/table">
            <a:tbl>
              <a:tblPr/>
              <a:tblGrid>
                <a:gridCol w="415289"/>
                <a:gridCol w="3710326"/>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Requisition (Graphic 2.6.14)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My Cart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6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Checkout Cart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Requisition Details page appears (Graphic 2.6.14). Your name appears as the POC for the requisition, along with your phone number and E-Mail  address, in the Requestor (From) section.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Populate</a:t>
                      </a:r>
                      <a:r>
                        <a:rPr kumimoji="0" lang="en-US" sz="1200" b="0" i="0" u="none" strike="noStrike" cap="none" normalizeH="0" baseline="0" dirty="0" smtClean="0">
                          <a:ln>
                            <a:noFill/>
                          </a:ln>
                          <a:solidFill>
                            <a:schemeClr val="tx1"/>
                          </a:solidFill>
                          <a:effectLst/>
                          <a:latin typeface="Arial" pitchFamily="34" charset="0"/>
                        </a:rPr>
                        <a:t> all </a:t>
                      </a:r>
                      <a:r>
                        <a:rPr kumimoji="0" lang="en-US" sz="1200" b="1" i="0" u="none" strike="noStrike" cap="none" normalizeH="0" baseline="0" dirty="0" smtClean="0">
                          <a:ln>
                            <a:noFill/>
                          </a:ln>
                          <a:solidFill>
                            <a:schemeClr val="tx1"/>
                          </a:solidFill>
                          <a:effectLst/>
                          <a:latin typeface="Arial" pitchFamily="34" charset="0"/>
                        </a:rPr>
                        <a:t>appropriate fields</a:t>
                      </a:r>
                      <a:r>
                        <a:rPr kumimoji="0" lang="en-US" sz="12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Requisition Workload page, Draft tab is displayed and your requisition is saved as a draft.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Open</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draft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requisition</a:t>
                      </a:r>
                      <a:r>
                        <a:rPr kumimoji="0" lang="en-US" sz="1200" b="0" i="0" u="none" strike="noStrike" cap="none" normalizeH="0" baseline="0" dirty="0" smtClean="0">
                          <a:ln>
                            <a:noFill/>
                          </a:ln>
                          <a:solidFill>
                            <a:schemeClr val="tx1"/>
                          </a:solidFill>
                          <a:effectLst/>
                          <a:latin typeface="Arial" pitchFamily="34" charset="0"/>
                        </a:rPr>
                        <a:t> and </a:t>
                      </a:r>
                      <a:r>
                        <a:rPr kumimoji="0" lang="en-US" sz="1200" b="0" i="1" u="none" strike="noStrike" cap="none" normalizeH="0" baseline="0" dirty="0" smtClean="0">
                          <a:ln>
                            <a:noFill/>
                          </a:ln>
                          <a:solidFill>
                            <a:schemeClr val="tx1"/>
                          </a:solidFill>
                          <a:effectLst/>
                          <a:latin typeface="Arial" pitchFamily="34" charset="0"/>
                        </a:rPr>
                        <a:t>verify</a:t>
                      </a:r>
                      <a:r>
                        <a:rPr kumimoji="0" lang="en-US" sz="1200" b="0" i="0" u="none" strike="noStrike" cap="none" normalizeH="0" baseline="0" dirty="0" smtClean="0">
                          <a:ln>
                            <a:noFill/>
                          </a:ln>
                          <a:solidFill>
                            <a:schemeClr val="tx1"/>
                          </a:solidFill>
                          <a:effectLst/>
                          <a:latin typeface="Arial" pitchFamily="34" charset="0"/>
                        </a:rPr>
                        <a:t> that all the </a:t>
                      </a:r>
                      <a:r>
                        <a:rPr kumimoji="0" lang="en-US" sz="1200" b="0" i="1"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is correct.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 Requisition</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If the requisition needs to be routed to more than one PLCO for approval, separate requisitions are created.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8513" name="Rectangle 35"/>
          <p:cNvSpPr>
            <a:spLocks noChangeArrowheads="1"/>
          </p:cNvSpPr>
          <p:nvPr/>
        </p:nvSpPr>
        <p:spPr bwMode="auto">
          <a:xfrm>
            <a:off x="6335713" y="5380038"/>
            <a:ext cx="192087" cy="968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35"/>
          <p:cNvGraphicFramePr>
            <a:graphicFrameLocks/>
          </p:cNvGraphicFramePr>
          <p:nvPr/>
        </p:nvGraphicFramePr>
        <p:xfrm>
          <a:off x="114300" y="2486025"/>
          <a:ext cx="3652090" cy="2706624"/>
        </p:xfrm>
        <a:graphic>
          <a:graphicData uri="http://schemas.openxmlformats.org/drawingml/2006/table">
            <a:tbl>
              <a:tblPr/>
              <a:tblGrid>
                <a:gridCol w="3652090"/>
              </a:tblGrid>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 Requisition (Graphic 2.6.15)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on the </a:t>
                      </a:r>
                      <a:r>
                        <a:rPr kumimoji="0" lang="en-US" sz="1200" b="1" i="0" u="none" strike="noStrike" cap="none" normalizeH="0" baseline="0" dirty="0" smtClean="0">
                          <a:ln>
                            <a:noFill/>
                          </a:ln>
                          <a:solidFill>
                            <a:schemeClr val="tx1"/>
                          </a:solidFill>
                          <a:effectLst/>
                          <a:latin typeface="Arial" pitchFamily="34" charset="0"/>
                        </a:rPr>
                        <a:t>View Requisition</a:t>
                      </a:r>
                      <a:r>
                        <a:rPr kumimoji="0" lang="en-US" sz="1200" b="0" i="0" u="none" strike="noStrike" cap="none" normalizeH="0" baseline="0" dirty="0" smtClean="0">
                          <a:ln>
                            <a:noFill/>
                          </a:ln>
                          <a:solidFill>
                            <a:schemeClr val="tx1"/>
                          </a:solidFill>
                          <a:effectLst/>
                          <a:latin typeface="Arial" pitchFamily="34" charset="0"/>
                        </a:rPr>
                        <a:t> page.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 at the top of the page.</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Edit Requisition page appears (Graphic 2.6.15).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items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Inventory Search page appears where you can search for additional inventory for the requisition.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Click the      </a:t>
                      </a:r>
                      <a:r>
                        <a:rPr kumimoji="0" lang="en-US" sz="1200" b="1" i="0" u="none" strike="noStrike" cap="none" normalizeH="0" baseline="0" dirty="0" smtClean="0">
                          <a:ln>
                            <a:noFill/>
                          </a:ln>
                          <a:solidFill>
                            <a:schemeClr val="tx1"/>
                          </a:solidFill>
                          <a:effectLst/>
                          <a:latin typeface="Arial" pitchFamily="34" charset="0"/>
                        </a:rPr>
                        <a:t>edit items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My Requisition page appears where you may change quantities of the items you have already selected for requisition.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9520" name="Rectangle 2"/>
          <p:cNvSpPr>
            <a:spLocks noGrp="1" noChangeArrowheads="1"/>
          </p:cNvSpPr>
          <p:nvPr>
            <p:ph type="title"/>
          </p:nvPr>
        </p:nvSpPr>
        <p:spPr/>
        <p:txBody>
          <a:bodyPr/>
          <a:lstStyle/>
          <a:p>
            <a:pPr eaLnBrk="1" hangingPunct="1"/>
            <a:r>
              <a:rPr lang="en-US" smtClean="0"/>
              <a:t>Topic Nine – Editing a Requisition</a:t>
            </a:r>
          </a:p>
        </p:txBody>
      </p:sp>
      <p:sp>
        <p:nvSpPr>
          <p:cNvPr id="14952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1B5E450-3B4E-4D71-87CF-38B2286EED9D}" type="slidenum">
              <a:rPr lang="en-US" sz="800">
                <a:solidFill>
                  <a:schemeClr val="bg1"/>
                </a:solidFill>
                <a:ea typeface="Arial Unicode MS" pitchFamily="34" charset="-128"/>
                <a:cs typeface="Arial Unicode MS" pitchFamily="34" charset="-128"/>
              </a:rPr>
              <a:pPr algn="r" eaLnBrk="0" hangingPunct="0"/>
              <a:t>143</a:t>
            </a:fld>
            <a:endParaRPr lang="en-US" sz="800">
              <a:solidFill>
                <a:schemeClr val="bg1"/>
              </a:solidFill>
              <a:ea typeface="Arial Unicode MS" pitchFamily="34" charset="-128"/>
              <a:cs typeface="Arial Unicode MS" pitchFamily="34" charset="-128"/>
            </a:endParaRPr>
          </a:p>
        </p:txBody>
      </p:sp>
      <p:sp>
        <p:nvSpPr>
          <p:cNvPr id="14952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Requisition</a:t>
            </a:r>
          </a:p>
        </p:txBody>
      </p:sp>
      <p:sp>
        <p:nvSpPr>
          <p:cNvPr id="149523" name="Text Box 5"/>
          <p:cNvSpPr txBox="1">
            <a:spLocks noChangeArrowheads="1"/>
          </p:cNvSpPr>
          <p:nvPr/>
        </p:nvSpPr>
        <p:spPr bwMode="auto">
          <a:xfrm>
            <a:off x="0" y="1787525"/>
            <a:ext cx="3824288" cy="646113"/>
          </a:xfrm>
          <a:prstGeom prst="rect">
            <a:avLst/>
          </a:prstGeom>
          <a:noFill/>
          <a:ln w="9525">
            <a:noFill/>
            <a:miter lim="800000"/>
            <a:headEnd/>
            <a:tailEnd/>
          </a:ln>
        </p:spPr>
        <p:txBody>
          <a:bodyPr>
            <a:spAutoFit/>
          </a:bodyPr>
          <a:lstStyle/>
          <a:p>
            <a:pPr algn="l">
              <a:spcBef>
                <a:spcPct val="50000"/>
              </a:spcBef>
            </a:pPr>
            <a:r>
              <a:rPr lang="en-US" sz="1200"/>
              <a:t>A PLCO or Administrator can edit the requisition details for requisitions in Draft, Submitted, Cancelled, or Rejected status.</a:t>
            </a:r>
          </a:p>
        </p:txBody>
      </p:sp>
      <p:pic>
        <p:nvPicPr>
          <p:cNvPr id="149524" name="Picture 25" descr="pencil"/>
          <p:cNvPicPr>
            <a:picLocks noChangeAspect="1" noChangeArrowheads="1"/>
          </p:cNvPicPr>
          <p:nvPr/>
        </p:nvPicPr>
        <p:blipFill>
          <a:blip r:embed="rId2" cstate="print"/>
          <a:srcRect/>
          <a:stretch>
            <a:fillRect/>
          </a:stretch>
        </p:blipFill>
        <p:spPr bwMode="auto">
          <a:xfrm>
            <a:off x="846138" y="3152775"/>
            <a:ext cx="152400" cy="152400"/>
          </a:xfrm>
          <a:prstGeom prst="rect">
            <a:avLst/>
          </a:prstGeom>
          <a:noFill/>
          <a:ln w="9525">
            <a:noFill/>
            <a:miter lim="800000"/>
            <a:headEnd/>
            <a:tailEnd/>
          </a:ln>
        </p:spPr>
      </p:pic>
      <p:pic>
        <p:nvPicPr>
          <p:cNvPr id="149525" name="Picture 27" descr="Edit Requisition page"/>
          <p:cNvPicPr>
            <a:picLocks noChangeAspect="1" noChangeArrowheads="1"/>
          </p:cNvPicPr>
          <p:nvPr/>
        </p:nvPicPr>
        <p:blipFill>
          <a:blip r:embed="rId3" cstate="print"/>
          <a:srcRect/>
          <a:stretch>
            <a:fillRect/>
          </a:stretch>
        </p:blipFill>
        <p:spPr bwMode="auto">
          <a:xfrm>
            <a:off x="4730750" y="1333500"/>
            <a:ext cx="3568700" cy="4992688"/>
          </a:xfrm>
          <a:prstGeom prst="rect">
            <a:avLst/>
          </a:prstGeom>
          <a:noFill/>
          <a:ln w="19050">
            <a:solidFill>
              <a:schemeClr val="tx1"/>
            </a:solidFill>
            <a:miter lim="800000"/>
            <a:headEnd/>
            <a:tailEnd/>
          </a:ln>
        </p:spPr>
      </p:pic>
      <p:sp>
        <p:nvSpPr>
          <p:cNvPr id="149526" name="Rectangle 14"/>
          <p:cNvSpPr>
            <a:spLocks noChangeArrowheads="1"/>
          </p:cNvSpPr>
          <p:nvPr/>
        </p:nvSpPr>
        <p:spPr bwMode="auto">
          <a:xfrm>
            <a:off x="4721225" y="6326188"/>
            <a:ext cx="1925638" cy="215900"/>
          </a:xfrm>
          <a:prstGeom prst="rect">
            <a:avLst/>
          </a:prstGeom>
          <a:noFill/>
          <a:ln w="9525">
            <a:noFill/>
            <a:miter lim="800000"/>
            <a:headEnd/>
            <a:tailEnd/>
          </a:ln>
        </p:spPr>
        <p:txBody>
          <a:bodyPr wrap="none">
            <a:spAutoFit/>
          </a:bodyPr>
          <a:lstStyle/>
          <a:p>
            <a:pPr algn="l"/>
            <a:r>
              <a:rPr lang="en-US" sz="800"/>
              <a:t>Graphic 2.6.15 : Edit Requisition page</a:t>
            </a:r>
          </a:p>
        </p:txBody>
      </p:sp>
      <p:pic>
        <p:nvPicPr>
          <p:cNvPr id="149527" name="Picture 25" descr="pencil"/>
          <p:cNvPicPr>
            <a:picLocks noChangeAspect="1" noChangeArrowheads="1"/>
          </p:cNvPicPr>
          <p:nvPr/>
        </p:nvPicPr>
        <p:blipFill>
          <a:blip r:embed="rId2" cstate="print"/>
          <a:srcRect/>
          <a:stretch>
            <a:fillRect/>
          </a:stretch>
        </p:blipFill>
        <p:spPr bwMode="auto">
          <a:xfrm>
            <a:off x="839788" y="4400550"/>
            <a:ext cx="152400" cy="152400"/>
          </a:xfrm>
          <a:prstGeom prst="rect">
            <a:avLst/>
          </a:prstGeom>
          <a:noFill/>
          <a:ln w="9525">
            <a:noFill/>
            <a:miter lim="800000"/>
            <a:headEnd/>
            <a:tailEnd/>
          </a:ln>
        </p:spPr>
      </p:pic>
      <p:pic>
        <p:nvPicPr>
          <p:cNvPr id="149528" name="Picture 13" descr="add.gif"/>
          <p:cNvPicPr>
            <a:picLocks noChangeAspect="1"/>
          </p:cNvPicPr>
          <p:nvPr/>
        </p:nvPicPr>
        <p:blipFill>
          <a:blip r:embed="rId4" cstate="print"/>
          <a:srcRect/>
          <a:stretch>
            <a:fillRect/>
          </a:stretch>
        </p:blipFill>
        <p:spPr bwMode="auto">
          <a:xfrm>
            <a:off x="849313" y="3671888"/>
            <a:ext cx="152400" cy="152400"/>
          </a:xfrm>
          <a:prstGeom prst="rect">
            <a:avLst/>
          </a:prstGeom>
          <a:noFill/>
          <a:ln w="9525">
            <a:noFill/>
            <a:miter lim="800000"/>
            <a:headEnd/>
            <a:tailEnd/>
          </a:ln>
        </p:spPr>
      </p:pic>
      <p:sp>
        <p:nvSpPr>
          <p:cNvPr id="149529" name="Rectangle 35"/>
          <p:cNvSpPr>
            <a:spLocks noChangeArrowheads="1"/>
          </p:cNvSpPr>
          <p:nvPr/>
        </p:nvSpPr>
        <p:spPr bwMode="auto">
          <a:xfrm>
            <a:off x="6294438" y="6018213"/>
            <a:ext cx="192087" cy="968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r>
              <a:rPr lang="en-US" smtClean="0"/>
              <a:t>Topic Ten – Canceling a Requisition</a:t>
            </a:r>
          </a:p>
        </p:txBody>
      </p:sp>
      <p:sp>
        <p:nvSpPr>
          <p:cNvPr id="15053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DE4EE3A-8C21-4E5F-A079-4A77E860D18D}" type="slidenum">
              <a:rPr lang="en-US" sz="800">
                <a:solidFill>
                  <a:schemeClr val="bg1"/>
                </a:solidFill>
                <a:ea typeface="Arial Unicode MS" pitchFamily="34" charset="-128"/>
                <a:cs typeface="Arial Unicode MS" pitchFamily="34" charset="-128"/>
              </a:rPr>
              <a:pPr algn="r" eaLnBrk="0" hangingPunct="0"/>
              <a:t>144</a:t>
            </a:fld>
            <a:endParaRPr lang="en-US" sz="800">
              <a:solidFill>
                <a:schemeClr val="bg1"/>
              </a:solidFill>
              <a:ea typeface="Arial Unicode MS" pitchFamily="34" charset="-128"/>
              <a:cs typeface="Arial Unicode MS" pitchFamily="34" charset="-128"/>
            </a:endParaRPr>
          </a:p>
        </p:txBody>
      </p:sp>
      <p:sp>
        <p:nvSpPr>
          <p:cNvPr id="15053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Canceling a Requisition</a:t>
            </a:r>
          </a:p>
        </p:txBody>
      </p:sp>
      <p:sp>
        <p:nvSpPr>
          <p:cNvPr id="150533" name="Text Box 5"/>
          <p:cNvSpPr txBox="1">
            <a:spLocks noChangeArrowheads="1"/>
          </p:cNvSpPr>
          <p:nvPr/>
        </p:nvSpPr>
        <p:spPr bwMode="auto">
          <a:xfrm>
            <a:off x="0" y="1787525"/>
            <a:ext cx="4433888" cy="1200150"/>
          </a:xfrm>
          <a:prstGeom prst="rect">
            <a:avLst/>
          </a:prstGeom>
          <a:noFill/>
          <a:ln w="9525">
            <a:noFill/>
            <a:miter lim="800000"/>
            <a:headEnd/>
            <a:tailEnd/>
          </a:ln>
        </p:spPr>
        <p:txBody>
          <a:bodyPr>
            <a:spAutoFit/>
          </a:bodyPr>
          <a:lstStyle/>
          <a:p>
            <a:pPr algn="l">
              <a:spcBef>
                <a:spcPct val="50000"/>
              </a:spcBef>
            </a:pPr>
            <a:r>
              <a:rPr lang="en-US" sz="1200"/>
              <a:t>A PLCO or Administrator can cancel requisitions. Screeners, on the other hand, can only request cancellation of a requisition. Requisitions under a pending cancellation request will appear in your workload with the status Request Cancel. A PLCO can cancel a requisition until shipping instructions have been issued.</a:t>
            </a:r>
          </a:p>
        </p:txBody>
      </p:sp>
      <p:pic>
        <p:nvPicPr>
          <p:cNvPr id="150534" name="Picture 25" descr="pencil"/>
          <p:cNvPicPr>
            <a:picLocks noChangeAspect="1" noChangeArrowheads="1"/>
          </p:cNvPicPr>
          <p:nvPr/>
        </p:nvPicPr>
        <p:blipFill>
          <a:blip r:embed="rId2" cstate="print"/>
          <a:srcRect/>
          <a:stretch>
            <a:fillRect/>
          </a:stretch>
        </p:blipFill>
        <p:spPr bwMode="auto">
          <a:xfrm>
            <a:off x="4983163" y="4948238"/>
            <a:ext cx="152400" cy="152400"/>
          </a:xfrm>
          <a:prstGeom prst="rect">
            <a:avLst/>
          </a:prstGeom>
          <a:noFill/>
          <a:ln w="9525">
            <a:noFill/>
            <a:miter lim="800000"/>
            <a:headEnd/>
            <a:tailEnd/>
          </a:ln>
        </p:spPr>
      </p:pic>
      <p:pic>
        <p:nvPicPr>
          <p:cNvPr id="150535" name="Picture 26" descr="View Requisition page"/>
          <p:cNvPicPr>
            <a:picLocks noChangeAspect="1" noChangeArrowheads="1"/>
          </p:cNvPicPr>
          <p:nvPr/>
        </p:nvPicPr>
        <p:blipFill>
          <a:blip r:embed="rId3" cstate="print"/>
          <a:srcRect/>
          <a:stretch>
            <a:fillRect/>
          </a:stretch>
        </p:blipFill>
        <p:spPr bwMode="auto">
          <a:xfrm>
            <a:off x="4543425" y="1457325"/>
            <a:ext cx="4137025" cy="4805363"/>
          </a:xfrm>
          <a:prstGeom prst="rect">
            <a:avLst/>
          </a:prstGeom>
          <a:noFill/>
          <a:ln w="19050">
            <a:solidFill>
              <a:schemeClr val="tx1"/>
            </a:solidFill>
            <a:miter lim="800000"/>
            <a:headEnd/>
            <a:tailEnd/>
          </a:ln>
        </p:spPr>
      </p:pic>
      <p:sp>
        <p:nvSpPr>
          <p:cNvPr id="150536" name="Rectangle 14"/>
          <p:cNvSpPr>
            <a:spLocks noChangeArrowheads="1"/>
          </p:cNvSpPr>
          <p:nvPr/>
        </p:nvSpPr>
        <p:spPr bwMode="auto">
          <a:xfrm>
            <a:off x="4491038" y="6280150"/>
            <a:ext cx="1998662" cy="215900"/>
          </a:xfrm>
          <a:prstGeom prst="rect">
            <a:avLst/>
          </a:prstGeom>
          <a:noFill/>
          <a:ln w="9525">
            <a:noFill/>
            <a:miter lim="800000"/>
            <a:headEnd/>
            <a:tailEnd/>
          </a:ln>
        </p:spPr>
        <p:txBody>
          <a:bodyPr wrap="none">
            <a:spAutoFit/>
          </a:bodyPr>
          <a:lstStyle/>
          <a:p>
            <a:pPr algn="l"/>
            <a:r>
              <a:rPr lang="en-US" sz="800"/>
              <a:t>Graphic 2.6.16 : View Requisition page </a:t>
            </a:r>
          </a:p>
        </p:txBody>
      </p:sp>
      <p:sp>
        <p:nvSpPr>
          <p:cNvPr id="150537" name="Rectangle 35"/>
          <p:cNvSpPr>
            <a:spLocks noChangeArrowheads="1"/>
          </p:cNvSpPr>
          <p:nvPr/>
        </p:nvSpPr>
        <p:spPr bwMode="auto">
          <a:xfrm>
            <a:off x="7697788" y="2328863"/>
            <a:ext cx="255587" cy="127000"/>
          </a:xfrm>
          <a:prstGeom prst="rect">
            <a:avLst/>
          </a:prstGeom>
          <a:noFill/>
          <a:ln w="19050" algn="ctr">
            <a:solidFill>
              <a:schemeClr val="folHlink"/>
            </a:solidFill>
            <a:miter lim="800000"/>
            <a:headEnd/>
            <a:tailEnd/>
          </a:ln>
        </p:spPr>
        <p:txBody>
          <a:bodyPr wrap="none" anchor="ctr"/>
          <a:lstStyle/>
          <a:p>
            <a:endParaRPr lang="en-US"/>
          </a:p>
        </p:txBody>
      </p:sp>
      <p:graphicFrame>
        <p:nvGraphicFramePr>
          <p:cNvPr id="13" name="Group 35"/>
          <p:cNvGraphicFramePr>
            <a:graphicFrameLocks/>
          </p:cNvGraphicFramePr>
          <p:nvPr/>
        </p:nvGraphicFramePr>
        <p:xfrm>
          <a:off x="127000" y="3052763"/>
          <a:ext cx="4041259" cy="2980944"/>
        </p:xfrm>
        <a:graphic>
          <a:graphicData uri="http://schemas.openxmlformats.org/drawingml/2006/table">
            <a:tbl>
              <a:tblPr/>
              <a:tblGrid>
                <a:gridCol w="475205"/>
                <a:gridCol w="3566054"/>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Canceling a Requisition (Graphic 2.6.16)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Requisition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Find</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requisition </a:t>
                      </a:r>
                      <a:r>
                        <a:rPr kumimoji="0" lang="en-US" sz="1200" b="0" i="0" u="none" strike="noStrike" cap="none" normalizeH="0" baseline="0" dirty="0" smtClean="0">
                          <a:ln>
                            <a:noFill/>
                          </a:ln>
                          <a:solidFill>
                            <a:schemeClr val="tx1"/>
                          </a:solidFill>
                          <a:effectLst/>
                          <a:latin typeface="Arial" pitchFamily="34" charset="0"/>
                        </a:rPr>
                        <a:t>you wish to cancel.</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Requisition page appears (Graphic 2.6.16).</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cancel </a:t>
                      </a:r>
                      <a:r>
                        <a:rPr kumimoji="0" lang="en-US" sz="1200" b="0" i="0" u="none" strike="noStrike" cap="none" normalizeH="0" baseline="0" dirty="0" smtClean="0">
                          <a:ln>
                            <a:noFill/>
                          </a:ln>
                          <a:solidFill>
                            <a:schemeClr val="tx1"/>
                          </a:solidFill>
                          <a:effectLst/>
                          <a:latin typeface="Arial" pitchFamily="34" charset="0"/>
                        </a:rPr>
                        <a:t>link.</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 pop-up window appears asking you to </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confirm the cancellation.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button on the pop-up window.</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status of the requisition becomes</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Cancelled and will appear under the Inactive tab </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with Cancelled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r>
              <a:rPr lang="en-US" smtClean="0"/>
              <a:t>Topic Eleven – Resubmitting a Requisition</a:t>
            </a:r>
          </a:p>
        </p:txBody>
      </p:sp>
      <p:sp>
        <p:nvSpPr>
          <p:cNvPr id="15155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6FB9C41-BBD3-4E73-868B-8DC9FB1C1D6D}" type="slidenum">
              <a:rPr lang="en-US" sz="800">
                <a:solidFill>
                  <a:schemeClr val="bg1"/>
                </a:solidFill>
                <a:ea typeface="Arial Unicode MS" pitchFamily="34" charset="-128"/>
                <a:cs typeface="Arial Unicode MS" pitchFamily="34" charset="-128"/>
              </a:rPr>
              <a:pPr algn="r" eaLnBrk="0" hangingPunct="0"/>
              <a:t>145</a:t>
            </a:fld>
            <a:endParaRPr lang="en-US" sz="800">
              <a:solidFill>
                <a:schemeClr val="bg1"/>
              </a:solidFill>
              <a:ea typeface="Arial Unicode MS" pitchFamily="34" charset="-128"/>
              <a:cs typeface="Arial Unicode MS" pitchFamily="34" charset="-128"/>
            </a:endParaRPr>
          </a:p>
        </p:txBody>
      </p:sp>
      <p:sp>
        <p:nvSpPr>
          <p:cNvPr id="15155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Resubmitting a Requisition</a:t>
            </a:r>
          </a:p>
        </p:txBody>
      </p:sp>
      <p:sp>
        <p:nvSpPr>
          <p:cNvPr id="151557" name="Text Box 5"/>
          <p:cNvSpPr txBox="1">
            <a:spLocks noChangeArrowheads="1"/>
          </p:cNvSpPr>
          <p:nvPr/>
        </p:nvSpPr>
        <p:spPr bwMode="auto">
          <a:xfrm>
            <a:off x="0" y="1787525"/>
            <a:ext cx="3697288" cy="461963"/>
          </a:xfrm>
          <a:prstGeom prst="rect">
            <a:avLst/>
          </a:prstGeom>
          <a:noFill/>
          <a:ln w="9525">
            <a:noFill/>
            <a:miter lim="800000"/>
            <a:headEnd/>
            <a:tailEnd/>
          </a:ln>
        </p:spPr>
        <p:txBody>
          <a:bodyPr>
            <a:spAutoFit/>
          </a:bodyPr>
          <a:lstStyle/>
          <a:p>
            <a:pPr algn="l">
              <a:spcBef>
                <a:spcPct val="50000"/>
              </a:spcBef>
            </a:pPr>
            <a:r>
              <a:rPr lang="en-US" sz="1200"/>
              <a:t>A PLCO or Administrator can resubmit requisitions in Cancelled or Rejected status.</a:t>
            </a:r>
          </a:p>
        </p:txBody>
      </p:sp>
      <p:pic>
        <p:nvPicPr>
          <p:cNvPr id="151558" name="Picture 28" descr="View Requisition page"/>
          <p:cNvPicPr>
            <a:picLocks noChangeAspect="1" noChangeArrowheads="1"/>
          </p:cNvPicPr>
          <p:nvPr/>
        </p:nvPicPr>
        <p:blipFill>
          <a:blip r:embed="rId2" cstate="print"/>
          <a:srcRect/>
          <a:stretch>
            <a:fillRect/>
          </a:stretch>
        </p:blipFill>
        <p:spPr bwMode="auto">
          <a:xfrm>
            <a:off x="3638550" y="1895475"/>
            <a:ext cx="5257800" cy="2967038"/>
          </a:xfrm>
          <a:prstGeom prst="rect">
            <a:avLst/>
          </a:prstGeom>
          <a:noFill/>
          <a:ln w="19050">
            <a:solidFill>
              <a:schemeClr val="tx1"/>
            </a:solidFill>
            <a:miter lim="800000"/>
            <a:headEnd/>
            <a:tailEnd/>
          </a:ln>
        </p:spPr>
      </p:pic>
      <p:sp>
        <p:nvSpPr>
          <p:cNvPr id="151559" name="Rectangle 14"/>
          <p:cNvSpPr>
            <a:spLocks noChangeArrowheads="1"/>
          </p:cNvSpPr>
          <p:nvPr/>
        </p:nvSpPr>
        <p:spPr bwMode="auto">
          <a:xfrm>
            <a:off x="3629025" y="4886325"/>
            <a:ext cx="2411413" cy="214313"/>
          </a:xfrm>
          <a:prstGeom prst="rect">
            <a:avLst/>
          </a:prstGeom>
          <a:noFill/>
          <a:ln w="9525">
            <a:noFill/>
            <a:miter lim="800000"/>
            <a:headEnd/>
            <a:tailEnd/>
          </a:ln>
        </p:spPr>
        <p:txBody>
          <a:bodyPr wrap="none">
            <a:spAutoFit/>
          </a:bodyPr>
          <a:lstStyle/>
          <a:p>
            <a:pPr algn="l"/>
            <a:r>
              <a:rPr lang="en-US" sz="800"/>
              <a:t>Graphic 2.6.17 : View Requisition page (bottom) </a:t>
            </a:r>
          </a:p>
        </p:txBody>
      </p:sp>
      <p:graphicFrame>
        <p:nvGraphicFramePr>
          <p:cNvPr id="9" name="Group 35"/>
          <p:cNvGraphicFramePr>
            <a:graphicFrameLocks/>
          </p:cNvGraphicFramePr>
          <p:nvPr/>
        </p:nvGraphicFramePr>
        <p:xfrm>
          <a:off x="101600" y="2346325"/>
          <a:ext cx="3186113" cy="3310128"/>
        </p:xfrm>
        <a:graphic>
          <a:graphicData uri="http://schemas.openxmlformats.org/drawingml/2006/table">
            <a:tbl>
              <a:tblPr/>
              <a:tblGrid>
                <a:gridCol w="374650"/>
                <a:gridCol w="281146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Resubmitting a Requisition (Graphic 2.6.17)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4365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Requisition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Inactive tab</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098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Find</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Cancelled or Rejected requisition</a:t>
                      </a:r>
                      <a:r>
                        <a:rPr kumimoji="0" lang="en-US" sz="1200" b="0" i="0" u="none" strike="noStrike" cap="none" normalizeH="0" baseline="0" dirty="0" smtClean="0">
                          <a:ln>
                            <a:noFill/>
                          </a:ln>
                          <a:solidFill>
                            <a:schemeClr val="tx1"/>
                          </a:solidFill>
                          <a:effectLst/>
                          <a:latin typeface="Arial" pitchFamily="34" charset="0"/>
                        </a:rPr>
                        <a:t> you wish to resubmit.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Requisition page appears (Graphic 2.6.17).</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365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Verify</a:t>
                      </a:r>
                      <a:r>
                        <a:rPr kumimoji="0" lang="en-US" sz="1200" b="0" i="0" u="none" strike="noStrike" cap="none" normalizeH="0" baseline="0" dirty="0" smtClean="0">
                          <a:ln>
                            <a:noFill/>
                          </a:ln>
                          <a:solidFill>
                            <a:schemeClr val="tx1"/>
                          </a:solidFill>
                          <a:effectLst/>
                          <a:latin typeface="Arial" pitchFamily="34" charset="0"/>
                        </a:rPr>
                        <a:t> that all the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is correct.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979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Resubmit</a:t>
                      </a:r>
                      <a:r>
                        <a:rPr kumimoji="0" lang="en-US" sz="1200" b="0" i="0" u="none" strike="noStrike" cap="none" normalizeH="0" baseline="0" dirty="0" smtClean="0">
                          <a:ln>
                            <a:noFill/>
                          </a:ln>
                          <a:solidFill>
                            <a:schemeClr val="tx1"/>
                          </a:solidFill>
                          <a:effectLst/>
                          <a:latin typeface="Arial" pitchFamily="34" charset="0"/>
                        </a:rPr>
                        <a:t> button.</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requisition is moved to the Active </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tab and goes to Submitted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1582" name="Rectangle 35"/>
          <p:cNvSpPr>
            <a:spLocks noChangeArrowheads="1"/>
          </p:cNvSpPr>
          <p:nvPr/>
        </p:nvSpPr>
        <p:spPr bwMode="auto">
          <a:xfrm>
            <a:off x="5815013" y="3763963"/>
            <a:ext cx="479425" cy="13811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6" descr="Requisition Search page"/>
          <p:cNvPicPr>
            <a:picLocks noChangeAspect="1" noChangeArrowheads="1"/>
          </p:cNvPicPr>
          <p:nvPr/>
        </p:nvPicPr>
        <p:blipFill>
          <a:blip r:embed="rId3" cstate="print"/>
          <a:srcRect/>
          <a:stretch>
            <a:fillRect/>
          </a:stretch>
        </p:blipFill>
        <p:spPr bwMode="auto">
          <a:xfrm>
            <a:off x="3238500" y="2746375"/>
            <a:ext cx="5132388" cy="2022475"/>
          </a:xfrm>
          <a:prstGeom prst="rect">
            <a:avLst/>
          </a:prstGeom>
          <a:noFill/>
          <a:ln w="19050">
            <a:solidFill>
              <a:schemeClr val="tx1"/>
            </a:solidFill>
            <a:miter lim="800000"/>
            <a:headEnd/>
            <a:tailEnd/>
          </a:ln>
        </p:spPr>
      </p:pic>
      <p:sp>
        <p:nvSpPr>
          <p:cNvPr id="15257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Twelve – Searching for a Requisition</a:t>
            </a:r>
          </a:p>
        </p:txBody>
      </p:sp>
      <p:sp>
        <p:nvSpPr>
          <p:cNvPr id="15258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2F42AB6-0602-4AF6-9D63-DAC5E5B33666}" type="slidenum">
              <a:rPr lang="en-US" sz="800">
                <a:solidFill>
                  <a:schemeClr val="bg1"/>
                </a:solidFill>
                <a:ea typeface="Arial Unicode MS" pitchFamily="34" charset="-128"/>
                <a:cs typeface="Arial Unicode MS" pitchFamily="34" charset="-128"/>
              </a:rPr>
              <a:pPr algn="r" eaLnBrk="0" hangingPunct="0"/>
              <a:t>146</a:t>
            </a:fld>
            <a:endParaRPr lang="en-US" sz="800">
              <a:solidFill>
                <a:schemeClr val="bg1"/>
              </a:solidFill>
              <a:ea typeface="Arial Unicode MS" pitchFamily="34" charset="-128"/>
              <a:cs typeface="Arial Unicode MS" pitchFamily="34" charset="-128"/>
            </a:endParaRPr>
          </a:p>
        </p:txBody>
      </p:sp>
      <p:graphicFrame>
        <p:nvGraphicFramePr>
          <p:cNvPr id="759838" name="Group 30"/>
          <p:cNvGraphicFramePr>
            <a:graphicFrameLocks noGrp="1"/>
          </p:cNvGraphicFramePr>
          <p:nvPr/>
        </p:nvGraphicFramePr>
        <p:xfrm>
          <a:off x="109538" y="2486025"/>
          <a:ext cx="2931374" cy="3200400"/>
        </p:xfrm>
        <a:graphic>
          <a:graphicData uri="http://schemas.openxmlformats.org/drawingml/2006/table">
            <a:tbl>
              <a:tblPr/>
              <a:tblGrid>
                <a:gridCol w="347480"/>
                <a:gridCol w="2583894"/>
              </a:tblGrid>
              <a:tr h="1503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a Requisition (Graphics 2.6.18 – 2.6.20)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5845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search requisition</a:t>
                      </a:r>
                      <a:r>
                        <a:rPr kumimoji="0" lang="en-US" sz="1200" b="0" i="0" u="none" strike="noStrike" cap="none" normalizeH="0" baseline="0" dirty="0" smtClean="0">
                          <a:ln>
                            <a:noFill/>
                          </a:ln>
                          <a:solidFill>
                            <a:srgbClr val="000000"/>
                          </a:solidFill>
                          <a:effectLst/>
                          <a:latin typeface="Arial" pitchFamily="34" charset="0"/>
                        </a:rPr>
                        <a:t> link on the Requisition Workload page (Graphic 2.6.18).</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Requisition Search page appears (Graphic 2.6.19).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242821">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search fields to find the desired requisition.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9695">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Requisition Search Results page appears (Graphic 2.6.20).</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28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requisition</a:t>
                      </a:r>
                      <a:r>
                        <a:rPr kumimoji="0" lang="en-US" sz="1200" b="0" i="0" u="none" strike="noStrike" cap="none" normalizeH="0" baseline="0" dirty="0" smtClean="0">
                          <a:ln>
                            <a:noFill/>
                          </a:ln>
                          <a:solidFill>
                            <a:schemeClr val="tx1"/>
                          </a:solidFill>
                          <a:effectLst/>
                          <a:latin typeface="Arial" pitchFamily="34" charset="0"/>
                        </a:rPr>
                        <a:t> to view the requisition details and line items associated with the requisition.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52600" name="Picture 2" descr="search"/>
          <p:cNvPicPr>
            <a:picLocks noChangeAspect="1" noChangeArrowheads="1"/>
          </p:cNvPicPr>
          <p:nvPr/>
        </p:nvPicPr>
        <p:blipFill>
          <a:blip r:embed="rId4" cstate="print"/>
          <a:srcRect/>
          <a:stretch>
            <a:fillRect/>
          </a:stretch>
        </p:blipFill>
        <p:spPr bwMode="auto">
          <a:xfrm>
            <a:off x="1200150" y="2954338"/>
            <a:ext cx="152400" cy="142875"/>
          </a:xfrm>
          <a:prstGeom prst="rect">
            <a:avLst/>
          </a:prstGeom>
          <a:noFill/>
          <a:ln w="9525">
            <a:noFill/>
            <a:miter lim="800000"/>
            <a:headEnd/>
            <a:tailEnd/>
          </a:ln>
        </p:spPr>
      </p:pic>
      <p:sp>
        <p:nvSpPr>
          <p:cNvPr id="152601"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a Requisition</a:t>
            </a:r>
          </a:p>
        </p:txBody>
      </p:sp>
      <p:sp>
        <p:nvSpPr>
          <p:cNvPr id="152602" name="Text Box 28"/>
          <p:cNvSpPr txBox="1">
            <a:spLocks noChangeArrowheads="1"/>
          </p:cNvSpPr>
          <p:nvPr/>
        </p:nvSpPr>
        <p:spPr bwMode="auto">
          <a:xfrm>
            <a:off x="0" y="1787525"/>
            <a:ext cx="3352800" cy="830263"/>
          </a:xfrm>
          <a:prstGeom prst="rect">
            <a:avLst/>
          </a:prstGeom>
          <a:noFill/>
          <a:ln w="9525">
            <a:noFill/>
            <a:miter lim="800000"/>
            <a:headEnd/>
            <a:tailEnd/>
          </a:ln>
        </p:spPr>
        <p:txBody>
          <a:bodyPr>
            <a:spAutoFit/>
          </a:bodyPr>
          <a:lstStyle/>
          <a:p>
            <a:pPr algn="l"/>
            <a:r>
              <a:rPr lang="en-US" sz="1200"/>
              <a:t>Only Administrators can search for requisitions in PCARSS and modify work belonging to any user. </a:t>
            </a:r>
          </a:p>
          <a:p>
            <a:pPr algn="l"/>
            <a:endParaRPr lang="en-US" sz="1200"/>
          </a:p>
        </p:txBody>
      </p:sp>
      <p:pic>
        <p:nvPicPr>
          <p:cNvPr id="152603" name="Picture 27" descr="Requisition Search Results page"/>
          <p:cNvPicPr>
            <a:picLocks noChangeAspect="1" noChangeArrowheads="1"/>
          </p:cNvPicPr>
          <p:nvPr/>
        </p:nvPicPr>
        <p:blipFill>
          <a:blip r:embed="rId5" cstate="print"/>
          <a:srcRect/>
          <a:stretch>
            <a:fillRect/>
          </a:stretch>
        </p:blipFill>
        <p:spPr bwMode="auto">
          <a:xfrm>
            <a:off x="4333875" y="4678363"/>
            <a:ext cx="4689475" cy="1749425"/>
          </a:xfrm>
          <a:prstGeom prst="rect">
            <a:avLst/>
          </a:prstGeom>
          <a:noFill/>
          <a:ln w="19050">
            <a:solidFill>
              <a:schemeClr val="tx1"/>
            </a:solidFill>
            <a:miter lim="800000"/>
            <a:headEnd/>
            <a:tailEnd/>
          </a:ln>
        </p:spPr>
      </p:pic>
      <p:sp>
        <p:nvSpPr>
          <p:cNvPr id="152604" name="Rectangle 14"/>
          <p:cNvSpPr>
            <a:spLocks noChangeArrowheads="1"/>
          </p:cNvSpPr>
          <p:nvPr/>
        </p:nvSpPr>
        <p:spPr bwMode="auto">
          <a:xfrm>
            <a:off x="3219450" y="4783138"/>
            <a:ext cx="1085850" cy="461962"/>
          </a:xfrm>
          <a:prstGeom prst="rect">
            <a:avLst/>
          </a:prstGeom>
          <a:noFill/>
          <a:ln w="9525">
            <a:noFill/>
            <a:miter lim="800000"/>
            <a:headEnd/>
            <a:tailEnd/>
          </a:ln>
        </p:spPr>
        <p:txBody>
          <a:bodyPr>
            <a:spAutoFit/>
          </a:bodyPr>
          <a:lstStyle/>
          <a:p>
            <a:pPr algn="l"/>
            <a:r>
              <a:rPr lang="en-US" sz="800"/>
              <a:t>Graphic 2.6.19 : Requisition Search page</a:t>
            </a:r>
          </a:p>
        </p:txBody>
      </p:sp>
      <p:sp>
        <p:nvSpPr>
          <p:cNvPr id="152605" name="Rectangle 14"/>
          <p:cNvSpPr>
            <a:spLocks noChangeArrowheads="1"/>
          </p:cNvSpPr>
          <p:nvPr/>
        </p:nvSpPr>
        <p:spPr bwMode="auto">
          <a:xfrm>
            <a:off x="4314825" y="6421438"/>
            <a:ext cx="2446338" cy="215900"/>
          </a:xfrm>
          <a:prstGeom prst="rect">
            <a:avLst/>
          </a:prstGeom>
          <a:noFill/>
          <a:ln w="9525">
            <a:noFill/>
            <a:miter lim="800000"/>
            <a:headEnd/>
            <a:tailEnd/>
          </a:ln>
        </p:spPr>
        <p:txBody>
          <a:bodyPr wrap="none">
            <a:spAutoFit/>
          </a:bodyPr>
          <a:lstStyle/>
          <a:p>
            <a:pPr algn="l"/>
            <a:r>
              <a:rPr lang="en-US" sz="800"/>
              <a:t>Graphic 2.6.20 : Requisition Search Results page</a:t>
            </a:r>
          </a:p>
        </p:txBody>
      </p:sp>
      <p:pic>
        <p:nvPicPr>
          <p:cNvPr id="152606" name="Picture 11" descr="9.gif"/>
          <p:cNvPicPr>
            <a:picLocks noChangeAspect="1"/>
          </p:cNvPicPr>
          <p:nvPr/>
        </p:nvPicPr>
        <p:blipFill>
          <a:blip r:embed="rId6" cstate="print"/>
          <a:srcRect/>
          <a:stretch>
            <a:fillRect/>
          </a:stretch>
        </p:blipFill>
        <p:spPr bwMode="auto">
          <a:xfrm>
            <a:off x="3810000" y="1285875"/>
            <a:ext cx="5153025" cy="1222375"/>
          </a:xfrm>
          <a:prstGeom prst="rect">
            <a:avLst/>
          </a:prstGeom>
          <a:noFill/>
          <a:ln w="19050">
            <a:solidFill>
              <a:schemeClr val="tx1"/>
            </a:solidFill>
            <a:miter lim="800000"/>
            <a:headEnd/>
            <a:tailEnd/>
          </a:ln>
        </p:spPr>
      </p:pic>
      <p:sp>
        <p:nvSpPr>
          <p:cNvPr id="152607" name="Rectangle 14"/>
          <p:cNvSpPr>
            <a:spLocks noChangeArrowheads="1"/>
          </p:cNvSpPr>
          <p:nvPr/>
        </p:nvSpPr>
        <p:spPr bwMode="auto">
          <a:xfrm>
            <a:off x="3781425" y="2516188"/>
            <a:ext cx="2446338" cy="215900"/>
          </a:xfrm>
          <a:prstGeom prst="rect">
            <a:avLst/>
          </a:prstGeom>
          <a:noFill/>
          <a:ln w="9525">
            <a:noFill/>
            <a:miter lim="800000"/>
            <a:headEnd/>
            <a:tailEnd/>
          </a:ln>
        </p:spPr>
        <p:txBody>
          <a:bodyPr wrap="none">
            <a:spAutoFit/>
          </a:bodyPr>
          <a:lstStyle/>
          <a:p>
            <a:pPr algn="l"/>
            <a:r>
              <a:rPr lang="en-US" sz="800"/>
              <a:t>Graphic 2.6.18 : Requisition Search Results page</a:t>
            </a:r>
          </a:p>
        </p:txBody>
      </p:sp>
      <p:sp>
        <p:nvSpPr>
          <p:cNvPr id="152608" name="Rectangle 35"/>
          <p:cNvSpPr>
            <a:spLocks noChangeArrowheads="1"/>
          </p:cNvSpPr>
          <p:nvPr/>
        </p:nvSpPr>
        <p:spPr bwMode="auto">
          <a:xfrm>
            <a:off x="6973888" y="2200275"/>
            <a:ext cx="809625" cy="128588"/>
          </a:xfrm>
          <a:prstGeom prst="rect">
            <a:avLst/>
          </a:prstGeom>
          <a:noFill/>
          <a:ln w="19050" algn="ctr">
            <a:solidFill>
              <a:schemeClr val="folHlink"/>
            </a:solidFill>
            <a:miter lim="800000"/>
            <a:headEnd/>
            <a:tailEnd/>
          </a:ln>
        </p:spPr>
        <p:txBody>
          <a:bodyPr wrap="none" anchor="ctr"/>
          <a:lstStyle/>
          <a:p>
            <a:endParaRPr lang="en-US"/>
          </a:p>
        </p:txBody>
      </p:sp>
      <p:sp>
        <p:nvSpPr>
          <p:cNvPr id="152609" name="Rectangle 35"/>
          <p:cNvSpPr>
            <a:spLocks noChangeArrowheads="1"/>
          </p:cNvSpPr>
          <p:nvPr/>
        </p:nvSpPr>
        <p:spPr bwMode="auto">
          <a:xfrm>
            <a:off x="5443538" y="4379913"/>
            <a:ext cx="341312" cy="12858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3A2504A-51EB-4902-B261-8133ECAB49B2}" type="slidenum">
              <a:rPr lang="en-US" sz="800">
                <a:solidFill>
                  <a:schemeClr val="bg1"/>
                </a:solidFill>
                <a:ea typeface="Arial Unicode MS" pitchFamily="34" charset="-128"/>
                <a:cs typeface="Arial Unicode MS" pitchFamily="34" charset="-128"/>
              </a:rPr>
              <a:pPr algn="r" eaLnBrk="0" hangingPunct="0"/>
              <a:t>147</a:t>
            </a:fld>
            <a:endParaRPr lang="en-US" sz="800">
              <a:solidFill>
                <a:schemeClr val="bg1"/>
              </a:solidFill>
              <a:ea typeface="Arial Unicode MS" pitchFamily="34" charset="-128"/>
              <a:cs typeface="Arial Unicode MS" pitchFamily="34" charset="-128"/>
            </a:endParaRPr>
          </a:p>
        </p:txBody>
      </p:sp>
      <p:sp>
        <p:nvSpPr>
          <p:cNvPr id="153603" name="Rectangle 2"/>
          <p:cNvSpPr>
            <a:spLocks noGrp="1" noChangeArrowheads="1"/>
          </p:cNvSpPr>
          <p:nvPr>
            <p:ph type="title" idx="4294967295"/>
          </p:nvPr>
        </p:nvSpPr>
        <p:spPr>
          <a:xfrm>
            <a:off x="1755775" y="282575"/>
            <a:ext cx="7388225" cy="717550"/>
          </a:xfrm>
        </p:spPr>
        <p:txBody>
          <a:bodyPr/>
          <a:lstStyle/>
          <a:p>
            <a:pPr eaLnBrk="1" hangingPunct="1"/>
            <a:r>
              <a:rPr lang="en-US" sz="1600" smtClean="0"/>
              <a:t>Topic Thirteen – Issuing a Final Disposition on Requisitioned Inventory</a:t>
            </a:r>
          </a:p>
        </p:txBody>
      </p:sp>
      <p:sp>
        <p:nvSpPr>
          <p:cNvPr id="153604" name="Rectangle 3"/>
          <p:cNvSpPr txBox="1">
            <a:spLocks noChangeArrowheads="1"/>
          </p:cNvSpPr>
          <p:nvPr/>
        </p:nvSpPr>
        <p:spPr bwMode="auto">
          <a:xfrm>
            <a:off x="0" y="1220788"/>
            <a:ext cx="64738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Final Disposition on Requisitioned Inventory</a:t>
            </a:r>
          </a:p>
        </p:txBody>
      </p:sp>
      <p:sp>
        <p:nvSpPr>
          <p:cNvPr id="153605" name="Text Box 5"/>
          <p:cNvSpPr txBox="1">
            <a:spLocks noChangeArrowheads="1"/>
          </p:cNvSpPr>
          <p:nvPr/>
        </p:nvSpPr>
        <p:spPr bwMode="auto">
          <a:xfrm>
            <a:off x="0" y="1787525"/>
            <a:ext cx="3862388" cy="639763"/>
          </a:xfrm>
          <a:prstGeom prst="rect">
            <a:avLst/>
          </a:prstGeom>
          <a:noFill/>
          <a:ln w="9525">
            <a:noFill/>
            <a:miter lim="800000"/>
            <a:headEnd/>
            <a:tailEnd/>
          </a:ln>
        </p:spPr>
        <p:txBody>
          <a:bodyPr>
            <a:spAutoFit/>
          </a:bodyPr>
          <a:lstStyle/>
          <a:p>
            <a:pPr algn="l">
              <a:spcBef>
                <a:spcPct val="50000"/>
              </a:spcBef>
            </a:pPr>
            <a:r>
              <a:rPr lang="en-US" sz="1200"/>
              <a:t>After a requisition has been approved and completed, you will need to issue a final disposition to the requisitioned items. </a:t>
            </a:r>
          </a:p>
        </p:txBody>
      </p:sp>
      <p:graphicFrame>
        <p:nvGraphicFramePr>
          <p:cNvPr id="761913" name="Group 57"/>
          <p:cNvGraphicFramePr>
            <a:graphicFrameLocks noGrp="1"/>
          </p:cNvGraphicFramePr>
          <p:nvPr/>
        </p:nvGraphicFramePr>
        <p:xfrm>
          <a:off x="122238" y="2520950"/>
          <a:ext cx="3907172" cy="2798064"/>
        </p:xfrm>
        <a:graphic>
          <a:graphicData uri="http://schemas.openxmlformats.org/drawingml/2006/table">
            <a:tbl>
              <a:tblPr/>
              <a:tblGrid>
                <a:gridCol w="430363"/>
                <a:gridCol w="3476809"/>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Issuing a Final Disposition on Requisitioned Inventory (Graphics 2.6.21 – 2.6.24)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140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appears (Graphic 2.6.21).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582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link on the inventory schedule number</a:t>
                      </a:r>
                      <a:r>
                        <a:rPr kumimoji="0" lang="en-US" sz="1200" b="0" i="0" u="none" strike="noStrike" cap="none" normalizeH="0" baseline="0" dirty="0" smtClean="0">
                          <a:ln>
                            <a:noFill/>
                          </a:ln>
                          <a:solidFill>
                            <a:schemeClr val="tx1"/>
                          </a:solidFill>
                          <a:effectLst/>
                          <a:latin typeface="Arial" pitchFamily="34" charset="0"/>
                        </a:rPr>
                        <a:t> for the requisition.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Update Disposition page appears (Graphic 2.6.22).</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The requisitions will have Requisitioned - Action Needed! in the Disposition column.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3622" name="Picture 25" descr="Manage Disposition page"/>
          <p:cNvPicPr>
            <a:picLocks noChangeAspect="1" noChangeArrowheads="1"/>
          </p:cNvPicPr>
          <p:nvPr/>
        </p:nvPicPr>
        <p:blipFill>
          <a:blip r:embed="rId3" cstate="print"/>
          <a:srcRect/>
          <a:stretch>
            <a:fillRect/>
          </a:stretch>
        </p:blipFill>
        <p:spPr bwMode="auto">
          <a:xfrm>
            <a:off x="4289425" y="1887538"/>
            <a:ext cx="4598988" cy="2833687"/>
          </a:xfrm>
          <a:prstGeom prst="rect">
            <a:avLst/>
          </a:prstGeom>
          <a:noFill/>
          <a:ln w="19050">
            <a:solidFill>
              <a:schemeClr val="tx1"/>
            </a:solidFill>
            <a:miter lim="800000"/>
            <a:headEnd/>
            <a:tailEnd/>
          </a:ln>
        </p:spPr>
      </p:pic>
      <p:sp>
        <p:nvSpPr>
          <p:cNvPr id="153623" name="Rectangle 14"/>
          <p:cNvSpPr>
            <a:spLocks noChangeArrowheads="1"/>
          </p:cNvSpPr>
          <p:nvPr/>
        </p:nvSpPr>
        <p:spPr bwMode="auto">
          <a:xfrm>
            <a:off x="4260850" y="4740275"/>
            <a:ext cx="2114550" cy="215900"/>
          </a:xfrm>
          <a:prstGeom prst="rect">
            <a:avLst/>
          </a:prstGeom>
          <a:noFill/>
          <a:ln w="9525">
            <a:noFill/>
            <a:miter lim="800000"/>
            <a:headEnd/>
            <a:tailEnd/>
          </a:ln>
        </p:spPr>
        <p:txBody>
          <a:bodyPr wrap="none">
            <a:spAutoFit/>
          </a:bodyPr>
          <a:lstStyle/>
          <a:p>
            <a:pPr algn="l"/>
            <a:r>
              <a:rPr lang="en-US" sz="800"/>
              <a:t>Graphic 2.6.21 : Manage Disposition page</a:t>
            </a:r>
          </a:p>
        </p:txBody>
      </p:sp>
      <p:sp>
        <p:nvSpPr>
          <p:cNvPr id="153624" name="Rectangle 35"/>
          <p:cNvSpPr>
            <a:spLocks noChangeArrowheads="1"/>
          </p:cNvSpPr>
          <p:nvPr/>
        </p:nvSpPr>
        <p:spPr bwMode="auto">
          <a:xfrm>
            <a:off x="4827588" y="3198813"/>
            <a:ext cx="3986212" cy="1603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4C163C7-C045-4BAB-9055-00B8A8783977}" type="slidenum">
              <a:rPr lang="en-US" sz="800">
                <a:solidFill>
                  <a:schemeClr val="bg1"/>
                </a:solidFill>
                <a:ea typeface="Arial Unicode MS" pitchFamily="34" charset="-128"/>
                <a:cs typeface="Arial Unicode MS" pitchFamily="34" charset="-128"/>
              </a:rPr>
              <a:pPr algn="r" eaLnBrk="0" hangingPunct="0"/>
              <a:t>148</a:t>
            </a:fld>
            <a:endParaRPr lang="en-US" sz="800">
              <a:solidFill>
                <a:schemeClr val="bg1"/>
              </a:solidFill>
              <a:ea typeface="Arial Unicode MS" pitchFamily="34" charset="-128"/>
              <a:cs typeface="Arial Unicode MS" pitchFamily="34" charset="-128"/>
            </a:endParaRPr>
          </a:p>
        </p:txBody>
      </p:sp>
      <p:sp>
        <p:nvSpPr>
          <p:cNvPr id="154627" name="Rectangle 2"/>
          <p:cNvSpPr>
            <a:spLocks noGrp="1" noChangeArrowheads="1"/>
          </p:cNvSpPr>
          <p:nvPr>
            <p:ph type="title" idx="4294967295"/>
          </p:nvPr>
        </p:nvSpPr>
        <p:spPr>
          <a:xfrm>
            <a:off x="1755775" y="282575"/>
            <a:ext cx="7388225" cy="717550"/>
          </a:xfrm>
        </p:spPr>
        <p:txBody>
          <a:bodyPr/>
          <a:lstStyle/>
          <a:p>
            <a:pPr eaLnBrk="1" hangingPunct="1"/>
            <a:r>
              <a:rPr lang="en-US" sz="1600" smtClean="0"/>
              <a:t>Topic Thirteen – Issuing a Final Disposition on Requisitioned Inventory</a:t>
            </a:r>
          </a:p>
        </p:txBody>
      </p:sp>
      <p:sp>
        <p:nvSpPr>
          <p:cNvPr id="154628" name="Rectangle 3"/>
          <p:cNvSpPr txBox="1">
            <a:spLocks noChangeArrowheads="1"/>
          </p:cNvSpPr>
          <p:nvPr/>
        </p:nvSpPr>
        <p:spPr bwMode="auto">
          <a:xfrm>
            <a:off x="0" y="1220788"/>
            <a:ext cx="64738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Final Disposition on Requisitioned Inventory</a:t>
            </a:r>
          </a:p>
        </p:txBody>
      </p:sp>
      <p:sp>
        <p:nvSpPr>
          <p:cNvPr id="154629" name="Text Box 5"/>
          <p:cNvSpPr txBox="1">
            <a:spLocks noChangeArrowheads="1"/>
          </p:cNvSpPr>
          <p:nvPr/>
        </p:nvSpPr>
        <p:spPr bwMode="auto">
          <a:xfrm>
            <a:off x="0" y="1787525"/>
            <a:ext cx="3862388" cy="639763"/>
          </a:xfrm>
          <a:prstGeom prst="rect">
            <a:avLst/>
          </a:prstGeom>
          <a:noFill/>
          <a:ln w="9525">
            <a:noFill/>
            <a:miter lim="800000"/>
            <a:headEnd/>
            <a:tailEnd/>
          </a:ln>
        </p:spPr>
        <p:txBody>
          <a:bodyPr>
            <a:spAutoFit/>
          </a:bodyPr>
          <a:lstStyle/>
          <a:p>
            <a:pPr algn="l">
              <a:spcBef>
                <a:spcPct val="50000"/>
              </a:spcBef>
            </a:pPr>
            <a:r>
              <a:rPr lang="en-US" sz="1200"/>
              <a:t>After a requisition has been approved and completed, you will need to issue a final disposition to the requisitioned items. </a:t>
            </a:r>
          </a:p>
        </p:txBody>
      </p:sp>
      <p:graphicFrame>
        <p:nvGraphicFramePr>
          <p:cNvPr id="154654" name="Group 30"/>
          <p:cNvGraphicFramePr>
            <a:graphicFrameLocks noGrp="1"/>
          </p:cNvGraphicFramePr>
          <p:nvPr/>
        </p:nvGraphicFramePr>
        <p:xfrm>
          <a:off x="122238" y="2511425"/>
          <a:ext cx="3705225" cy="3157728"/>
        </p:xfrm>
        <a:graphic>
          <a:graphicData uri="http://schemas.openxmlformats.org/drawingml/2006/table">
            <a:tbl>
              <a:tblPr/>
              <a:tblGrid>
                <a:gridCol w="407987"/>
                <a:gridCol w="329723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Issuing a Final Disposition on Requisitioned Inventory (Graphics 2.6.21 – 2.6.24)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301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 </a:t>
                      </a:r>
                      <a:r>
                        <a:rPr kumimoji="0" lang="en-US" sz="1200" b="1" i="0" u="none" strike="noStrike" cap="none" normalizeH="0" baseline="0" smtClean="0">
                          <a:ln>
                            <a:noFill/>
                          </a:ln>
                          <a:solidFill>
                            <a:schemeClr val="tx1"/>
                          </a:solidFill>
                          <a:effectLst/>
                          <a:latin typeface="Arial" pitchFamily="34" charset="0"/>
                        </a:rPr>
                        <a:t>disposition code </a:t>
                      </a:r>
                      <a:r>
                        <a:rPr kumimoji="0" lang="en-US" sz="1200" b="0" i="0" u="none" strike="noStrike" cap="none" normalizeH="0" baseline="0" smtClean="0">
                          <a:ln>
                            <a:noFill/>
                          </a:ln>
                          <a:solidFill>
                            <a:schemeClr val="tx1"/>
                          </a:solidFill>
                          <a:effectLst/>
                          <a:latin typeface="Arial" pitchFamily="34" charset="0"/>
                        </a:rPr>
                        <a:t>from the Apply Disposition Code drop-down list.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in the PLCO Remarks box.</a:t>
                      </a:r>
                      <a:endParaRPr kumimoji="0" lang="en-US" sz="11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Notice</a:t>
                      </a:r>
                      <a:r>
                        <a:rPr kumimoji="0" lang="en-US" sz="1200" b="0" i="0" u="none" strike="noStrike" cap="none" normalizeH="0" baseline="0" smtClean="0">
                          <a:ln>
                            <a:noFill/>
                          </a:ln>
                          <a:solidFill>
                            <a:schemeClr val="tx1"/>
                          </a:solidFill>
                          <a:effectLst/>
                          <a:latin typeface="Arial" pitchFamily="34" charset="0"/>
                        </a:rPr>
                        <a:t> that 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of the item approved appears in the Quantity box and </a:t>
                      </a:r>
                      <a:r>
                        <a:rPr kumimoji="0" lang="en-US" sz="1200" b="1" i="0" u="none" strike="noStrike" cap="none" normalizeH="0" baseline="0" smtClean="0">
                          <a:ln>
                            <a:noFill/>
                          </a:ln>
                          <a:solidFill>
                            <a:schemeClr val="tx1"/>
                          </a:solidFill>
                          <a:effectLst/>
                          <a:latin typeface="Arial" pitchFamily="34" charset="0"/>
                        </a:rPr>
                        <a:t>shipping</a:t>
                      </a:r>
                      <a:r>
                        <a:rPr kumimoji="0" lang="en-US" sz="1200" b="0" i="0" u="none" strike="noStrike" cap="none" normalizeH="0" baseline="0" smtClean="0">
                          <a:ln>
                            <a:noFill/>
                          </a:ln>
                          <a:solidFill>
                            <a:schemeClr val="tx1"/>
                          </a:solidFill>
                          <a:effectLst/>
                          <a:latin typeface="Arial" pitchFamily="34" charset="0"/>
                        </a:rPr>
                        <a:t> is automatically required. This information cannot be modified.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4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Disposition – Assign UII page appears if UIIs were selected for the requisition (Graphic 2.6.23).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4649" name="Picture 26" descr="Update Disposition page"/>
          <p:cNvPicPr>
            <a:picLocks noChangeAspect="1" noChangeArrowheads="1"/>
          </p:cNvPicPr>
          <p:nvPr/>
        </p:nvPicPr>
        <p:blipFill>
          <a:blip r:embed="rId3" cstate="print"/>
          <a:srcRect/>
          <a:stretch>
            <a:fillRect/>
          </a:stretch>
        </p:blipFill>
        <p:spPr bwMode="auto">
          <a:xfrm>
            <a:off x="4051300" y="1849438"/>
            <a:ext cx="4933950" cy="3168650"/>
          </a:xfrm>
          <a:prstGeom prst="rect">
            <a:avLst/>
          </a:prstGeom>
          <a:noFill/>
          <a:ln w="19050">
            <a:solidFill>
              <a:schemeClr val="tx1"/>
            </a:solidFill>
            <a:miter lim="800000"/>
            <a:headEnd/>
            <a:tailEnd/>
          </a:ln>
        </p:spPr>
      </p:pic>
      <p:sp>
        <p:nvSpPr>
          <p:cNvPr id="154650" name="Rectangle 14"/>
          <p:cNvSpPr>
            <a:spLocks noChangeArrowheads="1"/>
          </p:cNvSpPr>
          <p:nvPr/>
        </p:nvSpPr>
        <p:spPr bwMode="auto">
          <a:xfrm>
            <a:off x="4021138" y="5038725"/>
            <a:ext cx="2074862" cy="215900"/>
          </a:xfrm>
          <a:prstGeom prst="rect">
            <a:avLst/>
          </a:prstGeom>
          <a:noFill/>
          <a:ln w="9525">
            <a:noFill/>
            <a:miter lim="800000"/>
            <a:headEnd/>
            <a:tailEnd/>
          </a:ln>
        </p:spPr>
        <p:txBody>
          <a:bodyPr wrap="none">
            <a:spAutoFit/>
          </a:bodyPr>
          <a:lstStyle/>
          <a:p>
            <a:pPr algn="l"/>
            <a:r>
              <a:rPr lang="en-US" sz="800"/>
              <a:t>Graphic 2.6.22 : Update Disposition page</a:t>
            </a:r>
          </a:p>
        </p:txBody>
      </p:sp>
      <p:sp>
        <p:nvSpPr>
          <p:cNvPr id="154651" name="Rectangle 35"/>
          <p:cNvSpPr>
            <a:spLocks noChangeArrowheads="1"/>
          </p:cNvSpPr>
          <p:nvPr/>
        </p:nvSpPr>
        <p:spPr bwMode="auto">
          <a:xfrm>
            <a:off x="6134100" y="4665663"/>
            <a:ext cx="404813" cy="139700"/>
          </a:xfrm>
          <a:prstGeom prst="rect">
            <a:avLst/>
          </a:prstGeom>
          <a:noFill/>
          <a:ln w="19050" algn="ctr">
            <a:solidFill>
              <a:schemeClr val="folHlink"/>
            </a:solidFill>
            <a:miter lim="800000"/>
            <a:headEnd/>
            <a:tailEnd/>
          </a:ln>
        </p:spPr>
        <p:txBody>
          <a:bodyPr wrap="none" anchor="ctr"/>
          <a:lstStyle/>
          <a:p>
            <a:endParaRPr lang="en-US"/>
          </a:p>
        </p:txBody>
      </p:sp>
      <p:sp>
        <p:nvSpPr>
          <p:cNvPr id="154652" name="Rectangle 35"/>
          <p:cNvSpPr>
            <a:spLocks noChangeArrowheads="1"/>
          </p:cNvSpPr>
          <p:nvPr/>
        </p:nvSpPr>
        <p:spPr bwMode="auto">
          <a:xfrm>
            <a:off x="4092575" y="3506788"/>
            <a:ext cx="3829050" cy="1936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4" descr="Disposition - Assign UII page"/>
          <p:cNvPicPr>
            <a:picLocks noChangeAspect="1" noChangeArrowheads="1"/>
          </p:cNvPicPr>
          <p:nvPr/>
        </p:nvPicPr>
        <p:blipFill>
          <a:blip r:embed="rId2" cstate="print"/>
          <a:srcRect/>
          <a:stretch>
            <a:fillRect/>
          </a:stretch>
        </p:blipFill>
        <p:spPr bwMode="auto">
          <a:xfrm>
            <a:off x="3406775" y="1803400"/>
            <a:ext cx="4260850" cy="2544763"/>
          </a:xfrm>
          <a:prstGeom prst="rect">
            <a:avLst/>
          </a:prstGeom>
          <a:noFill/>
          <a:ln w="19050">
            <a:solidFill>
              <a:schemeClr val="tx1"/>
            </a:solidFill>
            <a:miter lim="800000"/>
            <a:headEnd/>
            <a:tailEnd/>
          </a:ln>
        </p:spPr>
      </p:pic>
      <p:sp>
        <p:nvSpPr>
          <p:cNvPr id="155651" name="Rectangle 2"/>
          <p:cNvSpPr>
            <a:spLocks noGrp="1" noChangeArrowheads="1"/>
          </p:cNvSpPr>
          <p:nvPr>
            <p:ph type="title"/>
          </p:nvPr>
        </p:nvSpPr>
        <p:spPr>
          <a:xfrm>
            <a:off x="1755775" y="282575"/>
            <a:ext cx="7164388" cy="717550"/>
          </a:xfrm>
        </p:spPr>
        <p:txBody>
          <a:bodyPr/>
          <a:lstStyle/>
          <a:p>
            <a:pPr eaLnBrk="1" hangingPunct="1"/>
            <a:r>
              <a:rPr lang="en-US" sz="1600" smtClean="0"/>
              <a:t>Topic Thirteen – Issuing a Final Disposition on Requisitioned Inventory</a:t>
            </a:r>
          </a:p>
        </p:txBody>
      </p:sp>
      <p:sp>
        <p:nvSpPr>
          <p:cNvPr id="15565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AF340DC-A810-447B-890A-EE49CCA4244E}" type="slidenum">
              <a:rPr lang="en-US" sz="800">
                <a:solidFill>
                  <a:schemeClr val="bg1"/>
                </a:solidFill>
                <a:ea typeface="Arial Unicode MS" pitchFamily="34" charset="-128"/>
                <a:cs typeface="Arial Unicode MS" pitchFamily="34" charset="-128"/>
              </a:rPr>
              <a:pPr algn="r" eaLnBrk="0" hangingPunct="0"/>
              <a:t>149</a:t>
            </a:fld>
            <a:endParaRPr lang="en-US" sz="800">
              <a:solidFill>
                <a:schemeClr val="bg1"/>
              </a:solidFill>
              <a:ea typeface="Arial Unicode MS" pitchFamily="34" charset="-128"/>
              <a:cs typeface="Arial Unicode MS" pitchFamily="34" charset="-128"/>
            </a:endParaRPr>
          </a:p>
        </p:txBody>
      </p:sp>
      <p:sp>
        <p:nvSpPr>
          <p:cNvPr id="155653" name="Rectangle 3"/>
          <p:cNvSpPr txBox="1">
            <a:spLocks noChangeArrowheads="1"/>
          </p:cNvSpPr>
          <p:nvPr/>
        </p:nvSpPr>
        <p:spPr bwMode="auto">
          <a:xfrm>
            <a:off x="0" y="1220788"/>
            <a:ext cx="64738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Final Disposition on Requisitioned Inventory</a:t>
            </a:r>
          </a:p>
        </p:txBody>
      </p:sp>
      <p:graphicFrame>
        <p:nvGraphicFramePr>
          <p:cNvPr id="155677" name="Group 29"/>
          <p:cNvGraphicFramePr>
            <a:graphicFrameLocks noGrp="1"/>
          </p:cNvGraphicFramePr>
          <p:nvPr>
            <p:ph sz="half" idx="2"/>
          </p:nvPr>
        </p:nvGraphicFramePr>
        <p:xfrm>
          <a:off x="190500" y="1841500"/>
          <a:ext cx="2978150" cy="3688080"/>
        </p:xfrm>
        <a:graphic>
          <a:graphicData uri="http://schemas.openxmlformats.org/drawingml/2006/table">
            <a:tbl>
              <a:tblPr/>
              <a:tblGrid>
                <a:gridCol w="458788"/>
                <a:gridCol w="2519362"/>
              </a:tblGrid>
              <a:tr h="19208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Issuing a Final Disposition on Requisitioned Inventory (Graphics 2.6.21 – 2.6.24)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59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Notice</a:t>
                      </a:r>
                      <a:r>
                        <a:rPr kumimoji="0" lang="en-US" sz="1200" b="0" i="0" u="none" strike="noStrike" cap="none" normalizeH="0" baseline="0" smtClean="0">
                          <a:ln>
                            <a:noFill/>
                          </a:ln>
                          <a:solidFill>
                            <a:schemeClr val="tx1"/>
                          </a:solidFill>
                          <a:effectLst/>
                          <a:latin typeface="Arial" pitchFamily="34" charset="0"/>
                        </a:rPr>
                        <a:t> that the </a:t>
                      </a:r>
                      <a:r>
                        <a:rPr kumimoji="0" lang="en-US" sz="1200" b="1" i="0" u="none" strike="noStrike" cap="none" normalizeH="0" baseline="0" smtClean="0">
                          <a:ln>
                            <a:noFill/>
                          </a:ln>
                          <a:solidFill>
                            <a:schemeClr val="tx1"/>
                          </a:solidFill>
                          <a:effectLst/>
                          <a:latin typeface="Arial" pitchFamily="34" charset="0"/>
                        </a:rPr>
                        <a:t>UIIs</a:t>
                      </a:r>
                      <a:r>
                        <a:rPr kumimoji="0" lang="en-US" sz="1200" b="0" i="0" u="none" strike="noStrike" cap="none" normalizeH="0" baseline="0" smtClean="0">
                          <a:ln>
                            <a:noFill/>
                          </a:ln>
                          <a:solidFill>
                            <a:schemeClr val="tx1"/>
                          </a:solidFill>
                          <a:effectLst/>
                          <a:latin typeface="Arial" pitchFamily="34" charset="0"/>
                        </a:rPr>
                        <a:t> you assigned to the requisition are already checked.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01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Verify </a:t>
                      </a:r>
                      <a:r>
                        <a:rPr kumimoji="0" lang="en-US" sz="1200" b="0" i="0" u="none" strike="noStrike" cap="none" normalizeH="0" baseline="0" smtClean="0">
                          <a:ln>
                            <a:noFill/>
                          </a:ln>
                          <a:solidFill>
                            <a:schemeClr val="tx1"/>
                          </a:solidFill>
                          <a:effectLst/>
                          <a:latin typeface="Arial" pitchFamily="34" charset="0"/>
                        </a:rPr>
                        <a:t>these </a:t>
                      </a:r>
                      <a:r>
                        <a:rPr kumimoji="0" lang="en-US" sz="1200" b="1" i="0" u="none" strike="noStrike" cap="none" normalizeH="0" baseline="0" smtClean="0">
                          <a:ln>
                            <a:noFill/>
                          </a:ln>
                          <a:solidFill>
                            <a:schemeClr val="tx1"/>
                          </a:solidFill>
                          <a:effectLst/>
                          <a:latin typeface="Arial" pitchFamily="34" charset="0"/>
                        </a:rPr>
                        <a:t>UIIs</a:t>
                      </a:r>
                      <a:r>
                        <a:rPr kumimoji="0" lang="en-US" sz="1200" b="0" i="0" u="none" strike="noStrike" cap="none" normalizeH="0" baseline="0" smtClean="0">
                          <a:ln>
                            <a:noFill/>
                          </a:ln>
                          <a:solidFill>
                            <a:schemeClr val="tx1"/>
                          </a:solidFill>
                          <a:effectLst/>
                          <a:latin typeface="Arial" pitchFamily="34" charset="0"/>
                        </a:rPr>
                        <a:t> are correct.</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72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If you selected Donation  - Requisition Attached as your disposition code, the Create Disposition page will appear  where you will select a school to donate the inventory (Graphic 2.6.24). Otherwise, the Manage Disposition page and displays the disposition code you selected.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55670" name="Picture 25" descr="Create Disposition page"/>
          <p:cNvPicPr>
            <a:picLocks noChangeAspect="1" noChangeArrowheads="1"/>
          </p:cNvPicPr>
          <p:nvPr/>
        </p:nvPicPr>
        <p:blipFill>
          <a:blip r:embed="rId3" cstate="print"/>
          <a:srcRect/>
          <a:stretch>
            <a:fillRect/>
          </a:stretch>
        </p:blipFill>
        <p:spPr bwMode="auto">
          <a:xfrm>
            <a:off x="4667250" y="4270375"/>
            <a:ext cx="4295775" cy="1901825"/>
          </a:xfrm>
          <a:prstGeom prst="rect">
            <a:avLst/>
          </a:prstGeom>
          <a:noFill/>
          <a:ln w="19050">
            <a:solidFill>
              <a:schemeClr val="tx1"/>
            </a:solidFill>
            <a:miter lim="800000"/>
            <a:headEnd/>
            <a:tailEnd/>
          </a:ln>
        </p:spPr>
      </p:pic>
      <p:sp>
        <p:nvSpPr>
          <p:cNvPr id="155671" name="Rectangle 14"/>
          <p:cNvSpPr>
            <a:spLocks noChangeArrowheads="1"/>
          </p:cNvSpPr>
          <p:nvPr/>
        </p:nvSpPr>
        <p:spPr bwMode="auto">
          <a:xfrm>
            <a:off x="3382963" y="4351338"/>
            <a:ext cx="1231900" cy="461962"/>
          </a:xfrm>
          <a:prstGeom prst="rect">
            <a:avLst/>
          </a:prstGeom>
          <a:noFill/>
          <a:ln w="9525">
            <a:noFill/>
            <a:miter lim="800000"/>
            <a:headEnd/>
            <a:tailEnd/>
          </a:ln>
        </p:spPr>
        <p:txBody>
          <a:bodyPr>
            <a:spAutoFit/>
          </a:bodyPr>
          <a:lstStyle/>
          <a:p>
            <a:pPr algn="l"/>
            <a:r>
              <a:rPr lang="en-US" sz="800"/>
              <a:t>Graphic 2.6.23 : Disposition – Assign UII page </a:t>
            </a:r>
          </a:p>
        </p:txBody>
      </p:sp>
      <p:sp>
        <p:nvSpPr>
          <p:cNvPr id="155672" name="Rectangle 14"/>
          <p:cNvSpPr>
            <a:spLocks noChangeArrowheads="1"/>
          </p:cNvSpPr>
          <p:nvPr/>
        </p:nvSpPr>
        <p:spPr bwMode="auto">
          <a:xfrm>
            <a:off x="4646613" y="6169025"/>
            <a:ext cx="2051050" cy="214313"/>
          </a:xfrm>
          <a:prstGeom prst="rect">
            <a:avLst/>
          </a:prstGeom>
          <a:noFill/>
          <a:ln w="9525">
            <a:noFill/>
            <a:miter lim="800000"/>
            <a:headEnd/>
            <a:tailEnd/>
          </a:ln>
        </p:spPr>
        <p:txBody>
          <a:bodyPr wrap="none">
            <a:spAutoFit/>
          </a:bodyPr>
          <a:lstStyle/>
          <a:p>
            <a:pPr algn="l"/>
            <a:r>
              <a:rPr lang="en-US" sz="800"/>
              <a:t>Graphic 2.6.24 : Create Disposition page</a:t>
            </a:r>
          </a:p>
        </p:txBody>
      </p:sp>
      <p:sp>
        <p:nvSpPr>
          <p:cNvPr id="155673" name="Rectangle 35"/>
          <p:cNvSpPr>
            <a:spLocks noChangeArrowheads="1"/>
          </p:cNvSpPr>
          <p:nvPr/>
        </p:nvSpPr>
        <p:spPr bwMode="auto">
          <a:xfrm>
            <a:off x="3752850" y="2921000"/>
            <a:ext cx="117475" cy="555625"/>
          </a:xfrm>
          <a:prstGeom prst="rect">
            <a:avLst/>
          </a:prstGeom>
          <a:noFill/>
          <a:ln w="19050" algn="ctr">
            <a:solidFill>
              <a:schemeClr val="folHlink"/>
            </a:solidFill>
            <a:miter lim="800000"/>
            <a:headEnd/>
            <a:tailEnd/>
          </a:ln>
        </p:spPr>
        <p:txBody>
          <a:bodyPr wrap="none" anchor="ctr"/>
          <a:lstStyle/>
          <a:p>
            <a:endParaRPr lang="en-US"/>
          </a:p>
        </p:txBody>
      </p:sp>
      <p:sp>
        <p:nvSpPr>
          <p:cNvPr id="155674" name="Rectangle 35"/>
          <p:cNvSpPr>
            <a:spLocks noChangeArrowheads="1"/>
          </p:cNvSpPr>
          <p:nvPr/>
        </p:nvSpPr>
        <p:spPr bwMode="auto">
          <a:xfrm>
            <a:off x="5230813" y="4016375"/>
            <a:ext cx="298450" cy="130175"/>
          </a:xfrm>
          <a:prstGeom prst="rect">
            <a:avLst/>
          </a:prstGeom>
          <a:noFill/>
          <a:ln w="19050" algn="ctr">
            <a:solidFill>
              <a:schemeClr val="folHlink"/>
            </a:solidFill>
            <a:miter lim="800000"/>
            <a:headEnd/>
            <a:tailEnd/>
          </a:ln>
        </p:spPr>
        <p:txBody>
          <a:bodyPr wrap="none" anchor="ctr"/>
          <a:lstStyle/>
          <a:p>
            <a:endParaRPr lang="en-US"/>
          </a:p>
        </p:txBody>
      </p:sp>
      <p:sp>
        <p:nvSpPr>
          <p:cNvPr id="155675" name="Rectangle 35"/>
          <p:cNvSpPr>
            <a:spLocks noChangeArrowheads="1"/>
          </p:cNvSpPr>
          <p:nvPr/>
        </p:nvSpPr>
        <p:spPr bwMode="auto">
          <a:xfrm>
            <a:off x="6527800" y="5835650"/>
            <a:ext cx="277813" cy="128588"/>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One – About PCARSS</a:t>
            </a:r>
          </a:p>
        </p:txBody>
      </p:sp>
      <p:sp>
        <p:nvSpPr>
          <p:cNvPr id="18435" name="Slide Number Placeholder 3"/>
          <p:cNvSpPr>
            <a:spLocks noGrp="1"/>
          </p:cNvSpPr>
          <p:nvPr>
            <p:ph type="sldNum" sz="quarter" idx="10"/>
          </p:nvPr>
        </p:nvSpPr>
        <p:spPr>
          <a:noFill/>
        </p:spPr>
        <p:txBody>
          <a:bodyPr/>
          <a:lstStyle/>
          <a:p>
            <a:pPr fontAlgn="base">
              <a:spcBef>
                <a:spcPct val="0"/>
              </a:spcBef>
              <a:spcAft>
                <a:spcPct val="0"/>
              </a:spcAft>
            </a:pPr>
            <a:fld id="{AFD7FCC4-DB8E-487C-A6F6-E87C5A03B60D}" type="slidenum">
              <a:rPr lang="en-US" smtClean="0"/>
              <a:pPr fontAlgn="base">
                <a:spcBef>
                  <a:spcPct val="0"/>
                </a:spcBef>
                <a:spcAft>
                  <a:spcPct val="0"/>
                </a:spcAft>
              </a:pPr>
              <a:t>15</a:t>
            </a:fld>
            <a:endParaRPr lang="en-US" smtClean="0"/>
          </a:p>
        </p:txBody>
      </p:sp>
      <p:sp>
        <p:nvSpPr>
          <p:cNvPr id="18436"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One</a:t>
            </a:r>
          </a:p>
          <a:p>
            <a:pPr eaLnBrk="0" hangingPunct="0"/>
            <a:endParaRPr lang="en-US" sz="4000" b="1">
              <a:ea typeface="ＭＳ Ｐゴシック"/>
              <a:cs typeface="ＭＳ Ｐゴシック"/>
            </a:endParaRPr>
          </a:p>
          <a:p>
            <a:pPr eaLnBrk="0" hangingPunct="0"/>
            <a:r>
              <a:rPr lang="en-US" sz="2400" b="1"/>
              <a:t>About PCARSS</a:t>
            </a:r>
            <a:endParaRPr lang="en-US" sz="2400" b="1">
              <a:ea typeface="ＭＳ Ｐゴシック"/>
              <a:cs typeface="ＭＳ Ｐゴシック"/>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Six – Review </a:t>
            </a:r>
          </a:p>
        </p:txBody>
      </p:sp>
      <p:sp>
        <p:nvSpPr>
          <p:cNvPr id="156675"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666D77D-0392-4EF5-9C7F-D71D5D8376C9}" type="slidenum">
              <a:rPr lang="en-US" sz="800">
                <a:solidFill>
                  <a:schemeClr val="bg1"/>
                </a:solidFill>
                <a:ea typeface="Arial Unicode MS" pitchFamily="34" charset="-128"/>
                <a:cs typeface="Arial Unicode MS" pitchFamily="34" charset="-128"/>
              </a:rPr>
              <a:pPr algn="r" eaLnBrk="0" hangingPunct="0"/>
              <a:t>150</a:t>
            </a:fld>
            <a:endParaRPr lang="en-US" sz="800">
              <a:solidFill>
                <a:schemeClr val="bg1"/>
              </a:solidFill>
              <a:ea typeface="Arial Unicode MS" pitchFamily="34" charset="-128"/>
              <a:cs typeface="Arial Unicode MS" pitchFamily="34" charset="-128"/>
            </a:endParaRPr>
          </a:p>
        </p:txBody>
      </p:sp>
      <p:sp>
        <p:nvSpPr>
          <p:cNvPr id="156676" name="Rectangle 3"/>
          <p:cNvSpPr txBox="1">
            <a:spLocks noChangeArrowheads="1"/>
          </p:cNvSpPr>
          <p:nvPr/>
        </p:nvSpPr>
        <p:spPr bwMode="auto">
          <a:xfrm>
            <a:off x="0" y="1220788"/>
            <a:ext cx="63119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Six covered the following topics:</a:t>
            </a:r>
          </a:p>
        </p:txBody>
      </p:sp>
      <p:graphicFrame>
        <p:nvGraphicFramePr>
          <p:cNvPr id="7" name="Table 6"/>
          <p:cNvGraphicFramePr>
            <a:graphicFrameLocks noGrp="1"/>
          </p:cNvGraphicFramePr>
          <p:nvPr/>
        </p:nvGraphicFramePr>
        <p:xfrm>
          <a:off x="430213" y="1741488"/>
          <a:ext cx="7576103" cy="4358640"/>
        </p:xfrm>
        <a:graphic>
          <a:graphicData uri="http://schemas.openxmlformats.org/drawingml/2006/table">
            <a:tbl>
              <a:tblPr>
                <a:tableStyleId>{5C22544A-7EE6-4342-B048-85BDC9FD1C3A}</a:tableStyleId>
              </a:tblPr>
              <a:tblGrid>
                <a:gridCol w="1866421"/>
                <a:gridCol w="5709682"/>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Requisition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Approving Items on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Line Item Shipping Information and Approval Status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Rejecting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Completing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Six</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Inventory for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5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Cart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5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5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56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Canceling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9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9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97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Thirteen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a Final Disposition on Requisitioned Inventory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Seven – Sales</a:t>
            </a:r>
          </a:p>
        </p:txBody>
      </p:sp>
      <p:sp>
        <p:nvSpPr>
          <p:cNvPr id="15769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57F6BBF-AE0E-4333-87AC-968FEAC6DE6C}" type="slidenum">
              <a:rPr lang="en-US" sz="800">
                <a:solidFill>
                  <a:schemeClr val="bg1"/>
                </a:solidFill>
              </a:rPr>
              <a:pPr algn="r" eaLnBrk="0" hangingPunct="0"/>
              <a:t>151</a:t>
            </a:fld>
            <a:endParaRPr lang="en-US" sz="800">
              <a:solidFill>
                <a:schemeClr val="bg1"/>
              </a:solidFill>
            </a:endParaRPr>
          </a:p>
        </p:txBody>
      </p:sp>
      <p:sp>
        <p:nvSpPr>
          <p:cNvPr id="157700"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Seven</a:t>
            </a:r>
          </a:p>
          <a:p>
            <a:pPr eaLnBrk="0" hangingPunct="0"/>
            <a:endParaRPr lang="en-US" sz="4000" b="1">
              <a:ea typeface="Arial Unicode MS" pitchFamily="34" charset="-128"/>
              <a:cs typeface="Arial Unicode MS" pitchFamily="34" charset="-128"/>
            </a:endParaRPr>
          </a:p>
          <a:p>
            <a:pPr eaLnBrk="0" hangingPunct="0"/>
            <a:r>
              <a:rPr lang="en-US" sz="2400" b="1"/>
              <a:t>Sales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Seven – Topics </a:t>
            </a:r>
          </a:p>
        </p:txBody>
      </p:sp>
      <p:sp>
        <p:nvSpPr>
          <p:cNvPr id="158723"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789D763-5AE6-4804-B9CC-CAA7B41A214B}" type="slidenum">
              <a:rPr lang="en-US" sz="800">
                <a:solidFill>
                  <a:schemeClr val="bg1"/>
                </a:solidFill>
                <a:ea typeface="Arial Unicode MS" pitchFamily="34" charset="-128"/>
                <a:cs typeface="Arial Unicode MS" pitchFamily="34" charset="-128"/>
              </a:rPr>
              <a:pPr algn="r" eaLnBrk="0" hangingPunct="0"/>
              <a:t>152</a:t>
            </a:fld>
            <a:endParaRPr lang="en-US" sz="800">
              <a:solidFill>
                <a:schemeClr val="bg1"/>
              </a:solidFill>
              <a:ea typeface="Arial Unicode MS" pitchFamily="34" charset="-128"/>
              <a:cs typeface="Arial Unicode MS" pitchFamily="34" charset="-128"/>
            </a:endParaRPr>
          </a:p>
        </p:txBody>
      </p:sp>
      <p:sp>
        <p:nvSpPr>
          <p:cNvPr id="158724" name="Rectangle 3"/>
          <p:cNvSpPr txBox="1">
            <a:spLocks noChangeArrowheads="1"/>
          </p:cNvSpPr>
          <p:nvPr/>
        </p:nvSpPr>
        <p:spPr bwMode="auto">
          <a:xfrm>
            <a:off x="0" y="1220788"/>
            <a:ext cx="5410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Seven Topics</a:t>
            </a:r>
          </a:p>
        </p:txBody>
      </p:sp>
      <p:graphicFrame>
        <p:nvGraphicFramePr>
          <p:cNvPr id="6" name="Table 5"/>
          <p:cNvGraphicFramePr>
            <a:graphicFrameLocks noGrp="1"/>
          </p:cNvGraphicFramePr>
          <p:nvPr/>
        </p:nvGraphicFramePr>
        <p:xfrm>
          <a:off x="430213" y="1773238"/>
          <a:ext cx="7071360" cy="402336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Sales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Sales Authorization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Sale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Sale </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Sales Lots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Existing Bidders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New Bidder</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Entering Bids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Bid Summary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Awarding the Sale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Collecting Proceeds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a Final Disposition on Sold Inventory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Managing the Sales Workload</a:t>
            </a:r>
          </a:p>
        </p:txBody>
      </p:sp>
      <p:sp>
        <p:nvSpPr>
          <p:cNvPr id="15974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4821501-B6E5-44AF-A36F-544A0700F7C6}" type="slidenum">
              <a:rPr lang="en-US" sz="800">
                <a:solidFill>
                  <a:schemeClr val="bg1"/>
                </a:solidFill>
                <a:ea typeface="Arial Unicode MS" pitchFamily="34" charset="-128"/>
                <a:cs typeface="Arial Unicode MS" pitchFamily="34" charset="-128"/>
              </a:rPr>
              <a:pPr algn="r" eaLnBrk="0" hangingPunct="0"/>
              <a:t>153</a:t>
            </a:fld>
            <a:endParaRPr lang="en-US" sz="800">
              <a:solidFill>
                <a:schemeClr val="bg1"/>
              </a:solidFill>
              <a:ea typeface="Arial Unicode MS" pitchFamily="34" charset="-128"/>
              <a:cs typeface="Arial Unicode MS" pitchFamily="34" charset="-128"/>
            </a:endParaRPr>
          </a:p>
        </p:txBody>
      </p:sp>
      <p:sp>
        <p:nvSpPr>
          <p:cNvPr id="15974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Sales Workload</a:t>
            </a:r>
          </a:p>
        </p:txBody>
      </p:sp>
      <p:sp>
        <p:nvSpPr>
          <p:cNvPr id="159749" name="Text Box 5"/>
          <p:cNvSpPr txBox="1">
            <a:spLocks noChangeArrowheads="1"/>
          </p:cNvSpPr>
          <p:nvPr/>
        </p:nvSpPr>
        <p:spPr bwMode="auto">
          <a:xfrm>
            <a:off x="0" y="1787525"/>
            <a:ext cx="3924300" cy="1200329"/>
          </a:xfrm>
          <a:prstGeom prst="rect">
            <a:avLst/>
          </a:prstGeom>
          <a:noFill/>
          <a:ln w="9525">
            <a:noFill/>
            <a:miter lim="800000"/>
            <a:headEnd/>
            <a:tailEnd/>
          </a:ln>
        </p:spPr>
        <p:txBody>
          <a:bodyPr>
            <a:spAutoFit/>
          </a:bodyPr>
          <a:lstStyle/>
          <a:p>
            <a:pPr algn="l"/>
            <a:r>
              <a:rPr lang="en-US" sz="1200" dirty="0"/>
              <a:t>PLCOs and Administrators can view the Sales Workload by clicking either the </a:t>
            </a:r>
            <a:r>
              <a:rPr lang="en-US" sz="1200" b="1" dirty="0"/>
              <a:t>Sales</a:t>
            </a:r>
            <a:r>
              <a:rPr lang="en-US" sz="1200" dirty="0"/>
              <a:t> link on the menu bar or </a:t>
            </a:r>
            <a:r>
              <a:rPr lang="en-US" sz="1200" b="1" dirty="0"/>
              <a:t>Sales Submitted for your Review</a:t>
            </a:r>
            <a:r>
              <a:rPr lang="en-US" sz="1200" dirty="0"/>
              <a:t> link on the Home Page. The Sales Workload has three tabs: Active, Draft, and Completed. The Active tab displays </a:t>
            </a:r>
            <a:r>
              <a:rPr lang="en-US" sz="1200" dirty="0" smtClean="0"/>
              <a:t>your workload and appears </a:t>
            </a:r>
            <a:r>
              <a:rPr lang="en-US" sz="1200" dirty="0"/>
              <a:t>by default.</a:t>
            </a:r>
          </a:p>
        </p:txBody>
      </p:sp>
      <p:graphicFrame>
        <p:nvGraphicFramePr>
          <p:cNvPr id="159784" name="Group 40"/>
          <p:cNvGraphicFramePr>
            <a:graphicFrameLocks noGrp="1"/>
          </p:cNvGraphicFramePr>
          <p:nvPr/>
        </p:nvGraphicFramePr>
        <p:xfrm>
          <a:off x="109538" y="3167063"/>
          <a:ext cx="3622675" cy="2438400"/>
        </p:xfrm>
        <a:graphic>
          <a:graphicData uri="http://schemas.openxmlformats.org/drawingml/2006/table">
            <a:tbl>
              <a:tblPr/>
              <a:tblGrid>
                <a:gridCol w="333375"/>
                <a:gridCol w="3289300"/>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Sales Workload (Graphic 2.7.1)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Select</a:t>
                      </a:r>
                      <a:r>
                        <a:rPr kumimoji="0" lang="en-US" sz="1200" b="0" i="0" u="none" strike="noStrike" cap="none" normalizeH="0" baseline="0" smtClean="0">
                          <a:ln>
                            <a:noFill/>
                          </a:ln>
                          <a:solidFill>
                            <a:srgbClr val="000000"/>
                          </a:solidFill>
                          <a:effectLst/>
                          <a:latin typeface="Arial" pitchFamily="34" charset="0"/>
                        </a:rPr>
                        <a:t> the</a:t>
                      </a:r>
                      <a:r>
                        <a:rPr kumimoji="0" lang="en-US" sz="1200" b="1" i="0" u="none" strike="noStrike" cap="none" normalizeH="0" baseline="0" smtClean="0">
                          <a:ln>
                            <a:noFill/>
                          </a:ln>
                          <a:solidFill>
                            <a:srgbClr val="000000"/>
                          </a:solidFill>
                          <a:effectLst/>
                          <a:latin typeface="Arial" pitchFamily="34" charset="0"/>
                        </a:rPr>
                        <a:t> Active tab</a:t>
                      </a:r>
                      <a:r>
                        <a:rPr kumimoji="0" lang="en-US" sz="1200" b="0" i="0" u="none" strike="noStrike" cap="none" normalizeH="0" baseline="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Displays the sales you have authorized for your assigned DoDAACs and CAGEs. Some are being entered by you on the contractor’s behalf and others are being conducted by the Contractor. All of the sales will require your award decision and closing.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Draft tab</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Displays the sales authorizations that you have created but not yet submitted.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Completed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your closed sales.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59766" name="Picture 16" descr="Sales Workload page, Active tab"/>
          <p:cNvPicPr>
            <a:picLocks noChangeAspect="1" noChangeArrowheads="1"/>
          </p:cNvPicPr>
          <p:nvPr/>
        </p:nvPicPr>
        <p:blipFill>
          <a:blip r:embed="rId3" cstate="print"/>
          <a:srcRect/>
          <a:stretch>
            <a:fillRect/>
          </a:stretch>
        </p:blipFill>
        <p:spPr bwMode="auto">
          <a:xfrm>
            <a:off x="3933825" y="1847850"/>
            <a:ext cx="4981575" cy="1893888"/>
          </a:xfrm>
          <a:prstGeom prst="rect">
            <a:avLst/>
          </a:prstGeom>
          <a:noFill/>
          <a:ln w="19050">
            <a:solidFill>
              <a:schemeClr val="tx1"/>
            </a:solidFill>
            <a:miter lim="800000"/>
            <a:headEnd/>
            <a:tailEnd/>
          </a:ln>
        </p:spPr>
      </p:pic>
      <p:sp>
        <p:nvSpPr>
          <p:cNvPr id="159767" name="Rectangle 14"/>
          <p:cNvSpPr>
            <a:spLocks noChangeArrowheads="1"/>
          </p:cNvSpPr>
          <p:nvPr/>
        </p:nvSpPr>
        <p:spPr bwMode="auto">
          <a:xfrm>
            <a:off x="3905250" y="3754438"/>
            <a:ext cx="2413000" cy="215900"/>
          </a:xfrm>
          <a:prstGeom prst="rect">
            <a:avLst/>
          </a:prstGeom>
          <a:noFill/>
          <a:ln w="9525">
            <a:noFill/>
            <a:miter lim="800000"/>
            <a:headEnd/>
            <a:tailEnd/>
          </a:ln>
        </p:spPr>
        <p:txBody>
          <a:bodyPr wrap="none">
            <a:spAutoFit/>
          </a:bodyPr>
          <a:lstStyle/>
          <a:p>
            <a:pPr algn="l"/>
            <a:r>
              <a:rPr lang="en-US" sz="800"/>
              <a:t>Graphic 2.7.1 : Sales Workload page, Active tab </a:t>
            </a:r>
          </a:p>
        </p:txBody>
      </p:sp>
      <p:graphicFrame>
        <p:nvGraphicFramePr>
          <p:cNvPr id="159785" name="Group 41"/>
          <p:cNvGraphicFramePr>
            <a:graphicFrameLocks noGrp="1"/>
          </p:cNvGraphicFramePr>
          <p:nvPr/>
        </p:nvGraphicFramePr>
        <p:xfrm>
          <a:off x="3922713" y="4178300"/>
          <a:ext cx="5013325" cy="1976755"/>
        </p:xfrm>
        <a:graphic>
          <a:graphicData uri="http://schemas.openxmlformats.org/drawingml/2006/table">
            <a:tbl>
              <a:tblPr/>
              <a:tblGrid>
                <a:gridCol w="5013325"/>
              </a:tblGrid>
              <a:tr h="1184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search for a sale within the workload</a:t>
                      </a:r>
                      <a:r>
                        <a:rPr kumimoji="0" lang="en-US" sz="1200" b="0" i="0" u="none" strike="noStrike" cap="none" normalizeH="0" baseline="0" smtClean="0">
                          <a:ln>
                            <a:noFill/>
                          </a:ln>
                          <a:solidFill>
                            <a:schemeClr val="tx1"/>
                          </a:solidFill>
                          <a:effectLst/>
                          <a:latin typeface="Arial" pitchFamily="34" charset="0"/>
                        </a:rPr>
                        <a:t>, </a:t>
                      </a: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 sale number and/or case number in the corresponding search boxes at the top right corner of the page. You may search on full or partial numbers. Then click the     </a:t>
                      </a:r>
                      <a:r>
                        <a:rPr kumimoji="0" lang="en-US" sz="1200" b="1" i="0" u="none" strike="noStrike" cap="none" normalizeH="0" baseline="0" smtClean="0">
                          <a:ln>
                            <a:noFill/>
                          </a:ln>
                          <a:solidFill>
                            <a:schemeClr val="tx1"/>
                          </a:solidFill>
                          <a:effectLst/>
                          <a:latin typeface="Arial" pitchFamily="34" charset="0"/>
                        </a:rPr>
                        <a:t>filter</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All tabs in the workload now display only the requisitions that match the search criteria you entered and all the rest are filtered out.</a:t>
                      </a:r>
                      <a:endParaRPr kumimoji="0" lang="en-US" sz="1000" b="0" i="1"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clear a search and display the full workload</a:t>
                      </a:r>
                      <a:r>
                        <a:rPr kumimoji="0" lang="en-US" sz="1000" b="0" i="0" u="none" strike="noStrike" cap="none" normalizeH="0" baseline="0" smtClean="0">
                          <a:ln>
                            <a:noFill/>
                          </a:ln>
                          <a:solidFill>
                            <a:schemeClr val="tx1"/>
                          </a:solidFill>
                          <a:effectLst/>
                          <a:latin typeface="Arial" pitchFamily="34" charset="0"/>
                        </a:rPr>
                        <a:t>, </a:t>
                      </a:r>
                      <a:r>
                        <a:rPr kumimoji="0" lang="en-US" sz="1200" b="0" i="1" u="none" strike="noStrike" cap="none" normalizeH="0" baseline="0" smtClean="0">
                          <a:ln>
                            <a:noFill/>
                          </a:ln>
                          <a:solidFill>
                            <a:schemeClr val="tx1"/>
                          </a:solidFill>
                          <a:effectLst/>
                          <a:latin typeface="Arial" pitchFamily="34" charset="0"/>
                        </a:rPr>
                        <a:t>remove</a:t>
                      </a:r>
                      <a:r>
                        <a:rPr kumimoji="0" lang="en-US" sz="1200" b="0" i="0" u="none" strike="noStrike" cap="none" normalizeH="0" baseline="0" smtClean="0">
                          <a:ln>
                            <a:noFill/>
                          </a:ln>
                          <a:solidFill>
                            <a:schemeClr val="tx1"/>
                          </a:solidFill>
                          <a:effectLst/>
                          <a:latin typeface="Arial" pitchFamily="34" charset="0"/>
                        </a:rPr>
                        <a:t> the search criteria from the Sale No. and Case No. boxes and click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filter</a:t>
                      </a:r>
                      <a:r>
                        <a:rPr kumimoji="0" lang="en-US" sz="1200" b="0" i="0" u="none" strike="noStrike" cap="none" normalizeH="0" baseline="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The workload tabs now display all of your requisitions.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59776" name="Picture 84" descr="search"/>
          <p:cNvPicPr>
            <a:picLocks noChangeAspect="1" noChangeArrowheads="1"/>
          </p:cNvPicPr>
          <p:nvPr/>
        </p:nvPicPr>
        <p:blipFill>
          <a:blip r:embed="rId4" cstate="print"/>
          <a:srcRect/>
          <a:stretch>
            <a:fillRect/>
          </a:stretch>
        </p:blipFill>
        <p:spPr bwMode="auto">
          <a:xfrm>
            <a:off x="4578350" y="4819650"/>
            <a:ext cx="152400" cy="142875"/>
          </a:xfrm>
          <a:prstGeom prst="rect">
            <a:avLst/>
          </a:prstGeom>
          <a:noFill/>
          <a:ln w="9525">
            <a:noFill/>
            <a:miter lim="800000"/>
            <a:headEnd/>
            <a:tailEnd/>
          </a:ln>
        </p:spPr>
      </p:pic>
      <p:pic>
        <p:nvPicPr>
          <p:cNvPr id="159777" name="Picture 84" descr="search"/>
          <p:cNvPicPr>
            <a:picLocks noChangeAspect="1" noChangeArrowheads="1"/>
          </p:cNvPicPr>
          <p:nvPr/>
        </p:nvPicPr>
        <p:blipFill>
          <a:blip r:embed="rId4" cstate="print"/>
          <a:srcRect/>
          <a:stretch>
            <a:fillRect/>
          </a:stretch>
        </p:blipFill>
        <p:spPr bwMode="auto">
          <a:xfrm>
            <a:off x="4000500" y="5789613"/>
            <a:ext cx="152400" cy="142875"/>
          </a:xfrm>
          <a:prstGeom prst="rect">
            <a:avLst/>
          </a:prstGeom>
          <a:noFill/>
          <a:ln w="9525">
            <a:noFill/>
            <a:miter lim="800000"/>
            <a:headEnd/>
            <a:tailEnd/>
          </a:ln>
        </p:spPr>
      </p:pic>
      <p:sp>
        <p:nvSpPr>
          <p:cNvPr id="159778" name="Rectangle 35"/>
          <p:cNvSpPr>
            <a:spLocks noChangeArrowheads="1"/>
          </p:cNvSpPr>
          <p:nvPr/>
        </p:nvSpPr>
        <p:spPr bwMode="auto">
          <a:xfrm>
            <a:off x="7324725" y="2346325"/>
            <a:ext cx="1495425" cy="349250"/>
          </a:xfrm>
          <a:prstGeom prst="rect">
            <a:avLst/>
          </a:prstGeom>
          <a:noFill/>
          <a:ln w="19050" algn="ctr">
            <a:solidFill>
              <a:schemeClr val="folHlink"/>
            </a:solidFill>
            <a:miter lim="800000"/>
            <a:headEnd/>
            <a:tailEnd/>
          </a:ln>
        </p:spPr>
        <p:txBody>
          <a:bodyPr wrap="none" anchor="ctr"/>
          <a:lstStyle/>
          <a:p>
            <a:endParaRPr lang="en-US"/>
          </a:p>
        </p:txBody>
      </p:sp>
      <p:sp>
        <p:nvSpPr>
          <p:cNvPr id="159779" name="Rectangle 35"/>
          <p:cNvSpPr>
            <a:spLocks noChangeArrowheads="1"/>
          </p:cNvSpPr>
          <p:nvPr/>
        </p:nvSpPr>
        <p:spPr bwMode="auto">
          <a:xfrm>
            <a:off x="8505825" y="2743200"/>
            <a:ext cx="314325" cy="133350"/>
          </a:xfrm>
          <a:prstGeom prst="rect">
            <a:avLst/>
          </a:prstGeom>
          <a:noFill/>
          <a:ln w="19050" algn="ctr">
            <a:solidFill>
              <a:schemeClr val="folHlink"/>
            </a:solidFill>
            <a:miter lim="800000"/>
            <a:headEnd/>
            <a:tailEnd/>
          </a:ln>
        </p:spPr>
        <p:txBody>
          <a:bodyPr wrap="none" anchor="ctr"/>
          <a:lstStyle/>
          <a:p>
            <a:endParaRPr lang="en-US"/>
          </a:p>
        </p:txBody>
      </p:sp>
      <p:sp>
        <p:nvSpPr>
          <p:cNvPr id="159780" name="Rectangle 35"/>
          <p:cNvSpPr>
            <a:spLocks noChangeArrowheads="1"/>
          </p:cNvSpPr>
          <p:nvPr/>
        </p:nvSpPr>
        <p:spPr bwMode="auto">
          <a:xfrm>
            <a:off x="3933825" y="2762250"/>
            <a:ext cx="1162050"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0F4AC66-60BB-4635-AFA6-B3ACE8F6E185}" type="slidenum">
              <a:rPr lang="en-US" sz="800">
                <a:solidFill>
                  <a:schemeClr val="bg1"/>
                </a:solidFill>
                <a:ea typeface="Arial Unicode MS" pitchFamily="34" charset="-128"/>
                <a:cs typeface="Arial Unicode MS" pitchFamily="34" charset="-128"/>
              </a:rPr>
              <a:pPr algn="r" eaLnBrk="0" hangingPunct="0"/>
              <a:t>154</a:t>
            </a:fld>
            <a:endParaRPr lang="en-US" sz="800">
              <a:solidFill>
                <a:schemeClr val="bg1"/>
              </a:solidFill>
              <a:ea typeface="Arial Unicode MS" pitchFamily="34" charset="-128"/>
              <a:cs typeface="Arial Unicode MS" pitchFamily="34" charset="-128"/>
            </a:endParaRPr>
          </a:p>
        </p:txBody>
      </p:sp>
      <p:sp>
        <p:nvSpPr>
          <p:cNvPr id="160771"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 Sales Authorization</a:t>
            </a:r>
          </a:p>
        </p:txBody>
      </p:sp>
      <p:sp>
        <p:nvSpPr>
          <p:cNvPr id="16077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Sales Authorization</a:t>
            </a:r>
          </a:p>
        </p:txBody>
      </p:sp>
      <p:sp>
        <p:nvSpPr>
          <p:cNvPr id="160773" name="Text Box 5"/>
          <p:cNvSpPr txBox="1">
            <a:spLocks noChangeArrowheads="1"/>
          </p:cNvSpPr>
          <p:nvPr/>
        </p:nvSpPr>
        <p:spPr bwMode="auto">
          <a:xfrm>
            <a:off x="0" y="1735138"/>
            <a:ext cx="4029075" cy="457200"/>
          </a:xfrm>
          <a:prstGeom prst="rect">
            <a:avLst/>
          </a:prstGeom>
          <a:noFill/>
          <a:ln w="9525">
            <a:noFill/>
            <a:miter lim="800000"/>
            <a:headEnd/>
            <a:tailEnd/>
          </a:ln>
        </p:spPr>
        <p:txBody>
          <a:bodyPr>
            <a:spAutoFit/>
          </a:bodyPr>
          <a:lstStyle/>
          <a:p>
            <a:pPr algn="l">
              <a:spcBef>
                <a:spcPct val="50000"/>
              </a:spcBef>
            </a:pPr>
            <a:r>
              <a:rPr lang="en-US" sz="1200"/>
              <a:t>PLCOs and Administrators may authorize sales that can either be conducted by themselves or by the Contractor.</a:t>
            </a:r>
          </a:p>
        </p:txBody>
      </p:sp>
      <p:graphicFrame>
        <p:nvGraphicFramePr>
          <p:cNvPr id="775174" name="Group 6"/>
          <p:cNvGraphicFramePr>
            <a:graphicFrameLocks noGrp="1"/>
          </p:cNvGraphicFramePr>
          <p:nvPr/>
        </p:nvGraphicFramePr>
        <p:xfrm>
          <a:off x="115888" y="2278063"/>
          <a:ext cx="3700573" cy="3950208"/>
        </p:xfrm>
        <a:graphic>
          <a:graphicData uri="http://schemas.openxmlformats.org/drawingml/2006/table">
            <a:tbl>
              <a:tblPr/>
              <a:tblGrid>
                <a:gridCol w="360588"/>
                <a:gridCol w="333998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Sales Authorization (Graphics 2.7.2 – 2.7.6)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 (Graphic 2.7.2).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create sales authorization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Create Sales Authorization page appears (Graphic 2.7.3).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prime CAGE </a:t>
                      </a:r>
                      <a:r>
                        <a:rPr kumimoji="0" lang="en-US" sz="1200" b="0" i="0" u="none" strike="noStrike" cap="none" normalizeH="0" baseline="0" dirty="0" smtClean="0">
                          <a:ln>
                            <a:noFill/>
                          </a:ln>
                          <a:solidFill>
                            <a:schemeClr val="tx1"/>
                          </a:solidFill>
                          <a:effectLst/>
                          <a:latin typeface="Arial" pitchFamily="34" charset="0"/>
                        </a:rPr>
                        <a:t>for the inventory you wish to sell.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next to the Prime CAGE field.</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company name is populated next to the field.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Enter</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values</a:t>
                      </a:r>
                      <a:r>
                        <a:rPr kumimoji="0" lang="en-US" sz="1200" b="0" i="0" u="none" strike="noStrike" cap="none" normalizeH="0" baseline="0" dirty="0" smtClean="0">
                          <a:ln>
                            <a:noFill/>
                          </a:ln>
                          <a:solidFill>
                            <a:schemeClr val="tx1"/>
                          </a:solidFill>
                          <a:effectLst/>
                          <a:latin typeface="Arial" pitchFamily="34" charset="0"/>
                        </a:rPr>
                        <a:t> for all the other fields.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The Create Sales Authorization – Step 2 page appears and displays all the available inventory from your case workload. (Graphic 2.7.4)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0799" name="Picture 22" descr="Create Sales Authorization page"/>
          <p:cNvPicPr>
            <a:picLocks noChangeAspect="1" noChangeArrowheads="1"/>
          </p:cNvPicPr>
          <p:nvPr/>
        </p:nvPicPr>
        <p:blipFill>
          <a:blip r:embed="rId3" cstate="print"/>
          <a:srcRect/>
          <a:stretch>
            <a:fillRect/>
          </a:stretch>
        </p:blipFill>
        <p:spPr bwMode="auto">
          <a:xfrm>
            <a:off x="4094163" y="3638550"/>
            <a:ext cx="4503737" cy="2517775"/>
          </a:xfrm>
          <a:prstGeom prst="rect">
            <a:avLst/>
          </a:prstGeom>
          <a:noFill/>
          <a:ln w="19050">
            <a:solidFill>
              <a:schemeClr val="tx1"/>
            </a:solidFill>
            <a:miter lim="800000"/>
            <a:headEnd/>
            <a:tailEnd/>
          </a:ln>
        </p:spPr>
      </p:pic>
      <p:sp>
        <p:nvSpPr>
          <p:cNvPr id="160800" name="Rectangle 14"/>
          <p:cNvSpPr>
            <a:spLocks noChangeArrowheads="1"/>
          </p:cNvSpPr>
          <p:nvPr/>
        </p:nvSpPr>
        <p:spPr bwMode="auto">
          <a:xfrm>
            <a:off x="4076700" y="6157913"/>
            <a:ext cx="2408238" cy="215900"/>
          </a:xfrm>
          <a:prstGeom prst="rect">
            <a:avLst/>
          </a:prstGeom>
          <a:noFill/>
          <a:ln w="9525">
            <a:noFill/>
            <a:miter lim="800000"/>
            <a:headEnd/>
            <a:tailEnd/>
          </a:ln>
        </p:spPr>
        <p:txBody>
          <a:bodyPr wrap="none">
            <a:spAutoFit/>
          </a:bodyPr>
          <a:lstStyle/>
          <a:p>
            <a:pPr algn="l"/>
            <a:r>
              <a:rPr lang="en-US" sz="800"/>
              <a:t>Graphic 2.7.3 : Create Sales Authorization page </a:t>
            </a:r>
          </a:p>
        </p:txBody>
      </p:sp>
      <p:pic>
        <p:nvPicPr>
          <p:cNvPr id="160801" name="Picture 16" descr="Sales Workload page, Active tab"/>
          <p:cNvPicPr>
            <a:picLocks noChangeAspect="1" noChangeArrowheads="1"/>
          </p:cNvPicPr>
          <p:nvPr/>
        </p:nvPicPr>
        <p:blipFill>
          <a:blip r:embed="rId4" cstate="print"/>
          <a:srcRect/>
          <a:stretch>
            <a:fillRect/>
          </a:stretch>
        </p:blipFill>
        <p:spPr bwMode="auto">
          <a:xfrm>
            <a:off x="4094163" y="1433513"/>
            <a:ext cx="4506912" cy="1712912"/>
          </a:xfrm>
          <a:prstGeom prst="rect">
            <a:avLst/>
          </a:prstGeom>
          <a:noFill/>
          <a:ln w="19050">
            <a:solidFill>
              <a:schemeClr val="tx1"/>
            </a:solidFill>
            <a:miter lim="800000"/>
            <a:headEnd/>
            <a:tailEnd/>
          </a:ln>
        </p:spPr>
      </p:pic>
      <p:sp>
        <p:nvSpPr>
          <p:cNvPr id="160802" name="Rectangle 14"/>
          <p:cNvSpPr>
            <a:spLocks noChangeArrowheads="1"/>
          </p:cNvSpPr>
          <p:nvPr/>
        </p:nvSpPr>
        <p:spPr bwMode="auto">
          <a:xfrm>
            <a:off x="4068763" y="3173413"/>
            <a:ext cx="1901825" cy="215900"/>
          </a:xfrm>
          <a:prstGeom prst="rect">
            <a:avLst/>
          </a:prstGeom>
          <a:noFill/>
          <a:ln w="9525">
            <a:noFill/>
            <a:miter lim="800000"/>
            <a:headEnd/>
            <a:tailEnd/>
          </a:ln>
        </p:spPr>
        <p:txBody>
          <a:bodyPr wrap="none">
            <a:spAutoFit/>
          </a:bodyPr>
          <a:lstStyle/>
          <a:p>
            <a:pPr algn="l"/>
            <a:r>
              <a:rPr lang="en-US" sz="800"/>
              <a:t>Graphic 2.7.2 : Sales Workload page </a:t>
            </a:r>
          </a:p>
        </p:txBody>
      </p:sp>
      <p:sp>
        <p:nvSpPr>
          <p:cNvPr id="160803" name="Rectangle 35"/>
          <p:cNvSpPr>
            <a:spLocks noChangeArrowheads="1"/>
          </p:cNvSpPr>
          <p:nvPr/>
        </p:nvSpPr>
        <p:spPr bwMode="auto">
          <a:xfrm>
            <a:off x="7229475" y="2222500"/>
            <a:ext cx="968375" cy="138113"/>
          </a:xfrm>
          <a:prstGeom prst="rect">
            <a:avLst/>
          </a:prstGeom>
          <a:noFill/>
          <a:ln w="19050" algn="ctr">
            <a:solidFill>
              <a:schemeClr val="folHlink"/>
            </a:solidFill>
            <a:miter lim="800000"/>
            <a:headEnd/>
            <a:tailEnd/>
          </a:ln>
        </p:spPr>
        <p:txBody>
          <a:bodyPr wrap="none" anchor="ctr"/>
          <a:lstStyle/>
          <a:p>
            <a:endParaRPr lang="en-US"/>
          </a:p>
        </p:txBody>
      </p:sp>
      <p:sp>
        <p:nvSpPr>
          <p:cNvPr id="160804" name="Rectangle 35"/>
          <p:cNvSpPr>
            <a:spLocks noChangeArrowheads="1"/>
          </p:cNvSpPr>
          <p:nvPr/>
        </p:nvSpPr>
        <p:spPr bwMode="auto">
          <a:xfrm>
            <a:off x="5262563" y="4657725"/>
            <a:ext cx="106362" cy="115888"/>
          </a:xfrm>
          <a:prstGeom prst="rect">
            <a:avLst/>
          </a:prstGeom>
          <a:noFill/>
          <a:ln w="19050" algn="ctr">
            <a:solidFill>
              <a:schemeClr val="folHlink"/>
            </a:solidFill>
            <a:miter lim="800000"/>
            <a:headEnd/>
            <a:tailEnd/>
          </a:ln>
        </p:spPr>
        <p:txBody>
          <a:bodyPr wrap="none" anchor="ctr"/>
          <a:lstStyle/>
          <a:p>
            <a:endParaRPr lang="en-US"/>
          </a:p>
        </p:txBody>
      </p:sp>
      <p:sp>
        <p:nvSpPr>
          <p:cNvPr id="160805" name="Rectangle 35"/>
          <p:cNvSpPr>
            <a:spLocks noChangeArrowheads="1"/>
          </p:cNvSpPr>
          <p:nvPr/>
        </p:nvSpPr>
        <p:spPr bwMode="auto">
          <a:xfrm>
            <a:off x="5773738" y="5813425"/>
            <a:ext cx="819150" cy="109538"/>
          </a:xfrm>
          <a:prstGeom prst="rect">
            <a:avLst/>
          </a:prstGeom>
          <a:noFill/>
          <a:ln w="19050" algn="ctr">
            <a:solidFill>
              <a:schemeClr val="folHlink"/>
            </a:solidFill>
            <a:miter lim="800000"/>
            <a:headEnd/>
            <a:tailEnd/>
          </a:ln>
        </p:spPr>
        <p:txBody>
          <a:bodyPr wrap="none" anchor="ctr"/>
          <a:lstStyle/>
          <a:p>
            <a:endParaRPr lang="en-US"/>
          </a:p>
        </p:txBody>
      </p:sp>
      <p:pic>
        <p:nvPicPr>
          <p:cNvPr id="160806" name="Picture 13" descr="add.gif"/>
          <p:cNvPicPr>
            <a:picLocks noChangeAspect="1"/>
          </p:cNvPicPr>
          <p:nvPr/>
        </p:nvPicPr>
        <p:blipFill>
          <a:blip r:embed="rId5" cstate="print"/>
          <a:srcRect/>
          <a:stretch>
            <a:fillRect/>
          </a:stretch>
        </p:blipFill>
        <p:spPr bwMode="auto">
          <a:xfrm>
            <a:off x="1189038" y="3163888"/>
            <a:ext cx="152400" cy="152400"/>
          </a:xfrm>
          <a:prstGeom prst="rect">
            <a:avLst/>
          </a:prstGeom>
          <a:noFill/>
          <a:ln w="9525">
            <a:noFill/>
            <a:miter lim="800000"/>
            <a:headEnd/>
            <a:tailEnd/>
          </a:ln>
        </p:spPr>
      </p:pic>
      <p:pic>
        <p:nvPicPr>
          <p:cNvPr id="160807" name="Picture 14" descr="search.gif"/>
          <p:cNvPicPr>
            <a:picLocks noChangeAspect="1"/>
          </p:cNvPicPr>
          <p:nvPr/>
        </p:nvPicPr>
        <p:blipFill>
          <a:blip r:embed="rId6" cstate="print"/>
          <a:srcRect/>
          <a:stretch>
            <a:fillRect/>
          </a:stretch>
        </p:blipFill>
        <p:spPr bwMode="auto">
          <a:xfrm>
            <a:off x="1200150" y="4414838"/>
            <a:ext cx="152400" cy="14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pPr eaLnBrk="1" hangingPunct="1"/>
            <a:r>
              <a:rPr lang="en-US" smtClean="0"/>
              <a:t>Topic Two – Creating a Sales Authorization</a:t>
            </a:r>
          </a:p>
        </p:txBody>
      </p:sp>
      <p:sp>
        <p:nvSpPr>
          <p:cNvPr id="16179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90ED74E-FB30-4A84-BE4B-AA8E59659B13}" type="slidenum">
              <a:rPr lang="en-US" sz="800">
                <a:solidFill>
                  <a:schemeClr val="bg1"/>
                </a:solidFill>
                <a:ea typeface="Arial Unicode MS" pitchFamily="34" charset="-128"/>
                <a:cs typeface="Arial Unicode MS" pitchFamily="34" charset="-128"/>
              </a:rPr>
              <a:pPr algn="r" eaLnBrk="0" hangingPunct="0"/>
              <a:t>155</a:t>
            </a:fld>
            <a:endParaRPr lang="en-US" sz="800">
              <a:solidFill>
                <a:schemeClr val="bg1"/>
              </a:solidFill>
              <a:ea typeface="Arial Unicode MS" pitchFamily="34" charset="-128"/>
              <a:cs typeface="Arial Unicode MS" pitchFamily="34" charset="-128"/>
            </a:endParaRPr>
          </a:p>
        </p:txBody>
      </p:sp>
      <p:sp>
        <p:nvSpPr>
          <p:cNvPr id="161796" name="Rectangle 3"/>
          <p:cNvSpPr txBox="1">
            <a:spLocks noChangeArrowheads="1"/>
          </p:cNvSpPr>
          <p:nvPr/>
        </p:nvSpPr>
        <p:spPr bwMode="auto">
          <a:xfrm>
            <a:off x="0" y="1220788"/>
            <a:ext cx="526256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Sales Authorization – Continued </a:t>
            </a:r>
          </a:p>
        </p:txBody>
      </p:sp>
      <p:graphicFrame>
        <p:nvGraphicFramePr>
          <p:cNvPr id="777221" name="Group 5"/>
          <p:cNvGraphicFramePr>
            <a:graphicFrameLocks noGrp="1"/>
          </p:cNvGraphicFramePr>
          <p:nvPr>
            <p:ph idx="1"/>
          </p:nvPr>
        </p:nvGraphicFramePr>
        <p:xfrm>
          <a:off x="152400" y="1728788"/>
          <a:ext cx="3325224" cy="2804160"/>
        </p:xfrm>
        <a:graphic>
          <a:graphicData uri="http://schemas.openxmlformats.org/drawingml/2006/table">
            <a:tbl>
              <a:tblPr/>
              <a:tblGrid>
                <a:gridCol w="409736"/>
                <a:gridCol w="291548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Sales Authorization (Graphics 2.7.2 – 2.7.6)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boxes</a:t>
                      </a:r>
                      <a:r>
                        <a:rPr kumimoji="0" lang="en-US" sz="1200" b="0" i="0" u="none" strike="noStrike" cap="none" normalizeH="0" baseline="0" dirty="0" smtClean="0">
                          <a:ln>
                            <a:noFill/>
                          </a:ln>
                          <a:solidFill>
                            <a:schemeClr val="tx1"/>
                          </a:solidFill>
                          <a:effectLst/>
                          <a:latin typeface="Arial" pitchFamily="34" charset="0"/>
                        </a:rPr>
                        <a:t> next to the items you wish to sell.</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full available quantity is populated in the Sale Quantity box for the checked items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Modify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quantity</a:t>
                      </a:r>
                      <a:r>
                        <a:rPr kumimoji="0" lang="en-US" sz="1200" b="0" i="0" u="none" strike="noStrike" cap="none" normalizeH="0" baseline="0" dirty="0" smtClean="0">
                          <a:ln>
                            <a:noFill/>
                          </a:ln>
                          <a:solidFill>
                            <a:schemeClr val="tx1"/>
                          </a:solidFill>
                          <a:effectLst/>
                          <a:latin typeface="Arial" pitchFamily="34" charset="0"/>
                        </a:rPr>
                        <a:t> of each item if necessary.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 (Graphic 2.7.5).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1813" name="Rectangle 14"/>
          <p:cNvSpPr>
            <a:spLocks noChangeArrowheads="1"/>
          </p:cNvSpPr>
          <p:nvPr/>
        </p:nvSpPr>
        <p:spPr bwMode="auto">
          <a:xfrm>
            <a:off x="3795713" y="4656138"/>
            <a:ext cx="2892425" cy="214312"/>
          </a:xfrm>
          <a:prstGeom prst="rect">
            <a:avLst/>
          </a:prstGeom>
          <a:noFill/>
          <a:ln w="9525">
            <a:noFill/>
            <a:miter lim="800000"/>
            <a:headEnd/>
            <a:tailEnd/>
          </a:ln>
        </p:spPr>
        <p:txBody>
          <a:bodyPr>
            <a:spAutoFit/>
          </a:bodyPr>
          <a:lstStyle/>
          <a:p>
            <a:pPr algn="l"/>
            <a:r>
              <a:rPr lang="en-US" sz="800"/>
              <a:t>Graphic 2.7.4 : Create Sales Authorization – Step 2 page</a:t>
            </a:r>
          </a:p>
        </p:txBody>
      </p:sp>
      <p:pic>
        <p:nvPicPr>
          <p:cNvPr id="161814" name="Picture 27" descr="Create Sales Authorization - Step 2"/>
          <p:cNvPicPr>
            <a:picLocks noChangeAspect="1" noChangeArrowheads="1"/>
          </p:cNvPicPr>
          <p:nvPr/>
        </p:nvPicPr>
        <p:blipFill>
          <a:blip r:embed="rId2" cstate="print"/>
          <a:srcRect/>
          <a:stretch>
            <a:fillRect/>
          </a:stretch>
        </p:blipFill>
        <p:spPr bwMode="auto">
          <a:xfrm>
            <a:off x="3806825" y="1717675"/>
            <a:ext cx="4992688" cy="2940050"/>
          </a:xfrm>
          <a:prstGeom prst="rect">
            <a:avLst/>
          </a:prstGeom>
          <a:noFill/>
          <a:ln w="19050">
            <a:solidFill>
              <a:schemeClr val="tx1"/>
            </a:solidFill>
            <a:miter lim="800000"/>
            <a:headEnd/>
            <a:tailEnd/>
          </a:ln>
        </p:spPr>
      </p:pic>
      <p:sp>
        <p:nvSpPr>
          <p:cNvPr id="161815" name="Rectangle 35"/>
          <p:cNvSpPr>
            <a:spLocks noChangeArrowheads="1"/>
          </p:cNvSpPr>
          <p:nvPr/>
        </p:nvSpPr>
        <p:spPr bwMode="auto">
          <a:xfrm>
            <a:off x="3965575" y="3956050"/>
            <a:ext cx="192088" cy="317500"/>
          </a:xfrm>
          <a:prstGeom prst="rect">
            <a:avLst/>
          </a:prstGeom>
          <a:noFill/>
          <a:ln w="19050" algn="ctr">
            <a:solidFill>
              <a:schemeClr val="folHlink"/>
            </a:solidFill>
            <a:miter lim="800000"/>
            <a:headEnd/>
            <a:tailEnd/>
          </a:ln>
        </p:spPr>
        <p:txBody>
          <a:bodyPr wrap="none" anchor="ctr"/>
          <a:lstStyle/>
          <a:p>
            <a:endParaRPr lang="en-US"/>
          </a:p>
        </p:txBody>
      </p:sp>
      <p:sp>
        <p:nvSpPr>
          <p:cNvPr id="161816" name="Rectangle 35"/>
          <p:cNvSpPr>
            <a:spLocks noChangeArrowheads="1"/>
          </p:cNvSpPr>
          <p:nvPr/>
        </p:nvSpPr>
        <p:spPr bwMode="auto">
          <a:xfrm>
            <a:off x="7942263" y="3944938"/>
            <a:ext cx="765175" cy="328612"/>
          </a:xfrm>
          <a:prstGeom prst="rect">
            <a:avLst/>
          </a:prstGeom>
          <a:noFill/>
          <a:ln w="19050" algn="ctr">
            <a:solidFill>
              <a:schemeClr val="folHlink"/>
            </a:solidFill>
            <a:miter lim="800000"/>
            <a:headEnd/>
            <a:tailEnd/>
          </a:ln>
        </p:spPr>
        <p:txBody>
          <a:bodyPr wrap="none" anchor="ctr"/>
          <a:lstStyle/>
          <a:p>
            <a:endParaRPr lang="en-US"/>
          </a:p>
        </p:txBody>
      </p:sp>
      <p:sp>
        <p:nvSpPr>
          <p:cNvPr id="161817" name="Rectangle 35"/>
          <p:cNvSpPr>
            <a:spLocks noChangeArrowheads="1"/>
          </p:cNvSpPr>
          <p:nvPr/>
        </p:nvSpPr>
        <p:spPr bwMode="auto">
          <a:xfrm>
            <a:off x="5497513" y="4284663"/>
            <a:ext cx="923925" cy="1174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smtClean="0"/>
              <a:t>Topic Two – Creating a Sales Authorization</a:t>
            </a:r>
          </a:p>
        </p:txBody>
      </p:sp>
      <p:sp>
        <p:nvSpPr>
          <p:cNvPr id="16281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2BE81B5-EA78-4AC1-A089-E948F88F026E}" type="slidenum">
              <a:rPr lang="en-US" sz="800">
                <a:solidFill>
                  <a:schemeClr val="bg1"/>
                </a:solidFill>
                <a:ea typeface="Arial Unicode MS" pitchFamily="34" charset="-128"/>
                <a:cs typeface="Arial Unicode MS" pitchFamily="34" charset="-128"/>
              </a:rPr>
              <a:pPr algn="r" eaLnBrk="0" hangingPunct="0"/>
              <a:t>156</a:t>
            </a:fld>
            <a:endParaRPr lang="en-US" sz="800">
              <a:solidFill>
                <a:schemeClr val="bg1"/>
              </a:solidFill>
              <a:ea typeface="Arial Unicode MS" pitchFamily="34" charset="-128"/>
              <a:cs typeface="Arial Unicode MS" pitchFamily="34" charset="-128"/>
            </a:endParaRPr>
          </a:p>
        </p:txBody>
      </p:sp>
      <p:sp>
        <p:nvSpPr>
          <p:cNvPr id="162820" name="Rectangle 3"/>
          <p:cNvSpPr txBox="1">
            <a:spLocks noChangeArrowheads="1"/>
          </p:cNvSpPr>
          <p:nvPr/>
        </p:nvSpPr>
        <p:spPr bwMode="auto">
          <a:xfrm>
            <a:off x="0" y="1220788"/>
            <a:ext cx="48704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Sales Authorization – Continued </a:t>
            </a:r>
          </a:p>
        </p:txBody>
      </p:sp>
      <p:graphicFrame>
        <p:nvGraphicFramePr>
          <p:cNvPr id="777221" name="Group 5"/>
          <p:cNvGraphicFramePr>
            <a:graphicFrameLocks noGrp="1"/>
          </p:cNvGraphicFramePr>
          <p:nvPr>
            <p:ph idx="1"/>
          </p:nvPr>
        </p:nvGraphicFramePr>
        <p:xfrm>
          <a:off x="161925" y="1749425"/>
          <a:ext cx="3144469" cy="3048000"/>
        </p:xfrm>
        <a:graphic>
          <a:graphicData uri="http://schemas.openxmlformats.org/drawingml/2006/table">
            <a:tbl>
              <a:tblPr/>
              <a:tblGrid>
                <a:gridCol w="400849"/>
                <a:gridCol w="2743620"/>
              </a:tblGrid>
              <a:tr h="12035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Sales Authorization (Graphics 2.7.2 – 2.7.6)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8464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PLCO Conducts Sale</a:t>
                      </a:r>
                      <a:r>
                        <a:rPr kumimoji="0" lang="en-US" sz="1200" b="0" i="0" u="none" strike="noStrike" cap="none" normalizeH="0" baseline="0" dirty="0" smtClean="0">
                          <a:ln>
                            <a:noFill/>
                          </a:ln>
                          <a:solidFill>
                            <a:schemeClr val="tx1"/>
                          </a:solidFill>
                          <a:effectLst/>
                          <a:latin typeface="Arial" pitchFamily="34" charset="0"/>
                        </a:rPr>
                        <a:t> button to conduct the sale yourself, or</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Send to Contractor</a:t>
                      </a:r>
                      <a:r>
                        <a:rPr kumimoji="0" lang="en-US" sz="1200" b="0" i="0" u="none" strike="noStrike" cap="none" normalizeH="0" baseline="0" dirty="0" smtClean="0">
                          <a:ln>
                            <a:noFill/>
                          </a:ln>
                          <a:solidFill>
                            <a:schemeClr val="tx1"/>
                          </a:solidFill>
                          <a:effectLst/>
                          <a:latin typeface="Arial" pitchFamily="34" charset="0"/>
                        </a:rPr>
                        <a:t> button to notify the contractor of the sales authorization and have them conduct the sale.</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E-Mail to Contractor page appears (Graphic 2.7.6).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73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Verify </a:t>
                      </a:r>
                      <a:r>
                        <a:rPr kumimoji="0" lang="en-US" sz="1200" b="0" i="0" u="none" strike="noStrike" cap="none" normalizeH="0" baseline="0" dirty="0" smtClean="0">
                          <a:ln>
                            <a:noFill/>
                          </a:ln>
                          <a:solidFill>
                            <a:schemeClr val="tx1"/>
                          </a:solidFill>
                          <a:effectLst/>
                          <a:latin typeface="Arial" pitchFamily="34" charset="0"/>
                        </a:rPr>
                        <a:t>that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and </a:t>
                      </a:r>
                      <a:r>
                        <a:rPr kumimoji="0" lang="en-US" sz="1200" b="1" i="0" u="none" strike="noStrike" cap="none" normalizeH="0" baseline="0" dirty="0" smtClean="0">
                          <a:ln>
                            <a:noFill/>
                          </a:ln>
                          <a:solidFill>
                            <a:schemeClr val="tx1"/>
                          </a:solidFill>
                          <a:effectLst/>
                          <a:latin typeface="Arial" pitchFamily="34" charset="0"/>
                        </a:rPr>
                        <a:t>message</a:t>
                      </a:r>
                      <a:r>
                        <a:rPr kumimoji="0" lang="en-US" sz="1200" b="0" i="0" u="none" strike="noStrike" cap="none" normalizeH="0" baseline="0" dirty="0" smtClean="0">
                          <a:ln>
                            <a:noFill/>
                          </a:ln>
                          <a:solidFill>
                            <a:schemeClr val="tx1"/>
                          </a:solidFill>
                          <a:effectLst/>
                          <a:latin typeface="Arial" pitchFamily="34" charset="0"/>
                        </a:rPr>
                        <a:t> are correct and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Send E-Mail</a:t>
                      </a:r>
                      <a:r>
                        <a:rPr kumimoji="0" lang="en-US" sz="1200" b="0" i="0" u="none" strike="noStrike" cap="none" normalizeH="0" baseline="0" dirty="0" smtClean="0">
                          <a:ln>
                            <a:noFill/>
                          </a:ln>
                          <a:solidFill>
                            <a:schemeClr val="tx1"/>
                          </a:solidFill>
                          <a:effectLst/>
                          <a:latin typeface="Arial" pitchFamily="34" charset="0"/>
                        </a:rPr>
                        <a:t> 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2834" name="Picture 3" descr="E-Mail to Contractor page"/>
          <p:cNvPicPr>
            <a:picLocks noChangeAspect="1" noChangeArrowheads="1"/>
          </p:cNvPicPr>
          <p:nvPr/>
        </p:nvPicPr>
        <p:blipFill>
          <a:blip r:embed="rId2" cstate="print"/>
          <a:srcRect/>
          <a:stretch>
            <a:fillRect/>
          </a:stretch>
        </p:blipFill>
        <p:spPr bwMode="auto">
          <a:xfrm>
            <a:off x="5124450" y="3660775"/>
            <a:ext cx="3870325" cy="2687638"/>
          </a:xfrm>
          <a:prstGeom prst="rect">
            <a:avLst/>
          </a:prstGeom>
          <a:noFill/>
          <a:ln w="19050">
            <a:solidFill>
              <a:schemeClr val="tx1"/>
            </a:solidFill>
            <a:miter lim="800000"/>
            <a:headEnd/>
            <a:tailEnd/>
          </a:ln>
        </p:spPr>
      </p:pic>
      <p:sp>
        <p:nvSpPr>
          <p:cNvPr id="162835" name="Rectangle 14"/>
          <p:cNvSpPr>
            <a:spLocks noChangeArrowheads="1"/>
          </p:cNvSpPr>
          <p:nvPr/>
        </p:nvSpPr>
        <p:spPr bwMode="auto">
          <a:xfrm>
            <a:off x="5143500" y="6369050"/>
            <a:ext cx="2095500" cy="215900"/>
          </a:xfrm>
          <a:prstGeom prst="rect">
            <a:avLst/>
          </a:prstGeom>
          <a:noFill/>
          <a:ln w="9525">
            <a:noFill/>
            <a:miter lim="800000"/>
            <a:headEnd/>
            <a:tailEnd/>
          </a:ln>
        </p:spPr>
        <p:txBody>
          <a:bodyPr wrap="none">
            <a:spAutoFit/>
          </a:bodyPr>
          <a:lstStyle/>
          <a:p>
            <a:pPr algn="l"/>
            <a:r>
              <a:rPr lang="en-US" sz="800"/>
              <a:t>Graphic 2.7.6 : E-Mail to Contractor page </a:t>
            </a:r>
          </a:p>
        </p:txBody>
      </p:sp>
      <p:pic>
        <p:nvPicPr>
          <p:cNvPr id="162836" name="Picture 2" descr="View Sale page"/>
          <p:cNvPicPr>
            <a:picLocks noChangeAspect="1" noChangeArrowheads="1"/>
          </p:cNvPicPr>
          <p:nvPr/>
        </p:nvPicPr>
        <p:blipFill>
          <a:blip r:embed="rId3" cstate="print"/>
          <a:srcRect/>
          <a:stretch>
            <a:fillRect/>
          </a:stretch>
        </p:blipFill>
        <p:spPr bwMode="auto">
          <a:xfrm>
            <a:off x="3646488" y="1682750"/>
            <a:ext cx="3625850" cy="2216150"/>
          </a:xfrm>
          <a:prstGeom prst="rect">
            <a:avLst/>
          </a:prstGeom>
          <a:noFill/>
          <a:ln w="19050">
            <a:solidFill>
              <a:schemeClr val="tx1"/>
            </a:solidFill>
            <a:miter lim="800000"/>
            <a:headEnd/>
            <a:tailEnd/>
          </a:ln>
        </p:spPr>
      </p:pic>
      <p:sp>
        <p:nvSpPr>
          <p:cNvPr id="162837" name="Rectangle 14"/>
          <p:cNvSpPr>
            <a:spLocks noChangeArrowheads="1"/>
          </p:cNvSpPr>
          <p:nvPr/>
        </p:nvSpPr>
        <p:spPr bwMode="auto">
          <a:xfrm>
            <a:off x="3621088" y="3916363"/>
            <a:ext cx="1482725" cy="338137"/>
          </a:xfrm>
          <a:prstGeom prst="rect">
            <a:avLst/>
          </a:prstGeom>
          <a:noFill/>
          <a:ln w="9525">
            <a:noFill/>
            <a:miter lim="800000"/>
            <a:headEnd/>
            <a:tailEnd/>
          </a:ln>
        </p:spPr>
        <p:txBody>
          <a:bodyPr>
            <a:spAutoFit/>
          </a:bodyPr>
          <a:lstStyle/>
          <a:p>
            <a:pPr algn="l"/>
            <a:r>
              <a:rPr lang="en-US" sz="800"/>
              <a:t>Graphic 2.7.5 : View Sale page for Draft Sale </a:t>
            </a:r>
          </a:p>
        </p:txBody>
      </p:sp>
      <p:sp>
        <p:nvSpPr>
          <p:cNvPr id="162838" name="Rectangle 35"/>
          <p:cNvSpPr>
            <a:spLocks noChangeArrowheads="1"/>
          </p:cNvSpPr>
          <p:nvPr/>
        </p:nvSpPr>
        <p:spPr bwMode="auto">
          <a:xfrm>
            <a:off x="4614863" y="3189288"/>
            <a:ext cx="744537" cy="106362"/>
          </a:xfrm>
          <a:prstGeom prst="rect">
            <a:avLst/>
          </a:prstGeom>
          <a:noFill/>
          <a:ln w="19050" algn="ctr">
            <a:solidFill>
              <a:schemeClr val="folHlink"/>
            </a:solidFill>
            <a:miter lim="800000"/>
            <a:headEnd/>
            <a:tailEnd/>
          </a:ln>
        </p:spPr>
        <p:txBody>
          <a:bodyPr wrap="none" anchor="ctr"/>
          <a:lstStyle/>
          <a:p>
            <a:endParaRPr lang="en-US"/>
          </a:p>
        </p:txBody>
      </p:sp>
      <p:sp>
        <p:nvSpPr>
          <p:cNvPr id="162839" name="Rectangle 35"/>
          <p:cNvSpPr>
            <a:spLocks noChangeArrowheads="1"/>
          </p:cNvSpPr>
          <p:nvPr/>
        </p:nvSpPr>
        <p:spPr bwMode="auto">
          <a:xfrm>
            <a:off x="5337175" y="3189288"/>
            <a:ext cx="701675" cy="106362"/>
          </a:xfrm>
          <a:prstGeom prst="rect">
            <a:avLst/>
          </a:prstGeom>
          <a:noFill/>
          <a:ln w="19050" algn="ctr">
            <a:solidFill>
              <a:schemeClr val="folHlink"/>
            </a:solidFill>
            <a:miter lim="800000"/>
            <a:headEnd/>
            <a:tailEnd/>
          </a:ln>
        </p:spPr>
        <p:txBody>
          <a:bodyPr wrap="none" anchor="ctr"/>
          <a:lstStyle/>
          <a:p>
            <a:endParaRPr lang="en-US"/>
          </a:p>
        </p:txBody>
      </p:sp>
      <p:sp>
        <p:nvSpPr>
          <p:cNvPr id="162840" name="Rectangle 35"/>
          <p:cNvSpPr>
            <a:spLocks noChangeArrowheads="1"/>
          </p:cNvSpPr>
          <p:nvPr/>
        </p:nvSpPr>
        <p:spPr bwMode="auto">
          <a:xfrm>
            <a:off x="6697663" y="6049963"/>
            <a:ext cx="447675" cy="10636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D0C8220-4AEA-4E9A-99C3-0CB17BC778F6}" type="slidenum">
              <a:rPr lang="en-US" sz="800">
                <a:solidFill>
                  <a:schemeClr val="bg1"/>
                </a:solidFill>
                <a:ea typeface="Arial Unicode MS" pitchFamily="34" charset="-128"/>
                <a:cs typeface="Arial Unicode MS" pitchFamily="34" charset="-128"/>
              </a:rPr>
              <a:pPr algn="r" eaLnBrk="0" hangingPunct="0"/>
              <a:t>157</a:t>
            </a:fld>
            <a:endParaRPr lang="en-US" sz="800">
              <a:solidFill>
                <a:schemeClr val="bg1"/>
              </a:solidFill>
              <a:ea typeface="Arial Unicode MS" pitchFamily="34" charset="-128"/>
              <a:cs typeface="Arial Unicode MS" pitchFamily="34" charset="-128"/>
            </a:endParaRPr>
          </a:p>
        </p:txBody>
      </p:sp>
      <p:sp>
        <p:nvSpPr>
          <p:cNvPr id="16384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Three – Editing a Sale</a:t>
            </a:r>
          </a:p>
        </p:txBody>
      </p:sp>
      <p:sp>
        <p:nvSpPr>
          <p:cNvPr id="16384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Sale – Editing Sale Information</a:t>
            </a:r>
          </a:p>
        </p:txBody>
      </p:sp>
      <p:sp>
        <p:nvSpPr>
          <p:cNvPr id="163845" name="Text Box 5"/>
          <p:cNvSpPr txBox="1">
            <a:spLocks noChangeArrowheads="1"/>
          </p:cNvSpPr>
          <p:nvPr/>
        </p:nvSpPr>
        <p:spPr bwMode="auto">
          <a:xfrm>
            <a:off x="0" y="1787525"/>
            <a:ext cx="3646488" cy="822325"/>
          </a:xfrm>
          <a:prstGeom prst="rect">
            <a:avLst/>
          </a:prstGeom>
          <a:noFill/>
          <a:ln w="9525">
            <a:noFill/>
            <a:miter lim="800000"/>
            <a:headEnd/>
            <a:tailEnd/>
          </a:ln>
        </p:spPr>
        <p:txBody>
          <a:bodyPr>
            <a:spAutoFit/>
          </a:bodyPr>
          <a:lstStyle/>
          <a:p>
            <a:pPr algn="l"/>
            <a:r>
              <a:rPr lang="en-US" sz="1200"/>
              <a:t>From the View Sale page, PLCOs and Administrators can edit the sale information. This can no longer be done once all bids have been completed.</a:t>
            </a:r>
          </a:p>
        </p:txBody>
      </p:sp>
      <p:graphicFrame>
        <p:nvGraphicFramePr>
          <p:cNvPr id="778246" name="Group 6"/>
          <p:cNvGraphicFramePr>
            <a:graphicFrameLocks noGrp="1"/>
          </p:cNvGraphicFramePr>
          <p:nvPr/>
        </p:nvGraphicFramePr>
        <p:xfrm>
          <a:off x="104775" y="2732088"/>
          <a:ext cx="3390900" cy="3017520"/>
        </p:xfrm>
        <a:graphic>
          <a:graphicData uri="http://schemas.openxmlformats.org/drawingml/2006/table">
            <a:tbl>
              <a:tblPr/>
              <a:tblGrid>
                <a:gridCol w="390525"/>
                <a:gridCol w="300037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Sale Information (Graphics 2.7.7 – 2.7.8)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that is still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 (Graphic 2.7.7).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 sale</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Edit Sale page appears (Graphic 2.7.8).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Modify</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necessary information</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Sale page appears and displays your changes.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3868" name="Picture 28" descr="pencil"/>
          <p:cNvPicPr>
            <a:picLocks noChangeAspect="1" noChangeArrowheads="1"/>
          </p:cNvPicPr>
          <p:nvPr/>
        </p:nvPicPr>
        <p:blipFill>
          <a:blip r:embed="rId3" cstate="print"/>
          <a:srcRect/>
          <a:stretch>
            <a:fillRect/>
          </a:stretch>
        </p:blipFill>
        <p:spPr bwMode="auto">
          <a:xfrm>
            <a:off x="1212850" y="4102100"/>
            <a:ext cx="152400" cy="152400"/>
          </a:xfrm>
          <a:prstGeom prst="rect">
            <a:avLst/>
          </a:prstGeom>
          <a:noFill/>
          <a:ln w="9525">
            <a:noFill/>
            <a:miter lim="800000"/>
            <a:headEnd/>
            <a:tailEnd/>
          </a:ln>
        </p:spPr>
      </p:pic>
      <p:pic>
        <p:nvPicPr>
          <p:cNvPr id="163869" name="Picture 9" descr="top.gif"/>
          <p:cNvPicPr>
            <a:picLocks noChangeAspect="1"/>
          </p:cNvPicPr>
          <p:nvPr/>
        </p:nvPicPr>
        <p:blipFill>
          <a:blip r:embed="rId4" cstate="print"/>
          <a:srcRect/>
          <a:stretch>
            <a:fillRect/>
          </a:stretch>
        </p:blipFill>
        <p:spPr bwMode="auto">
          <a:xfrm>
            <a:off x="3762375" y="1830388"/>
            <a:ext cx="5194300" cy="1370012"/>
          </a:xfrm>
          <a:prstGeom prst="rect">
            <a:avLst/>
          </a:prstGeom>
          <a:noFill/>
          <a:ln w="19050">
            <a:solidFill>
              <a:schemeClr val="tx1"/>
            </a:solidFill>
            <a:miter lim="800000"/>
            <a:headEnd/>
            <a:tailEnd/>
          </a:ln>
        </p:spPr>
      </p:pic>
      <p:pic>
        <p:nvPicPr>
          <p:cNvPr id="163870" name="Picture 30" descr="Edit Sale page"/>
          <p:cNvPicPr>
            <a:picLocks noChangeAspect="1" noChangeArrowheads="1"/>
          </p:cNvPicPr>
          <p:nvPr/>
        </p:nvPicPr>
        <p:blipFill>
          <a:blip r:embed="rId5" cstate="print"/>
          <a:srcRect/>
          <a:stretch>
            <a:fillRect/>
          </a:stretch>
        </p:blipFill>
        <p:spPr bwMode="auto">
          <a:xfrm>
            <a:off x="3762375" y="3529013"/>
            <a:ext cx="5189538" cy="2838450"/>
          </a:xfrm>
          <a:prstGeom prst="rect">
            <a:avLst/>
          </a:prstGeom>
          <a:noFill/>
          <a:ln w="19050">
            <a:solidFill>
              <a:schemeClr val="tx1"/>
            </a:solidFill>
            <a:miter lim="800000"/>
            <a:headEnd/>
            <a:tailEnd/>
          </a:ln>
        </p:spPr>
      </p:pic>
      <p:sp>
        <p:nvSpPr>
          <p:cNvPr id="163871" name="Rectangle 14"/>
          <p:cNvSpPr>
            <a:spLocks noChangeArrowheads="1"/>
          </p:cNvSpPr>
          <p:nvPr/>
        </p:nvSpPr>
        <p:spPr bwMode="auto">
          <a:xfrm>
            <a:off x="3754438" y="3209925"/>
            <a:ext cx="1879600" cy="215900"/>
          </a:xfrm>
          <a:prstGeom prst="rect">
            <a:avLst/>
          </a:prstGeom>
          <a:noFill/>
          <a:ln w="9525">
            <a:noFill/>
            <a:miter lim="800000"/>
            <a:headEnd/>
            <a:tailEnd/>
          </a:ln>
        </p:spPr>
        <p:txBody>
          <a:bodyPr wrap="none">
            <a:spAutoFit/>
          </a:bodyPr>
          <a:lstStyle/>
          <a:p>
            <a:pPr algn="l"/>
            <a:r>
              <a:rPr lang="en-US" sz="800"/>
              <a:t>Graphic 2.7.7 : View Sale page (top) </a:t>
            </a:r>
          </a:p>
        </p:txBody>
      </p:sp>
      <p:sp>
        <p:nvSpPr>
          <p:cNvPr id="163872" name="Rectangle 14"/>
          <p:cNvSpPr>
            <a:spLocks noChangeArrowheads="1"/>
          </p:cNvSpPr>
          <p:nvPr/>
        </p:nvSpPr>
        <p:spPr bwMode="auto">
          <a:xfrm>
            <a:off x="3741738" y="6384925"/>
            <a:ext cx="1593850" cy="215900"/>
          </a:xfrm>
          <a:prstGeom prst="rect">
            <a:avLst/>
          </a:prstGeom>
          <a:noFill/>
          <a:ln w="9525">
            <a:noFill/>
            <a:miter lim="800000"/>
            <a:headEnd/>
            <a:tailEnd/>
          </a:ln>
        </p:spPr>
        <p:txBody>
          <a:bodyPr wrap="none">
            <a:spAutoFit/>
          </a:bodyPr>
          <a:lstStyle/>
          <a:p>
            <a:pPr algn="l"/>
            <a:r>
              <a:rPr lang="en-US" sz="800"/>
              <a:t>Graphic 2.7.8 : Edit Sale page </a:t>
            </a:r>
          </a:p>
        </p:txBody>
      </p:sp>
      <p:sp>
        <p:nvSpPr>
          <p:cNvPr id="163873" name="Rectangle 35"/>
          <p:cNvSpPr>
            <a:spLocks noChangeArrowheads="1"/>
          </p:cNvSpPr>
          <p:nvPr/>
        </p:nvSpPr>
        <p:spPr bwMode="auto">
          <a:xfrm>
            <a:off x="5688013" y="5986463"/>
            <a:ext cx="957262" cy="138112"/>
          </a:xfrm>
          <a:prstGeom prst="rect">
            <a:avLst/>
          </a:prstGeom>
          <a:noFill/>
          <a:ln w="19050" algn="ctr">
            <a:solidFill>
              <a:schemeClr val="folHlink"/>
            </a:solidFill>
            <a:miter lim="800000"/>
            <a:headEnd/>
            <a:tailEnd/>
          </a:ln>
        </p:spPr>
        <p:txBody>
          <a:bodyPr wrap="none" anchor="ctr"/>
          <a:lstStyle/>
          <a:p>
            <a:endParaRPr lang="en-US"/>
          </a:p>
        </p:txBody>
      </p:sp>
      <p:sp>
        <p:nvSpPr>
          <p:cNvPr id="163874" name="Rectangle 35"/>
          <p:cNvSpPr>
            <a:spLocks noChangeArrowheads="1"/>
          </p:cNvSpPr>
          <p:nvPr/>
        </p:nvSpPr>
        <p:spPr bwMode="auto">
          <a:xfrm>
            <a:off x="5538788" y="2690813"/>
            <a:ext cx="479425" cy="1476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0295" name="Group 7"/>
          <p:cNvGraphicFramePr>
            <a:graphicFrameLocks noGrp="1"/>
          </p:cNvGraphicFramePr>
          <p:nvPr/>
        </p:nvGraphicFramePr>
        <p:xfrm>
          <a:off x="114300" y="2520950"/>
          <a:ext cx="3390900" cy="3413760"/>
        </p:xfrm>
        <a:graphic>
          <a:graphicData uri="http://schemas.openxmlformats.org/drawingml/2006/table">
            <a:tbl>
              <a:tblPr/>
              <a:tblGrid>
                <a:gridCol w="390525"/>
                <a:gridCol w="300037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Line Items for Sale (Graphics 2.7.9 – 2.7.10)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3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that is still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 (Graphic 2.7.9).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3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 inventory</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Edit Sale Line Items page appears (Graphic 2.7.10).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3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Modify</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item</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quantities</a:t>
                      </a:r>
                      <a:r>
                        <a:rPr kumimoji="0" lang="en-US" sz="1200" b="0" i="0" u="none" strike="noStrike" cap="none" normalizeH="0" baseline="0" dirty="0" smtClean="0">
                          <a:ln>
                            <a:noFill/>
                          </a:ln>
                          <a:solidFill>
                            <a:schemeClr val="tx1"/>
                          </a:solidFill>
                          <a:effectLst/>
                          <a:latin typeface="Arial" pitchFamily="34" charset="0"/>
                        </a:rPr>
                        <a:t> as necessary.</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can also use this opportunity to add more items to the sale.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63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defRPr/>
                      </a:pPr>
                      <a:r>
                        <a:rPr kumimoji="0" lang="en-US" sz="1000" b="0" i="0" u="none" strike="noStrike" cap="none" normalizeH="0" baseline="0" dirty="0" smtClean="0">
                          <a:ln>
                            <a:noFill/>
                          </a:ln>
                          <a:solidFill>
                            <a:schemeClr val="tx1"/>
                          </a:solidFill>
                          <a:effectLst/>
                          <a:latin typeface="Arial" pitchFamily="34" charset="0"/>
                        </a:rPr>
                        <a:t>The View Sale page appears and displays your changes.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488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320B8A9-9855-4C57-B1ED-5FE72B1712B0}" type="slidenum">
              <a:rPr lang="en-US" sz="800">
                <a:solidFill>
                  <a:schemeClr val="bg1"/>
                </a:solidFill>
                <a:ea typeface="Arial Unicode MS" pitchFamily="34" charset="-128"/>
                <a:cs typeface="Arial Unicode MS" pitchFamily="34" charset="-128"/>
              </a:rPr>
              <a:pPr algn="r" eaLnBrk="0" hangingPunct="0"/>
              <a:t>158</a:t>
            </a:fld>
            <a:endParaRPr lang="en-US" sz="800">
              <a:solidFill>
                <a:schemeClr val="bg1"/>
              </a:solidFill>
              <a:ea typeface="Arial Unicode MS" pitchFamily="34" charset="-128"/>
              <a:cs typeface="Arial Unicode MS" pitchFamily="34" charset="-128"/>
            </a:endParaRPr>
          </a:p>
        </p:txBody>
      </p:sp>
      <p:sp>
        <p:nvSpPr>
          <p:cNvPr id="16488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Three – Editing a Sale</a:t>
            </a:r>
          </a:p>
        </p:txBody>
      </p:sp>
      <p:sp>
        <p:nvSpPr>
          <p:cNvPr id="164890" name="Rectangle 3"/>
          <p:cNvSpPr txBox="1">
            <a:spLocks noChangeArrowheads="1"/>
          </p:cNvSpPr>
          <p:nvPr/>
        </p:nvSpPr>
        <p:spPr bwMode="auto">
          <a:xfrm>
            <a:off x="0" y="1220788"/>
            <a:ext cx="47371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Sale – Editing Line Items for Sale</a:t>
            </a:r>
          </a:p>
        </p:txBody>
      </p:sp>
      <p:pic>
        <p:nvPicPr>
          <p:cNvPr id="164891" name="Picture 5" descr="pencil"/>
          <p:cNvPicPr>
            <a:picLocks noChangeAspect="1" noChangeArrowheads="1"/>
          </p:cNvPicPr>
          <p:nvPr/>
        </p:nvPicPr>
        <p:blipFill>
          <a:blip r:embed="rId3" cstate="print"/>
          <a:srcRect/>
          <a:stretch>
            <a:fillRect/>
          </a:stretch>
        </p:blipFill>
        <p:spPr bwMode="auto">
          <a:xfrm>
            <a:off x="1238250" y="3897313"/>
            <a:ext cx="152400" cy="152400"/>
          </a:xfrm>
          <a:prstGeom prst="rect">
            <a:avLst/>
          </a:prstGeom>
          <a:noFill/>
          <a:ln w="9525">
            <a:noFill/>
            <a:miter lim="800000"/>
            <a:headEnd/>
            <a:tailEnd/>
          </a:ln>
        </p:spPr>
      </p:pic>
      <p:sp>
        <p:nvSpPr>
          <p:cNvPr id="164892" name="Text Box 6"/>
          <p:cNvSpPr txBox="1">
            <a:spLocks noChangeArrowheads="1"/>
          </p:cNvSpPr>
          <p:nvPr/>
        </p:nvSpPr>
        <p:spPr bwMode="auto">
          <a:xfrm>
            <a:off x="0" y="1787525"/>
            <a:ext cx="3887788" cy="639763"/>
          </a:xfrm>
          <a:prstGeom prst="rect">
            <a:avLst/>
          </a:prstGeom>
          <a:noFill/>
          <a:ln w="9525">
            <a:noFill/>
            <a:miter lim="800000"/>
            <a:headEnd/>
            <a:tailEnd/>
          </a:ln>
        </p:spPr>
        <p:txBody>
          <a:bodyPr>
            <a:spAutoFit/>
          </a:bodyPr>
          <a:lstStyle/>
          <a:p>
            <a:pPr algn="l"/>
            <a:r>
              <a:rPr lang="en-US" sz="1200"/>
              <a:t>From the View Sale page, PLCOs and Administrators can modify the inventory  for sale. This can no longer be done once all bids have been completed.</a:t>
            </a:r>
          </a:p>
        </p:txBody>
      </p:sp>
      <p:pic>
        <p:nvPicPr>
          <p:cNvPr id="164893" name="Picture 29" descr="Edit Sale Line Items page"/>
          <p:cNvPicPr>
            <a:picLocks noChangeAspect="1" noChangeArrowheads="1"/>
          </p:cNvPicPr>
          <p:nvPr/>
        </p:nvPicPr>
        <p:blipFill>
          <a:blip r:embed="rId4" cstate="print"/>
          <a:srcRect/>
          <a:stretch>
            <a:fillRect/>
          </a:stretch>
        </p:blipFill>
        <p:spPr bwMode="auto">
          <a:xfrm>
            <a:off x="3905250" y="3152775"/>
            <a:ext cx="4986338" cy="2847975"/>
          </a:xfrm>
          <a:prstGeom prst="rect">
            <a:avLst/>
          </a:prstGeom>
          <a:noFill/>
          <a:ln w="19050">
            <a:solidFill>
              <a:schemeClr val="tx1"/>
            </a:solidFill>
            <a:miter lim="800000"/>
            <a:headEnd/>
            <a:tailEnd/>
          </a:ln>
        </p:spPr>
      </p:pic>
      <p:pic>
        <p:nvPicPr>
          <p:cNvPr id="164894" name="Picture 9" descr="bottom.gif"/>
          <p:cNvPicPr>
            <a:picLocks noChangeAspect="1"/>
          </p:cNvPicPr>
          <p:nvPr/>
        </p:nvPicPr>
        <p:blipFill>
          <a:blip r:embed="rId5" cstate="print"/>
          <a:srcRect/>
          <a:stretch>
            <a:fillRect/>
          </a:stretch>
        </p:blipFill>
        <p:spPr bwMode="auto">
          <a:xfrm>
            <a:off x="3914775" y="1881188"/>
            <a:ext cx="4965700" cy="785812"/>
          </a:xfrm>
          <a:prstGeom prst="rect">
            <a:avLst/>
          </a:prstGeom>
          <a:noFill/>
          <a:ln w="19050">
            <a:solidFill>
              <a:schemeClr val="tx1"/>
            </a:solidFill>
            <a:miter lim="800000"/>
            <a:headEnd/>
            <a:tailEnd/>
          </a:ln>
        </p:spPr>
      </p:pic>
      <p:sp>
        <p:nvSpPr>
          <p:cNvPr id="164895" name="Rectangle 14"/>
          <p:cNvSpPr>
            <a:spLocks noChangeArrowheads="1"/>
          </p:cNvSpPr>
          <p:nvPr/>
        </p:nvSpPr>
        <p:spPr bwMode="auto">
          <a:xfrm>
            <a:off x="3884613" y="2670175"/>
            <a:ext cx="2051050" cy="215900"/>
          </a:xfrm>
          <a:prstGeom prst="rect">
            <a:avLst/>
          </a:prstGeom>
          <a:noFill/>
          <a:ln w="9525">
            <a:noFill/>
            <a:miter lim="800000"/>
            <a:headEnd/>
            <a:tailEnd/>
          </a:ln>
        </p:spPr>
        <p:txBody>
          <a:bodyPr wrap="none">
            <a:spAutoFit/>
          </a:bodyPr>
          <a:lstStyle/>
          <a:p>
            <a:pPr algn="l"/>
            <a:r>
              <a:rPr lang="en-US" sz="800"/>
              <a:t>Graphic 2.7.9 : View Sale page (bottom) </a:t>
            </a:r>
          </a:p>
        </p:txBody>
      </p:sp>
      <p:sp>
        <p:nvSpPr>
          <p:cNvPr id="164896" name="Rectangle 14"/>
          <p:cNvSpPr>
            <a:spLocks noChangeArrowheads="1"/>
          </p:cNvSpPr>
          <p:nvPr/>
        </p:nvSpPr>
        <p:spPr bwMode="auto">
          <a:xfrm>
            <a:off x="3883025" y="6008688"/>
            <a:ext cx="2155825" cy="215900"/>
          </a:xfrm>
          <a:prstGeom prst="rect">
            <a:avLst/>
          </a:prstGeom>
          <a:noFill/>
          <a:ln w="9525">
            <a:noFill/>
            <a:miter lim="800000"/>
            <a:headEnd/>
            <a:tailEnd/>
          </a:ln>
        </p:spPr>
        <p:txBody>
          <a:bodyPr wrap="none">
            <a:spAutoFit/>
          </a:bodyPr>
          <a:lstStyle/>
          <a:p>
            <a:pPr algn="l"/>
            <a:r>
              <a:rPr lang="en-US" sz="800"/>
              <a:t>Graphic 2.7.10 : Edit Sale Line Items page </a:t>
            </a:r>
          </a:p>
        </p:txBody>
      </p:sp>
      <p:sp>
        <p:nvSpPr>
          <p:cNvPr id="164897" name="Rectangle 35"/>
          <p:cNvSpPr>
            <a:spLocks noChangeArrowheads="1"/>
          </p:cNvSpPr>
          <p:nvPr/>
        </p:nvSpPr>
        <p:spPr bwMode="auto">
          <a:xfrm>
            <a:off x="8080375" y="2009775"/>
            <a:ext cx="701675" cy="158750"/>
          </a:xfrm>
          <a:prstGeom prst="rect">
            <a:avLst/>
          </a:prstGeom>
          <a:noFill/>
          <a:ln w="19050" algn="ctr">
            <a:solidFill>
              <a:schemeClr val="folHlink"/>
            </a:solidFill>
            <a:miter lim="800000"/>
            <a:headEnd/>
            <a:tailEnd/>
          </a:ln>
        </p:spPr>
        <p:txBody>
          <a:bodyPr wrap="none" anchor="ctr"/>
          <a:lstStyle/>
          <a:p>
            <a:endParaRPr lang="en-US"/>
          </a:p>
        </p:txBody>
      </p:sp>
      <p:sp>
        <p:nvSpPr>
          <p:cNvPr id="164898" name="Rectangle 35"/>
          <p:cNvSpPr>
            <a:spLocks noChangeArrowheads="1"/>
          </p:cNvSpPr>
          <p:nvPr/>
        </p:nvSpPr>
        <p:spPr bwMode="auto">
          <a:xfrm>
            <a:off x="7847013" y="5221288"/>
            <a:ext cx="946150" cy="201612"/>
          </a:xfrm>
          <a:prstGeom prst="rect">
            <a:avLst/>
          </a:prstGeom>
          <a:noFill/>
          <a:ln w="19050" algn="ctr">
            <a:solidFill>
              <a:schemeClr val="folHlink"/>
            </a:solidFill>
            <a:miter lim="800000"/>
            <a:headEnd/>
            <a:tailEnd/>
          </a:ln>
        </p:spPr>
        <p:txBody>
          <a:bodyPr wrap="none" anchor="ctr"/>
          <a:lstStyle/>
          <a:p>
            <a:endParaRPr lang="en-US"/>
          </a:p>
        </p:txBody>
      </p:sp>
      <p:sp>
        <p:nvSpPr>
          <p:cNvPr id="164899" name="Rectangle 35"/>
          <p:cNvSpPr>
            <a:spLocks noChangeArrowheads="1"/>
          </p:cNvSpPr>
          <p:nvPr/>
        </p:nvSpPr>
        <p:spPr bwMode="auto">
          <a:xfrm>
            <a:off x="5751513" y="5613400"/>
            <a:ext cx="904875" cy="128588"/>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 – Searching for a Sale</a:t>
            </a:r>
          </a:p>
        </p:txBody>
      </p:sp>
      <p:sp>
        <p:nvSpPr>
          <p:cNvPr id="16589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449E863-F755-4E23-A839-08207014A0DC}" type="slidenum">
              <a:rPr lang="en-US" sz="800">
                <a:solidFill>
                  <a:schemeClr val="bg1"/>
                </a:solidFill>
                <a:ea typeface="Arial Unicode MS" pitchFamily="34" charset="-128"/>
                <a:cs typeface="Arial Unicode MS" pitchFamily="34" charset="-128"/>
              </a:rPr>
              <a:pPr algn="r" eaLnBrk="0" hangingPunct="0"/>
              <a:t>159</a:t>
            </a:fld>
            <a:endParaRPr lang="en-US" sz="800">
              <a:solidFill>
                <a:schemeClr val="bg1"/>
              </a:solidFill>
              <a:ea typeface="Arial Unicode MS" pitchFamily="34" charset="-128"/>
              <a:cs typeface="Arial Unicode MS" pitchFamily="34" charset="-128"/>
            </a:endParaRPr>
          </a:p>
        </p:txBody>
      </p:sp>
      <p:graphicFrame>
        <p:nvGraphicFramePr>
          <p:cNvPr id="782365" name="Group 29"/>
          <p:cNvGraphicFramePr>
            <a:graphicFrameLocks noGrp="1"/>
          </p:cNvGraphicFramePr>
          <p:nvPr/>
        </p:nvGraphicFramePr>
        <p:xfrm>
          <a:off x="157163" y="2428875"/>
          <a:ext cx="3392487" cy="2499360"/>
        </p:xfrm>
        <a:graphic>
          <a:graphicData uri="http://schemas.openxmlformats.org/drawingml/2006/table">
            <a:tbl>
              <a:tblPr/>
              <a:tblGrid>
                <a:gridCol w="311150"/>
                <a:gridCol w="3081337"/>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a Sale (Graphics 2.7.11 – 2.7.13)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search sales</a:t>
                      </a:r>
                      <a:r>
                        <a:rPr kumimoji="0" lang="en-US" sz="1200" b="0" i="0" u="none" strike="noStrike" cap="none" normalizeH="0" baseline="0" dirty="0" smtClean="0">
                          <a:ln>
                            <a:noFill/>
                          </a:ln>
                          <a:solidFill>
                            <a:srgbClr val="000000"/>
                          </a:solidFill>
                          <a:effectLst/>
                          <a:latin typeface="Arial" pitchFamily="34" charset="0"/>
                        </a:rPr>
                        <a:t> link on the Sales Workload Page (Graphic 2.7.11).</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Sale Search page appears (Graphic 2.7.12).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search fields to find the desired sale.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Sale Search Results page appears (Graphic 2.7.13).</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sale to view the sales details and line items associated with the sale.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65911" name="Picture 2" descr="search"/>
          <p:cNvPicPr>
            <a:picLocks noChangeAspect="1" noChangeArrowheads="1"/>
          </p:cNvPicPr>
          <p:nvPr/>
        </p:nvPicPr>
        <p:blipFill>
          <a:blip r:embed="rId3" cstate="print"/>
          <a:srcRect/>
          <a:stretch>
            <a:fillRect/>
          </a:stretch>
        </p:blipFill>
        <p:spPr bwMode="auto">
          <a:xfrm>
            <a:off x="1200150" y="2741613"/>
            <a:ext cx="152400" cy="142875"/>
          </a:xfrm>
          <a:prstGeom prst="rect">
            <a:avLst/>
          </a:prstGeom>
          <a:noFill/>
          <a:ln w="9525">
            <a:noFill/>
            <a:miter lim="800000"/>
            <a:headEnd/>
            <a:tailEnd/>
          </a:ln>
        </p:spPr>
      </p:pic>
      <p:sp>
        <p:nvSpPr>
          <p:cNvPr id="16591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a Sale</a:t>
            </a:r>
          </a:p>
        </p:txBody>
      </p:sp>
      <p:sp>
        <p:nvSpPr>
          <p:cNvPr id="165913" name="Text Box 28"/>
          <p:cNvSpPr txBox="1">
            <a:spLocks noChangeArrowheads="1"/>
          </p:cNvSpPr>
          <p:nvPr/>
        </p:nvSpPr>
        <p:spPr bwMode="auto">
          <a:xfrm>
            <a:off x="0" y="1787525"/>
            <a:ext cx="3819525" cy="646113"/>
          </a:xfrm>
          <a:prstGeom prst="rect">
            <a:avLst/>
          </a:prstGeom>
          <a:noFill/>
          <a:ln w="9525">
            <a:noFill/>
            <a:miter lim="800000"/>
            <a:headEnd/>
            <a:tailEnd/>
          </a:ln>
        </p:spPr>
        <p:txBody>
          <a:bodyPr>
            <a:spAutoFit/>
          </a:bodyPr>
          <a:lstStyle/>
          <a:p>
            <a:pPr algn="l"/>
            <a:r>
              <a:rPr lang="en-US" sz="1200"/>
              <a:t>Only Administrators can search for sales in PCARSS and modify work belonging to any user. </a:t>
            </a:r>
          </a:p>
          <a:p>
            <a:pPr algn="l"/>
            <a:endParaRPr lang="en-US" sz="1200"/>
          </a:p>
        </p:txBody>
      </p:sp>
      <p:pic>
        <p:nvPicPr>
          <p:cNvPr id="165914" name="Picture 26" descr="Sale Search page"/>
          <p:cNvPicPr>
            <a:picLocks noChangeAspect="1" noChangeArrowheads="1"/>
          </p:cNvPicPr>
          <p:nvPr/>
        </p:nvPicPr>
        <p:blipFill>
          <a:blip r:embed="rId4" cstate="print"/>
          <a:srcRect/>
          <a:stretch>
            <a:fillRect/>
          </a:stretch>
        </p:blipFill>
        <p:spPr bwMode="auto">
          <a:xfrm>
            <a:off x="3859213" y="2841625"/>
            <a:ext cx="4641850" cy="1797050"/>
          </a:xfrm>
          <a:prstGeom prst="rect">
            <a:avLst/>
          </a:prstGeom>
          <a:noFill/>
          <a:ln w="19050">
            <a:solidFill>
              <a:schemeClr val="tx1"/>
            </a:solidFill>
            <a:miter lim="800000"/>
            <a:headEnd/>
            <a:tailEnd/>
          </a:ln>
        </p:spPr>
      </p:pic>
      <p:pic>
        <p:nvPicPr>
          <p:cNvPr id="165915" name="Picture 27" descr="Sale Search Results page"/>
          <p:cNvPicPr>
            <a:picLocks noChangeAspect="1" noChangeArrowheads="1"/>
          </p:cNvPicPr>
          <p:nvPr/>
        </p:nvPicPr>
        <p:blipFill>
          <a:blip r:embed="rId5" cstate="print"/>
          <a:srcRect/>
          <a:stretch>
            <a:fillRect/>
          </a:stretch>
        </p:blipFill>
        <p:spPr bwMode="auto">
          <a:xfrm>
            <a:off x="3870325" y="4941888"/>
            <a:ext cx="4654550" cy="1454150"/>
          </a:xfrm>
          <a:prstGeom prst="rect">
            <a:avLst/>
          </a:prstGeom>
          <a:noFill/>
          <a:ln w="19050">
            <a:solidFill>
              <a:schemeClr val="tx1"/>
            </a:solidFill>
            <a:miter lim="800000"/>
            <a:headEnd/>
            <a:tailEnd/>
          </a:ln>
        </p:spPr>
      </p:pic>
      <p:sp>
        <p:nvSpPr>
          <p:cNvPr id="165916" name="Rectangle 14"/>
          <p:cNvSpPr>
            <a:spLocks noChangeArrowheads="1"/>
          </p:cNvSpPr>
          <p:nvPr/>
        </p:nvSpPr>
        <p:spPr bwMode="auto">
          <a:xfrm>
            <a:off x="3876675" y="4630738"/>
            <a:ext cx="1771650" cy="215900"/>
          </a:xfrm>
          <a:prstGeom prst="rect">
            <a:avLst/>
          </a:prstGeom>
          <a:noFill/>
          <a:ln w="9525">
            <a:noFill/>
            <a:miter lim="800000"/>
            <a:headEnd/>
            <a:tailEnd/>
          </a:ln>
        </p:spPr>
        <p:txBody>
          <a:bodyPr wrap="none">
            <a:spAutoFit/>
          </a:bodyPr>
          <a:lstStyle/>
          <a:p>
            <a:pPr algn="l"/>
            <a:r>
              <a:rPr lang="en-US" sz="800"/>
              <a:t>Graphic 2.7.12 : Sale Search page</a:t>
            </a:r>
          </a:p>
        </p:txBody>
      </p:sp>
      <p:sp>
        <p:nvSpPr>
          <p:cNvPr id="165917" name="Rectangle 14"/>
          <p:cNvSpPr>
            <a:spLocks noChangeArrowheads="1"/>
          </p:cNvSpPr>
          <p:nvPr/>
        </p:nvSpPr>
        <p:spPr bwMode="auto">
          <a:xfrm>
            <a:off x="3848100" y="6383338"/>
            <a:ext cx="2143125" cy="215900"/>
          </a:xfrm>
          <a:prstGeom prst="rect">
            <a:avLst/>
          </a:prstGeom>
          <a:noFill/>
          <a:ln w="9525">
            <a:noFill/>
            <a:miter lim="800000"/>
            <a:headEnd/>
            <a:tailEnd/>
          </a:ln>
        </p:spPr>
        <p:txBody>
          <a:bodyPr wrap="none">
            <a:spAutoFit/>
          </a:bodyPr>
          <a:lstStyle/>
          <a:p>
            <a:pPr algn="l"/>
            <a:r>
              <a:rPr lang="en-US" sz="800"/>
              <a:t>Graphic 2.7.13 : Sale Search Results page</a:t>
            </a:r>
          </a:p>
        </p:txBody>
      </p:sp>
      <p:pic>
        <p:nvPicPr>
          <p:cNvPr id="165918" name="Picture 11" descr="8.gif"/>
          <p:cNvPicPr>
            <a:picLocks noChangeAspect="1"/>
          </p:cNvPicPr>
          <p:nvPr/>
        </p:nvPicPr>
        <p:blipFill>
          <a:blip r:embed="rId6" cstate="print"/>
          <a:srcRect/>
          <a:stretch>
            <a:fillRect/>
          </a:stretch>
        </p:blipFill>
        <p:spPr bwMode="auto">
          <a:xfrm>
            <a:off x="3862388" y="1392238"/>
            <a:ext cx="4627562" cy="1109662"/>
          </a:xfrm>
          <a:prstGeom prst="rect">
            <a:avLst/>
          </a:prstGeom>
          <a:noFill/>
          <a:ln w="19050">
            <a:solidFill>
              <a:schemeClr val="tx1"/>
            </a:solidFill>
            <a:miter lim="800000"/>
            <a:headEnd/>
            <a:tailEnd/>
          </a:ln>
        </p:spPr>
      </p:pic>
      <p:sp>
        <p:nvSpPr>
          <p:cNvPr id="165919" name="Rectangle 14"/>
          <p:cNvSpPr>
            <a:spLocks noChangeArrowheads="1"/>
          </p:cNvSpPr>
          <p:nvPr/>
        </p:nvSpPr>
        <p:spPr bwMode="auto">
          <a:xfrm>
            <a:off x="3838575" y="2482850"/>
            <a:ext cx="2143125" cy="215900"/>
          </a:xfrm>
          <a:prstGeom prst="rect">
            <a:avLst/>
          </a:prstGeom>
          <a:noFill/>
          <a:ln w="9525">
            <a:noFill/>
            <a:miter lim="800000"/>
            <a:headEnd/>
            <a:tailEnd/>
          </a:ln>
        </p:spPr>
        <p:txBody>
          <a:bodyPr wrap="none">
            <a:spAutoFit/>
          </a:bodyPr>
          <a:lstStyle/>
          <a:p>
            <a:pPr algn="l"/>
            <a:r>
              <a:rPr lang="en-US" sz="800"/>
              <a:t>Graphic 2.7.11 : Sale Search Results page</a:t>
            </a:r>
          </a:p>
        </p:txBody>
      </p:sp>
      <p:sp>
        <p:nvSpPr>
          <p:cNvPr id="165920" name="Rectangle 35"/>
          <p:cNvSpPr>
            <a:spLocks noChangeArrowheads="1"/>
          </p:cNvSpPr>
          <p:nvPr/>
        </p:nvSpPr>
        <p:spPr bwMode="auto">
          <a:xfrm>
            <a:off x="5849938" y="4286250"/>
            <a:ext cx="317500" cy="115888"/>
          </a:xfrm>
          <a:prstGeom prst="rect">
            <a:avLst/>
          </a:prstGeom>
          <a:noFill/>
          <a:ln w="19050" algn="ctr">
            <a:solidFill>
              <a:schemeClr val="folHlink"/>
            </a:solidFill>
            <a:miter lim="800000"/>
            <a:headEnd/>
            <a:tailEnd/>
          </a:ln>
        </p:spPr>
        <p:txBody>
          <a:bodyPr wrap="none" anchor="ctr"/>
          <a:lstStyle/>
          <a:p>
            <a:endParaRPr lang="en-US"/>
          </a:p>
        </p:txBody>
      </p:sp>
      <p:sp>
        <p:nvSpPr>
          <p:cNvPr id="165921" name="Rectangle 35"/>
          <p:cNvSpPr>
            <a:spLocks noChangeArrowheads="1"/>
          </p:cNvSpPr>
          <p:nvPr/>
        </p:nvSpPr>
        <p:spPr bwMode="auto">
          <a:xfrm>
            <a:off x="6529388" y="2201863"/>
            <a:ext cx="541337" cy="1476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One – Topics</a:t>
            </a:r>
          </a:p>
        </p:txBody>
      </p:sp>
      <p:sp>
        <p:nvSpPr>
          <p:cNvPr id="1945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C6D099F-0439-4B66-B078-C4561F469F7F}" type="slidenum">
              <a:rPr lang="en-US" sz="800">
                <a:solidFill>
                  <a:schemeClr val="bg1"/>
                </a:solidFill>
                <a:ea typeface="ＭＳ Ｐゴシック"/>
                <a:cs typeface="ＭＳ Ｐゴシック"/>
              </a:rPr>
              <a:pPr algn="r" eaLnBrk="0" hangingPunct="0"/>
              <a:t>16</a:t>
            </a:fld>
            <a:endParaRPr lang="en-US" sz="800">
              <a:solidFill>
                <a:schemeClr val="bg1"/>
              </a:solidFill>
              <a:ea typeface="ＭＳ Ｐゴシック"/>
              <a:cs typeface="ＭＳ Ｐゴシック"/>
            </a:endParaRPr>
          </a:p>
        </p:txBody>
      </p:sp>
      <p:sp>
        <p:nvSpPr>
          <p:cNvPr id="1946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Topics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About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Logging into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Three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Navigating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A736687-1743-406F-85EC-2746F6729CE9}" type="slidenum">
              <a:rPr lang="en-US" sz="800">
                <a:solidFill>
                  <a:schemeClr val="bg1"/>
                </a:solidFill>
                <a:ea typeface="Arial Unicode MS" pitchFamily="34" charset="-128"/>
                <a:cs typeface="Arial Unicode MS" pitchFamily="34" charset="-128"/>
              </a:rPr>
              <a:pPr algn="r" eaLnBrk="0" hangingPunct="0"/>
              <a:t>160</a:t>
            </a:fld>
            <a:endParaRPr lang="en-US" sz="800">
              <a:solidFill>
                <a:schemeClr val="bg1"/>
              </a:solidFill>
              <a:ea typeface="Arial Unicode MS" pitchFamily="34" charset="-128"/>
              <a:cs typeface="Arial Unicode MS" pitchFamily="34" charset="-128"/>
            </a:endParaRPr>
          </a:p>
        </p:txBody>
      </p:sp>
      <p:sp>
        <p:nvSpPr>
          <p:cNvPr id="16691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Managing Sales Lots</a:t>
            </a:r>
          </a:p>
        </p:txBody>
      </p:sp>
      <p:sp>
        <p:nvSpPr>
          <p:cNvPr id="16691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Sales Lots</a:t>
            </a:r>
          </a:p>
        </p:txBody>
      </p:sp>
      <p:sp>
        <p:nvSpPr>
          <p:cNvPr id="166917" name="Text Box 5"/>
          <p:cNvSpPr txBox="1">
            <a:spLocks noChangeArrowheads="1"/>
          </p:cNvSpPr>
          <p:nvPr/>
        </p:nvSpPr>
        <p:spPr bwMode="auto">
          <a:xfrm>
            <a:off x="0" y="1787525"/>
            <a:ext cx="3798888" cy="639763"/>
          </a:xfrm>
          <a:prstGeom prst="rect">
            <a:avLst/>
          </a:prstGeom>
          <a:noFill/>
          <a:ln w="9525">
            <a:noFill/>
            <a:miter lim="800000"/>
            <a:headEnd/>
            <a:tailEnd/>
          </a:ln>
        </p:spPr>
        <p:txBody>
          <a:bodyPr>
            <a:spAutoFit/>
          </a:bodyPr>
          <a:lstStyle/>
          <a:p>
            <a:pPr algn="l"/>
            <a:r>
              <a:rPr lang="en-US" sz="1200"/>
              <a:t>A lot is a group of line items that will be sold as a bundle for a price. Creating sales lots is the first step in the sales process.</a:t>
            </a:r>
          </a:p>
        </p:txBody>
      </p:sp>
      <p:graphicFrame>
        <p:nvGraphicFramePr>
          <p:cNvPr id="784390" name="Group 6"/>
          <p:cNvGraphicFramePr>
            <a:graphicFrameLocks noGrp="1"/>
          </p:cNvGraphicFramePr>
          <p:nvPr/>
        </p:nvGraphicFramePr>
        <p:xfrm>
          <a:off x="168275" y="2563813"/>
          <a:ext cx="3333750" cy="2523744"/>
        </p:xfrm>
        <a:graphic>
          <a:graphicData uri="http://schemas.openxmlformats.org/drawingml/2006/table">
            <a:tbl>
              <a:tblPr/>
              <a:tblGrid>
                <a:gridCol w="325438"/>
                <a:gridCol w="300831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Sales Lots (Graphics 2.7.14 – 2.7.15)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82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sale that is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40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manage lots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Lots page appears (Graphic 2.7.14).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240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create lot</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Create/Update Lot page appears (Graphic 2.7.15).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6937" name="Picture 22" descr="Manage Lots page"/>
          <p:cNvPicPr>
            <a:picLocks noChangeAspect="1" noChangeArrowheads="1"/>
          </p:cNvPicPr>
          <p:nvPr/>
        </p:nvPicPr>
        <p:blipFill>
          <a:blip r:embed="rId3" cstate="print"/>
          <a:srcRect/>
          <a:stretch>
            <a:fillRect/>
          </a:stretch>
        </p:blipFill>
        <p:spPr bwMode="auto">
          <a:xfrm>
            <a:off x="3848100" y="1876425"/>
            <a:ext cx="4953000" cy="2657475"/>
          </a:xfrm>
          <a:prstGeom prst="rect">
            <a:avLst/>
          </a:prstGeom>
          <a:noFill/>
          <a:ln w="19050">
            <a:solidFill>
              <a:schemeClr val="tx1"/>
            </a:solidFill>
            <a:miter lim="800000"/>
            <a:headEnd/>
            <a:tailEnd/>
          </a:ln>
        </p:spPr>
      </p:pic>
      <p:sp>
        <p:nvSpPr>
          <p:cNvPr id="166938" name="Rectangle 14"/>
          <p:cNvSpPr>
            <a:spLocks noChangeArrowheads="1"/>
          </p:cNvSpPr>
          <p:nvPr/>
        </p:nvSpPr>
        <p:spPr bwMode="auto">
          <a:xfrm>
            <a:off x="3829050" y="4545013"/>
            <a:ext cx="1893888" cy="215900"/>
          </a:xfrm>
          <a:prstGeom prst="rect">
            <a:avLst/>
          </a:prstGeom>
          <a:noFill/>
          <a:ln w="9525">
            <a:noFill/>
            <a:miter lim="800000"/>
            <a:headEnd/>
            <a:tailEnd/>
          </a:ln>
        </p:spPr>
        <p:txBody>
          <a:bodyPr wrap="none">
            <a:spAutoFit/>
          </a:bodyPr>
          <a:lstStyle/>
          <a:p>
            <a:pPr algn="l"/>
            <a:r>
              <a:rPr lang="en-US" sz="800"/>
              <a:t>Graphic 2.7.14 : Manage Lots page </a:t>
            </a:r>
          </a:p>
        </p:txBody>
      </p:sp>
      <p:sp>
        <p:nvSpPr>
          <p:cNvPr id="166939" name="Rectangle 35"/>
          <p:cNvSpPr>
            <a:spLocks noChangeArrowheads="1"/>
          </p:cNvSpPr>
          <p:nvPr/>
        </p:nvSpPr>
        <p:spPr bwMode="auto">
          <a:xfrm>
            <a:off x="6562725" y="2667000"/>
            <a:ext cx="504825" cy="133350"/>
          </a:xfrm>
          <a:prstGeom prst="rect">
            <a:avLst/>
          </a:prstGeom>
          <a:noFill/>
          <a:ln w="19050" algn="ctr">
            <a:solidFill>
              <a:schemeClr val="folHlink"/>
            </a:solidFill>
            <a:miter lim="800000"/>
            <a:headEnd/>
            <a:tailEnd/>
          </a:ln>
        </p:spPr>
        <p:txBody>
          <a:bodyPr wrap="none" anchor="ctr"/>
          <a:lstStyle/>
          <a:p>
            <a:endParaRPr lang="en-US"/>
          </a:p>
        </p:txBody>
      </p:sp>
      <p:sp>
        <p:nvSpPr>
          <p:cNvPr id="166940" name="Rectangle 35"/>
          <p:cNvSpPr>
            <a:spLocks noChangeArrowheads="1"/>
          </p:cNvSpPr>
          <p:nvPr/>
        </p:nvSpPr>
        <p:spPr bwMode="auto">
          <a:xfrm>
            <a:off x="8239125" y="3800475"/>
            <a:ext cx="485775" cy="133350"/>
          </a:xfrm>
          <a:prstGeom prst="rect">
            <a:avLst/>
          </a:prstGeom>
          <a:noFill/>
          <a:ln w="19050" algn="ctr">
            <a:solidFill>
              <a:schemeClr val="folHlink"/>
            </a:solidFill>
            <a:miter lim="800000"/>
            <a:headEnd/>
            <a:tailEnd/>
          </a:ln>
        </p:spPr>
        <p:txBody>
          <a:bodyPr wrap="none" anchor="ctr"/>
          <a:lstStyle/>
          <a:p>
            <a:endParaRPr lang="en-US"/>
          </a:p>
        </p:txBody>
      </p:sp>
      <p:pic>
        <p:nvPicPr>
          <p:cNvPr id="166941" name="Picture 30" descr="add"/>
          <p:cNvPicPr>
            <a:picLocks noChangeAspect="1" noChangeArrowheads="1"/>
          </p:cNvPicPr>
          <p:nvPr/>
        </p:nvPicPr>
        <p:blipFill>
          <a:blip r:embed="rId4" cstate="print"/>
          <a:srcRect/>
          <a:stretch>
            <a:fillRect/>
          </a:stretch>
        </p:blipFill>
        <p:spPr bwMode="auto">
          <a:xfrm>
            <a:off x="1238250" y="4471988"/>
            <a:ext cx="1524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E470250-8C16-4C4A-9079-32681E1F0F03}" type="slidenum">
              <a:rPr lang="en-US" sz="800">
                <a:solidFill>
                  <a:schemeClr val="bg1"/>
                </a:solidFill>
                <a:ea typeface="Arial Unicode MS" pitchFamily="34" charset="-128"/>
                <a:cs typeface="Arial Unicode MS" pitchFamily="34" charset="-128"/>
              </a:rPr>
              <a:pPr algn="r" eaLnBrk="0" hangingPunct="0"/>
              <a:t>161</a:t>
            </a:fld>
            <a:endParaRPr lang="en-US" sz="800">
              <a:solidFill>
                <a:schemeClr val="bg1"/>
              </a:solidFill>
              <a:ea typeface="Arial Unicode MS" pitchFamily="34" charset="-128"/>
              <a:cs typeface="Arial Unicode MS" pitchFamily="34" charset="-128"/>
            </a:endParaRPr>
          </a:p>
        </p:txBody>
      </p:sp>
      <p:sp>
        <p:nvSpPr>
          <p:cNvPr id="16793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Managing Sales Lots</a:t>
            </a:r>
          </a:p>
        </p:txBody>
      </p:sp>
      <p:sp>
        <p:nvSpPr>
          <p:cNvPr id="16794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Sales Lots – Continued</a:t>
            </a:r>
          </a:p>
        </p:txBody>
      </p:sp>
      <p:graphicFrame>
        <p:nvGraphicFramePr>
          <p:cNvPr id="786437" name="Group 5"/>
          <p:cNvGraphicFramePr>
            <a:graphicFrameLocks noGrp="1"/>
          </p:cNvGraphicFramePr>
          <p:nvPr/>
        </p:nvGraphicFramePr>
        <p:xfrm>
          <a:off x="158750" y="1865313"/>
          <a:ext cx="3633788" cy="2749296"/>
        </p:xfrm>
        <a:graphic>
          <a:graphicData uri="http://schemas.openxmlformats.org/drawingml/2006/table">
            <a:tbl>
              <a:tblPr/>
              <a:tblGrid>
                <a:gridCol w="312738"/>
                <a:gridCol w="332105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Sales Lots (Graphics 2.7.14 – 2.7.15)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description</a:t>
                      </a:r>
                      <a:r>
                        <a:rPr kumimoji="0" lang="en-US" sz="1200" b="0" i="0" u="none" strike="noStrike" cap="none" normalizeH="0" baseline="0" dirty="0" smtClean="0">
                          <a:ln>
                            <a:noFill/>
                          </a:ln>
                          <a:solidFill>
                            <a:schemeClr val="tx1"/>
                          </a:solidFill>
                          <a:effectLst/>
                          <a:latin typeface="Arial" pitchFamily="34" charset="0"/>
                        </a:rPr>
                        <a:t> in the Lot Description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03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boxes</a:t>
                      </a:r>
                      <a:r>
                        <a:rPr kumimoji="0" lang="en-US" sz="1200" b="0" i="0" u="none" strike="noStrike" cap="none" normalizeH="0" baseline="0" dirty="0" smtClean="0">
                          <a:ln>
                            <a:noFill/>
                          </a:ln>
                          <a:solidFill>
                            <a:schemeClr val="tx1"/>
                          </a:solidFill>
                          <a:effectLst/>
                          <a:latin typeface="Arial" pitchFamily="34" charset="0"/>
                        </a:rPr>
                        <a:t> next to the items you wish to include in the lot.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Allocated box automatically displays the full available quantity for that item.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Modify</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quantity</a:t>
                      </a:r>
                      <a:r>
                        <a:rPr kumimoji="0" lang="en-US" sz="1200" b="0" i="0" u="none" strike="noStrike" cap="none" normalizeH="0" baseline="0" dirty="0" smtClean="0">
                          <a:ln>
                            <a:noFill/>
                          </a:ln>
                          <a:solidFill>
                            <a:schemeClr val="tx1"/>
                          </a:solidFill>
                          <a:effectLst/>
                          <a:latin typeface="Arial" pitchFamily="34" charset="0"/>
                        </a:rPr>
                        <a:t> of each item you wish to include if necessary.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81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may repeat these steps until you have no items left to assign to lots.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7960" name="Picture 23" descr="Create/Update Lot page"/>
          <p:cNvPicPr>
            <a:picLocks noChangeAspect="1" noChangeArrowheads="1"/>
          </p:cNvPicPr>
          <p:nvPr/>
        </p:nvPicPr>
        <p:blipFill>
          <a:blip r:embed="rId3" cstate="print"/>
          <a:srcRect/>
          <a:stretch>
            <a:fillRect/>
          </a:stretch>
        </p:blipFill>
        <p:spPr bwMode="auto">
          <a:xfrm>
            <a:off x="4019550" y="1876425"/>
            <a:ext cx="4962525" cy="2308225"/>
          </a:xfrm>
          <a:prstGeom prst="rect">
            <a:avLst/>
          </a:prstGeom>
          <a:noFill/>
          <a:ln w="19050">
            <a:solidFill>
              <a:schemeClr val="tx1"/>
            </a:solidFill>
            <a:miter lim="800000"/>
            <a:headEnd/>
            <a:tailEnd/>
          </a:ln>
        </p:spPr>
      </p:pic>
      <p:sp>
        <p:nvSpPr>
          <p:cNvPr id="167961" name="Rectangle 14"/>
          <p:cNvSpPr>
            <a:spLocks noChangeArrowheads="1"/>
          </p:cNvSpPr>
          <p:nvPr/>
        </p:nvSpPr>
        <p:spPr bwMode="auto">
          <a:xfrm>
            <a:off x="4000500" y="4192588"/>
            <a:ext cx="2082800" cy="215900"/>
          </a:xfrm>
          <a:prstGeom prst="rect">
            <a:avLst/>
          </a:prstGeom>
          <a:noFill/>
          <a:ln w="9525">
            <a:noFill/>
            <a:miter lim="800000"/>
            <a:headEnd/>
            <a:tailEnd/>
          </a:ln>
        </p:spPr>
        <p:txBody>
          <a:bodyPr wrap="none">
            <a:spAutoFit/>
          </a:bodyPr>
          <a:lstStyle/>
          <a:p>
            <a:pPr algn="l"/>
            <a:r>
              <a:rPr lang="en-US" sz="800"/>
              <a:t>Graphic 2.7.15 : Create/Update Lot page </a:t>
            </a:r>
          </a:p>
        </p:txBody>
      </p:sp>
      <p:sp>
        <p:nvSpPr>
          <p:cNvPr id="167962" name="Rectangle 35"/>
          <p:cNvSpPr>
            <a:spLocks noChangeArrowheads="1"/>
          </p:cNvSpPr>
          <p:nvPr/>
        </p:nvSpPr>
        <p:spPr bwMode="auto">
          <a:xfrm>
            <a:off x="4105275" y="3524250"/>
            <a:ext cx="123825" cy="266700"/>
          </a:xfrm>
          <a:prstGeom prst="rect">
            <a:avLst/>
          </a:prstGeom>
          <a:noFill/>
          <a:ln w="19050" algn="ctr">
            <a:solidFill>
              <a:schemeClr val="folHlink"/>
            </a:solidFill>
            <a:miter lim="800000"/>
            <a:headEnd/>
            <a:tailEnd/>
          </a:ln>
        </p:spPr>
        <p:txBody>
          <a:bodyPr wrap="none" anchor="ctr"/>
          <a:lstStyle/>
          <a:p>
            <a:endParaRPr lang="en-US"/>
          </a:p>
        </p:txBody>
      </p:sp>
      <p:sp>
        <p:nvSpPr>
          <p:cNvPr id="167963" name="Rectangle 35"/>
          <p:cNvSpPr>
            <a:spLocks noChangeArrowheads="1"/>
          </p:cNvSpPr>
          <p:nvPr/>
        </p:nvSpPr>
        <p:spPr bwMode="auto">
          <a:xfrm>
            <a:off x="8229600" y="3514725"/>
            <a:ext cx="514350" cy="285750"/>
          </a:xfrm>
          <a:prstGeom prst="rect">
            <a:avLst/>
          </a:prstGeom>
          <a:noFill/>
          <a:ln w="19050" algn="ctr">
            <a:solidFill>
              <a:schemeClr val="folHlink"/>
            </a:solidFill>
            <a:miter lim="800000"/>
            <a:headEnd/>
            <a:tailEnd/>
          </a:ln>
        </p:spPr>
        <p:txBody>
          <a:bodyPr wrap="none" anchor="ctr"/>
          <a:lstStyle/>
          <a:p>
            <a:endParaRPr lang="en-US"/>
          </a:p>
        </p:txBody>
      </p:sp>
      <p:sp>
        <p:nvSpPr>
          <p:cNvPr id="167964" name="Rectangle 35"/>
          <p:cNvSpPr>
            <a:spLocks noChangeArrowheads="1"/>
          </p:cNvSpPr>
          <p:nvPr/>
        </p:nvSpPr>
        <p:spPr bwMode="auto">
          <a:xfrm>
            <a:off x="6153150" y="3819525"/>
            <a:ext cx="32385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pPr eaLnBrk="1" hangingPunct="1"/>
            <a:r>
              <a:rPr lang="en-US" smtClean="0"/>
              <a:t>Topic Six – Searching for Existing Bidders</a:t>
            </a:r>
          </a:p>
        </p:txBody>
      </p:sp>
      <p:sp>
        <p:nvSpPr>
          <p:cNvPr id="16896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7A439C0-45BA-4177-ABF6-D97250EE3844}" type="slidenum">
              <a:rPr lang="en-US" sz="800">
                <a:solidFill>
                  <a:schemeClr val="bg1"/>
                </a:solidFill>
                <a:ea typeface="Arial Unicode MS" pitchFamily="34" charset="-128"/>
                <a:cs typeface="Arial Unicode MS" pitchFamily="34" charset="-128"/>
              </a:rPr>
              <a:pPr algn="r" eaLnBrk="0" hangingPunct="0"/>
              <a:t>162</a:t>
            </a:fld>
            <a:endParaRPr lang="en-US" sz="800">
              <a:solidFill>
                <a:schemeClr val="bg1"/>
              </a:solidFill>
              <a:ea typeface="Arial Unicode MS" pitchFamily="34" charset="-128"/>
              <a:cs typeface="Arial Unicode MS" pitchFamily="34" charset="-128"/>
            </a:endParaRPr>
          </a:p>
        </p:txBody>
      </p:sp>
      <p:sp>
        <p:nvSpPr>
          <p:cNvPr id="168964" name="Rectangle 3"/>
          <p:cNvSpPr txBox="1">
            <a:spLocks noChangeArrowheads="1"/>
          </p:cNvSpPr>
          <p:nvPr/>
        </p:nvSpPr>
        <p:spPr bwMode="auto">
          <a:xfrm>
            <a:off x="0" y="1220788"/>
            <a:ext cx="55118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Existing Bidders</a:t>
            </a:r>
          </a:p>
        </p:txBody>
      </p:sp>
      <p:sp>
        <p:nvSpPr>
          <p:cNvPr id="168965" name="Text Box 5"/>
          <p:cNvSpPr txBox="1">
            <a:spLocks noChangeArrowheads="1"/>
          </p:cNvSpPr>
          <p:nvPr/>
        </p:nvSpPr>
        <p:spPr bwMode="auto">
          <a:xfrm>
            <a:off x="0" y="1787525"/>
            <a:ext cx="3867150" cy="1016000"/>
          </a:xfrm>
          <a:prstGeom prst="rect">
            <a:avLst/>
          </a:prstGeom>
          <a:noFill/>
          <a:ln w="9525">
            <a:noFill/>
            <a:miter lim="800000"/>
            <a:headEnd/>
            <a:tailEnd/>
          </a:ln>
        </p:spPr>
        <p:txBody>
          <a:bodyPr>
            <a:spAutoFit/>
          </a:bodyPr>
          <a:lstStyle/>
          <a:p>
            <a:pPr algn="l">
              <a:spcBef>
                <a:spcPct val="50000"/>
              </a:spcBef>
            </a:pPr>
            <a:r>
              <a:rPr lang="en-US" sz="1200"/>
              <a:t>Once you have created one or more lots for the sale, the assign bidders link appears at the top of the page. The Assign Bidders page lists the bidders assigned to purchase the lots on the sale and appears by default on the Assign Bidders page.</a:t>
            </a:r>
          </a:p>
        </p:txBody>
      </p:sp>
      <p:graphicFrame>
        <p:nvGraphicFramePr>
          <p:cNvPr id="788486" name="Group 6"/>
          <p:cNvGraphicFramePr>
            <a:graphicFrameLocks noGrp="1"/>
          </p:cNvGraphicFramePr>
          <p:nvPr>
            <p:ph idx="1"/>
          </p:nvPr>
        </p:nvGraphicFramePr>
        <p:xfrm>
          <a:off x="106363" y="2843213"/>
          <a:ext cx="3538537" cy="3724656"/>
        </p:xfrm>
        <a:graphic>
          <a:graphicData uri="http://schemas.openxmlformats.org/drawingml/2006/table">
            <a:tbl>
              <a:tblPr/>
              <a:tblGrid>
                <a:gridCol w="392112"/>
                <a:gridCol w="314642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Existing Bidders (Graphics 2.7.16 – 2.7.18)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that is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40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assign bidders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Assign Bidders page appears (Graphic 2.7.16).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40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Search Bidders page appears (Graphic 2.7.17).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field.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240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Bidder Search Results page appears (Graphic 2.7.18).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68991" name="Picture 37" descr="search"/>
          <p:cNvPicPr>
            <a:picLocks noChangeAspect="1" noChangeArrowheads="1"/>
          </p:cNvPicPr>
          <p:nvPr/>
        </p:nvPicPr>
        <p:blipFill>
          <a:blip r:embed="rId2" cstate="print"/>
          <a:srcRect/>
          <a:stretch>
            <a:fillRect/>
          </a:stretch>
        </p:blipFill>
        <p:spPr bwMode="auto">
          <a:xfrm>
            <a:off x="1227138" y="4933950"/>
            <a:ext cx="152400" cy="142875"/>
          </a:xfrm>
          <a:prstGeom prst="rect">
            <a:avLst/>
          </a:prstGeom>
          <a:noFill/>
          <a:ln w="9525">
            <a:noFill/>
            <a:miter lim="800000"/>
            <a:headEnd/>
            <a:tailEnd/>
          </a:ln>
        </p:spPr>
      </p:pic>
      <p:pic>
        <p:nvPicPr>
          <p:cNvPr id="168992" name="Picture 38" descr="Assign Bidders page"/>
          <p:cNvPicPr>
            <a:picLocks noChangeAspect="1" noChangeArrowheads="1"/>
          </p:cNvPicPr>
          <p:nvPr/>
        </p:nvPicPr>
        <p:blipFill>
          <a:blip r:embed="rId3" cstate="print"/>
          <a:srcRect/>
          <a:stretch>
            <a:fillRect/>
          </a:stretch>
        </p:blipFill>
        <p:spPr bwMode="auto">
          <a:xfrm>
            <a:off x="4013200" y="1381125"/>
            <a:ext cx="4768850" cy="2533650"/>
          </a:xfrm>
          <a:prstGeom prst="rect">
            <a:avLst/>
          </a:prstGeom>
          <a:noFill/>
          <a:ln w="19050">
            <a:solidFill>
              <a:schemeClr val="tx1"/>
            </a:solidFill>
            <a:miter lim="800000"/>
            <a:headEnd/>
            <a:tailEnd/>
          </a:ln>
        </p:spPr>
      </p:pic>
      <p:sp>
        <p:nvSpPr>
          <p:cNvPr id="168993" name="Rectangle 14"/>
          <p:cNvSpPr>
            <a:spLocks noChangeArrowheads="1"/>
          </p:cNvSpPr>
          <p:nvPr/>
        </p:nvSpPr>
        <p:spPr bwMode="auto">
          <a:xfrm>
            <a:off x="3990975" y="3935413"/>
            <a:ext cx="1897063" cy="215900"/>
          </a:xfrm>
          <a:prstGeom prst="rect">
            <a:avLst/>
          </a:prstGeom>
          <a:noFill/>
          <a:ln w="9525">
            <a:noFill/>
            <a:miter lim="800000"/>
            <a:headEnd/>
            <a:tailEnd/>
          </a:ln>
        </p:spPr>
        <p:txBody>
          <a:bodyPr wrap="none">
            <a:spAutoFit/>
          </a:bodyPr>
          <a:lstStyle/>
          <a:p>
            <a:pPr algn="l"/>
            <a:r>
              <a:rPr lang="en-US" sz="800"/>
              <a:t>Graphic 2.7.16 : Assign Bidders page</a:t>
            </a:r>
          </a:p>
        </p:txBody>
      </p:sp>
      <p:pic>
        <p:nvPicPr>
          <p:cNvPr id="168994" name="Picture 10" descr="search.gif"/>
          <p:cNvPicPr>
            <a:picLocks noChangeAspect="1"/>
          </p:cNvPicPr>
          <p:nvPr/>
        </p:nvPicPr>
        <p:blipFill>
          <a:blip r:embed="rId4" cstate="print"/>
          <a:srcRect/>
          <a:stretch>
            <a:fillRect/>
          </a:stretch>
        </p:blipFill>
        <p:spPr bwMode="auto">
          <a:xfrm>
            <a:off x="4000500" y="4219575"/>
            <a:ext cx="4792663" cy="2219325"/>
          </a:xfrm>
          <a:prstGeom prst="rect">
            <a:avLst/>
          </a:prstGeom>
          <a:noFill/>
          <a:ln w="19050">
            <a:solidFill>
              <a:schemeClr val="tx1"/>
            </a:solidFill>
            <a:miter lim="800000"/>
            <a:headEnd/>
            <a:tailEnd/>
          </a:ln>
        </p:spPr>
      </p:pic>
      <p:sp>
        <p:nvSpPr>
          <p:cNvPr id="168995" name="Rectangle 14"/>
          <p:cNvSpPr>
            <a:spLocks noChangeArrowheads="1"/>
          </p:cNvSpPr>
          <p:nvPr/>
        </p:nvSpPr>
        <p:spPr bwMode="auto">
          <a:xfrm>
            <a:off x="3981450" y="6430963"/>
            <a:ext cx="1943100" cy="215900"/>
          </a:xfrm>
          <a:prstGeom prst="rect">
            <a:avLst/>
          </a:prstGeom>
          <a:noFill/>
          <a:ln w="9525">
            <a:noFill/>
            <a:miter lim="800000"/>
            <a:headEnd/>
            <a:tailEnd/>
          </a:ln>
        </p:spPr>
        <p:txBody>
          <a:bodyPr wrap="none">
            <a:spAutoFit/>
          </a:bodyPr>
          <a:lstStyle/>
          <a:p>
            <a:pPr algn="l"/>
            <a:r>
              <a:rPr lang="en-US" sz="800"/>
              <a:t>Graphic 2.7.17 : Search Bidders page </a:t>
            </a:r>
          </a:p>
        </p:txBody>
      </p:sp>
      <p:sp>
        <p:nvSpPr>
          <p:cNvPr id="168996" name="Rectangle 35"/>
          <p:cNvSpPr>
            <a:spLocks noChangeArrowheads="1"/>
          </p:cNvSpPr>
          <p:nvPr/>
        </p:nvSpPr>
        <p:spPr bwMode="auto">
          <a:xfrm>
            <a:off x="8191500" y="3286125"/>
            <a:ext cx="514350" cy="133350"/>
          </a:xfrm>
          <a:prstGeom prst="rect">
            <a:avLst/>
          </a:prstGeom>
          <a:noFill/>
          <a:ln w="19050" algn="ctr">
            <a:solidFill>
              <a:schemeClr val="folHlink"/>
            </a:solidFill>
            <a:miter lim="800000"/>
            <a:headEnd/>
            <a:tailEnd/>
          </a:ln>
        </p:spPr>
        <p:txBody>
          <a:bodyPr wrap="none" anchor="ctr"/>
          <a:lstStyle/>
          <a:p>
            <a:endParaRPr lang="en-US"/>
          </a:p>
        </p:txBody>
      </p:sp>
      <p:sp>
        <p:nvSpPr>
          <p:cNvPr id="168997" name="Rectangle 35"/>
          <p:cNvSpPr>
            <a:spLocks noChangeArrowheads="1"/>
          </p:cNvSpPr>
          <p:nvPr/>
        </p:nvSpPr>
        <p:spPr bwMode="auto">
          <a:xfrm>
            <a:off x="7153275" y="2209800"/>
            <a:ext cx="514350" cy="133350"/>
          </a:xfrm>
          <a:prstGeom prst="rect">
            <a:avLst/>
          </a:prstGeom>
          <a:noFill/>
          <a:ln w="19050" algn="ctr">
            <a:solidFill>
              <a:schemeClr val="folHlink"/>
            </a:solidFill>
            <a:miter lim="800000"/>
            <a:headEnd/>
            <a:tailEnd/>
          </a:ln>
        </p:spPr>
        <p:txBody>
          <a:bodyPr wrap="none" anchor="ctr"/>
          <a:lstStyle/>
          <a:p>
            <a:endParaRPr lang="en-US"/>
          </a:p>
        </p:txBody>
      </p:sp>
      <p:sp>
        <p:nvSpPr>
          <p:cNvPr id="168998" name="Rectangle 35"/>
          <p:cNvSpPr>
            <a:spLocks noChangeArrowheads="1"/>
          </p:cNvSpPr>
          <p:nvPr/>
        </p:nvSpPr>
        <p:spPr bwMode="auto">
          <a:xfrm>
            <a:off x="6057900" y="6086475"/>
            <a:ext cx="31432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r>
              <a:rPr lang="en-US" smtClean="0"/>
              <a:t>Topic Six – Searching for Existing Bidders</a:t>
            </a:r>
          </a:p>
        </p:txBody>
      </p:sp>
      <p:sp>
        <p:nvSpPr>
          <p:cNvPr id="16998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D3D6E40-CD34-436A-BBE2-3DFB468F7F76}" type="slidenum">
              <a:rPr lang="en-US" sz="800">
                <a:solidFill>
                  <a:schemeClr val="bg1"/>
                </a:solidFill>
                <a:ea typeface="Arial Unicode MS" pitchFamily="34" charset="-128"/>
                <a:cs typeface="Arial Unicode MS" pitchFamily="34" charset="-128"/>
              </a:rPr>
              <a:pPr algn="r" eaLnBrk="0" hangingPunct="0"/>
              <a:t>163</a:t>
            </a:fld>
            <a:endParaRPr lang="en-US" sz="800">
              <a:solidFill>
                <a:schemeClr val="bg1"/>
              </a:solidFill>
              <a:ea typeface="Arial Unicode MS" pitchFamily="34" charset="-128"/>
              <a:cs typeface="Arial Unicode MS" pitchFamily="34" charset="-128"/>
            </a:endParaRPr>
          </a:p>
        </p:txBody>
      </p:sp>
      <p:sp>
        <p:nvSpPr>
          <p:cNvPr id="169988" name="Rectangle 3"/>
          <p:cNvSpPr txBox="1">
            <a:spLocks noChangeArrowheads="1"/>
          </p:cNvSpPr>
          <p:nvPr/>
        </p:nvSpPr>
        <p:spPr bwMode="auto">
          <a:xfrm>
            <a:off x="0" y="1220788"/>
            <a:ext cx="55118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Existing Bidders</a:t>
            </a:r>
          </a:p>
        </p:txBody>
      </p:sp>
      <p:graphicFrame>
        <p:nvGraphicFramePr>
          <p:cNvPr id="788486" name="Group 6"/>
          <p:cNvGraphicFramePr>
            <a:graphicFrameLocks noGrp="1"/>
          </p:cNvGraphicFramePr>
          <p:nvPr>
            <p:ph idx="1"/>
          </p:nvPr>
        </p:nvGraphicFramePr>
        <p:xfrm>
          <a:off x="115888" y="1766888"/>
          <a:ext cx="3538537" cy="2407920"/>
        </p:xfrm>
        <a:graphic>
          <a:graphicData uri="http://schemas.openxmlformats.org/drawingml/2006/table">
            <a:tbl>
              <a:tblPr/>
              <a:tblGrid>
                <a:gridCol w="392112"/>
                <a:gridCol w="314642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Existing Bidders (Graphics 2.7.16 – 2.7.18)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next to the bidders’ names to add them to the sale.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615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Bidder(s) to Sale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Assign Bidders page appears and lists the bidders assigned to purchase the lots on the sale.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To search for bidders again,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search again</a:t>
                      </a:r>
                      <a:r>
                        <a:rPr kumimoji="0" lang="en-US" sz="1200" b="0" i="0" u="none" strike="noStrike" cap="none" normalizeH="0" baseline="0" dirty="0" smtClean="0">
                          <a:ln>
                            <a:noFill/>
                          </a:ln>
                          <a:solidFill>
                            <a:schemeClr val="tx1"/>
                          </a:solidFill>
                          <a:effectLst/>
                          <a:latin typeface="Arial" pitchFamily="34" charset="0"/>
                        </a:rPr>
                        <a:t> link.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2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0004" name="Picture 37" descr="search"/>
          <p:cNvPicPr>
            <a:picLocks noChangeAspect="1" noChangeArrowheads="1"/>
          </p:cNvPicPr>
          <p:nvPr/>
        </p:nvPicPr>
        <p:blipFill>
          <a:blip r:embed="rId2" cstate="print"/>
          <a:srcRect/>
          <a:stretch>
            <a:fillRect/>
          </a:stretch>
        </p:blipFill>
        <p:spPr bwMode="auto">
          <a:xfrm>
            <a:off x="2746375" y="3752850"/>
            <a:ext cx="152400" cy="142875"/>
          </a:xfrm>
          <a:prstGeom prst="rect">
            <a:avLst/>
          </a:prstGeom>
          <a:noFill/>
          <a:ln w="9525">
            <a:noFill/>
            <a:miter lim="800000"/>
            <a:headEnd/>
            <a:tailEnd/>
          </a:ln>
        </p:spPr>
      </p:pic>
      <p:pic>
        <p:nvPicPr>
          <p:cNvPr id="170005" name="Picture 11" descr="bidder_search.gif"/>
          <p:cNvPicPr>
            <a:picLocks noChangeAspect="1"/>
          </p:cNvPicPr>
          <p:nvPr/>
        </p:nvPicPr>
        <p:blipFill>
          <a:blip r:embed="rId3" cstate="print"/>
          <a:srcRect/>
          <a:stretch>
            <a:fillRect/>
          </a:stretch>
        </p:blipFill>
        <p:spPr bwMode="auto">
          <a:xfrm>
            <a:off x="3843338" y="1771650"/>
            <a:ext cx="5083175" cy="1685925"/>
          </a:xfrm>
          <a:prstGeom prst="rect">
            <a:avLst/>
          </a:prstGeom>
          <a:noFill/>
          <a:ln w="19050">
            <a:solidFill>
              <a:schemeClr val="tx1"/>
            </a:solidFill>
            <a:miter lim="800000"/>
            <a:headEnd/>
            <a:tailEnd/>
          </a:ln>
        </p:spPr>
      </p:pic>
      <p:sp>
        <p:nvSpPr>
          <p:cNvPr id="170006" name="Rectangle 14"/>
          <p:cNvSpPr>
            <a:spLocks noChangeArrowheads="1"/>
          </p:cNvSpPr>
          <p:nvPr/>
        </p:nvSpPr>
        <p:spPr bwMode="auto">
          <a:xfrm>
            <a:off x="3829050" y="3468688"/>
            <a:ext cx="2263775" cy="215900"/>
          </a:xfrm>
          <a:prstGeom prst="rect">
            <a:avLst/>
          </a:prstGeom>
          <a:noFill/>
          <a:ln w="9525">
            <a:noFill/>
            <a:miter lim="800000"/>
            <a:headEnd/>
            <a:tailEnd/>
          </a:ln>
        </p:spPr>
        <p:txBody>
          <a:bodyPr wrap="none">
            <a:spAutoFit/>
          </a:bodyPr>
          <a:lstStyle/>
          <a:p>
            <a:pPr algn="l"/>
            <a:r>
              <a:rPr lang="en-US" sz="800"/>
              <a:t>Graphic 2.7.18 : Bidder Search Results page </a:t>
            </a:r>
          </a:p>
        </p:txBody>
      </p:sp>
      <p:sp>
        <p:nvSpPr>
          <p:cNvPr id="170007" name="Rectangle 35"/>
          <p:cNvSpPr>
            <a:spLocks noChangeArrowheads="1"/>
          </p:cNvSpPr>
          <p:nvPr/>
        </p:nvSpPr>
        <p:spPr bwMode="auto">
          <a:xfrm>
            <a:off x="5638800" y="3076575"/>
            <a:ext cx="1095375" cy="133350"/>
          </a:xfrm>
          <a:prstGeom prst="rect">
            <a:avLst/>
          </a:prstGeom>
          <a:noFill/>
          <a:ln w="19050" algn="ctr">
            <a:solidFill>
              <a:schemeClr val="folHlink"/>
            </a:solidFill>
            <a:miter lim="800000"/>
            <a:headEnd/>
            <a:tailEnd/>
          </a:ln>
        </p:spPr>
        <p:txBody>
          <a:bodyPr wrap="none" anchor="ctr"/>
          <a:lstStyle/>
          <a:p>
            <a:endParaRPr lang="en-US"/>
          </a:p>
        </p:txBody>
      </p:sp>
      <p:sp>
        <p:nvSpPr>
          <p:cNvPr id="170008" name="Rectangle 35"/>
          <p:cNvSpPr>
            <a:spLocks noChangeArrowheads="1"/>
          </p:cNvSpPr>
          <p:nvPr/>
        </p:nvSpPr>
        <p:spPr bwMode="auto">
          <a:xfrm>
            <a:off x="7477125" y="2686050"/>
            <a:ext cx="619125" cy="1428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p:txBody>
          <a:bodyPr/>
          <a:lstStyle/>
          <a:p>
            <a:pPr eaLnBrk="1" hangingPunct="1"/>
            <a:r>
              <a:rPr lang="en-US" smtClean="0"/>
              <a:t>Topic Seven – Creating a New Bidder</a:t>
            </a:r>
          </a:p>
        </p:txBody>
      </p:sp>
      <p:sp>
        <p:nvSpPr>
          <p:cNvPr id="17101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D4E0CF2-15EB-4E7A-B1E1-BAEE769BCEF9}" type="slidenum">
              <a:rPr lang="en-US" sz="800">
                <a:solidFill>
                  <a:schemeClr val="bg1"/>
                </a:solidFill>
                <a:ea typeface="Arial Unicode MS" pitchFamily="34" charset="-128"/>
                <a:cs typeface="Arial Unicode MS" pitchFamily="34" charset="-128"/>
              </a:rPr>
              <a:pPr algn="r" eaLnBrk="0" hangingPunct="0"/>
              <a:t>164</a:t>
            </a:fld>
            <a:endParaRPr lang="en-US" sz="800">
              <a:solidFill>
                <a:schemeClr val="bg1"/>
              </a:solidFill>
              <a:ea typeface="Arial Unicode MS" pitchFamily="34" charset="-128"/>
              <a:cs typeface="Arial Unicode MS" pitchFamily="34" charset="-128"/>
            </a:endParaRPr>
          </a:p>
        </p:txBody>
      </p:sp>
      <p:sp>
        <p:nvSpPr>
          <p:cNvPr id="171012" name="Rectangle 3"/>
          <p:cNvSpPr txBox="1">
            <a:spLocks noChangeArrowheads="1"/>
          </p:cNvSpPr>
          <p:nvPr/>
        </p:nvSpPr>
        <p:spPr bwMode="auto">
          <a:xfrm>
            <a:off x="0" y="1220788"/>
            <a:ext cx="48895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New Bidder</a:t>
            </a:r>
          </a:p>
        </p:txBody>
      </p:sp>
      <p:sp>
        <p:nvSpPr>
          <p:cNvPr id="171013" name="Text Box 5"/>
          <p:cNvSpPr txBox="1">
            <a:spLocks noChangeArrowheads="1"/>
          </p:cNvSpPr>
          <p:nvPr/>
        </p:nvSpPr>
        <p:spPr bwMode="auto">
          <a:xfrm>
            <a:off x="0" y="1787525"/>
            <a:ext cx="3941763" cy="461963"/>
          </a:xfrm>
          <a:prstGeom prst="rect">
            <a:avLst/>
          </a:prstGeom>
          <a:noFill/>
          <a:ln w="9525">
            <a:noFill/>
            <a:miter lim="800000"/>
            <a:headEnd/>
            <a:tailEnd/>
          </a:ln>
        </p:spPr>
        <p:txBody>
          <a:bodyPr>
            <a:spAutoFit/>
          </a:bodyPr>
          <a:lstStyle/>
          <a:p>
            <a:pPr algn="l">
              <a:spcBef>
                <a:spcPct val="50000"/>
              </a:spcBef>
            </a:pPr>
            <a:r>
              <a:rPr lang="en-US" sz="1200"/>
              <a:t>If you can’t find your desired bidder in the search results, you can create a new bidder.</a:t>
            </a:r>
          </a:p>
        </p:txBody>
      </p:sp>
      <p:graphicFrame>
        <p:nvGraphicFramePr>
          <p:cNvPr id="789510" name="Group 6"/>
          <p:cNvGraphicFramePr>
            <a:graphicFrameLocks noGrp="1"/>
          </p:cNvGraphicFramePr>
          <p:nvPr>
            <p:ph idx="1"/>
          </p:nvPr>
        </p:nvGraphicFramePr>
        <p:xfrm>
          <a:off x="109538" y="2319338"/>
          <a:ext cx="3235325" cy="3425952"/>
        </p:xfrm>
        <a:graphic>
          <a:graphicData uri="http://schemas.openxmlformats.org/drawingml/2006/table">
            <a:tbl>
              <a:tblPr/>
              <a:tblGrid>
                <a:gridCol w="312737"/>
                <a:gridCol w="292258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New Bidder (Graphics 2.7.19 – 2.7.20)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Bidder Search Results</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 (Graphic 2.7.19).</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add new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Create/Update Bidder Information page appears (Graphic 2.7.20).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bidder details</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bidder is not yet added to the sale, however it has been added to the database and will be available to search for and 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Perform</a:t>
                      </a:r>
                      <a:r>
                        <a:rPr kumimoji="0" lang="en-US" sz="1200" b="0" i="0" u="none" strike="noStrike" cap="none" normalizeH="0" baseline="0" dirty="0" smtClean="0">
                          <a:ln>
                            <a:noFill/>
                          </a:ln>
                          <a:solidFill>
                            <a:schemeClr val="tx1"/>
                          </a:solidFill>
                          <a:effectLst/>
                          <a:latin typeface="Arial" pitchFamily="34" charset="0"/>
                        </a:rPr>
                        <a:t> the steps for </a:t>
                      </a:r>
                      <a:r>
                        <a:rPr kumimoji="0" lang="en-US" sz="1200" b="1" i="0" u="none" strike="noStrike" cap="none" normalizeH="0" baseline="0" dirty="0" smtClean="0">
                          <a:ln>
                            <a:noFill/>
                          </a:ln>
                          <a:solidFill>
                            <a:schemeClr val="tx1"/>
                          </a:solidFill>
                          <a:effectLst/>
                          <a:latin typeface="Arial" pitchFamily="34" charset="0"/>
                        </a:rPr>
                        <a:t>Searching for Existing Bidders</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1036" name="Picture 25" descr="add"/>
          <p:cNvPicPr>
            <a:picLocks noChangeAspect="1" noChangeArrowheads="1"/>
          </p:cNvPicPr>
          <p:nvPr/>
        </p:nvPicPr>
        <p:blipFill>
          <a:blip r:embed="rId2" cstate="print"/>
          <a:srcRect/>
          <a:stretch>
            <a:fillRect/>
          </a:stretch>
        </p:blipFill>
        <p:spPr bwMode="auto">
          <a:xfrm>
            <a:off x="1157288" y="3216275"/>
            <a:ext cx="152400" cy="152400"/>
          </a:xfrm>
          <a:prstGeom prst="rect">
            <a:avLst/>
          </a:prstGeom>
          <a:noFill/>
          <a:ln w="9525">
            <a:noFill/>
            <a:miter lim="800000"/>
            <a:headEnd/>
            <a:tailEnd/>
          </a:ln>
        </p:spPr>
      </p:pic>
      <p:pic>
        <p:nvPicPr>
          <p:cNvPr id="171037" name="Picture 26" descr="Create/Update Bidder Information"/>
          <p:cNvPicPr>
            <a:picLocks noChangeAspect="1" noChangeArrowheads="1"/>
          </p:cNvPicPr>
          <p:nvPr/>
        </p:nvPicPr>
        <p:blipFill>
          <a:blip r:embed="rId3" cstate="print"/>
          <a:srcRect/>
          <a:stretch>
            <a:fillRect/>
          </a:stretch>
        </p:blipFill>
        <p:spPr bwMode="auto">
          <a:xfrm>
            <a:off x="4010025" y="3400425"/>
            <a:ext cx="4867275" cy="2974975"/>
          </a:xfrm>
          <a:prstGeom prst="rect">
            <a:avLst/>
          </a:prstGeom>
          <a:noFill/>
          <a:ln w="19050">
            <a:solidFill>
              <a:schemeClr val="tx1"/>
            </a:solidFill>
            <a:miter lim="800000"/>
            <a:headEnd/>
            <a:tailEnd/>
          </a:ln>
        </p:spPr>
      </p:pic>
      <p:pic>
        <p:nvPicPr>
          <p:cNvPr id="171038" name="Picture 8" descr="bidder_search.gif"/>
          <p:cNvPicPr>
            <a:picLocks noChangeAspect="1"/>
          </p:cNvPicPr>
          <p:nvPr/>
        </p:nvPicPr>
        <p:blipFill>
          <a:blip r:embed="rId4" cstate="print"/>
          <a:srcRect/>
          <a:stretch>
            <a:fillRect/>
          </a:stretch>
        </p:blipFill>
        <p:spPr bwMode="auto">
          <a:xfrm>
            <a:off x="4029075" y="1476375"/>
            <a:ext cx="4848225" cy="1608138"/>
          </a:xfrm>
          <a:prstGeom prst="rect">
            <a:avLst/>
          </a:prstGeom>
          <a:noFill/>
          <a:ln w="19050">
            <a:solidFill>
              <a:schemeClr val="tx1"/>
            </a:solidFill>
            <a:miter lim="800000"/>
            <a:headEnd/>
            <a:tailEnd/>
          </a:ln>
        </p:spPr>
      </p:pic>
      <p:sp>
        <p:nvSpPr>
          <p:cNvPr id="171039" name="Rectangle 14"/>
          <p:cNvSpPr>
            <a:spLocks noChangeArrowheads="1"/>
          </p:cNvSpPr>
          <p:nvPr/>
        </p:nvSpPr>
        <p:spPr bwMode="auto">
          <a:xfrm>
            <a:off x="4010025" y="3097213"/>
            <a:ext cx="2263775" cy="215900"/>
          </a:xfrm>
          <a:prstGeom prst="rect">
            <a:avLst/>
          </a:prstGeom>
          <a:noFill/>
          <a:ln w="9525">
            <a:noFill/>
            <a:miter lim="800000"/>
            <a:headEnd/>
            <a:tailEnd/>
          </a:ln>
        </p:spPr>
        <p:txBody>
          <a:bodyPr wrap="none">
            <a:spAutoFit/>
          </a:bodyPr>
          <a:lstStyle/>
          <a:p>
            <a:pPr algn="l"/>
            <a:r>
              <a:rPr lang="en-US" sz="800"/>
              <a:t>Graphic 2.7.19 : Bidder Search Results page </a:t>
            </a:r>
          </a:p>
        </p:txBody>
      </p:sp>
      <p:sp>
        <p:nvSpPr>
          <p:cNvPr id="171040" name="Rectangle 14"/>
          <p:cNvSpPr>
            <a:spLocks noChangeArrowheads="1"/>
          </p:cNvSpPr>
          <p:nvPr/>
        </p:nvSpPr>
        <p:spPr bwMode="auto">
          <a:xfrm>
            <a:off x="4000500" y="6392863"/>
            <a:ext cx="2781300" cy="215900"/>
          </a:xfrm>
          <a:prstGeom prst="rect">
            <a:avLst/>
          </a:prstGeom>
          <a:noFill/>
          <a:ln w="9525">
            <a:noFill/>
            <a:miter lim="800000"/>
            <a:headEnd/>
            <a:tailEnd/>
          </a:ln>
        </p:spPr>
        <p:txBody>
          <a:bodyPr wrap="none">
            <a:spAutoFit/>
          </a:bodyPr>
          <a:lstStyle/>
          <a:p>
            <a:pPr algn="l"/>
            <a:r>
              <a:rPr lang="en-US" sz="800"/>
              <a:t>Graphic 2.7.20 : Create/Update Bidder Information page </a:t>
            </a:r>
          </a:p>
        </p:txBody>
      </p:sp>
      <p:sp>
        <p:nvSpPr>
          <p:cNvPr id="171041" name="Rectangle 35"/>
          <p:cNvSpPr>
            <a:spLocks noChangeArrowheads="1"/>
          </p:cNvSpPr>
          <p:nvPr/>
        </p:nvSpPr>
        <p:spPr bwMode="auto">
          <a:xfrm>
            <a:off x="8096250" y="2333625"/>
            <a:ext cx="685800" cy="142875"/>
          </a:xfrm>
          <a:prstGeom prst="rect">
            <a:avLst/>
          </a:prstGeom>
          <a:noFill/>
          <a:ln w="19050" algn="ctr">
            <a:solidFill>
              <a:schemeClr val="folHlink"/>
            </a:solidFill>
            <a:miter lim="800000"/>
            <a:headEnd/>
            <a:tailEnd/>
          </a:ln>
        </p:spPr>
        <p:txBody>
          <a:bodyPr wrap="none" anchor="ctr"/>
          <a:lstStyle/>
          <a:p>
            <a:endParaRPr lang="en-US"/>
          </a:p>
        </p:txBody>
      </p:sp>
      <p:sp>
        <p:nvSpPr>
          <p:cNvPr id="171042" name="Rectangle 35"/>
          <p:cNvSpPr>
            <a:spLocks noChangeArrowheads="1"/>
          </p:cNvSpPr>
          <p:nvPr/>
        </p:nvSpPr>
        <p:spPr bwMode="auto">
          <a:xfrm>
            <a:off x="6105525" y="6000750"/>
            <a:ext cx="31432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751DBD0-7456-4087-82ED-BCEB78F0BC8B}" type="slidenum">
              <a:rPr lang="en-US" sz="800">
                <a:solidFill>
                  <a:schemeClr val="bg1"/>
                </a:solidFill>
                <a:ea typeface="Arial Unicode MS" pitchFamily="34" charset="-128"/>
                <a:cs typeface="Arial Unicode MS" pitchFamily="34" charset="-128"/>
              </a:rPr>
              <a:pPr algn="r" eaLnBrk="0" hangingPunct="0"/>
              <a:t>165</a:t>
            </a:fld>
            <a:endParaRPr lang="en-US" sz="800">
              <a:solidFill>
                <a:schemeClr val="bg1"/>
              </a:solidFill>
              <a:ea typeface="Arial Unicode MS" pitchFamily="34" charset="-128"/>
              <a:cs typeface="Arial Unicode MS" pitchFamily="34" charset="-128"/>
            </a:endParaRPr>
          </a:p>
        </p:txBody>
      </p:sp>
      <p:sp>
        <p:nvSpPr>
          <p:cNvPr id="17203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Eight – Entering Bids</a:t>
            </a:r>
          </a:p>
        </p:txBody>
      </p:sp>
      <p:sp>
        <p:nvSpPr>
          <p:cNvPr id="17203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Entering Bids</a:t>
            </a:r>
          </a:p>
        </p:txBody>
      </p:sp>
      <p:sp>
        <p:nvSpPr>
          <p:cNvPr id="172037" name="Text Box 5"/>
          <p:cNvSpPr txBox="1">
            <a:spLocks noChangeArrowheads="1"/>
          </p:cNvSpPr>
          <p:nvPr/>
        </p:nvSpPr>
        <p:spPr bwMode="auto">
          <a:xfrm>
            <a:off x="0" y="1787525"/>
            <a:ext cx="3773488" cy="822325"/>
          </a:xfrm>
          <a:prstGeom prst="rect">
            <a:avLst/>
          </a:prstGeom>
          <a:noFill/>
          <a:ln w="9525">
            <a:noFill/>
            <a:miter lim="800000"/>
            <a:headEnd/>
            <a:tailEnd/>
          </a:ln>
        </p:spPr>
        <p:txBody>
          <a:bodyPr>
            <a:spAutoFit/>
          </a:bodyPr>
          <a:lstStyle/>
          <a:p>
            <a:pPr algn="l">
              <a:spcBef>
                <a:spcPct val="50000"/>
              </a:spcBef>
            </a:pPr>
            <a:r>
              <a:rPr lang="en-US" sz="1200"/>
              <a:t>Once you have assigned one or more bidders to the sale, the </a:t>
            </a:r>
            <a:r>
              <a:rPr lang="en-US" sz="1200" b="1"/>
              <a:t>conduct sales</a:t>
            </a:r>
            <a:r>
              <a:rPr lang="en-US" sz="1200"/>
              <a:t> link appears at the top of the page. Clicking the </a:t>
            </a:r>
            <a:r>
              <a:rPr lang="en-US" sz="1200" b="1"/>
              <a:t>conduct sales</a:t>
            </a:r>
            <a:r>
              <a:rPr lang="en-US" sz="1200"/>
              <a:t> link will allow you enter bids on the sales lots.</a:t>
            </a:r>
          </a:p>
        </p:txBody>
      </p:sp>
      <p:graphicFrame>
        <p:nvGraphicFramePr>
          <p:cNvPr id="790534" name="Group 6"/>
          <p:cNvGraphicFramePr>
            <a:graphicFrameLocks noGrp="1"/>
          </p:cNvGraphicFramePr>
          <p:nvPr/>
        </p:nvGraphicFramePr>
        <p:xfrm>
          <a:off x="152400" y="2686050"/>
          <a:ext cx="3373438" cy="2523744"/>
        </p:xfrm>
        <a:graphic>
          <a:graphicData uri="http://schemas.openxmlformats.org/drawingml/2006/table">
            <a:tbl>
              <a:tblPr/>
              <a:tblGrid>
                <a:gridCol w="352425"/>
                <a:gridCol w="302101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Entering Bids (Graphic 2.7.21 – 2.7.24)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sale that is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conduct sales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Conduct Sales page appears (Graphic 2.7.21).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enter bids by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Enter Bids page appears (Graphic 2.7.22).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2057" name="Picture 25" descr="add"/>
          <p:cNvPicPr>
            <a:picLocks noChangeAspect="1" noChangeArrowheads="1"/>
          </p:cNvPicPr>
          <p:nvPr/>
        </p:nvPicPr>
        <p:blipFill>
          <a:blip r:embed="rId3" cstate="print"/>
          <a:srcRect/>
          <a:stretch>
            <a:fillRect/>
          </a:stretch>
        </p:blipFill>
        <p:spPr bwMode="auto">
          <a:xfrm>
            <a:off x="1254125" y="4589463"/>
            <a:ext cx="152400" cy="152400"/>
          </a:xfrm>
          <a:prstGeom prst="rect">
            <a:avLst/>
          </a:prstGeom>
          <a:noFill/>
          <a:ln w="9525">
            <a:noFill/>
            <a:miter lim="800000"/>
            <a:headEnd/>
            <a:tailEnd/>
          </a:ln>
        </p:spPr>
      </p:pic>
      <p:pic>
        <p:nvPicPr>
          <p:cNvPr id="172058" name="Picture 26" descr="Conduct Sales page"/>
          <p:cNvPicPr>
            <a:picLocks noChangeAspect="1" noChangeArrowheads="1"/>
          </p:cNvPicPr>
          <p:nvPr/>
        </p:nvPicPr>
        <p:blipFill>
          <a:blip r:embed="rId4" cstate="print"/>
          <a:srcRect/>
          <a:stretch>
            <a:fillRect/>
          </a:stretch>
        </p:blipFill>
        <p:spPr bwMode="auto">
          <a:xfrm>
            <a:off x="3962400" y="1343025"/>
            <a:ext cx="4867275" cy="2636838"/>
          </a:xfrm>
          <a:prstGeom prst="rect">
            <a:avLst/>
          </a:prstGeom>
          <a:noFill/>
          <a:ln w="19050">
            <a:solidFill>
              <a:schemeClr val="tx1"/>
            </a:solidFill>
            <a:miter lim="800000"/>
            <a:headEnd/>
            <a:tailEnd/>
          </a:ln>
        </p:spPr>
      </p:pic>
      <p:sp>
        <p:nvSpPr>
          <p:cNvPr id="172059" name="Rectangle 14"/>
          <p:cNvSpPr>
            <a:spLocks noChangeArrowheads="1"/>
          </p:cNvSpPr>
          <p:nvPr/>
        </p:nvSpPr>
        <p:spPr bwMode="auto">
          <a:xfrm>
            <a:off x="3933825" y="4002088"/>
            <a:ext cx="1909763" cy="215900"/>
          </a:xfrm>
          <a:prstGeom prst="rect">
            <a:avLst/>
          </a:prstGeom>
          <a:noFill/>
          <a:ln w="9525">
            <a:noFill/>
            <a:miter lim="800000"/>
            <a:headEnd/>
            <a:tailEnd/>
          </a:ln>
        </p:spPr>
        <p:txBody>
          <a:bodyPr wrap="none">
            <a:spAutoFit/>
          </a:bodyPr>
          <a:lstStyle/>
          <a:p>
            <a:pPr algn="l"/>
            <a:r>
              <a:rPr lang="en-US" sz="800"/>
              <a:t>Graphic 2.7.21 : Conduct Sales page </a:t>
            </a:r>
          </a:p>
        </p:txBody>
      </p:sp>
      <p:pic>
        <p:nvPicPr>
          <p:cNvPr id="172060" name="Picture 31" descr="Enter Bids page"/>
          <p:cNvPicPr>
            <a:picLocks noChangeAspect="1" noChangeArrowheads="1"/>
          </p:cNvPicPr>
          <p:nvPr/>
        </p:nvPicPr>
        <p:blipFill>
          <a:blip r:embed="rId5" cstate="print"/>
          <a:srcRect/>
          <a:stretch>
            <a:fillRect/>
          </a:stretch>
        </p:blipFill>
        <p:spPr bwMode="auto">
          <a:xfrm>
            <a:off x="3962400" y="4295775"/>
            <a:ext cx="4867275" cy="2095500"/>
          </a:xfrm>
          <a:prstGeom prst="rect">
            <a:avLst/>
          </a:prstGeom>
          <a:noFill/>
          <a:ln w="19050">
            <a:solidFill>
              <a:schemeClr val="tx1"/>
            </a:solidFill>
            <a:miter lim="800000"/>
            <a:headEnd/>
            <a:tailEnd/>
          </a:ln>
        </p:spPr>
      </p:pic>
      <p:sp>
        <p:nvSpPr>
          <p:cNvPr id="172061" name="Rectangle 14"/>
          <p:cNvSpPr>
            <a:spLocks noChangeArrowheads="1"/>
          </p:cNvSpPr>
          <p:nvPr/>
        </p:nvSpPr>
        <p:spPr bwMode="auto">
          <a:xfrm>
            <a:off x="3924300" y="6411913"/>
            <a:ext cx="1714500" cy="215900"/>
          </a:xfrm>
          <a:prstGeom prst="rect">
            <a:avLst/>
          </a:prstGeom>
          <a:noFill/>
          <a:ln w="9525">
            <a:noFill/>
            <a:miter lim="800000"/>
            <a:headEnd/>
            <a:tailEnd/>
          </a:ln>
        </p:spPr>
        <p:txBody>
          <a:bodyPr wrap="none">
            <a:spAutoFit/>
          </a:bodyPr>
          <a:lstStyle/>
          <a:p>
            <a:pPr algn="l"/>
            <a:r>
              <a:rPr lang="en-US" sz="800"/>
              <a:t>Graphic 2.7.22 : Enter Bids page </a:t>
            </a:r>
          </a:p>
        </p:txBody>
      </p:sp>
      <p:sp>
        <p:nvSpPr>
          <p:cNvPr id="172062" name="Rectangle 35"/>
          <p:cNvSpPr>
            <a:spLocks noChangeArrowheads="1"/>
          </p:cNvSpPr>
          <p:nvPr/>
        </p:nvSpPr>
        <p:spPr bwMode="auto">
          <a:xfrm>
            <a:off x="7715250" y="2124075"/>
            <a:ext cx="514350" cy="133350"/>
          </a:xfrm>
          <a:prstGeom prst="rect">
            <a:avLst/>
          </a:prstGeom>
          <a:noFill/>
          <a:ln w="19050" algn="ctr">
            <a:solidFill>
              <a:schemeClr val="folHlink"/>
            </a:solidFill>
            <a:miter lim="800000"/>
            <a:headEnd/>
            <a:tailEnd/>
          </a:ln>
        </p:spPr>
        <p:txBody>
          <a:bodyPr wrap="none" anchor="ctr"/>
          <a:lstStyle/>
          <a:p>
            <a:endParaRPr lang="en-US"/>
          </a:p>
        </p:txBody>
      </p:sp>
      <p:sp>
        <p:nvSpPr>
          <p:cNvPr id="172063" name="Rectangle 35"/>
          <p:cNvSpPr>
            <a:spLocks noChangeArrowheads="1"/>
          </p:cNvSpPr>
          <p:nvPr/>
        </p:nvSpPr>
        <p:spPr bwMode="auto">
          <a:xfrm>
            <a:off x="7905750" y="3228975"/>
            <a:ext cx="838200" cy="1524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0011A2E-8EA9-4685-870A-CFC8669F7A43}" type="slidenum">
              <a:rPr lang="en-US" sz="800">
                <a:solidFill>
                  <a:schemeClr val="bg1"/>
                </a:solidFill>
                <a:ea typeface="Arial Unicode MS" pitchFamily="34" charset="-128"/>
                <a:cs typeface="Arial Unicode MS" pitchFamily="34" charset="-128"/>
              </a:rPr>
              <a:pPr algn="r" eaLnBrk="0" hangingPunct="0"/>
              <a:t>166</a:t>
            </a:fld>
            <a:endParaRPr lang="en-US" sz="800">
              <a:solidFill>
                <a:schemeClr val="bg1"/>
              </a:solidFill>
              <a:ea typeface="Arial Unicode MS" pitchFamily="34" charset="-128"/>
              <a:cs typeface="Arial Unicode MS" pitchFamily="34" charset="-128"/>
            </a:endParaRPr>
          </a:p>
        </p:txBody>
      </p:sp>
      <p:sp>
        <p:nvSpPr>
          <p:cNvPr id="17305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Eight – Entering Bids</a:t>
            </a:r>
          </a:p>
        </p:txBody>
      </p:sp>
      <p:sp>
        <p:nvSpPr>
          <p:cNvPr id="17306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Entering Bids – Continued</a:t>
            </a:r>
          </a:p>
        </p:txBody>
      </p:sp>
      <p:graphicFrame>
        <p:nvGraphicFramePr>
          <p:cNvPr id="792581" name="Group 5"/>
          <p:cNvGraphicFramePr>
            <a:graphicFrameLocks noGrp="1"/>
          </p:cNvGraphicFramePr>
          <p:nvPr/>
        </p:nvGraphicFramePr>
        <p:xfrm>
          <a:off x="115888" y="1755775"/>
          <a:ext cx="4208462" cy="4648200"/>
        </p:xfrm>
        <a:graphic>
          <a:graphicData uri="http://schemas.openxmlformats.org/drawingml/2006/table">
            <a:tbl>
              <a:tblPr/>
              <a:tblGrid>
                <a:gridCol w="418521"/>
                <a:gridCol w="3789941"/>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Entering Bids (Graphic 2.7.21 – 2.7.24)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820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bidder</a:t>
                      </a:r>
                      <a:r>
                        <a:rPr kumimoji="0" lang="en-US" sz="1200" b="0" i="0" u="none" strike="noStrike" cap="none" normalizeH="0" baseline="0" dirty="0" smtClean="0">
                          <a:ln>
                            <a:noFill/>
                          </a:ln>
                          <a:solidFill>
                            <a:schemeClr val="tx1"/>
                          </a:solidFill>
                          <a:effectLst/>
                          <a:latin typeface="Arial" pitchFamily="34" charset="0"/>
                        </a:rPr>
                        <a:t> from the Bidder Name drop-down list.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20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for either No Bid or No Response or type the amount of the bidder’s bid.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820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date</a:t>
                      </a:r>
                      <a:r>
                        <a:rPr kumimoji="0" lang="en-US" sz="1200" b="0" i="0" u="none" strike="noStrike" cap="none" normalizeH="0" baseline="0" dirty="0" smtClean="0">
                          <a:ln>
                            <a:noFill/>
                          </a:ln>
                          <a:solidFill>
                            <a:schemeClr val="tx1"/>
                          </a:solidFill>
                          <a:effectLst/>
                          <a:latin typeface="Arial" pitchFamily="34" charset="0"/>
                        </a:rPr>
                        <a:t> if you typed a bid amount or selected the No Bid option.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791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Repeat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Steps 5-7</a:t>
                      </a:r>
                      <a:r>
                        <a:rPr kumimoji="0" lang="en-US" sz="1200" b="0" i="0" u="none" strike="noStrike" cap="none" normalizeH="0" baseline="0" dirty="0" smtClean="0">
                          <a:ln>
                            <a:noFill/>
                          </a:ln>
                          <a:solidFill>
                            <a:schemeClr val="tx1"/>
                          </a:solidFill>
                          <a:effectLst/>
                          <a:latin typeface="Arial" pitchFamily="34" charset="0"/>
                        </a:rPr>
                        <a:t> for each bidder.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426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a:t>
                      </a:r>
                      <a:r>
                        <a:rPr kumimoji="0" lang="en-US" sz="1200" b="0" i="0" u="none" strike="noStrike" cap="none" normalizeH="0" baseline="0" dirty="0" smtClean="0">
                          <a:ln>
                            <a:noFill/>
                          </a:ln>
                          <a:solidFill>
                            <a:schemeClr val="tx1"/>
                          </a:solidFill>
                          <a:effectLst/>
                          <a:latin typeface="Arial" pitchFamily="34" charset="0"/>
                        </a:rPr>
                        <a:t> button to save your changes.</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Conduct Sales page appears (Graphic 2.7.24).</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Once all the bidders have either a bid, no bid, or no response selected for each lot, the All Bids Completed button appears on the Conduct Sales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278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All Bids Completed</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100" b="0" i="0" u="none" strike="noStrike" cap="none" normalizeH="0" baseline="0" dirty="0" smtClean="0">
                          <a:ln>
                            <a:noFill/>
                          </a:ln>
                          <a:solidFill>
                            <a:schemeClr val="tx1"/>
                          </a:solidFill>
                          <a:effectLst/>
                          <a:latin typeface="Arial" pitchFamily="34" charset="0"/>
                        </a:rPr>
                        <a:t>Once you click the All Bids Completed button, the sale’s status will change to All Bids Complete and you will no longer be able to modify lots, bidders, or bid amounts.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3086" name="Picture 32" descr="Conduct Sales page"/>
          <p:cNvPicPr>
            <a:picLocks noChangeAspect="1" noChangeArrowheads="1"/>
          </p:cNvPicPr>
          <p:nvPr/>
        </p:nvPicPr>
        <p:blipFill>
          <a:blip r:embed="rId3" cstate="print"/>
          <a:srcRect/>
          <a:stretch>
            <a:fillRect/>
          </a:stretch>
        </p:blipFill>
        <p:spPr bwMode="auto">
          <a:xfrm>
            <a:off x="4495800" y="3667125"/>
            <a:ext cx="4452938" cy="2381250"/>
          </a:xfrm>
          <a:prstGeom prst="rect">
            <a:avLst/>
          </a:prstGeom>
          <a:noFill/>
          <a:ln w="19050">
            <a:solidFill>
              <a:schemeClr val="tx1"/>
            </a:solidFill>
            <a:miter lim="800000"/>
            <a:headEnd/>
            <a:tailEnd/>
          </a:ln>
        </p:spPr>
      </p:pic>
      <p:sp>
        <p:nvSpPr>
          <p:cNvPr id="173087" name="Rectangle 14"/>
          <p:cNvSpPr>
            <a:spLocks noChangeArrowheads="1"/>
          </p:cNvSpPr>
          <p:nvPr/>
        </p:nvSpPr>
        <p:spPr bwMode="auto">
          <a:xfrm>
            <a:off x="4476750" y="6049963"/>
            <a:ext cx="3267075" cy="215900"/>
          </a:xfrm>
          <a:prstGeom prst="rect">
            <a:avLst/>
          </a:prstGeom>
          <a:noFill/>
          <a:ln w="9525">
            <a:noFill/>
            <a:miter lim="800000"/>
            <a:headEnd/>
            <a:tailEnd/>
          </a:ln>
        </p:spPr>
        <p:txBody>
          <a:bodyPr wrap="none">
            <a:spAutoFit/>
          </a:bodyPr>
          <a:lstStyle/>
          <a:p>
            <a:pPr algn="l"/>
            <a:r>
              <a:rPr lang="en-US" sz="800"/>
              <a:t>Graphic 2.7.24 : Conduct Sales page with bids entered for all items</a:t>
            </a:r>
          </a:p>
        </p:txBody>
      </p:sp>
      <p:pic>
        <p:nvPicPr>
          <p:cNvPr id="173088" name="Picture 31" descr="Enter Bids page"/>
          <p:cNvPicPr>
            <a:picLocks noChangeAspect="1" noChangeArrowheads="1"/>
          </p:cNvPicPr>
          <p:nvPr/>
        </p:nvPicPr>
        <p:blipFill>
          <a:blip r:embed="rId4" cstate="print"/>
          <a:srcRect/>
          <a:stretch>
            <a:fillRect/>
          </a:stretch>
        </p:blipFill>
        <p:spPr bwMode="auto">
          <a:xfrm>
            <a:off x="4505325" y="1314450"/>
            <a:ext cx="4438650" cy="1911350"/>
          </a:xfrm>
          <a:prstGeom prst="rect">
            <a:avLst/>
          </a:prstGeom>
          <a:noFill/>
          <a:ln w="19050">
            <a:solidFill>
              <a:schemeClr val="tx1"/>
            </a:solidFill>
            <a:miter lim="800000"/>
            <a:headEnd/>
            <a:tailEnd/>
          </a:ln>
        </p:spPr>
      </p:pic>
      <p:sp>
        <p:nvSpPr>
          <p:cNvPr id="173089" name="Rectangle 14"/>
          <p:cNvSpPr>
            <a:spLocks noChangeArrowheads="1"/>
          </p:cNvSpPr>
          <p:nvPr/>
        </p:nvSpPr>
        <p:spPr bwMode="auto">
          <a:xfrm>
            <a:off x="4486275" y="3230563"/>
            <a:ext cx="1684338" cy="215900"/>
          </a:xfrm>
          <a:prstGeom prst="rect">
            <a:avLst/>
          </a:prstGeom>
          <a:noFill/>
          <a:ln w="9525">
            <a:noFill/>
            <a:miter lim="800000"/>
            <a:headEnd/>
            <a:tailEnd/>
          </a:ln>
        </p:spPr>
        <p:txBody>
          <a:bodyPr wrap="none">
            <a:spAutoFit/>
          </a:bodyPr>
          <a:lstStyle/>
          <a:p>
            <a:pPr algn="l"/>
            <a:r>
              <a:rPr lang="en-US" sz="800"/>
              <a:t>Graphic 2.7.23 : Enter Bids page</a:t>
            </a:r>
          </a:p>
        </p:txBody>
      </p:sp>
      <p:sp>
        <p:nvSpPr>
          <p:cNvPr id="173090" name="Rectangle 35"/>
          <p:cNvSpPr>
            <a:spLocks noChangeArrowheads="1"/>
          </p:cNvSpPr>
          <p:nvPr/>
        </p:nvSpPr>
        <p:spPr bwMode="auto">
          <a:xfrm>
            <a:off x="6143625" y="2895600"/>
            <a:ext cx="819150" cy="104775"/>
          </a:xfrm>
          <a:prstGeom prst="rect">
            <a:avLst/>
          </a:prstGeom>
          <a:noFill/>
          <a:ln w="19050" algn="ctr">
            <a:solidFill>
              <a:schemeClr val="folHlink"/>
            </a:solidFill>
            <a:miter lim="800000"/>
            <a:headEnd/>
            <a:tailEnd/>
          </a:ln>
        </p:spPr>
        <p:txBody>
          <a:bodyPr wrap="none" anchor="ctr"/>
          <a:lstStyle/>
          <a:p>
            <a:endParaRPr lang="en-US"/>
          </a:p>
        </p:txBody>
      </p:sp>
      <p:sp>
        <p:nvSpPr>
          <p:cNvPr id="173091" name="Rectangle 35"/>
          <p:cNvSpPr>
            <a:spLocks noChangeArrowheads="1"/>
          </p:cNvSpPr>
          <p:nvPr/>
        </p:nvSpPr>
        <p:spPr bwMode="auto">
          <a:xfrm>
            <a:off x="6324600" y="5734050"/>
            <a:ext cx="771525"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pPr eaLnBrk="1" hangingPunct="1"/>
            <a:r>
              <a:rPr lang="en-US" smtClean="0"/>
              <a:t>Topic Nine – Viewing the Bid Summary</a:t>
            </a:r>
          </a:p>
        </p:txBody>
      </p:sp>
      <p:sp>
        <p:nvSpPr>
          <p:cNvPr id="17408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F2A71F8-8E22-498F-B29F-A0E54D6E60AE}" type="slidenum">
              <a:rPr lang="en-US" sz="800">
                <a:solidFill>
                  <a:schemeClr val="bg1"/>
                </a:solidFill>
                <a:ea typeface="Arial Unicode MS" pitchFamily="34" charset="-128"/>
                <a:cs typeface="Arial Unicode MS" pitchFamily="34" charset="-128"/>
              </a:rPr>
              <a:pPr algn="r" eaLnBrk="0" hangingPunct="0"/>
              <a:t>167</a:t>
            </a:fld>
            <a:endParaRPr lang="en-US" sz="800">
              <a:solidFill>
                <a:schemeClr val="bg1"/>
              </a:solidFill>
              <a:ea typeface="Arial Unicode MS" pitchFamily="34" charset="-128"/>
              <a:cs typeface="Arial Unicode MS" pitchFamily="34" charset="-128"/>
            </a:endParaRPr>
          </a:p>
        </p:txBody>
      </p:sp>
      <p:sp>
        <p:nvSpPr>
          <p:cNvPr id="17408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Bid Summary</a:t>
            </a:r>
          </a:p>
        </p:txBody>
      </p:sp>
      <p:sp>
        <p:nvSpPr>
          <p:cNvPr id="174085" name="Text Box 5"/>
          <p:cNvSpPr txBox="1">
            <a:spLocks noChangeArrowheads="1"/>
          </p:cNvSpPr>
          <p:nvPr/>
        </p:nvSpPr>
        <p:spPr bwMode="auto">
          <a:xfrm>
            <a:off x="0" y="1644650"/>
            <a:ext cx="4257675" cy="1016000"/>
          </a:xfrm>
          <a:prstGeom prst="rect">
            <a:avLst/>
          </a:prstGeom>
          <a:noFill/>
          <a:ln w="9525">
            <a:noFill/>
            <a:miter lim="800000"/>
            <a:headEnd/>
            <a:tailEnd/>
          </a:ln>
        </p:spPr>
        <p:txBody>
          <a:bodyPr>
            <a:spAutoFit/>
          </a:bodyPr>
          <a:lstStyle/>
          <a:p>
            <a:pPr algn="l"/>
            <a:r>
              <a:rPr lang="en-US" sz="1200"/>
              <a:t>At any time during or after the bid entry process, you may view a summary of the bids already entered. The bid summary link appears on the Enter Bids page during the bid entry process, but is moved to the Conduct Sales page once all bids are complete.</a:t>
            </a:r>
          </a:p>
        </p:txBody>
      </p:sp>
      <p:graphicFrame>
        <p:nvGraphicFramePr>
          <p:cNvPr id="794630" name="Group 6"/>
          <p:cNvGraphicFramePr>
            <a:graphicFrameLocks noGrp="1"/>
          </p:cNvGraphicFramePr>
          <p:nvPr>
            <p:ph idx="1"/>
          </p:nvPr>
        </p:nvGraphicFramePr>
        <p:xfrm>
          <a:off x="96838" y="2679700"/>
          <a:ext cx="4103687" cy="3785616"/>
        </p:xfrm>
        <a:graphic>
          <a:graphicData uri="http://schemas.openxmlformats.org/drawingml/2006/table">
            <a:tbl>
              <a:tblPr/>
              <a:tblGrid>
                <a:gridCol w="432720"/>
                <a:gridCol w="3670967"/>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the Bid Summary (Graphics 2.7.25 – 2.7.26)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Sale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455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conduct sales </a:t>
                      </a:r>
                      <a:r>
                        <a:rPr kumimoji="0" lang="en-US" sz="1200" b="0" i="0" u="none" strike="noStrike" cap="none" normalizeH="0" baseline="0" dirty="0" smtClean="0">
                          <a:ln>
                            <a:noFill/>
                          </a:ln>
                          <a:solidFill>
                            <a:schemeClr val="tx1"/>
                          </a:solidFill>
                          <a:effectLst/>
                          <a:latin typeface="Arial" pitchFamily="34" charset="0"/>
                        </a:rPr>
                        <a:t>link. If the </a:t>
                      </a:r>
                      <a:r>
                        <a:rPr kumimoji="0" lang="en-US" sz="1200" b="1" i="0" u="none" strike="noStrike" cap="none" normalizeH="0" baseline="0" dirty="0" smtClean="0">
                          <a:ln>
                            <a:noFill/>
                          </a:ln>
                          <a:solidFill>
                            <a:schemeClr val="tx1"/>
                          </a:solidFill>
                          <a:effectLst/>
                          <a:latin typeface="Arial" pitchFamily="34" charset="0"/>
                        </a:rPr>
                        <a:t>conduct sales</a:t>
                      </a:r>
                      <a:r>
                        <a:rPr kumimoji="0" lang="en-US" sz="1200" b="0" i="0" u="none" strike="noStrike" cap="none" normalizeH="0" baseline="0" dirty="0" smtClean="0">
                          <a:ln>
                            <a:noFill/>
                          </a:ln>
                          <a:solidFill>
                            <a:schemeClr val="tx1"/>
                          </a:solidFill>
                          <a:effectLst/>
                          <a:latin typeface="Arial" pitchFamily="34" charset="0"/>
                        </a:rPr>
                        <a:t> link is grayed out because all bids are complete, select the </a:t>
                      </a:r>
                      <a:r>
                        <a:rPr kumimoji="0" lang="en-US" sz="1200" b="1" i="0" u="none" strike="noStrike" cap="none" normalizeH="0" baseline="0" dirty="0" smtClean="0">
                          <a:ln>
                            <a:noFill/>
                          </a:ln>
                          <a:solidFill>
                            <a:schemeClr val="tx1"/>
                          </a:solidFill>
                          <a:effectLst/>
                          <a:latin typeface="Arial" pitchFamily="34" charset="0"/>
                        </a:rPr>
                        <a:t>Conduct Sales </a:t>
                      </a:r>
                      <a:r>
                        <a:rPr kumimoji="0" lang="en-US" sz="1200" b="0" i="0" u="none" strike="noStrike" cap="none" normalizeH="0" baseline="0" dirty="0" smtClean="0">
                          <a:ln>
                            <a:noFill/>
                          </a:ln>
                          <a:solidFill>
                            <a:schemeClr val="tx1"/>
                          </a:solidFill>
                          <a:effectLst/>
                          <a:latin typeface="Arial" pitchFamily="34" charset="0"/>
                        </a:rPr>
                        <a:t>tab.</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Conduct Sales page appears.</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08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bid summary </a:t>
                      </a:r>
                      <a:r>
                        <a:rPr kumimoji="0" lang="en-US" sz="1200" b="0" i="0" u="none" strike="noStrike" cap="none" normalizeH="0" baseline="0" dirty="0" smtClean="0">
                          <a:ln>
                            <a:noFill/>
                          </a:ln>
                          <a:solidFill>
                            <a:schemeClr val="tx1"/>
                          </a:solidFill>
                          <a:effectLst/>
                          <a:latin typeface="Arial" pitchFamily="34" charset="0"/>
                        </a:rPr>
                        <a:t>link. The link is displayed on the Conduct Sales page only after all bids are complete.</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Otherwise,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enter bids by bidder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Enter Bids page appears (Graphic 2.7.26).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27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bid summary</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Each lot and bidder, along with their bid amount and date of bid appears (Graphic 2.7.15)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button to return to the previous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4108" name="Picture 25" descr="add"/>
          <p:cNvPicPr>
            <a:picLocks noChangeAspect="1" noChangeArrowheads="1"/>
          </p:cNvPicPr>
          <p:nvPr/>
        </p:nvPicPr>
        <p:blipFill>
          <a:blip r:embed="rId2" cstate="print"/>
          <a:srcRect/>
          <a:stretch>
            <a:fillRect/>
          </a:stretch>
        </p:blipFill>
        <p:spPr bwMode="auto">
          <a:xfrm>
            <a:off x="2006600" y="5019675"/>
            <a:ext cx="152400" cy="152400"/>
          </a:xfrm>
          <a:prstGeom prst="rect">
            <a:avLst/>
          </a:prstGeom>
          <a:noFill/>
          <a:ln w="9525">
            <a:noFill/>
            <a:miter lim="800000"/>
            <a:headEnd/>
            <a:tailEnd/>
          </a:ln>
        </p:spPr>
      </p:pic>
      <p:pic>
        <p:nvPicPr>
          <p:cNvPr id="174109" name="Picture 26" descr="Bids Summary page"/>
          <p:cNvPicPr>
            <a:picLocks noChangeAspect="1" noChangeArrowheads="1"/>
          </p:cNvPicPr>
          <p:nvPr/>
        </p:nvPicPr>
        <p:blipFill>
          <a:blip r:embed="rId3" cstate="print"/>
          <a:srcRect/>
          <a:stretch>
            <a:fillRect/>
          </a:stretch>
        </p:blipFill>
        <p:spPr bwMode="auto">
          <a:xfrm>
            <a:off x="4476750" y="4152900"/>
            <a:ext cx="4295775" cy="1724025"/>
          </a:xfrm>
          <a:prstGeom prst="rect">
            <a:avLst/>
          </a:prstGeom>
          <a:noFill/>
          <a:ln w="19050">
            <a:solidFill>
              <a:schemeClr val="tx1"/>
            </a:solidFill>
            <a:miter lim="800000"/>
            <a:headEnd/>
            <a:tailEnd/>
          </a:ln>
        </p:spPr>
      </p:pic>
      <p:sp>
        <p:nvSpPr>
          <p:cNvPr id="174110" name="Rectangle 14"/>
          <p:cNvSpPr>
            <a:spLocks noChangeArrowheads="1"/>
          </p:cNvSpPr>
          <p:nvPr/>
        </p:nvSpPr>
        <p:spPr bwMode="auto">
          <a:xfrm>
            <a:off x="4457700" y="5888038"/>
            <a:ext cx="1878013" cy="215900"/>
          </a:xfrm>
          <a:prstGeom prst="rect">
            <a:avLst/>
          </a:prstGeom>
          <a:noFill/>
          <a:ln w="9525">
            <a:noFill/>
            <a:miter lim="800000"/>
            <a:headEnd/>
            <a:tailEnd/>
          </a:ln>
        </p:spPr>
        <p:txBody>
          <a:bodyPr wrap="none">
            <a:spAutoFit/>
          </a:bodyPr>
          <a:lstStyle/>
          <a:p>
            <a:pPr algn="l"/>
            <a:r>
              <a:rPr lang="en-US" sz="800"/>
              <a:t>Graphic 2.7.26 : Bids Summary page</a:t>
            </a:r>
          </a:p>
        </p:txBody>
      </p:sp>
      <p:pic>
        <p:nvPicPr>
          <p:cNvPr id="174111" name="Picture 31" descr="Enter Bids page"/>
          <p:cNvPicPr>
            <a:picLocks noChangeAspect="1" noChangeArrowheads="1"/>
          </p:cNvPicPr>
          <p:nvPr/>
        </p:nvPicPr>
        <p:blipFill>
          <a:blip r:embed="rId4" cstate="print"/>
          <a:srcRect/>
          <a:stretch>
            <a:fillRect/>
          </a:stretch>
        </p:blipFill>
        <p:spPr bwMode="auto">
          <a:xfrm>
            <a:off x="4476750" y="1790700"/>
            <a:ext cx="4297363" cy="1851025"/>
          </a:xfrm>
          <a:prstGeom prst="rect">
            <a:avLst/>
          </a:prstGeom>
          <a:noFill/>
          <a:ln w="19050">
            <a:solidFill>
              <a:schemeClr val="tx1"/>
            </a:solidFill>
            <a:miter lim="800000"/>
            <a:headEnd/>
            <a:tailEnd/>
          </a:ln>
        </p:spPr>
      </p:pic>
      <p:sp>
        <p:nvSpPr>
          <p:cNvPr id="174112" name="Rectangle 14"/>
          <p:cNvSpPr>
            <a:spLocks noChangeArrowheads="1"/>
          </p:cNvSpPr>
          <p:nvPr/>
        </p:nvSpPr>
        <p:spPr bwMode="auto">
          <a:xfrm>
            <a:off x="4429125" y="3640138"/>
            <a:ext cx="1878013" cy="215900"/>
          </a:xfrm>
          <a:prstGeom prst="rect">
            <a:avLst/>
          </a:prstGeom>
          <a:noFill/>
          <a:ln w="9525">
            <a:noFill/>
            <a:miter lim="800000"/>
            <a:headEnd/>
            <a:tailEnd/>
          </a:ln>
        </p:spPr>
        <p:txBody>
          <a:bodyPr wrap="none">
            <a:spAutoFit/>
          </a:bodyPr>
          <a:lstStyle/>
          <a:p>
            <a:pPr algn="l"/>
            <a:r>
              <a:rPr lang="en-US" sz="800"/>
              <a:t>Graphic 2.7.25 : Bids Summary page</a:t>
            </a:r>
          </a:p>
        </p:txBody>
      </p:sp>
      <p:sp>
        <p:nvSpPr>
          <p:cNvPr id="174113" name="Rectangle 35"/>
          <p:cNvSpPr>
            <a:spLocks noChangeArrowheads="1"/>
          </p:cNvSpPr>
          <p:nvPr/>
        </p:nvSpPr>
        <p:spPr bwMode="auto">
          <a:xfrm>
            <a:off x="8277225" y="2695575"/>
            <a:ext cx="428625" cy="95250"/>
          </a:xfrm>
          <a:prstGeom prst="rect">
            <a:avLst/>
          </a:prstGeom>
          <a:noFill/>
          <a:ln w="19050" algn="ctr">
            <a:solidFill>
              <a:schemeClr val="folHlink"/>
            </a:solidFill>
            <a:miter lim="800000"/>
            <a:headEnd/>
            <a:tailEnd/>
          </a:ln>
        </p:spPr>
        <p:txBody>
          <a:bodyPr wrap="none" anchor="ctr"/>
          <a:lstStyle/>
          <a:p>
            <a:endParaRPr lang="en-US"/>
          </a:p>
        </p:txBody>
      </p:sp>
      <p:sp>
        <p:nvSpPr>
          <p:cNvPr id="174114" name="Rectangle 35"/>
          <p:cNvSpPr>
            <a:spLocks noChangeArrowheads="1"/>
          </p:cNvSpPr>
          <p:nvPr/>
        </p:nvSpPr>
        <p:spPr bwMode="auto">
          <a:xfrm>
            <a:off x="6477000" y="5572125"/>
            <a:ext cx="27622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7CB82BE-0394-4C52-A8A1-6B45E36ECB4C}" type="slidenum">
              <a:rPr lang="en-US" sz="800">
                <a:solidFill>
                  <a:schemeClr val="bg1"/>
                </a:solidFill>
                <a:ea typeface="Arial Unicode MS" pitchFamily="34" charset="-128"/>
                <a:cs typeface="Arial Unicode MS" pitchFamily="34" charset="-128"/>
              </a:rPr>
              <a:pPr algn="r" eaLnBrk="0" hangingPunct="0"/>
              <a:t>168</a:t>
            </a:fld>
            <a:endParaRPr lang="en-US" sz="800">
              <a:solidFill>
                <a:schemeClr val="bg1"/>
              </a:solidFill>
              <a:ea typeface="Arial Unicode MS" pitchFamily="34" charset="-128"/>
              <a:cs typeface="Arial Unicode MS" pitchFamily="34" charset="-128"/>
            </a:endParaRPr>
          </a:p>
        </p:txBody>
      </p:sp>
      <p:sp>
        <p:nvSpPr>
          <p:cNvPr id="17510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Ten – Awarding the Sale</a:t>
            </a:r>
          </a:p>
        </p:txBody>
      </p:sp>
      <p:sp>
        <p:nvSpPr>
          <p:cNvPr id="17510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Awarding the Sale</a:t>
            </a:r>
          </a:p>
        </p:txBody>
      </p:sp>
      <p:sp>
        <p:nvSpPr>
          <p:cNvPr id="175109" name="Text Box 5"/>
          <p:cNvSpPr txBox="1">
            <a:spLocks noChangeArrowheads="1"/>
          </p:cNvSpPr>
          <p:nvPr/>
        </p:nvSpPr>
        <p:spPr bwMode="auto">
          <a:xfrm>
            <a:off x="0" y="1787525"/>
            <a:ext cx="3684588" cy="1016000"/>
          </a:xfrm>
          <a:prstGeom prst="rect">
            <a:avLst/>
          </a:prstGeom>
          <a:noFill/>
          <a:ln w="9525">
            <a:noFill/>
            <a:miter lim="800000"/>
            <a:headEnd/>
            <a:tailEnd/>
          </a:ln>
        </p:spPr>
        <p:txBody>
          <a:bodyPr>
            <a:spAutoFit/>
          </a:bodyPr>
          <a:lstStyle/>
          <a:p>
            <a:pPr algn="l"/>
            <a:r>
              <a:rPr lang="en-US" sz="1200"/>
              <a:t>The PLCO or Administrator has the ability to award sales. While the Contractor is able to conduct the sale, he or she cannot award the lots. A sale ready to be awarded will have the status All Bids Complete.</a:t>
            </a:r>
          </a:p>
        </p:txBody>
      </p:sp>
      <p:graphicFrame>
        <p:nvGraphicFramePr>
          <p:cNvPr id="796678" name="Group 6"/>
          <p:cNvGraphicFramePr>
            <a:graphicFrameLocks noGrp="1"/>
          </p:cNvGraphicFramePr>
          <p:nvPr/>
        </p:nvGraphicFramePr>
        <p:xfrm>
          <a:off x="122238" y="2889250"/>
          <a:ext cx="3440298" cy="2438400"/>
        </p:xfrm>
        <a:graphic>
          <a:graphicData uri="http://schemas.openxmlformats.org/drawingml/2006/table">
            <a:tbl>
              <a:tblPr/>
              <a:tblGrid>
                <a:gridCol w="332981"/>
                <a:gridCol w="3107317"/>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Awarding the Sale (Graphics 2.7.27 – 2.7.29)</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3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with the All Bids Complete or Awarded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Award page appears (Graphic 2.7.27).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23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updated</a:t>
                      </a:r>
                      <a:r>
                        <a:rPr kumimoji="0" lang="en-US" sz="1200" b="0" i="0" u="none" strike="noStrike" cap="none" normalizeH="0" baseline="0" dirty="0" smtClean="0">
                          <a:ln>
                            <a:noFill/>
                          </a:ln>
                          <a:solidFill>
                            <a:schemeClr val="tx1"/>
                          </a:solidFill>
                          <a:effectLst/>
                          <a:latin typeface="Arial" pitchFamily="34" charset="0"/>
                        </a:rPr>
                        <a:t> link next to a lot with the Pending Award Decision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Award Decision page appears (Graphic 2.7.38).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5126" name="Picture 25" descr="View Award page"/>
          <p:cNvPicPr>
            <a:picLocks noChangeAspect="1" noChangeArrowheads="1"/>
          </p:cNvPicPr>
          <p:nvPr/>
        </p:nvPicPr>
        <p:blipFill>
          <a:blip r:embed="rId3" cstate="print"/>
          <a:srcRect/>
          <a:stretch>
            <a:fillRect/>
          </a:stretch>
        </p:blipFill>
        <p:spPr bwMode="auto">
          <a:xfrm>
            <a:off x="3795713" y="1827213"/>
            <a:ext cx="5049837" cy="2543175"/>
          </a:xfrm>
          <a:prstGeom prst="rect">
            <a:avLst/>
          </a:prstGeom>
          <a:noFill/>
          <a:ln w="19050">
            <a:solidFill>
              <a:schemeClr val="tx1"/>
            </a:solidFill>
            <a:miter lim="800000"/>
            <a:headEnd/>
            <a:tailEnd/>
          </a:ln>
        </p:spPr>
      </p:pic>
      <p:sp>
        <p:nvSpPr>
          <p:cNvPr id="175127" name="Rectangle 14"/>
          <p:cNvSpPr>
            <a:spLocks noChangeArrowheads="1"/>
          </p:cNvSpPr>
          <p:nvPr/>
        </p:nvSpPr>
        <p:spPr bwMode="auto">
          <a:xfrm>
            <a:off x="3776663" y="4391025"/>
            <a:ext cx="1752600" cy="215900"/>
          </a:xfrm>
          <a:prstGeom prst="rect">
            <a:avLst/>
          </a:prstGeom>
          <a:noFill/>
          <a:ln w="9525">
            <a:noFill/>
            <a:miter lim="800000"/>
            <a:headEnd/>
            <a:tailEnd/>
          </a:ln>
        </p:spPr>
        <p:txBody>
          <a:bodyPr wrap="none">
            <a:spAutoFit/>
          </a:bodyPr>
          <a:lstStyle/>
          <a:p>
            <a:pPr algn="l"/>
            <a:r>
              <a:rPr lang="en-US" sz="800"/>
              <a:t>Graphic 2.7.27 : View Award page</a:t>
            </a:r>
          </a:p>
        </p:txBody>
      </p:sp>
      <p:sp>
        <p:nvSpPr>
          <p:cNvPr id="175128" name="Rectangle 35"/>
          <p:cNvSpPr>
            <a:spLocks noChangeArrowheads="1"/>
          </p:cNvSpPr>
          <p:nvPr/>
        </p:nvSpPr>
        <p:spPr bwMode="auto">
          <a:xfrm>
            <a:off x="8337550" y="2584450"/>
            <a:ext cx="434975" cy="138113"/>
          </a:xfrm>
          <a:prstGeom prst="rect">
            <a:avLst/>
          </a:prstGeom>
          <a:noFill/>
          <a:ln w="19050" algn="ctr">
            <a:solidFill>
              <a:schemeClr val="folHlink"/>
            </a:solidFill>
            <a:miter lim="800000"/>
            <a:headEnd/>
            <a:tailEnd/>
          </a:ln>
        </p:spPr>
        <p:txBody>
          <a:bodyPr wrap="none" anchor="ctr"/>
          <a:lstStyle/>
          <a:p>
            <a:endParaRPr lang="en-US"/>
          </a:p>
        </p:txBody>
      </p:sp>
      <p:sp>
        <p:nvSpPr>
          <p:cNvPr id="175129" name="Rectangle 35"/>
          <p:cNvSpPr>
            <a:spLocks noChangeArrowheads="1"/>
          </p:cNvSpPr>
          <p:nvPr/>
        </p:nvSpPr>
        <p:spPr bwMode="auto">
          <a:xfrm>
            <a:off x="3860800" y="3956050"/>
            <a:ext cx="328613" cy="1270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eaLnBrk="1" hangingPunct="1"/>
            <a:r>
              <a:rPr lang="en-US" smtClean="0"/>
              <a:t>Topic Ten – Awarding the Sale</a:t>
            </a:r>
          </a:p>
        </p:txBody>
      </p:sp>
      <p:sp>
        <p:nvSpPr>
          <p:cNvPr id="17613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90A5616-9B59-4102-B74D-379C1340E5E3}" type="slidenum">
              <a:rPr lang="en-US" sz="800">
                <a:solidFill>
                  <a:schemeClr val="bg1"/>
                </a:solidFill>
                <a:ea typeface="Arial Unicode MS" pitchFamily="34" charset="-128"/>
                <a:cs typeface="Arial Unicode MS" pitchFamily="34" charset="-128"/>
              </a:rPr>
              <a:pPr algn="r" eaLnBrk="0" hangingPunct="0"/>
              <a:t>169</a:t>
            </a:fld>
            <a:endParaRPr lang="en-US" sz="800">
              <a:solidFill>
                <a:schemeClr val="bg1"/>
              </a:solidFill>
              <a:ea typeface="Arial Unicode MS" pitchFamily="34" charset="-128"/>
              <a:cs typeface="Arial Unicode MS" pitchFamily="34" charset="-128"/>
            </a:endParaRPr>
          </a:p>
        </p:txBody>
      </p:sp>
      <p:sp>
        <p:nvSpPr>
          <p:cNvPr id="17613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Awarding the Sale – Continued</a:t>
            </a:r>
          </a:p>
        </p:txBody>
      </p:sp>
      <p:graphicFrame>
        <p:nvGraphicFramePr>
          <p:cNvPr id="176158" name="Group 30"/>
          <p:cNvGraphicFramePr>
            <a:graphicFrameLocks noGrp="1"/>
          </p:cNvGraphicFramePr>
          <p:nvPr>
            <p:ph idx="1"/>
          </p:nvPr>
        </p:nvGraphicFramePr>
        <p:xfrm>
          <a:off x="188913" y="1849438"/>
          <a:ext cx="3397250" cy="3904488"/>
        </p:xfrm>
        <a:graphic>
          <a:graphicData uri="http://schemas.openxmlformats.org/drawingml/2006/table">
            <a:tbl>
              <a:tblPr/>
              <a:tblGrid>
                <a:gridCol w="328612"/>
                <a:gridCol w="306863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Awarding the Sale (Graphics 2.7.27 – 2.7.29)</a:t>
                      </a:r>
                      <a:endParaRPr kumimoji="0" lang="en-US" sz="1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41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a:t>
                      </a:r>
                      <a:r>
                        <a:rPr kumimoji="0" lang="en-US" sz="1200" b="0" i="0" u="none" strike="noStrike" cap="none" normalizeH="0" baseline="0" smtClean="0">
                          <a:ln>
                            <a:noFill/>
                          </a:ln>
                          <a:solidFill>
                            <a:schemeClr val="tx1"/>
                          </a:solidFill>
                          <a:effectLst/>
                          <a:latin typeface="Arial" pitchFamily="34" charset="0"/>
                        </a:rPr>
                        <a:t> next to the bidder you wish to award.</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03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Save Changes</a:t>
                      </a:r>
                      <a:r>
                        <a:rPr kumimoji="0" lang="en-US" sz="1200" b="0" i="0" u="none" strike="noStrike" cap="none" normalizeH="0" baseline="0" smtClean="0">
                          <a:ln>
                            <a:noFill/>
                          </a:ln>
                          <a:solidFill>
                            <a:schemeClr val="tx1"/>
                          </a:solidFill>
                          <a:effectLst/>
                          <a:latin typeface="Arial" pitchFamily="34" charset="0"/>
                        </a:rPr>
                        <a:t> button to save the changes without actually issuing the award, or</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Issue Award</a:t>
                      </a:r>
                      <a:r>
                        <a:rPr kumimoji="0" lang="en-US" sz="1200" b="0" i="0" u="none" strike="noStrike" cap="none" normalizeH="0" baseline="0" smtClean="0">
                          <a:ln>
                            <a:noFill/>
                          </a:ln>
                          <a:solidFill>
                            <a:schemeClr val="tx1"/>
                          </a:solidFill>
                          <a:effectLst/>
                          <a:latin typeface="Arial" pitchFamily="34" charset="0"/>
                        </a:rPr>
                        <a:t> button to award the bidder.</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If you chose Issue Award, the Assign UII to Sale page appears (Graphic .2.7.29)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41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you wish to include in the lot.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100" b="0" i="0" u="none" strike="noStrike" cap="none" normalizeH="0" baseline="0" smtClean="0">
                          <a:ln>
                            <a:noFill/>
                          </a:ln>
                          <a:solidFill>
                            <a:schemeClr val="tx1"/>
                          </a:solidFill>
                          <a:effectLst/>
                          <a:latin typeface="Arial" pitchFamily="34" charset="0"/>
                        </a:rPr>
                        <a:t>The lot is now awarded to the bidder you selected and its status is Pending Award Collections.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6152" name="Picture 21" descr="Award Decision page"/>
          <p:cNvPicPr>
            <a:picLocks noChangeAspect="1" noChangeArrowheads="1"/>
          </p:cNvPicPr>
          <p:nvPr/>
        </p:nvPicPr>
        <p:blipFill>
          <a:blip r:embed="rId2" cstate="print"/>
          <a:srcRect/>
          <a:stretch>
            <a:fillRect/>
          </a:stretch>
        </p:blipFill>
        <p:spPr bwMode="auto">
          <a:xfrm>
            <a:off x="3968750" y="1852613"/>
            <a:ext cx="4810125" cy="2522537"/>
          </a:xfrm>
          <a:prstGeom prst="rect">
            <a:avLst/>
          </a:prstGeom>
          <a:noFill/>
          <a:ln w="19050">
            <a:solidFill>
              <a:schemeClr val="tx1"/>
            </a:solidFill>
            <a:miter lim="800000"/>
            <a:headEnd/>
            <a:tailEnd/>
          </a:ln>
        </p:spPr>
      </p:pic>
      <p:sp>
        <p:nvSpPr>
          <p:cNvPr id="176153" name="Rectangle 14"/>
          <p:cNvSpPr>
            <a:spLocks noChangeArrowheads="1"/>
          </p:cNvSpPr>
          <p:nvPr/>
        </p:nvSpPr>
        <p:spPr bwMode="auto">
          <a:xfrm>
            <a:off x="3944938" y="4383088"/>
            <a:ext cx="1952625" cy="215900"/>
          </a:xfrm>
          <a:prstGeom prst="rect">
            <a:avLst/>
          </a:prstGeom>
          <a:noFill/>
          <a:ln w="9525">
            <a:noFill/>
            <a:miter lim="800000"/>
            <a:headEnd/>
            <a:tailEnd/>
          </a:ln>
        </p:spPr>
        <p:txBody>
          <a:bodyPr wrap="none">
            <a:spAutoFit/>
          </a:bodyPr>
          <a:lstStyle/>
          <a:p>
            <a:pPr algn="l"/>
            <a:r>
              <a:rPr lang="en-US" sz="800"/>
              <a:t>Graphic 2.7.28 : Award Decision page </a:t>
            </a:r>
          </a:p>
        </p:txBody>
      </p:sp>
      <p:sp>
        <p:nvSpPr>
          <p:cNvPr id="176154" name="Rectangle 35"/>
          <p:cNvSpPr>
            <a:spLocks noChangeArrowheads="1"/>
          </p:cNvSpPr>
          <p:nvPr/>
        </p:nvSpPr>
        <p:spPr bwMode="auto">
          <a:xfrm>
            <a:off x="5307013" y="4029075"/>
            <a:ext cx="625475" cy="128588"/>
          </a:xfrm>
          <a:prstGeom prst="rect">
            <a:avLst/>
          </a:prstGeom>
          <a:noFill/>
          <a:ln w="19050" algn="ctr">
            <a:solidFill>
              <a:schemeClr val="folHlink"/>
            </a:solidFill>
            <a:miter lim="800000"/>
            <a:headEnd/>
            <a:tailEnd/>
          </a:ln>
        </p:spPr>
        <p:txBody>
          <a:bodyPr wrap="none" anchor="ctr"/>
          <a:lstStyle/>
          <a:p>
            <a:endParaRPr lang="en-US"/>
          </a:p>
        </p:txBody>
      </p:sp>
      <p:sp>
        <p:nvSpPr>
          <p:cNvPr id="176155" name="Rectangle 35"/>
          <p:cNvSpPr>
            <a:spLocks noChangeArrowheads="1"/>
          </p:cNvSpPr>
          <p:nvPr/>
        </p:nvSpPr>
        <p:spPr bwMode="auto">
          <a:xfrm>
            <a:off x="5913438" y="4029075"/>
            <a:ext cx="561975" cy="128588"/>
          </a:xfrm>
          <a:prstGeom prst="rect">
            <a:avLst/>
          </a:prstGeom>
          <a:noFill/>
          <a:ln w="19050" algn="ctr">
            <a:solidFill>
              <a:schemeClr val="folHlink"/>
            </a:solidFill>
            <a:miter lim="800000"/>
            <a:headEnd/>
            <a:tailEnd/>
          </a:ln>
        </p:spPr>
        <p:txBody>
          <a:bodyPr wrap="none" anchor="ctr"/>
          <a:lstStyle/>
          <a:p>
            <a:endParaRPr lang="en-US"/>
          </a:p>
        </p:txBody>
      </p:sp>
      <p:sp>
        <p:nvSpPr>
          <p:cNvPr id="176156" name="Rectangle 35"/>
          <p:cNvSpPr>
            <a:spLocks noChangeArrowheads="1"/>
          </p:cNvSpPr>
          <p:nvPr/>
        </p:nvSpPr>
        <p:spPr bwMode="auto">
          <a:xfrm>
            <a:off x="4392613" y="3679825"/>
            <a:ext cx="147637" cy="360363"/>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About PCARSS</a:t>
            </a:r>
          </a:p>
        </p:txBody>
      </p:sp>
      <p:sp>
        <p:nvSpPr>
          <p:cNvPr id="2048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401CB7B-62B5-48AA-B501-75235F2AD05A}" type="slidenum">
              <a:rPr lang="en-US" sz="800">
                <a:solidFill>
                  <a:schemeClr val="bg1"/>
                </a:solidFill>
                <a:ea typeface="ＭＳ Ｐゴシック"/>
                <a:cs typeface="ＭＳ Ｐゴシック"/>
              </a:rPr>
              <a:pPr algn="r" eaLnBrk="0" hangingPunct="0"/>
              <a:t>17</a:t>
            </a:fld>
            <a:endParaRPr lang="en-US" sz="800">
              <a:solidFill>
                <a:schemeClr val="bg1"/>
              </a:solidFill>
              <a:ea typeface="ＭＳ Ｐゴシック"/>
              <a:cs typeface="ＭＳ Ｐゴシック"/>
            </a:endParaRPr>
          </a:p>
        </p:txBody>
      </p:sp>
      <p:sp>
        <p:nvSpPr>
          <p:cNvPr id="20484" name="Text Box 31"/>
          <p:cNvSpPr txBox="1">
            <a:spLocks noChangeArrowheads="1"/>
          </p:cNvSpPr>
          <p:nvPr/>
        </p:nvSpPr>
        <p:spPr bwMode="auto">
          <a:xfrm>
            <a:off x="0" y="2085975"/>
            <a:ext cx="8739188" cy="2647950"/>
          </a:xfrm>
          <a:prstGeom prst="rect">
            <a:avLst/>
          </a:prstGeom>
          <a:noFill/>
          <a:ln w="9525">
            <a:noFill/>
            <a:miter lim="800000"/>
            <a:headEnd/>
            <a:tailEnd/>
          </a:ln>
        </p:spPr>
        <p:txBody>
          <a:bodyPr>
            <a:spAutoFit/>
          </a:bodyPr>
          <a:lstStyle/>
          <a:p>
            <a:pPr marL="342900" indent="-342900" algn="l">
              <a:spcBef>
                <a:spcPct val="50000"/>
              </a:spcBef>
            </a:pPr>
            <a:r>
              <a:rPr lang="en-US" sz="1200" dirty="0"/>
              <a:t>PCARSS allows:</a:t>
            </a:r>
          </a:p>
          <a:p>
            <a:pPr marL="627063" lvl="1" indent="-169863" algn="l">
              <a:buFontTx/>
              <a:buChar char="•"/>
            </a:pPr>
            <a:r>
              <a:rPr lang="en-US" sz="1200" dirty="0"/>
              <a:t>Acquiring agencies to view excess property, create requisitions, and see the status of current requisitions.</a:t>
            </a:r>
          </a:p>
          <a:p>
            <a:pPr marL="627063" lvl="1" indent="-169863" algn="l">
              <a:buFontTx/>
              <a:buChar char="•"/>
            </a:pPr>
            <a:r>
              <a:rPr lang="en-US" sz="1200" dirty="0"/>
              <a:t>Plant Clearance Officers (PLCOs) to </a:t>
            </a:r>
          </a:p>
          <a:p>
            <a:pPr marL="1143000" lvl="2" indent="-228600" algn="l">
              <a:buFontTx/>
              <a:buChar char="•"/>
            </a:pPr>
            <a:r>
              <a:rPr lang="en-US" sz="1200" dirty="0"/>
              <a:t>Create, review and accept, modify, or reject inventory schedules</a:t>
            </a:r>
          </a:p>
          <a:p>
            <a:pPr marL="1143000" lvl="2" indent="-228600" algn="l">
              <a:buFontTx/>
              <a:buChar char="•"/>
            </a:pPr>
            <a:r>
              <a:rPr lang="en-US" sz="1200" dirty="0"/>
              <a:t>Create and modify plant clearance cases and referrals</a:t>
            </a:r>
          </a:p>
          <a:p>
            <a:pPr marL="1143000" lvl="2" indent="-228600" algn="l">
              <a:buFontTx/>
              <a:buChar char="•"/>
            </a:pPr>
            <a:r>
              <a:rPr lang="en-US" sz="1200" dirty="0"/>
              <a:t>Create, complete or delegate inventory verifications</a:t>
            </a:r>
          </a:p>
          <a:p>
            <a:pPr marL="1143000" lvl="2" indent="-228600" algn="l">
              <a:buFontTx/>
              <a:buChar char="•"/>
            </a:pPr>
            <a:r>
              <a:rPr lang="en-US" sz="1200" dirty="0"/>
              <a:t>Create, review and accept, modify, or reject requisitions</a:t>
            </a:r>
          </a:p>
          <a:p>
            <a:pPr marL="1143000" lvl="2" indent="-228600" algn="l">
              <a:buFontTx/>
              <a:buChar char="•"/>
            </a:pPr>
            <a:r>
              <a:rPr lang="en-US" sz="1200" dirty="0"/>
              <a:t>Issue shipping instructions, sale instructions or other disposition instructions</a:t>
            </a:r>
          </a:p>
          <a:p>
            <a:pPr marL="627063" lvl="1" indent="-169863" algn="l">
              <a:buFontTx/>
              <a:buChar char="•"/>
            </a:pPr>
            <a:r>
              <a:rPr lang="en-US" sz="1200" dirty="0"/>
              <a:t>Contractors to</a:t>
            </a:r>
          </a:p>
          <a:p>
            <a:pPr marL="1143000" lvl="2" indent="-228600" algn="l">
              <a:buFontTx/>
              <a:buChar char="•"/>
            </a:pPr>
            <a:r>
              <a:rPr lang="en-US" sz="1200" dirty="0"/>
              <a:t>Create, modify, and submit inventory schedules</a:t>
            </a:r>
          </a:p>
          <a:p>
            <a:pPr marL="1143000" lvl="2" indent="-228600" algn="l">
              <a:buFontTx/>
              <a:buChar char="•"/>
            </a:pPr>
            <a:r>
              <a:rPr lang="en-US" sz="1200" dirty="0"/>
              <a:t>Conduct Sales</a:t>
            </a:r>
          </a:p>
          <a:p>
            <a:pPr marL="1143000" lvl="2" indent="-228600" algn="l">
              <a:buFontTx/>
              <a:buChar char="•"/>
            </a:pPr>
            <a:r>
              <a:rPr lang="en-US" sz="1200" dirty="0"/>
              <a:t>Input shipping and disposition information</a:t>
            </a:r>
          </a:p>
          <a:p>
            <a:pPr marL="1143000" lvl="2" indent="-228600" algn="l"/>
            <a:endParaRPr lang="en-US" sz="1200" dirty="0"/>
          </a:p>
          <a:p>
            <a:pPr marL="1143000" lvl="2" indent="-228600"/>
            <a:endParaRPr lang="en-US" sz="1200" dirty="0"/>
          </a:p>
        </p:txBody>
      </p:sp>
      <p:sp>
        <p:nvSpPr>
          <p:cNvPr id="20485" name="Text Box 33"/>
          <p:cNvSpPr txBox="1">
            <a:spLocks noChangeArrowheads="1"/>
          </p:cNvSpPr>
          <p:nvPr/>
        </p:nvSpPr>
        <p:spPr bwMode="auto">
          <a:xfrm>
            <a:off x="0" y="1495425"/>
            <a:ext cx="6657975" cy="366713"/>
          </a:xfrm>
          <a:prstGeom prst="rect">
            <a:avLst/>
          </a:prstGeom>
          <a:noFill/>
          <a:ln w="9525">
            <a:noFill/>
            <a:miter lim="800000"/>
            <a:headEnd/>
            <a:tailEnd/>
          </a:ln>
        </p:spPr>
        <p:txBody>
          <a:bodyPr>
            <a:spAutoFit/>
          </a:bodyPr>
          <a:lstStyle/>
          <a:p>
            <a:pPr algn="l">
              <a:spcBef>
                <a:spcPct val="50000"/>
              </a:spcBef>
            </a:pPr>
            <a:endParaRPr lang="en-US"/>
          </a:p>
        </p:txBody>
      </p:sp>
      <p:sp>
        <p:nvSpPr>
          <p:cNvPr id="20486" name="Rectangle 34"/>
          <p:cNvSpPr>
            <a:spLocks noChangeArrowheads="1"/>
          </p:cNvSpPr>
          <p:nvPr/>
        </p:nvSpPr>
        <p:spPr bwMode="auto">
          <a:xfrm>
            <a:off x="0" y="1557338"/>
            <a:ext cx="8920163" cy="457200"/>
          </a:xfrm>
          <a:prstGeom prst="rect">
            <a:avLst/>
          </a:prstGeom>
          <a:noFill/>
          <a:ln w="9525">
            <a:noFill/>
            <a:miter lim="800000"/>
            <a:headEnd/>
            <a:tailEnd/>
          </a:ln>
        </p:spPr>
        <p:txBody>
          <a:bodyPr>
            <a:spAutoFit/>
          </a:bodyPr>
          <a:lstStyle/>
          <a:p>
            <a:pPr algn="l">
              <a:spcBef>
                <a:spcPct val="50000"/>
              </a:spcBef>
            </a:pPr>
            <a:r>
              <a:rPr lang="en-US" sz="1200" dirty="0"/>
              <a:t>The Plant Clearance Automated Reutilization Screening System (PCARSS) version </a:t>
            </a:r>
            <a:r>
              <a:rPr lang="en-US" sz="1200" dirty="0" smtClean="0"/>
              <a:t>3.1 </a:t>
            </a:r>
            <a:r>
              <a:rPr lang="en-US" sz="1200" dirty="0"/>
              <a:t>application automates the process for reporting, screening, requisitioning, and dispositioning excess government property located at contractor facilities. </a:t>
            </a:r>
          </a:p>
        </p:txBody>
      </p:sp>
      <p:sp>
        <p:nvSpPr>
          <p:cNvPr id="20487" name="Rectangle 34"/>
          <p:cNvSpPr>
            <a:spLocks noChangeArrowheads="1"/>
          </p:cNvSpPr>
          <p:nvPr/>
        </p:nvSpPr>
        <p:spPr bwMode="auto">
          <a:xfrm>
            <a:off x="0" y="4386263"/>
            <a:ext cx="8621713" cy="914400"/>
          </a:xfrm>
          <a:prstGeom prst="rect">
            <a:avLst/>
          </a:prstGeom>
          <a:noFill/>
          <a:ln w="9525">
            <a:noFill/>
            <a:miter lim="800000"/>
            <a:headEnd/>
            <a:tailEnd/>
          </a:ln>
        </p:spPr>
        <p:txBody>
          <a:bodyPr>
            <a:spAutoFit/>
          </a:bodyPr>
          <a:lstStyle/>
          <a:p>
            <a:pPr algn="l">
              <a:spcBef>
                <a:spcPct val="50000"/>
              </a:spcBef>
            </a:pPr>
            <a:r>
              <a:rPr lang="en-US" sz="1200" dirty="0"/>
              <a:t>PCARSS </a:t>
            </a:r>
            <a:r>
              <a:rPr lang="en-US" sz="1200" dirty="0" smtClean="0"/>
              <a:t>3.1 </a:t>
            </a:r>
            <a:r>
              <a:rPr lang="en-US" sz="1200" dirty="0"/>
              <a:t>replaces the current client server system used by PLCOs as well as the Web Application for Contractors and Screeners.</a:t>
            </a:r>
          </a:p>
          <a:p>
            <a:pPr algn="l">
              <a:spcBef>
                <a:spcPct val="50000"/>
              </a:spcBef>
            </a:pPr>
            <a:r>
              <a:rPr lang="en-US" sz="1200" dirty="0"/>
              <a:t>All inventory schedules should be submitted to the PLCO via PCARSS upon contract completion, termination, or when property on the contract is no longer needed for performance on the contract.</a:t>
            </a:r>
          </a:p>
        </p:txBody>
      </p:sp>
      <p:sp>
        <p:nvSpPr>
          <p:cNvPr id="20488" name="Text Box 31"/>
          <p:cNvSpPr txBox="1">
            <a:spLocks noChangeArrowheads="1"/>
          </p:cNvSpPr>
          <p:nvPr/>
        </p:nvSpPr>
        <p:spPr bwMode="auto">
          <a:xfrm>
            <a:off x="0" y="5332413"/>
            <a:ext cx="7591425" cy="1187450"/>
          </a:xfrm>
          <a:prstGeom prst="rect">
            <a:avLst/>
          </a:prstGeom>
          <a:noFill/>
          <a:ln w="9525">
            <a:noFill/>
            <a:miter lim="800000"/>
            <a:headEnd/>
            <a:tailEnd/>
          </a:ln>
        </p:spPr>
        <p:txBody>
          <a:bodyPr>
            <a:spAutoFit/>
          </a:bodyPr>
          <a:lstStyle/>
          <a:p>
            <a:pPr marL="342900" indent="-342900" algn="l">
              <a:spcBef>
                <a:spcPct val="50000"/>
              </a:spcBef>
            </a:pPr>
            <a:r>
              <a:rPr lang="en-US" sz="1200"/>
              <a:t>Plant clearance guidance can be found in:</a:t>
            </a:r>
          </a:p>
          <a:p>
            <a:pPr marL="627063" lvl="1" indent="-169863" algn="l">
              <a:buFontTx/>
              <a:buChar char="•"/>
            </a:pPr>
            <a:r>
              <a:rPr lang="en-US" sz="1200"/>
              <a:t>FAR Part 45 and 52.245</a:t>
            </a:r>
          </a:p>
          <a:p>
            <a:pPr marL="627063" lvl="1" indent="-169863" algn="l">
              <a:buFontTx/>
              <a:buChar char="•"/>
            </a:pPr>
            <a:r>
              <a:rPr lang="en-US" sz="1200"/>
              <a:t>DFARS Part 245</a:t>
            </a:r>
          </a:p>
          <a:p>
            <a:pPr marL="627063" lvl="1" indent="-169863" algn="l">
              <a:buFontTx/>
              <a:buChar char="•"/>
            </a:pPr>
            <a:r>
              <a:rPr lang="en-US" sz="1200"/>
              <a:t>NASA FAR Supplement, Part 1845</a:t>
            </a:r>
          </a:p>
          <a:p>
            <a:pPr marL="627063" lvl="1" indent="-169863" algn="l">
              <a:buFontTx/>
              <a:buChar char="•"/>
            </a:pPr>
            <a:r>
              <a:rPr lang="en-US" sz="1200"/>
              <a:t>DoD 4160.21-M-1, Defense Demilitarization Manual</a:t>
            </a:r>
          </a:p>
          <a:p>
            <a:pPr marL="627063" lvl="1" indent="-169863" algn="l">
              <a:buFontTx/>
              <a:buChar char="•"/>
            </a:pPr>
            <a:r>
              <a:rPr lang="en-US" sz="1200"/>
              <a:t>DCMA Plant Clearance Instruction</a:t>
            </a:r>
          </a:p>
        </p:txBody>
      </p:sp>
      <p:sp>
        <p:nvSpPr>
          <p:cNvPr id="20489" name="Rectangle 3"/>
          <p:cNvSpPr txBox="1">
            <a:spLocks noChangeArrowheads="1"/>
          </p:cNvSpPr>
          <p:nvPr/>
        </p:nvSpPr>
        <p:spPr bwMode="auto">
          <a:xfrm>
            <a:off x="0" y="1103313"/>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About PCARSS</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eaLnBrk="1" hangingPunct="1"/>
            <a:r>
              <a:rPr lang="en-US" smtClean="0"/>
              <a:t>Topic Ten – Awarding the Sale</a:t>
            </a:r>
          </a:p>
        </p:txBody>
      </p:sp>
      <p:sp>
        <p:nvSpPr>
          <p:cNvPr id="17715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BE634BB-1E2A-4D09-ACEE-F18CA1B79D02}" type="slidenum">
              <a:rPr lang="en-US" sz="800">
                <a:solidFill>
                  <a:schemeClr val="bg1"/>
                </a:solidFill>
                <a:ea typeface="Arial Unicode MS" pitchFamily="34" charset="-128"/>
                <a:cs typeface="Arial Unicode MS" pitchFamily="34" charset="-128"/>
              </a:rPr>
              <a:pPr algn="r" eaLnBrk="0" hangingPunct="0"/>
              <a:t>170</a:t>
            </a:fld>
            <a:endParaRPr lang="en-US" sz="800">
              <a:solidFill>
                <a:schemeClr val="bg1"/>
              </a:solidFill>
              <a:ea typeface="Arial Unicode MS" pitchFamily="34" charset="-128"/>
              <a:cs typeface="Arial Unicode MS" pitchFamily="34" charset="-128"/>
            </a:endParaRPr>
          </a:p>
        </p:txBody>
      </p:sp>
      <p:sp>
        <p:nvSpPr>
          <p:cNvPr id="177156" name="Rectangle 3"/>
          <p:cNvSpPr txBox="1">
            <a:spLocks noChangeArrowheads="1"/>
          </p:cNvSpPr>
          <p:nvPr/>
        </p:nvSpPr>
        <p:spPr bwMode="auto">
          <a:xfrm>
            <a:off x="0" y="1220788"/>
            <a:ext cx="50657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Awarding the Sale – Continued</a:t>
            </a:r>
          </a:p>
        </p:txBody>
      </p:sp>
      <p:pic>
        <p:nvPicPr>
          <p:cNvPr id="177157" name="Picture 31" descr="Assign UII to Sale page"/>
          <p:cNvPicPr>
            <a:picLocks noChangeAspect="1" noChangeArrowheads="1"/>
          </p:cNvPicPr>
          <p:nvPr/>
        </p:nvPicPr>
        <p:blipFill>
          <a:blip r:embed="rId2" cstate="print"/>
          <a:srcRect/>
          <a:stretch>
            <a:fillRect/>
          </a:stretch>
        </p:blipFill>
        <p:spPr bwMode="auto">
          <a:xfrm>
            <a:off x="3940175" y="1893888"/>
            <a:ext cx="4829175" cy="3186112"/>
          </a:xfrm>
          <a:prstGeom prst="rect">
            <a:avLst/>
          </a:prstGeom>
          <a:noFill/>
          <a:ln w="19050">
            <a:solidFill>
              <a:schemeClr val="tx1"/>
            </a:solidFill>
            <a:miter lim="800000"/>
            <a:headEnd/>
            <a:tailEnd/>
          </a:ln>
        </p:spPr>
      </p:pic>
      <p:sp>
        <p:nvSpPr>
          <p:cNvPr id="177158" name="Rectangle 14"/>
          <p:cNvSpPr>
            <a:spLocks noChangeArrowheads="1"/>
          </p:cNvSpPr>
          <p:nvPr/>
        </p:nvSpPr>
        <p:spPr bwMode="auto">
          <a:xfrm>
            <a:off x="3927475" y="5105400"/>
            <a:ext cx="2058988" cy="215900"/>
          </a:xfrm>
          <a:prstGeom prst="rect">
            <a:avLst/>
          </a:prstGeom>
          <a:noFill/>
          <a:ln w="9525">
            <a:noFill/>
            <a:miter lim="800000"/>
            <a:headEnd/>
            <a:tailEnd/>
          </a:ln>
        </p:spPr>
        <p:txBody>
          <a:bodyPr wrap="none">
            <a:spAutoFit/>
          </a:bodyPr>
          <a:lstStyle/>
          <a:p>
            <a:pPr algn="l"/>
            <a:r>
              <a:rPr lang="en-US" sz="800"/>
              <a:t>Graphic 2.7.29 : Assign UII to Sale page </a:t>
            </a:r>
          </a:p>
        </p:txBody>
      </p:sp>
      <p:graphicFrame>
        <p:nvGraphicFramePr>
          <p:cNvPr id="177175" name="Group 23"/>
          <p:cNvGraphicFramePr>
            <a:graphicFrameLocks noGrp="1"/>
          </p:cNvGraphicFramePr>
          <p:nvPr/>
        </p:nvGraphicFramePr>
        <p:xfrm>
          <a:off x="188913" y="1881188"/>
          <a:ext cx="3397250" cy="1877568"/>
        </p:xfrm>
        <a:graphic>
          <a:graphicData uri="http://schemas.openxmlformats.org/drawingml/2006/table">
            <a:tbl>
              <a:tblPr/>
              <a:tblGrid>
                <a:gridCol w="328612"/>
                <a:gridCol w="306863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Awarding the Sale (Graphics 2.7.27 – 2.7.29)</a:t>
                      </a:r>
                      <a:endParaRPr kumimoji="0" lang="en-US" sz="10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682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you wish to include in the lot.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13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Award page appears. The lot is now awarded to the bidder you selected and its status is Pending Award Collections.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7172" name="Rectangle 35"/>
          <p:cNvSpPr>
            <a:spLocks noChangeArrowheads="1"/>
          </p:cNvSpPr>
          <p:nvPr/>
        </p:nvSpPr>
        <p:spPr bwMode="auto">
          <a:xfrm>
            <a:off x="4297363" y="3573463"/>
            <a:ext cx="136525" cy="584200"/>
          </a:xfrm>
          <a:prstGeom prst="rect">
            <a:avLst/>
          </a:prstGeom>
          <a:noFill/>
          <a:ln w="19050" algn="ctr">
            <a:solidFill>
              <a:schemeClr val="folHlink"/>
            </a:solidFill>
            <a:miter lim="800000"/>
            <a:headEnd/>
            <a:tailEnd/>
          </a:ln>
        </p:spPr>
        <p:txBody>
          <a:bodyPr wrap="none" anchor="ctr"/>
          <a:lstStyle/>
          <a:p>
            <a:endParaRPr lang="en-US"/>
          </a:p>
        </p:txBody>
      </p:sp>
      <p:sp>
        <p:nvSpPr>
          <p:cNvPr id="177173" name="Rectangle 35"/>
          <p:cNvSpPr>
            <a:spLocks noChangeArrowheads="1"/>
          </p:cNvSpPr>
          <p:nvPr/>
        </p:nvSpPr>
        <p:spPr bwMode="auto">
          <a:xfrm>
            <a:off x="6062663" y="4743450"/>
            <a:ext cx="27622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3" descr="Award Decision page for an awarded sale"/>
          <p:cNvPicPr>
            <a:picLocks noChangeAspect="1" noChangeArrowheads="1"/>
          </p:cNvPicPr>
          <p:nvPr/>
        </p:nvPicPr>
        <p:blipFill>
          <a:blip r:embed="rId2" cstate="print"/>
          <a:srcRect/>
          <a:stretch>
            <a:fillRect/>
          </a:stretch>
        </p:blipFill>
        <p:spPr bwMode="auto">
          <a:xfrm>
            <a:off x="4606925" y="4062413"/>
            <a:ext cx="4376738" cy="2286000"/>
          </a:xfrm>
          <a:prstGeom prst="rect">
            <a:avLst/>
          </a:prstGeom>
          <a:noFill/>
          <a:ln w="19050">
            <a:solidFill>
              <a:schemeClr val="tx1"/>
            </a:solidFill>
            <a:miter lim="800000"/>
            <a:headEnd/>
            <a:tailEnd/>
          </a:ln>
        </p:spPr>
      </p:pic>
      <p:sp>
        <p:nvSpPr>
          <p:cNvPr id="178179" name="Rectangle 2"/>
          <p:cNvSpPr>
            <a:spLocks noGrp="1" noChangeArrowheads="1"/>
          </p:cNvSpPr>
          <p:nvPr>
            <p:ph type="title"/>
          </p:nvPr>
        </p:nvSpPr>
        <p:spPr/>
        <p:txBody>
          <a:bodyPr/>
          <a:lstStyle/>
          <a:p>
            <a:pPr eaLnBrk="1" hangingPunct="1"/>
            <a:r>
              <a:rPr lang="en-US" smtClean="0"/>
              <a:t>Topic Ten – Awarding the Sale</a:t>
            </a:r>
          </a:p>
        </p:txBody>
      </p:sp>
      <p:sp>
        <p:nvSpPr>
          <p:cNvPr id="17818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4007697-DD9E-4A60-88C1-0FFA02A8D899}" type="slidenum">
              <a:rPr lang="en-US" sz="800">
                <a:solidFill>
                  <a:schemeClr val="bg1"/>
                </a:solidFill>
                <a:ea typeface="Arial Unicode MS" pitchFamily="34" charset="-128"/>
                <a:cs typeface="Arial Unicode MS" pitchFamily="34" charset="-128"/>
              </a:rPr>
              <a:pPr algn="r" eaLnBrk="0" hangingPunct="0"/>
              <a:t>171</a:t>
            </a:fld>
            <a:endParaRPr lang="en-US" sz="800">
              <a:solidFill>
                <a:schemeClr val="bg1"/>
              </a:solidFill>
              <a:ea typeface="Arial Unicode MS" pitchFamily="34" charset="-128"/>
              <a:cs typeface="Arial Unicode MS" pitchFamily="34" charset="-128"/>
            </a:endParaRPr>
          </a:p>
        </p:txBody>
      </p:sp>
      <p:sp>
        <p:nvSpPr>
          <p:cNvPr id="178181" name="Rectangle 3"/>
          <p:cNvSpPr txBox="1">
            <a:spLocks noChangeArrowheads="1"/>
          </p:cNvSpPr>
          <p:nvPr/>
        </p:nvSpPr>
        <p:spPr bwMode="auto">
          <a:xfrm>
            <a:off x="0" y="1220788"/>
            <a:ext cx="50657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Awarding the Sale – Awarding to Another Bidder</a:t>
            </a:r>
          </a:p>
        </p:txBody>
      </p:sp>
      <p:graphicFrame>
        <p:nvGraphicFramePr>
          <p:cNvPr id="799749" name="Group 5"/>
          <p:cNvGraphicFramePr>
            <a:graphicFrameLocks noGrp="1"/>
          </p:cNvGraphicFramePr>
          <p:nvPr>
            <p:ph idx="1"/>
          </p:nvPr>
        </p:nvGraphicFramePr>
        <p:xfrm>
          <a:off x="128588" y="2319338"/>
          <a:ext cx="3455362" cy="4255008"/>
        </p:xfrm>
        <a:graphic>
          <a:graphicData uri="http://schemas.openxmlformats.org/drawingml/2006/table">
            <a:tbl>
              <a:tblPr/>
              <a:tblGrid>
                <a:gridCol w="335356"/>
                <a:gridCol w="3120006"/>
              </a:tblGrid>
              <a:tr h="121237">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Awarding to Another Bidder (Graphics 2.7.30 – 2.7.31)</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439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Award page</a:t>
                      </a:r>
                      <a:r>
                        <a:rPr kumimoji="0" lang="en-US" sz="1200" b="0" i="0" u="none" strike="noStrike" cap="none" normalizeH="0" baseline="0" dirty="0" smtClean="0">
                          <a:ln>
                            <a:noFill/>
                          </a:ln>
                          <a:solidFill>
                            <a:schemeClr val="tx1"/>
                          </a:solidFill>
                          <a:effectLst/>
                          <a:latin typeface="Arial" pitchFamily="34" charset="0"/>
                        </a:rPr>
                        <a:t> (Graphic 2.7.30).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1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updated</a:t>
                      </a:r>
                      <a:r>
                        <a:rPr kumimoji="0" lang="en-US" sz="1200" b="0" i="0" u="none" strike="noStrike" cap="none" normalizeH="0" baseline="0" dirty="0" smtClean="0">
                          <a:ln>
                            <a:noFill/>
                          </a:ln>
                          <a:solidFill>
                            <a:schemeClr val="tx1"/>
                          </a:solidFill>
                          <a:effectLst/>
                          <a:latin typeface="Arial" pitchFamily="34" charset="0"/>
                        </a:rPr>
                        <a:t> link next to a lot with the Pending Award Collections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Award Decision page appears. (Graphic  2.7.31)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52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award to another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checkboxes become available for selection.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439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next to the bidder you wish to award.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46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Re-Issue Award</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Award page appears and the Awarded bidder has been changed.</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can also click the cancel award link to completely remove the award from the lot instead of changing the awardees.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8204" name="Text Box 30"/>
          <p:cNvSpPr txBox="1">
            <a:spLocks noChangeArrowheads="1"/>
          </p:cNvSpPr>
          <p:nvPr/>
        </p:nvSpPr>
        <p:spPr bwMode="auto">
          <a:xfrm>
            <a:off x="0" y="1787525"/>
            <a:ext cx="3684588" cy="457200"/>
          </a:xfrm>
          <a:prstGeom prst="rect">
            <a:avLst/>
          </a:prstGeom>
          <a:noFill/>
          <a:ln w="9525">
            <a:noFill/>
            <a:miter lim="800000"/>
            <a:headEnd/>
            <a:tailEnd/>
          </a:ln>
        </p:spPr>
        <p:txBody>
          <a:bodyPr>
            <a:spAutoFit/>
          </a:bodyPr>
          <a:lstStyle/>
          <a:p>
            <a:pPr algn="l"/>
            <a:r>
              <a:rPr lang="en-US" sz="1200"/>
              <a:t>Remember that you cannot re-award a lot after proceeds have been collected for that lot.</a:t>
            </a:r>
          </a:p>
        </p:txBody>
      </p:sp>
      <p:pic>
        <p:nvPicPr>
          <p:cNvPr id="178205" name="Picture 2" descr="View Award page with awarded lots"/>
          <p:cNvPicPr>
            <a:picLocks noChangeAspect="1" noChangeArrowheads="1"/>
          </p:cNvPicPr>
          <p:nvPr/>
        </p:nvPicPr>
        <p:blipFill>
          <a:blip r:embed="rId3" cstate="print"/>
          <a:srcRect/>
          <a:stretch>
            <a:fillRect/>
          </a:stretch>
        </p:blipFill>
        <p:spPr bwMode="auto">
          <a:xfrm>
            <a:off x="3870325" y="1797050"/>
            <a:ext cx="4459288" cy="2252663"/>
          </a:xfrm>
          <a:prstGeom prst="rect">
            <a:avLst/>
          </a:prstGeom>
          <a:noFill/>
          <a:ln w="19050">
            <a:solidFill>
              <a:schemeClr val="tx1"/>
            </a:solidFill>
            <a:miter lim="800000"/>
            <a:headEnd/>
            <a:tailEnd/>
          </a:ln>
        </p:spPr>
      </p:pic>
      <p:sp>
        <p:nvSpPr>
          <p:cNvPr id="178206" name="Rectangle 14"/>
          <p:cNvSpPr>
            <a:spLocks noChangeArrowheads="1"/>
          </p:cNvSpPr>
          <p:nvPr/>
        </p:nvSpPr>
        <p:spPr bwMode="auto">
          <a:xfrm>
            <a:off x="3838575" y="4064000"/>
            <a:ext cx="701675" cy="708025"/>
          </a:xfrm>
          <a:prstGeom prst="rect">
            <a:avLst/>
          </a:prstGeom>
          <a:noFill/>
          <a:ln w="9525">
            <a:noFill/>
            <a:miter lim="800000"/>
            <a:headEnd/>
            <a:tailEnd/>
          </a:ln>
        </p:spPr>
        <p:txBody>
          <a:bodyPr>
            <a:spAutoFit/>
          </a:bodyPr>
          <a:lstStyle/>
          <a:p>
            <a:pPr algn="l"/>
            <a:r>
              <a:rPr lang="en-US" sz="800"/>
              <a:t>Graphic 2.7.30 : View Award page </a:t>
            </a:r>
          </a:p>
        </p:txBody>
      </p:sp>
      <p:sp>
        <p:nvSpPr>
          <p:cNvPr id="178207" name="Rectangle 14"/>
          <p:cNvSpPr>
            <a:spLocks noChangeArrowheads="1"/>
          </p:cNvSpPr>
          <p:nvPr/>
        </p:nvSpPr>
        <p:spPr bwMode="auto">
          <a:xfrm>
            <a:off x="4552950" y="6376988"/>
            <a:ext cx="1924050" cy="215900"/>
          </a:xfrm>
          <a:prstGeom prst="rect">
            <a:avLst/>
          </a:prstGeom>
          <a:noFill/>
          <a:ln w="9525">
            <a:noFill/>
            <a:miter lim="800000"/>
            <a:headEnd/>
            <a:tailEnd/>
          </a:ln>
        </p:spPr>
        <p:txBody>
          <a:bodyPr wrap="none">
            <a:spAutoFit/>
          </a:bodyPr>
          <a:lstStyle/>
          <a:p>
            <a:pPr algn="l"/>
            <a:r>
              <a:rPr lang="en-US" sz="800"/>
              <a:t>Graphic 2.7.31 : Award Decision page</a:t>
            </a:r>
          </a:p>
        </p:txBody>
      </p:sp>
      <p:sp>
        <p:nvSpPr>
          <p:cNvPr id="178208" name="Rectangle 35"/>
          <p:cNvSpPr>
            <a:spLocks noChangeArrowheads="1"/>
          </p:cNvSpPr>
          <p:nvPr/>
        </p:nvSpPr>
        <p:spPr bwMode="auto">
          <a:xfrm>
            <a:off x="7721600" y="5497513"/>
            <a:ext cx="763588" cy="147637"/>
          </a:xfrm>
          <a:prstGeom prst="rect">
            <a:avLst/>
          </a:prstGeom>
          <a:noFill/>
          <a:ln w="19050" algn="ctr">
            <a:solidFill>
              <a:schemeClr val="folHlink"/>
            </a:solidFill>
            <a:miter lim="800000"/>
            <a:headEnd/>
            <a:tailEnd/>
          </a:ln>
        </p:spPr>
        <p:txBody>
          <a:bodyPr wrap="none" anchor="ctr"/>
          <a:lstStyle/>
          <a:p>
            <a:endParaRPr lang="en-US"/>
          </a:p>
        </p:txBody>
      </p:sp>
      <p:sp>
        <p:nvSpPr>
          <p:cNvPr id="178209" name="Rectangle 35"/>
          <p:cNvSpPr>
            <a:spLocks noChangeArrowheads="1"/>
          </p:cNvSpPr>
          <p:nvPr/>
        </p:nvSpPr>
        <p:spPr bwMode="auto">
          <a:xfrm>
            <a:off x="8497888" y="5497513"/>
            <a:ext cx="433387" cy="147637"/>
          </a:xfrm>
          <a:prstGeom prst="rect">
            <a:avLst/>
          </a:prstGeom>
          <a:noFill/>
          <a:ln w="19050" algn="ctr">
            <a:solidFill>
              <a:schemeClr val="folHlink"/>
            </a:solidFill>
            <a:miter lim="800000"/>
            <a:headEnd/>
            <a:tailEnd/>
          </a:ln>
        </p:spPr>
        <p:txBody>
          <a:bodyPr wrap="none" anchor="ctr"/>
          <a:lstStyle/>
          <a:p>
            <a:endParaRPr lang="en-US"/>
          </a:p>
        </p:txBody>
      </p:sp>
      <p:sp>
        <p:nvSpPr>
          <p:cNvPr id="178210" name="Rectangle 35"/>
          <p:cNvSpPr>
            <a:spLocks noChangeArrowheads="1"/>
          </p:cNvSpPr>
          <p:nvPr/>
        </p:nvSpPr>
        <p:spPr bwMode="auto">
          <a:xfrm>
            <a:off x="3925888" y="3700463"/>
            <a:ext cx="295275" cy="8413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eaLnBrk="1" hangingPunct="1"/>
            <a:r>
              <a:rPr lang="en-US" smtClean="0"/>
              <a:t>Topic Eleven – Collecting Proceeds</a:t>
            </a:r>
          </a:p>
        </p:txBody>
      </p:sp>
      <p:sp>
        <p:nvSpPr>
          <p:cNvPr id="17920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512AC75-BDB8-4980-A1D9-D841837F740D}" type="slidenum">
              <a:rPr lang="en-US" sz="800">
                <a:solidFill>
                  <a:schemeClr val="bg1"/>
                </a:solidFill>
                <a:ea typeface="Arial Unicode MS" pitchFamily="34" charset="-128"/>
                <a:cs typeface="Arial Unicode MS" pitchFamily="34" charset="-128"/>
              </a:rPr>
              <a:pPr algn="r" eaLnBrk="0" hangingPunct="0"/>
              <a:t>172</a:t>
            </a:fld>
            <a:endParaRPr lang="en-US" sz="800">
              <a:solidFill>
                <a:schemeClr val="bg1"/>
              </a:solidFill>
              <a:ea typeface="Arial Unicode MS" pitchFamily="34" charset="-128"/>
              <a:cs typeface="Arial Unicode MS" pitchFamily="34" charset="-128"/>
            </a:endParaRPr>
          </a:p>
        </p:txBody>
      </p:sp>
      <p:sp>
        <p:nvSpPr>
          <p:cNvPr id="179204" name="Rectangle 3"/>
          <p:cNvSpPr txBox="1">
            <a:spLocks noChangeArrowheads="1"/>
          </p:cNvSpPr>
          <p:nvPr/>
        </p:nvSpPr>
        <p:spPr bwMode="auto">
          <a:xfrm>
            <a:off x="0" y="1220788"/>
            <a:ext cx="5181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Collecting Proceeds</a:t>
            </a:r>
          </a:p>
        </p:txBody>
      </p:sp>
      <p:sp>
        <p:nvSpPr>
          <p:cNvPr id="179205" name="Text Box 5"/>
          <p:cNvSpPr txBox="1">
            <a:spLocks noChangeArrowheads="1"/>
          </p:cNvSpPr>
          <p:nvPr/>
        </p:nvSpPr>
        <p:spPr bwMode="auto">
          <a:xfrm>
            <a:off x="0" y="1787525"/>
            <a:ext cx="4202113" cy="1004888"/>
          </a:xfrm>
          <a:prstGeom prst="rect">
            <a:avLst/>
          </a:prstGeom>
          <a:noFill/>
          <a:ln w="9525">
            <a:noFill/>
            <a:miter lim="800000"/>
            <a:headEnd/>
            <a:tailEnd/>
          </a:ln>
        </p:spPr>
        <p:txBody>
          <a:bodyPr>
            <a:spAutoFit/>
          </a:bodyPr>
          <a:lstStyle/>
          <a:p>
            <a:pPr algn="l"/>
            <a:r>
              <a:rPr lang="en-US" sz="1200"/>
              <a:t>Either the PLCO, Administrator, or Contractor can collect the proceeds for a sale. Once proceeds have been collected for all the lots in the sale, the status of the sale becomes Closed and the sale appears under the Closed tab.</a:t>
            </a:r>
          </a:p>
        </p:txBody>
      </p:sp>
      <p:graphicFrame>
        <p:nvGraphicFramePr>
          <p:cNvPr id="800774" name="Group 6"/>
          <p:cNvGraphicFramePr>
            <a:graphicFrameLocks noGrp="1"/>
          </p:cNvGraphicFramePr>
          <p:nvPr>
            <p:ph sz="half" idx="2"/>
          </p:nvPr>
        </p:nvGraphicFramePr>
        <p:xfrm>
          <a:off x="117475" y="2882900"/>
          <a:ext cx="3836988" cy="2743200"/>
        </p:xfrm>
        <a:graphic>
          <a:graphicData uri="http://schemas.openxmlformats.org/drawingml/2006/table">
            <a:tbl>
              <a:tblPr/>
              <a:tblGrid>
                <a:gridCol w="371475"/>
                <a:gridCol w="346551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Collecting Proceeds (Graphic 2.7.32 – 2.7.33)</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with the Awarded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Award page appears (Graphic 2.7.32).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548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updated</a:t>
                      </a:r>
                      <a:r>
                        <a:rPr kumimoji="0" lang="en-US" sz="1200" b="0" i="0" u="none" strike="noStrike" cap="none" normalizeH="0" baseline="0" dirty="0" smtClean="0">
                          <a:ln>
                            <a:noFill/>
                          </a:ln>
                          <a:solidFill>
                            <a:schemeClr val="tx1"/>
                          </a:solidFill>
                          <a:effectLst/>
                          <a:latin typeface="Arial" pitchFamily="34" charset="0"/>
                        </a:rPr>
                        <a:t> link next to a lot with the Pending Award Collections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Award Decision page appears (Graphic 2.7.33).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92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Proceeds Collected</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Award page appears and the status of the lot is not Awarded Proceeds Collected.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79225" name="Picture 25" descr="Award Decision page for an awarded sale"/>
          <p:cNvPicPr>
            <a:picLocks noChangeAspect="1" noChangeArrowheads="1"/>
          </p:cNvPicPr>
          <p:nvPr/>
        </p:nvPicPr>
        <p:blipFill>
          <a:blip r:embed="rId2" cstate="print"/>
          <a:srcRect/>
          <a:stretch>
            <a:fillRect/>
          </a:stretch>
        </p:blipFill>
        <p:spPr bwMode="auto">
          <a:xfrm>
            <a:off x="4295775" y="4029075"/>
            <a:ext cx="4524375" cy="2363788"/>
          </a:xfrm>
          <a:prstGeom prst="rect">
            <a:avLst/>
          </a:prstGeom>
          <a:noFill/>
          <a:ln w="19050">
            <a:solidFill>
              <a:schemeClr val="tx1"/>
            </a:solidFill>
            <a:miter lim="800000"/>
            <a:headEnd/>
            <a:tailEnd/>
          </a:ln>
        </p:spPr>
      </p:pic>
      <p:sp>
        <p:nvSpPr>
          <p:cNvPr id="179226" name="Rectangle 14"/>
          <p:cNvSpPr>
            <a:spLocks noChangeArrowheads="1"/>
          </p:cNvSpPr>
          <p:nvPr/>
        </p:nvSpPr>
        <p:spPr bwMode="auto">
          <a:xfrm>
            <a:off x="4276725" y="6402388"/>
            <a:ext cx="1924050" cy="215900"/>
          </a:xfrm>
          <a:prstGeom prst="rect">
            <a:avLst/>
          </a:prstGeom>
          <a:noFill/>
          <a:ln w="9525">
            <a:noFill/>
            <a:miter lim="800000"/>
            <a:headEnd/>
            <a:tailEnd/>
          </a:ln>
        </p:spPr>
        <p:txBody>
          <a:bodyPr wrap="none">
            <a:spAutoFit/>
          </a:bodyPr>
          <a:lstStyle/>
          <a:p>
            <a:pPr algn="l"/>
            <a:r>
              <a:rPr lang="en-US" sz="800"/>
              <a:t>Graphic 2.7.33 : Award Decision page</a:t>
            </a:r>
          </a:p>
        </p:txBody>
      </p:sp>
      <p:pic>
        <p:nvPicPr>
          <p:cNvPr id="179227" name="Picture 2" descr="View Award page with awarded lots"/>
          <p:cNvPicPr>
            <a:picLocks noChangeAspect="1" noChangeArrowheads="1"/>
          </p:cNvPicPr>
          <p:nvPr/>
        </p:nvPicPr>
        <p:blipFill>
          <a:blip r:embed="rId3" cstate="print"/>
          <a:srcRect/>
          <a:stretch>
            <a:fillRect/>
          </a:stretch>
        </p:blipFill>
        <p:spPr bwMode="auto">
          <a:xfrm>
            <a:off x="4295775" y="1447800"/>
            <a:ext cx="4533900" cy="2290763"/>
          </a:xfrm>
          <a:prstGeom prst="rect">
            <a:avLst/>
          </a:prstGeom>
          <a:noFill/>
          <a:ln w="19050">
            <a:solidFill>
              <a:schemeClr val="tx1"/>
            </a:solidFill>
            <a:miter lim="800000"/>
            <a:headEnd/>
            <a:tailEnd/>
          </a:ln>
        </p:spPr>
      </p:pic>
      <p:sp>
        <p:nvSpPr>
          <p:cNvPr id="179228" name="Rectangle 14"/>
          <p:cNvSpPr>
            <a:spLocks noChangeArrowheads="1"/>
          </p:cNvSpPr>
          <p:nvPr/>
        </p:nvSpPr>
        <p:spPr bwMode="auto">
          <a:xfrm>
            <a:off x="4276725" y="3754438"/>
            <a:ext cx="1752600" cy="215900"/>
          </a:xfrm>
          <a:prstGeom prst="rect">
            <a:avLst/>
          </a:prstGeom>
          <a:noFill/>
          <a:ln w="9525">
            <a:noFill/>
            <a:miter lim="800000"/>
            <a:headEnd/>
            <a:tailEnd/>
          </a:ln>
        </p:spPr>
        <p:txBody>
          <a:bodyPr wrap="none">
            <a:spAutoFit/>
          </a:bodyPr>
          <a:lstStyle/>
          <a:p>
            <a:pPr algn="l"/>
            <a:r>
              <a:rPr lang="en-US" sz="800"/>
              <a:t>Graphic 2.7.32 : View Award page</a:t>
            </a:r>
          </a:p>
        </p:txBody>
      </p:sp>
      <p:sp>
        <p:nvSpPr>
          <p:cNvPr id="179229" name="Rectangle 35"/>
          <p:cNvSpPr>
            <a:spLocks noChangeArrowheads="1"/>
          </p:cNvSpPr>
          <p:nvPr/>
        </p:nvSpPr>
        <p:spPr bwMode="auto">
          <a:xfrm>
            <a:off x="4362450" y="3371850"/>
            <a:ext cx="276225" cy="95250"/>
          </a:xfrm>
          <a:prstGeom prst="rect">
            <a:avLst/>
          </a:prstGeom>
          <a:noFill/>
          <a:ln w="19050" algn="ctr">
            <a:solidFill>
              <a:schemeClr val="folHlink"/>
            </a:solidFill>
            <a:miter lim="800000"/>
            <a:headEnd/>
            <a:tailEnd/>
          </a:ln>
        </p:spPr>
        <p:txBody>
          <a:bodyPr wrap="none" anchor="ctr"/>
          <a:lstStyle/>
          <a:p>
            <a:endParaRPr lang="en-US"/>
          </a:p>
        </p:txBody>
      </p:sp>
      <p:sp>
        <p:nvSpPr>
          <p:cNvPr id="179230" name="Rectangle 35"/>
          <p:cNvSpPr>
            <a:spLocks noChangeArrowheads="1"/>
          </p:cNvSpPr>
          <p:nvPr/>
        </p:nvSpPr>
        <p:spPr bwMode="auto">
          <a:xfrm>
            <a:off x="5705475" y="6076950"/>
            <a:ext cx="79057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81D6E7D-1BA8-4B09-AA3E-9ECD5A191FEC}" type="slidenum">
              <a:rPr lang="en-US" sz="800">
                <a:solidFill>
                  <a:schemeClr val="bg1"/>
                </a:solidFill>
                <a:ea typeface="Arial Unicode MS" pitchFamily="34" charset="-128"/>
                <a:cs typeface="Arial Unicode MS" pitchFamily="34" charset="-128"/>
              </a:rPr>
              <a:pPr algn="r" eaLnBrk="0" hangingPunct="0"/>
              <a:t>173</a:t>
            </a:fld>
            <a:endParaRPr lang="en-US" sz="800">
              <a:solidFill>
                <a:schemeClr val="bg1"/>
              </a:solidFill>
              <a:ea typeface="Arial Unicode MS" pitchFamily="34" charset="-128"/>
              <a:cs typeface="Arial Unicode MS" pitchFamily="34" charset="-128"/>
            </a:endParaRPr>
          </a:p>
        </p:txBody>
      </p:sp>
      <p:sp>
        <p:nvSpPr>
          <p:cNvPr id="180227" name="Rectangle 2"/>
          <p:cNvSpPr>
            <a:spLocks noGrp="1" noChangeArrowheads="1"/>
          </p:cNvSpPr>
          <p:nvPr>
            <p:ph type="title" idx="4294967295"/>
          </p:nvPr>
        </p:nvSpPr>
        <p:spPr>
          <a:xfrm>
            <a:off x="1755775" y="282575"/>
            <a:ext cx="7388225" cy="717550"/>
          </a:xfrm>
        </p:spPr>
        <p:txBody>
          <a:bodyPr/>
          <a:lstStyle/>
          <a:p>
            <a:pPr eaLnBrk="1" hangingPunct="1"/>
            <a:r>
              <a:rPr lang="en-US" sz="1900" smtClean="0"/>
              <a:t>Topic Twelve – Issuing a Final Disposition on Sold Inventory</a:t>
            </a:r>
          </a:p>
        </p:txBody>
      </p:sp>
      <p:sp>
        <p:nvSpPr>
          <p:cNvPr id="180228" name="Rectangle 3"/>
          <p:cNvSpPr txBox="1">
            <a:spLocks noChangeArrowheads="1"/>
          </p:cNvSpPr>
          <p:nvPr/>
        </p:nvSpPr>
        <p:spPr bwMode="auto">
          <a:xfrm>
            <a:off x="0" y="1220788"/>
            <a:ext cx="4800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Final Disposition on Sold Inventory</a:t>
            </a:r>
          </a:p>
        </p:txBody>
      </p:sp>
      <p:sp>
        <p:nvSpPr>
          <p:cNvPr id="180229" name="Text Box 5"/>
          <p:cNvSpPr txBox="1">
            <a:spLocks noChangeArrowheads="1"/>
          </p:cNvSpPr>
          <p:nvPr/>
        </p:nvSpPr>
        <p:spPr bwMode="auto">
          <a:xfrm>
            <a:off x="0" y="1787525"/>
            <a:ext cx="3286125" cy="457200"/>
          </a:xfrm>
          <a:prstGeom prst="rect">
            <a:avLst/>
          </a:prstGeom>
          <a:noFill/>
          <a:ln w="9525">
            <a:noFill/>
            <a:miter lim="800000"/>
            <a:headEnd/>
            <a:tailEnd/>
          </a:ln>
        </p:spPr>
        <p:txBody>
          <a:bodyPr>
            <a:spAutoFit/>
          </a:bodyPr>
          <a:lstStyle/>
          <a:p>
            <a:pPr algn="l">
              <a:spcBef>
                <a:spcPct val="50000"/>
              </a:spcBef>
            </a:pPr>
            <a:r>
              <a:rPr lang="en-US" sz="1200"/>
              <a:t>After an item has been sold, you will need to disposition the sold item. </a:t>
            </a:r>
          </a:p>
        </p:txBody>
      </p:sp>
      <p:graphicFrame>
        <p:nvGraphicFramePr>
          <p:cNvPr id="801798" name="Group 6"/>
          <p:cNvGraphicFramePr>
            <a:graphicFrameLocks noGrp="1"/>
          </p:cNvGraphicFramePr>
          <p:nvPr/>
        </p:nvGraphicFramePr>
        <p:xfrm>
          <a:off x="95250" y="2341563"/>
          <a:ext cx="3211476" cy="3017520"/>
        </p:xfrm>
        <a:graphic>
          <a:graphicData uri="http://schemas.openxmlformats.org/drawingml/2006/table">
            <a:tbl>
              <a:tblPr/>
              <a:tblGrid>
                <a:gridCol w="354600"/>
                <a:gridCol w="2856876"/>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Issuing a Final Disposition on Sold Inventory (Graphics 2.7.34 – 2.7.37)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Case Details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Disposition page (Graphic 2.7.34).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link on the inventory schedule number </a:t>
                      </a:r>
                      <a:r>
                        <a:rPr kumimoji="0" lang="en-US" sz="1200" b="0" i="0" u="none" strike="noStrike" cap="none" normalizeH="0" baseline="0" dirty="0" smtClean="0">
                          <a:ln>
                            <a:noFill/>
                          </a:ln>
                          <a:solidFill>
                            <a:schemeClr val="tx1"/>
                          </a:solidFill>
                          <a:effectLst/>
                          <a:latin typeface="Arial" pitchFamily="34" charset="0"/>
                        </a:rPr>
                        <a:t>for the sale lot.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Update Disposition page appears (Graphic 2.7.35)</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The sale method and type are the disposition code for the item.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0246" name="Picture 22" descr="Manage Disposition page"/>
          <p:cNvPicPr>
            <a:picLocks noChangeAspect="1" noChangeArrowheads="1"/>
          </p:cNvPicPr>
          <p:nvPr/>
        </p:nvPicPr>
        <p:blipFill>
          <a:blip r:embed="rId3" cstate="print"/>
          <a:srcRect/>
          <a:stretch>
            <a:fillRect/>
          </a:stretch>
        </p:blipFill>
        <p:spPr bwMode="auto">
          <a:xfrm>
            <a:off x="3579813" y="1946275"/>
            <a:ext cx="5203825" cy="1924050"/>
          </a:xfrm>
          <a:prstGeom prst="rect">
            <a:avLst/>
          </a:prstGeom>
          <a:noFill/>
          <a:ln w="19050">
            <a:solidFill>
              <a:schemeClr val="tx1"/>
            </a:solidFill>
            <a:miter lim="800000"/>
            <a:headEnd/>
            <a:tailEnd/>
          </a:ln>
        </p:spPr>
      </p:pic>
      <p:sp>
        <p:nvSpPr>
          <p:cNvPr id="180247" name="Rectangle 14"/>
          <p:cNvSpPr>
            <a:spLocks noChangeArrowheads="1"/>
          </p:cNvSpPr>
          <p:nvPr/>
        </p:nvSpPr>
        <p:spPr bwMode="auto">
          <a:xfrm>
            <a:off x="3559175" y="3887788"/>
            <a:ext cx="2114550" cy="215900"/>
          </a:xfrm>
          <a:prstGeom prst="rect">
            <a:avLst/>
          </a:prstGeom>
          <a:noFill/>
          <a:ln w="9525">
            <a:noFill/>
            <a:miter lim="800000"/>
            <a:headEnd/>
            <a:tailEnd/>
          </a:ln>
        </p:spPr>
        <p:txBody>
          <a:bodyPr wrap="none">
            <a:spAutoFit/>
          </a:bodyPr>
          <a:lstStyle/>
          <a:p>
            <a:pPr algn="l"/>
            <a:r>
              <a:rPr lang="en-US" sz="800"/>
              <a:t>Graphic 2.7.34 : Manage Disposition page</a:t>
            </a:r>
          </a:p>
        </p:txBody>
      </p:sp>
      <p:sp>
        <p:nvSpPr>
          <p:cNvPr id="180248" name="Rectangle 35"/>
          <p:cNvSpPr>
            <a:spLocks noChangeArrowheads="1"/>
          </p:cNvSpPr>
          <p:nvPr/>
        </p:nvSpPr>
        <p:spPr bwMode="auto">
          <a:xfrm>
            <a:off x="4179888" y="3233738"/>
            <a:ext cx="4506912" cy="115887"/>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F61AC1A-03A7-49B5-BA0A-9EA120EDA352}" type="slidenum">
              <a:rPr lang="en-US" sz="800">
                <a:solidFill>
                  <a:schemeClr val="bg1"/>
                </a:solidFill>
                <a:ea typeface="Arial Unicode MS" pitchFamily="34" charset="-128"/>
                <a:cs typeface="Arial Unicode MS" pitchFamily="34" charset="-128"/>
              </a:rPr>
              <a:pPr algn="r" eaLnBrk="0" hangingPunct="0"/>
              <a:t>174</a:t>
            </a:fld>
            <a:endParaRPr lang="en-US" sz="800">
              <a:solidFill>
                <a:schemeClr val="bg1"/>
              </a:solidFill>
              <a:ea typeface="Arial Unicode MS" pitchFamily="34" charset="-128"/>
              <a:cs typeface="Arial Unicode MS" pitchFamily="34" charset="-128"/>
            </a:endParaRPr>
          </a:p>
        </p:txBody>
      </p:sp>
      <p:sp>
        <p:nvSpPr>
          <p:cNvPr id="181251" name="Rectangle 2"/>
          <p:cNvSpPr>
            <a:spLocks noGrp="1" noChangeArrowheads="1"/>
          </p:cNvSpPr>
          <p:nvPr>
            <p:ph type="title" idx="4294967295"/>
          </p:nvPr>
        </p:nvSpPr>
        <p:spPr>
          <a:xfrm>
            <a:off x="1755775" y="282575"/>
            <a:ext cx="7388225" cy="717550"/>
          </a:xfrm>
        </p:spPr>
        <p:txBody>
          <a:bodyPr/>
          <a:lstStyle/>
          <a:p>
            <a:pPr eaLnBrk="1" hangingPunct="1"/>
            <a:r>
              <a:rPr lang="en-US" sz="1900" smtClean="0"/>
              <a:t>Topic Twelve – Issuing a Final Disposition on Sold Inventory</a:t>
            </a:r>
          </a:p>
        </p:txBody>
      </p:sp>
      <p:sp>
        <p:nvSpPr>
          <p:cNvPr id="181252" name="Rectangle 3"/>
          <p:cNvSpPr txBox="1">
            <a:spLocks noChangeArrowheads="1"/>
          </p:cNvSpPr>
          <p:nvPr/>
        </p:nvSpPr>
        <p:spPr bwMode="auto">
          <a:xfrm>
            <a:off x="0" y="1220788"/>
            <a:ext cx="59753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Final Disposition on Sold Inventory – Continued </a:t>
            </a:r>
          </a:p>
        </p:txBody>
      </p:sp>
      <p:graphicFrame>
        <p:nvGraphicFramePr>
          <p:cNvPr id="181273" name="Group 25"/>
          <p:cNvGraphicFramePr>
            <a:graphicFrameLocks noGrp="1"/>
          </p:cNvGraphicFramePr>
          <p:nvPr/>
        </p:nvGraphicFramePr>
        <p:xfrm>
          <a:off x="169863" y="1766888"/>
          <a:ext cx="3048000" cy="3505200"/>
        </p:xfrm>
        <a:graphic>
          <a:graphicData uri="http://schemas.openxmlformats.org/drawingml/2006/table">
            <a:tbl>
              <a:tblPr/>
              <a:tblGrid>
                <a:gridCol w="336550"/>
                <a:gridCol w="271145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Issuing a Final Disposition on Sold Inventory (Graphics 2.7.34 – 2.7.37)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333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comments in the PLCO Remarks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95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Notice</a:t>
                      </a:r>
                      <a:r>
                        <a:rPr kumimoji="0" lang="en-US" sz="1200" b="0" i="0" u="none" strike="noStrike" cap="none" normalizeH="0" baseline="0" smtClean="0">
                          <a:ln>
                            <a:noFill/>
                          </a:ln>
                          <a:solidFill>
                            <a:schemeClr val="tx1"/>
                          </a:solidFill>
                          <a:effectLst/>
                          <a:latin typeface="Arial" pitchFamily="34" charset="0"/>
                        </a:rPr>
                        <a:t> that 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of the item approved appears in the Quantity box and the </a:t>
                      </a:r>
                      <a:r>
                        <a:rPr kumimoji="0" lang="en-US" sz="1200" b="1" i="0" u="none" strike="noStrike" cap="none" normalizeH="0" baseline="0" smtClean="0">
                          <a:ln>
                            <a:noFill/>
                          </a:ln>
                          <a:solidFill>
                            <a:schemeClr val="tx1"/>
                          </a:solidFill>
                          <a:effectLst/>
                          <a:latin typeface="Arial" pitchFamily="34" charset="0"/>
                        </a:rPr>
                        <a:t>sale method and type </a:t>
                      </a:r>
                      <a:r>
                        <a:rPr kumimoji="0" lang="en-US" sz="1200" b="0" i="0" u="none" strike="noStrike" cap="none" normalizeH="0" baseline="0" smtClean="0">
                          <a:ln>
                            <a:noFill/>
                          </a:ln>
                          <a:solidFill>
                            <a:schemeClr val="tx1"/>
                          </a:solidFill>
                          <a:effectLst/>
                          <a:latin typeface="Arial" pitchFamily="34" charset="0"/>
                        </a:rPr>
                        <a:t>appear as the disposition code. </a:t>
                      </a:r>
                      <a:r>
                        <a:rPr kumimoji="0" lang="en-US" sz="1200" b="1" i="0" u="none" strike="noStrike" cap="none" normalizeH="0" baseline="0" smtClean="0">
                          <a:ln>
                            <a:noFill/>
                          </a:ln>
                          <a:solidFill>
                            <a:schemeClr val="tx1"/>
                          </a:solidFill>
                          <a:effectLst/>
                          <a:latin typeface="Arial" pitchFamily="34" charset="0"/>
                        </a:rPr>
                        <a:t>Shipping</a:t>
                      </a:r>
                      <a:r>
                        <a:rPr kumimoji="0" lang="en-US" sz="1200" b="0" i="0" u="none" strike="noStrike" cap="none" normalizeH="0" baseline="0" smtClean="0">
                          <a:ln>
                            <a:noFill/>
                          </a:ln>
                          <a:solidFill>
                            <a:schemeClr val="tx1"/>
                          </a:solidFill>
                          <a:effectLst/>
                          <a:latin typeface="Arial" pitchFamily="34" charset="0"/>
                        </a:rPr>
                        <a:t> is also automatically required. None of this information can be modified.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38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Disposition – Assign UII page appears if UIIs were selected for the lot (Graphic 2.7.36).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1269" name="Picture 23" descr="Update Disposition page"/>
          <p:cNvPicPr>
            <a:picLocks noChangeAspect="1" noChangeArrowheads="1"/>
          </p:cNvPicPr>
          <p:nvPr/>
        </p:nvPicPr>
        <p:blipFill>
          <a:blip r:embed="rId3" cstate="print"/>
          <a:srcRect/>
          <a:stretch>
            <a:fillRect/>
          </a:stretch>
        </p:blipFill>
        <p:spPr bwMode="auto">
          <a:xfrm>
            <a:off x="3476625" y="1766888"/>
            <a:ext cx="5434013" cy="3479800"/>
          </a:xfrm>
          <a:prstGeom prst="rect">
            <a:avLst/>
          </a:prstGeom>
          <a:noFill/>
          <a:ln w="19050">
            <a:solidFill>
              <a:schemeClr val="tx1"/>
            </a:solidFill>
            <a:miter lim="800000"/>
            <a:headEnd/>
            <a:tailEnd/>
          </a:ln>
        </p:spPr>
      </p:pic>
      <p:sp>
        <p:nvSpPr>
          <p:cNvPr id="181270" name="Rectangle 14"/>
          <p:cNvSpPr>
            <a:spLocks noChangeArrowheads="1"/>
          </p:cNvSpPr>
          <p:nvPr/>
        </p:nvSpPr>
        <p:spPr bwMode="auto">
          <a:xfrm>
            <a:off x="3454400" y="5251450"/>
            <a:ext cx="2074863" cy="215900"/>
          </a:xfrm>
          <a:prstGeom prst="rect">
            <a:avLst/>
          </a:prstGeom>
          <a:noFill/>
          <a:ln w="9525">
            <a:noFill/>
            <a:miter lim="800000"/>
            <a:headEnd/>
            <a:tailEnd/>
          </a:ln>
        </p:spPr>
        <p:txBody>
          <a:bodyPr wrap="none">
            <a:spAutoFit/>
          </a:bodyPr>
          <a:lstStyle/>
          <a:p>
            <a:pPr algn="l"/>
            <a:r>
              <a:rPr lang="en-US" sz="800"/>
              <a:t>Graphic 2.7.35 : Update Disposition page</a:t>
            </a:r>
          </a:p>
        </p:txBody>
      </p:sp>
      <p:sp>
        <p:nvSpPr>
          <p:cNvPr id="181271" name="Rectangle 35"/>
          <p:cNvSpPr>
            <a:spLocks noChangeArrowheads="1"/>
          </p:cNvSpPr>
          <p:nvPr/>
        </p:nvSpPr>
        <p:spPr bwMode="auto">
          <a:xfrm>
            <a:off x="5764213" y="4827588"/>
            <a:ext cx="466725" cy="1492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5" descr="Disposition Shipping Information page"/>
          <p:cNvPicPr>
            <a:picLocks noChangeAspect="1" noChangeArrowheads="1"/>
          </p:cNvPicPr>
          <p:nvPr/>
        </p:nvPicPr>
        <p:blipFill>
          <a:blip r:embed="rId2" cstate="print"/>
          <a:srcRect/>
          <a:stretch>
            <a:fillRect/>
          </a:stretch>
        </p:blipFill>
        <p:spPr bwMode="auto">
          <a:xfrm>
            <a:off x="4899025" y="3900488"/>
            <a:ext cx="4019550" cy="2457450"/>
          </a:xfrm>
          <a:prstGeom prst="rect">
            <a:avLst/>
          </a:prstGeom>
          <a:noFill/>
          <a:ln w="19050">
            <a:solidFill>
              <a:schemeClr val="tx1"/>
            </a:solidFill>
            <a:miter lim="800000"/>
            <a:headEnd/>
            <a:tailEnd/>
          </a:ln>
        </p:spPr>
      </p:pic>
      <p:sp>
        <p:nvSpPr>
          <p:cNvPr id="182275" name="Rectangle 2"/>
          <p:cNvSpPr>
            <a:spLocks noGrp="1" noChangeArrowheads="1"/>
          </p:cNvSpPr>
          <p:nvPr>
            <p:ph type="title"/>
          </p:nvPr>
        </p:nvSpPr>
        <p:spPr>
          <a:xfrm>
            <a:off x="1755775" y="282575"/>
            <a:ext cx="7388225" cy="717550"/>
          </a:xfrm>
        </p:spPr>
        <p:txBody>
          <a:bodyPr/>
          <a:lstStyle/>
          <a:p>
            <a:pPr eaLnBrk="1" hangingPunct="1"/>
            <a:r>
              <a:rPr lang="en-US" sz="1900" smtClean="0"/>
              <a:t>Topic Twelve – Issuing a Final Disposition on Sold Inventory</a:t>
            </a:r>
          </a:p>
        </p:txBody>
      </p:sp>
      <p:sp>
        <p:nvSpPr>
          <p:cNvPr id="18227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33B5356-5C51-4E1D-9569-D0B89B26DDB6}" type="slidenum">
              <a:rPr lang="en-US" sz="800">
                <a:solidFill>
                  <a:schemeClr val="bg1"/>
                </a:solidFill>
                <a:ea typeface="Arial Unicode MS" pitchFamily="34" charset="-128"/>
                <a:cs typeface="Arial Unicode MS" pitchFamily="34" charset="-128"/>
              </a:rPr>
              <a:pPr algn="r" eaLnBrk="0" hangingPunct="0"/>
              <a:t>175</a:t>
            </a:fld>
            <a:endParaRPr lang="en-US" sz="800">
              <a:solidFill>
                <a:schemeClr val="bg1"/>
              </a:solidFill>
              <a:ea typeface="Arial Unicode MS" pitchFamily="34" charset="-128"/>
              <a:cs typeface="Arial Unicode MS" pitchFamily="34" charset="-128"/>
            </a:endParaRPr>
          </a:p>
        </p:txBody>
      </p:sp>
      <p:sp>
        <p:nvSpPr>
          <p:cNvPr id="182277" name="Rectangle 3"/>
          <p:cNvSpPr txBox="1">
            <a:spLocks noChangeArrowheads="1"/>
          </p:cNvSpPr>
          <p:nvPr/>
        </p:nvSpPr>
        <p:spPr bwMode="auto">
          <a:xfrm>
            <a:off x="0" y="1220788"/>
            <a:ext cx="58356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Issuing a Final Disposition on Sold Inventory – Continued</a:t>
            </a:r>
          </a:p>
        </p:txBody>
      </p:sp>
      <p:graphicFrame>
        <p:nvGraphicFramePr>
          <p:cNvPr id="182304" name="Group 32"/>
          <p:cNvGraphicFramePr>
            <a:graphicFrameLocks noGrp="1"/>
          </p:cNvGraphicFramePr>
          <p:nvPr>
            <p:ph idx="1"/>
          </p:nvPr>
        </p:nvGraphicFramePr>
        <p:xfrm>
          <a:off x="158750" y="1738313"/>
          <a:ext cx="3328988" cy="3627120"/>
        </p:xfrm>
        <a:graphic>
          <a:graphicData uri="http://schemas.openxmlformats.org/drawingml/2006/table">
            <a:tbl>
              <a:tblPr/>
              <a:tblGrid>
                <a:gridCol w="447675"/>
                <a:gridCol w="288131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Issuing a Final Disposition on Sold Inventory (Graphics 2.7.34 – 2.7.37)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Notice</a:t>
                      </a:r>
                      <a:r>
                        <a:rPr kumimoji="0" lang="en-US" sz="1200" b="0" i="0" u="none" strike="noStrike" cap="none" normalizeH="0" baseline="0" smtClean="0">
                          <a:ln>
                            <a:noFill/>
                          </a:ln>
                          <a:solidFill>
                            <a:schemeClr val="tx1"/>
                          </a:solidFill>
                          <a:effectLst/>
                          <a:latin typeface="Arial" pitchFamily="34" charset="0"/>
                        </a:rPr>
                        <a:t> that the </a:t>
                      </a:r>
                      <a:r>
                        <a:rPr kumimoji="0" lang="en-US" sz="1200" b="1" i="0" u="none" strike="noStrike" cap="none" normalizeH="0" baseline="0" smtClean="0">
                          <a:ln>
                            <a:noFill/>
                          </a:ln>
                          <a:solidFill>
                            <a:schemeClr val="tx1"/>
                          </a:solidFill>
                          <a:effectLst/>
                          <a:latin typeface="Arial" pitchFamily="34" charset="0"/>
                        </a:rPr>
                        <a:t>UIIs</a:t>
                      </a:r>
                      <a:r>
                        <a:rPr kumimoji="0" lang="en-US" sz="1200" b="0" i="0" u="none" strike="noStrike" cap="none" normalizeH="0" baseline="0" smtClean="0">
                          <a:ln>
                            <a:noFill/>
                          </a:ln>
                          <a:solidFill>
                            <a:schemeClr val="tx1"/>
                          </a:solidFill>
                          <a:effectLst/>
                          <a:latin typeface="Arial" pitchFamily="34" charset="0"/>
                        </a:rPr>
                        <a:t> you assigned to the sale are already checked.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Verify </a:t>
                      </a:r>
                      <a:r>
                        <a:rPr kumimoji="0" lang="en-US" sz="1200" b="0" i="0" u="none" strike="noStrike" cap="none" normalizeH="0" baseline="0" smtClean="0">
                          <a:ln>
                            <a:noFill/>
                          </a:ln>
                          <a:solidFill>
                            <a:schemeClr val="tx1"/>
                          </a:solidFill>
                          <a:effectLst/>
                          <a:latin typeface="Arial" pitchFamily="34" charset="0"/>
                        </a:rPr>
                        <a:t>these </a:t>
                      </a:r>
                      <a:r>
                        <a:rPr kumimoji="0" lang="en-US" sz="1200" b="1" i="0" u="none" strike="noStrike" cap="none" normalizeH="0" baseline="0" smtClean="0">
                          <a:ln>
                            <a:noFill/>
                          </a:ln>
                          <a:solidFill>
                            <a:schemeClr val="tx1"/>
                          </a:solidFill>
                          <a:effectLst/>
                          <a:latin typeface="Arial" pitchFamily="34" charset="0"/>
                        </a:rPr>
                        <a:t>UIIs</a:t>
                      </a:r>
                      <a:r>
                        <a:rPr kumimoji="0" lang="en-US" sz="1200" b="0" i="0" u="none" strike="noStrike" cap="none" normalizeH="0" baseline="0" smtClean="0">
                          <a:ln>
                            <a:noFill/>
                          </a:ln>
                          <a:solidFill>
                            <a:schemeClr val="tx1"/>
                          </a:solidFill>
                          <a:effectLst/>
                          <a:latin typeface="Arial" pitchFamily="34" charset="0"/>
                        </a:rPr>
                        <a:t> are correct.</a:t>
                      </a:r>
                      <a:endParaRPr kumimoji="0" lang="en-U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33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Disposition Shipping Information page appears and is populated with the address information of the winning bidder (Graphic 2.7.37).  You may edit the information on this page as necessary.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sold items on the lot are now ready for shipment.  Refer to Lesson 3, Topic 17 for instruction on shipping items.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2297" name="Picture 24" descr="Disposition - Assign UII page"/>
          <p:cNvPicPr>
            <a:picLocks noChangeAspect="1" noChangeArrowheads="1"/>
          </p:cNvPicPr>
          <p:nvPr/>
        </p:nvPicPr>
        <p:blipFill>
          <a:blip r:embed="rId3" cstate="print"/>
          <a:srcRect/>
          <a:stretch>
            <a:fillRect/>
          </a:stretch>
        </p:blipFill>
        <p:spPr bwMode="auto">
          <a:xfrm>
            <a:off x="3790950" y="1720850"/>
            <a:ext cx="4025900" cy="2405063"/>
          </a:xfrm>
          <a:prstGeom prst="rect">
            <a:avLst/>
          </a:prstGeom>
          <a:noFill/>
          <a:ln w="19050">
            <a:solidFill>
              <a:schemeClr val="tx1"/>
            </a:solidFill>
            <a:miter lim="800000"/>
            <a:headEnd/>
            <a:tailEnd/>
          </a:ln>
        </p:spPr>
      </p:pic>
      <p:sp>
        <p:nvSpPr>
          <p:cNvPr id="182298" name="Rectangle 14"/>
          <p:cNvSpPr>
            <a:spLocks noChangeArrowheads="1"/>
          </p:cNvSpPr>
          <p:nvPr/>
        </p:nvSpPr>
        <p:spPr bwMode="auto">
          <a:xfrm>
            <a:off x="3778250" y="4149725"/>
            <a:ext cx="1092200" cy="461963"/>
          </a:xfrm>
          <a:prstGeom prst="rect">
            <a:avLst/>
          </a:prstGeom>
          <a:noFill/>
          <a:ln w="9525">
            <a:noFill/>
            <a:miter lim="800000"/>
            <a:headEnd/>
            <a:tailEnd/>
          </a:ln>
        </p:spPr>
        <p:txBody>
          <a:bodyPr>
            <a:spAutoFit/>
          </a:bodyPr>
          <a:lstStyle/>
          <a:p>
            <a:pPr algn="l"/>
            <a:r>
              <a:rPr lang="en-US" sz="800"/>
              <a:t>Graphic 2.7.36 : Disposition – Assign UII page</a:t>
            </a:r>
          </a:p>
        </p:txBody>
      </p:sp>
      <p:sp>
        <p:nvSpPr>
          <p:cNvPr id="182299" name="Rectangle 14"/>
          <p:cNvSpPr>
            <a:spLocks noChangeArrowheads="1"/>
          </p:cNvSpPr>
          <p:nvPr/>
        </p:nvSpPr>
        <p:spPr bwMode="auto">
          <a:xfrm>
            <a:off x="4878388" y="6365875"/>
            <a:ext cx="2717800" cy="215900"/>
          </a:xfrm>
          <a:prstGeom prst="rect">
            <a:avLst/>
          </a:prstGeom>
          <a:noFill/>
          <a:ln w="9525">
            <a:noFill/>
            <a:miter lim="800000"/>
            <a:headEnd/>
            <a:tailEnd/>
          </a:ln>
        </p:spPr>
        <p:txBody>
          <a:bodyPr wrap="none">
            <a:spAutoFit/>
          </a:bodyPr>
          <a:lstStyle/>
          <a:p>
            <a:pPr algn="l"/>
            <a:r>
              <a:rPr lang="en-US" sz="800"/>
              <a:t>Graphic 2.7.37 : Disposition Shipping Information page </a:t>
            </a:r>
          </a:p>
        </p:txBody>
      </p:sp>
      <p:sp>
        <p:nvSpPr>
          <p:cNvPr id="182300" name="Rectangle 35"/>
          <p:cNvSpPr>
            <a:spLocks noChangeArrowheads="1"/>
          </p:cNvSpPr>
          <p:nvPr/>
        </p:nvSpPr>
        <p:spPr bwMode="auto">
          <a:xfrm>
            <a:off x="5530850" y="3829050"/>
            <a:ext cx="276225" cy="114300"/>
          </a:xfrm>
          <a:prstGeom prst="rect">
            <a:avLst/>
          </a:prstGeom>
          <a:noFill/>
          <a:ln w="19050" algn="ctr">
            <a:solidFill>
              <a:schemeClr val="folHlink"/>
            </a:solidFill>
            <a:miter lim="800000"/>
            <a:headEnd/>
            <a:tailEnd/>
          </a:ln>
        </p:spPr>
        <p:txBody>
          <a:bodyPr wrap="none" anchor="ctr"/>
          <a:lstStyle/>
          <a:p>
            <a:endParaRPr lang="en-US"/>
          </a:p>
        </p:txBody>
      </p:sp>
      <p:sp>
        <p:nvSpPr>
          <p:cNvPr id="182301" name="Rectangle 35"/>
          <p:cNvSpPr>
            <a:spLocks noChangeArrowheads="1"/>
          </p:cNvSpPr>
          <p:nvPr/>
        </p:nvSpPr>
        <p:spPr bwMode="auto">
          <a:xfrm>
            <a:off x="4116388" y="2786063"/>
            <a:ext cx="147637" cy="520700"/>
          </a:xfrm>
          <a:prstGeom prst="rect">
            <a:avLst/>
          </a:prstGeom>
          <a:noFill/>
          <a:ln w="19050" algn="ctr">
            <a:solidFill>
              <a:schemeClr val="folHlink"/>
            </a:solidFill>
            <a:miter lim="800000"/>
            <a:headEnd/>
            <a:tailEnd/>
          </a:ln>
        </p:spPr>
        <p:txBody>
          <a:bodyPr wrap="none" anchor="ctr"/>
          <a:lstStyle/>
          <a:p>
            <a:endParaRPr lang="en-US"/>
          </a:p>
        </p:txBody>
      </p:sp>
      <p:sp>
        <p:nvSpPr>
          <p:cNvPr id="182302" name="Rectangle 35"/>
          <p:cNvSpPr>
            <a:spLocks noChangeArrowheads="1"/>
          </p:cNvSpPr>
          <p:nvPr/>
        </p:nvSpPr>
        <p:spPr bwMode="auto">
          <a:xfrm flipH="1">
            <a:off x="6656388" y="6061075"/>
            <a:ext cx="212725" cy="106363"/>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Seven – Review </a:t>
            </a:r>
          </a:p>
        </p:txBody>
      </p:sp>
      <p:sp>
        <p:nvSpPr>
          <p:cNvPr id="18329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05EA3E2-0201-4DE9-9ED0-914A7EF0C37A}" type="slidenum">
              <a:rPr lang="en-US" sz="800">
                <a:solidFill>
                  <a:schemeClr val="bg1"/>
                </a:solidFill>
                <a:ea typeface="Arial Unicode MS" pitchFamily="34" charset="-128"/>
                <a:cs typeface="Arial Unicode MS" pitchFamily="34" charset="-128"/>
              </a:rPr>
              <a:pPr algn="r" eaLnBrk="0" hangingPunct="0"/>
              <a:t>176</a:t>
            </a:fld>
            <a:endParaRPr lang="en-US" sz="800">
              <a:solidFill>
                <a:schemeClr val="bg1"/>
              </a:solidFill>
              <a:ea typeface="Arial Unicode MS" pitchFamily="34" charset="-128"/>
              <a:cs typeface="Arial Unicode MS" pitchFamily="34" charset="-128"/>
            </a:endParaRPr>
          </a:p>
        </p:txBody>
      </p:sp>
      <p:sp>
        <p:nvSpPr>
          <p:cNvPr id="183300" name="Rectangle 3"/>
          <p:cNvSpPr txBox="1">
            <a:spLocks noChangeArrowheads="1"/>
          </p:cNvSpPr>
          <p:nvPr/>
        </p:nvSpPr>
        <p:spPr bwMode="auto">
          <a:xfrm>
            <a:off x="0" y="1220788"/>
            <a:ext cx="5410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Seven covered the following topics:</a:t>
            </a:r>
          </a:p>
        </p:txBody>
      </p:sp>
      <p:graphicFrame>
        <p:nvGraphicFramePr>
          <p:cNvPr id="6" name="Table 5"/>
          <p:cNvGraphicFramePr>
            <a:graphicFrameLocks noGrp="1"/>
          </p:cNvGraphicFramePr>
          <p:nvPr/>
        </p:nvGraphicFramePr>
        <p:xfrm>
          <a:off x="430213" y="1773238"/>
          <a:ext cx="7071360" cy="4023360"/>
        </p:xfrm>
        <a:graphic>
          <a:graphicData uri="http://schemas.openxmlformats.org/drawingml/2006/table">
            <a:tbl>
              <a:tblPr>
                <a:tableStyleId>{5C22544A-7EE6-4342-B048-85BDC9FD1C3A}</a:tableStyleId>
              </a:tblPr>
              <a:tblGrid>
                <a:gridCol w="1947134"/>
                <a:gridCol w="5124226"/>
              </a:tblGrid>
              <a:tr h="13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Sales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Sales Authorization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Sale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Sale </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354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Sales Lots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6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Existing Bidders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6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New Bidder</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6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Entering Bids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6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Bid Summary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Awarding the Sale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Collecting Proceeds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16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a Final Disposition on Sold Inventory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Eight – Transfers</a:t>
            </a:r>
          </a:p>
        </p:txBody>
      </p:sp>
      <p:sp>
        <p:nvSpPr>
          <p:cNvPr id="1843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442F8AC-7798-48BC-943D-506A82D7F3B5}" type="slidenum">
              <a:rPr lang="en-US" sz="800">
                <a:solidFill>
                  <a:schemeClr val="bg1"/>
                </a:solidFill>
              </a:rPr>
              <a:pPr algn="r" eaLnBrk="0" hangingPunct="0"/>
              <a:t>177</a:t>
            </a:fld>
            <a:endParaRPr lang="en-US" sz="800">
              <a:solidFill>
                <a:schemeClr val="bg1"/>
              </a:solidFill>
            </a:endParaRPr>
          </a:p>
        </p:txBody>
      </p:sp>
      <p:sp>
        <p:nvSpPr>
          <p:cNvPr id="18432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Eight</a:t>
            </a:r>
          </a:p>
          <a:p>
            <a:pPr eaLnBrk="0" hangingPunct="0"/>
            <a:endParaRPr lang="en-US" sz="4000" b="1">
              <a:ea typeface="Arial Unicode MS" pitchFamily="34" charset="-128"/>
              <a:cs typeface="Arial Unicode MS" pitchFamily="34" charset="-128"/>
            </a:endParaRPr>
          </a:p>
          <a:p>
            <a:pPr eaLnBrk="0" hangingPunct="0"/>
            <a:r>
              <a:rPr lang="en-US" sz="2400" b="1"/>
              <a:t>Transfers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Eight – Topics </a:t>
            </a:r>
          </a:p>
        </p:txBody>
      </p:sp>
      <p:sp>
        <p:nvSpPr>
          <p:cNvPr id="18534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3D12ED4-3015-4D33-8D8E-1CBE67B4B6BB}" type="slidenum">
              <a:rPr lang="en-US" sz="800">
                <a:solidFill>
                  <a:schemeClr val="bg1"/>
                </a:solidFill>
                <a:ea typeface="Arial Unicode MS" pitchFamily="34" charset="-128"/>
                <a:cs typeface="Arial Unicode MS" pitchFamily="34" charset="-128"/>
              </a:rPr>
              <a:pPr algn="r" eaLnBrk="0" hangingPunct="0"/>
              <a:t>178</a:t>
            </a:fld>
            <a:endParaRPr lang="en-US" sz="800">
              <a:solidFill>
                <a:schemeClr val="bg1"/>
              </a:solidFill>
              <a:ea typeface="Arial Unicode MS" pitchFamily="34" charset="-128"/>
              <a:cs typeface="Arial Unicode MS" pitchFamily="34" charset="-128"/>
            </a:endParaRPr>
          </a:p>
        </p:txBody>
      </p:sp>
      <p:sp>
        <p:nvSpPr>
          <p:cNvPr id="185348" name="Rectangle 3"/>
          <p:cNvSpPr txBox="1">
            <a:spLocks noChangeArrowheads="1"/>
          </p:cNvSpPr>
          <p:nvPr/>
        </p:nvSpPr>
        <p:spPr bwMode="auto">
          <a:xfrm>
            <a:off x="0" y="1220788"/>
            <a:ext cx="5410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Eight Topics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Performing a Workload Mass Transfer</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Transferring Cases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Transferring Inventory Schedules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33" descr="Administration page"/>
          <p:cNvPicPr>
            <a:picLocks noChangeAspect="1" noChangeArrowheads="1"/>
          </p:cNvPicPr>
          <p:nvPr/>
        </p:nvPicPr>
        <p:blipFill>
          <a:blip r:embed="rId2" cstate="print"/>
          <a:srcRect/>
          <a:stretch>
            <a:fillRect/>
          </a:stretch>
        </p:blipFill>
        <p:spPr bwMode="auto">
          <a:xfrm>
            <a:off x="4152900" y="1882775"/>
            <a:ext cx="4745038" cy="1549400"/>
          </a:xfrm>
          <a:prstGeom prst="rect">
            <a:avLst/>
          </a:prstGeom>
          <a:noFill/>
          <a:ln w="19050">
            <a:solidFill>
              <a:schemeClr val="tx1"/>
            </a:solidFill>
            <a:miter lim="800000"/>
            <a:headEnd/>
            <a:tailEnd/>
          </a:ln>
        </p:spPr>
      </p:pic>
      <p:pic>
        <p:nvPicPr>
          <p:cNvPr id="186371" name="Picture 34" descr="Mass Transfer page"/>
          <p:cNvPicPr>
            <a:picLocks noChangeAspect="1" noChangeArrowheads="1"/>
          </p:cNvPicPr>
          <p:nvPr/>
        </p:nvPicPr>
        <p:blipFill>
          <a:blip r:embed="rId3" cstate="print"/>
          <a:srcRect/>
          <a:stretch>
            <a:fillRect/>
          </a:stretch>
        </p:blipFill>
        <p:spPr bwMode="auto">
          <a:xfrm>
            <a:off x="4162425" y="3851275"/>
            <a:ext cx="4679950" cy="2371725"/>
          </a:xfrm>
          <a:prstGeom prst="rect">
            <a:avLst/>
          </a:prstGeom>
          <a:noFill/>
          <a:ln w="19050">
            <a:solidFill>
              <a:schemeClr val="tx1"/>
            </a:solidFill>
            <a:miter lim="800000"/>
            <a:headEnd/>
            <a:tailEnd/>
          </a:ln>
        </p:spPr>
      </p:pic>
      <p:sp>
        <p:nvSpPr>
          <p:cNvPr id="186372" name="Rectangle 2"/>
          <p:cNvSpPr>
            <a:spLocks noGrp="1" noChangeArrowheads="1"/>
          </p:cNvSpPr>
          <p:nvPr>
            <p:ph type="title"/>
          </p:nvPr>
        </p:nvSpPr>
        <p:spPr/>
        <p:txBody>
          <a:bodyPr/>
          <a:lstStyle/>
          <a:p>
            <a:pPr eaLnBrk="1" hangingPunct="1"/>
            <a:r>
              <a:rPr lang="en-US" sz="2200" smtClean="0"/>
              <a:t>Topic One – Performing a Workload Mass Transfer</a:t>
            </a:r>
          </a:p>
        </p:txBody>
      </p:sp>
      <p:graphicFrame>
        <p:nvGraphicFramePr>
          <p:cNvPr id="1115139" name="Group 3"/>
          <p:cNvGraphicFramePr>
            <a:graphicFrameLocks noGrp="1"/>
          </p:cNvGraphicFramePr>
          <p:nvPr>
            <p:ph idx="1"/>
          </p:nvPr>
        </p:nvGraphicFramePr>
        <p:xfrm>
          <a:off x="131763" y="2667000"/>
          <a:ext cx="3568681" cy="3718560"/>
        </p:xfrm>
        <a:graphic>
          <a:graphicData uri="http://schemas.openxmlformats.org/drawingml/2006/table">
            <a:tbl>
              <a:tblPr/>
              <a:tblGrid>
                <a:gridCol w="322618"/>
                <a:gridCol w="324606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a Mass Transfer (Graphics 2.8.1 – 2.8.3)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6806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Admin </a:t>
                      </a:r>
                      <a:r>
                        <a:rPr kumimoji="0" lang="en-US" sz="1200" b="0" i="0" u="none" strike="noStrike" cap="none" normalizeH="0" baseline="0" dirty="0" smtClean="0">
                          <a:ln>
                            <a:noFill/>
                          </a:ln>
                          <a:solidFill>
                            <a:schemeClr val="tx1"/>
                          </a:solidFill>
                          <a:effectLst/>
                          <a:latin typeface="Arial" pitchFamily="34" charset="0"/>
                        </a:rPr>
                        <a:t>link on the menu bar.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Administration Tasks page appears (Graphic 2.8.1).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806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Mass Transfer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Mass Transfer page appears (Graphic 2.8.2).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559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whose work is being transferred in the</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Transfer from PLCO E-Mail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687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next to the Transfer from </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PLCO E-Mail box.</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PCARSS will search for the user in the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database and populate his or her name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next to the text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639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27B740A-FAC3-47FE-9E0A-73711475AB55}" type="slidenum">
              <a:rPr lang="en-US" sz="800">
                <a:solidFill>
                  <a:schemeClr val="bg1"/>
                </a:solidFill>
                <a:ea typeface="Arial Unicode MS" pitchFamily="34" charset="-128"/>
                <a:cs typeface="Arial Unicode MS" pitchFamily="34" charset="-128"/>
              </a:rPr>
              <a:pPr algn="r" eaLnBrk="0" hangingPunct="0"/>
              <a:t>179</a:t>
            </a:fld>
            <a:endParaRPr lang="en-US" sz="800">
              <a:solidFill>
                <a:schemeClr val="bg1"/>
              </a:solidFill>
              <a:ea typeface="Arial Unicode MS" pitchFamily="34" charset="-128"/>
              <a:cs typeface="Arial Unicode MS" pitchFamily="34" charset="-128"/>
            </a:endParaRPr>
          </a:p>
        </p:txBody>
      </p:sp>
      <p:pic>
        <p:nvPicPr>
          <p:cNvPr id="186393" name="Picture 23" descr="search"/>
          <p:cNvPicPr>
            <a:picLocks noChangeAspect="1" noChangeArrowheads="1"/>
          </p:cNvPicPr>
          <p:nvPr/>
        </p:nvPicPr>
        <p:blipFill>
          <a:blip r:embed="rId4" cstate="print"/>
          <a:srcRect/>
          <a:stretch>
            <a:fillRect/>
          </a:stretch>
        </p:blipFill>
        <p:spPr bwMode="auto">
          <a:xfrm>
            <a:off x="1157288" y="5230813"/>
            <a:ext cx="173037" cy="161925"/>
          </a:xfrm>
          <a:prstGeom prst="rect">
            <a:avLst/>
          </a:prstGeom>
          <a:noFill/>
          <a:ln w="9525">
            <a:noFill/>
            <a:miter lim="800000"/>
            <a:headEnd/>
            <a:tailEnd/>
          </a:ln>
        </p:spPr>
      </p:pic>
      <p:sp>
        <p:nvSpPr>
          <p:cNvPr id="18639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 Mass Transfer</a:t>
            </a:r>
          </a:p>
        </p:txBody>
      </p:sp>
      <p:sp>
        <p:nvSpPr>
          <p:cNvPr id="186395" name="Text Box 25"/>
          <p:cNvSpPr txBox="1">
            <a:spLocks noChangeArrowheads="1"/>
          </p:cNvSpPr>
          <p:nvPr/>
        </p:nvSpPr>
        <p:spPr bwMode="auto">
          <a:xfrm>
            <a:off x="0" y="1739900"/>
            <a:ext cx="4200525" cy="822325"/>
          </a:xfrm>
          <a:prstGeom prst="rect">
            <a:avLst/>
          </a:prstGeom>
          <a:noFill/>
          <a:ln w="9525">
            <a:noFill/>
            <a:miter lim="800000"/>
            <a:headEnd/>
            <a:tailEnd/>
          </a:ln>
        </p:spPr>
        <p:txBody>
          <a:bodyPr>
            <a:spAutoFit/>
          </a:bodyPr>
          <a:lstStyle/>
          <a:p>
            <a:pPr algn="l"/>
            <a:r>
              <a:rPr lang="en-US" sz="1200"/>
              <a:t>Performing a mass transfer will send all of the cases, inventory schedules, referrals, requisitions, and sales from one PLCO or Administrator to another. Only the Administrator role can perform a mass transfer.</a:t>
            </a:r>
          </a:p>
        </p:txBody>
      </p:sp>
      <p:sp>
        <p:nvSpPr>
          <p:cNvPr id="186396" name="Rectangle 27"/>
          <p:cNvSpPr>
            <a:spLocks noChangeArrowheads="1"/>
          </p:cNvSpPr>
          <p:nvPr/>
        </p:nvSpPr>
        <p:spPr bwMode="auto">
          <a:xfrm>
            <a:off x="7164388" y="2170113"/>
            <a:ext cx="277812" cy="111125"/>
          </a:xfrm>
          <a:prstGeom prst="rect">
            <a:avLst/>
          </a:prstGeom>
          <a:noFill/>
          <a:ln w="19050" algn="ctr">
            <a:solidFill>
              <a:schemeClr val="folHlink"/>
            </a:solidFill>
            <a:miter lim="800000"/>
            <a:headEnd/>
            <a:tailEnd/>
          </a:ln>
        </p:spPr>
        <p:txBody>
          <a:bodyPr wrap="none" anchor="ctr"/>
          <a:lstStyle/>
          <a:p>
            <a:endParaRPr lang="en-US"/>
          </a:p>
        </p:txBody>
      </p:sp>
      <p:sp>
        <p:nvSpPr>
          <p:cNvPr id="186397" name="Rectangle 28"/>
          <p:cNvSpPr>
            <a:spLocks noChangeArrowheads="1"/>
          </p:cNvSpPr>
          <p:nvPr/>
        </p:nvSpPr>
        <p:spPr bwMode="auto">
          <a:xfrm>
            <a:off x="4232275" y="3076575"/>
            <a:ext cx="501650" cy="100013"/>
          </a:xfrm>
          <a:prstGeom prst="rect">
            <a:avLst/>
          </a:prstGeom>
          <a:noFill/>
          <a:ln w="19050" algn="ctr">
            <a:solidFill>
              <a:schemeClr val="folHlink"/>
            </a:solidFill>
            <a:miter lim="800000"/>
            <a:headEnd/>
            <a:tailEnd/>
          </a:ln>
        </p:spPr>
        <p:txBody>
          <a:bodyPr wrap="none" anchor="ctr"/>
          <a:lstStyle/>
          <a:p>
            <a:endParaRPr lang="en-US"/>
          </a:p>
        </p:txBody>
      </p:sp>
      <p:sp>
        <p:nvSpPr>
          <p:cNvPr id="186398" name="Rectangle 30"/>
          <p:cNvSpPr>
            <a:spLocks noChangeArrowheads="1"/>
          </p:cNvSpPr>
          <p:nvPr/>
        </p:nvSpPr>
        <p:spPr bwMode="auto">
          <a:xfrm>
            <a:off x="7110413" y="4784725"/>
            <a:ext cx="139700" cy="100013"/>
          </a:xfrm>
          <a:prstGeom prst="rect">
            <a:avLst/>
          </a:prstGeom>
          <a:noFill/>
          <a:ln w="19050" algn="ctr">
            <a:solidFill>
              <a:schemeClr val="folHlink"/>
            </a:solidFill>
            <a:miter lim="800000"/>
            <a:headEnd/>
            <a:tailEnd/>
          </a:ln>
        </p:spPr>
        <p:txBody>
          <a:bodyPr wrap="none" anchor="ctr"/>
          <a:lstStyle/>
          <a:p>
            <a:endParaRPr lang="en-US"/>
          </a:p>
        </p:txBody>
      </p:sp>
      <p:sp>
        <p:nvSpPr>
          <p:cNvPr id="186399" name="Rectangle 14"/>
          <p:cNvSpPr>
            <a:spLocks noChangeArrowheads="1"/>
          </p:cNvSpPr>
          <p:nvPr/>
        </p:nvSpPr>
        <p:spPr bwMode="auto">
          <a:xfrm>
            <a:off x="4137025" y="3467100"/>
            <a:ext cx="2106613" cy="214313"/>
          </a:xfrm>
          <a:prstGeom prst="rect">
            <a:avLst/>
          </a:prstGeom>
          <a:noFill/>
          <a:ln w="9525">
            <a:noFill/>
            <a:miter lim="800000"/>
            <a:headEnd/>
            <a:tailEnd/>
          </a:ln>
        </p:spPr>
        <p:txBody>
          <a:bodyPr wrap="none">
            <a:spAutoFit/>
          </a:bodyPr>
          <a:lstStyle/>
          <a:p>
            <a:pPr algn="l"/>
            <a:r>
              <a:rPr lang="en-US" sz="800"/>
              <a:t>Graphic 2.8.1 : Administration Tasks page</a:t>
            </a:r>
          </a:p>
        </p:txBody>
      </p:sp>
      <p:sp>
        <p:nvSpPr>
          <p:cNvPr id="186400" name="Rectangle 14"/>
          <p:cNvSpPr>
            <a:spLocks noChangeArrowheads="1"/>
          </p:cNvSpPr>
          <p:nvPr/>
        </p:nvSpPr>
        <p:spPr bwMode="auto">
          <a:xfrm>
            <a:off x="4159250" y="6261100"/>
            <a:ext cx="1866900" cy="215900"/>
          </a:xfrm>
          <a:prstGeom prst="rect">
            <a:avLst/>
          </a:prstGeom>
          <a:noFill/>
          <a:ln w="9525">
            <a:noFill/>
            <a:miter lim="800000"/>
            <a:headEnd/>
            <a:tailEnd/>
          </a:ln>
        </p:spPr>
        <p:txBody>
          <a:bodyPr wrap="none">
            <a:spAutoFit/>
          </a:bodyPr>
          <a:lstStyle/>
          <a:p>
            <a:pPr algn="l"/>
            <a:r>
              <a:rPr lang="en-US" sz="800"/>
              <a:t>Graphic 2.8.2 : Mass Transfer page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Logging into PCARSS</a:t>
            </a:r>
          </a:p>
        </p:txBody>
      </p:sp>
      <p:sp>
        <p:nvSpPr>
          <p:cNvPr id="2150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04ED9F9-00F6-4BC7-BFD1-D9ED8AC0A1DC}" type="slidenum">
              <a:rPr lang="en-US" sz="800">
                <a:solidFill>
                  <a:schemeClr val="bg1"/>
                </a:solidFill>
                <a:ea typeface="ＭＳ Ｐゴシック"/>
                <a:cs typeface="ＭＳ Ｐゴシック"/>
              </a:rPr>
              <a:pPr algn="r" eaLnBrk="0" hangingPunct="0"/>
              <a:t>18</a:t>
            </a:fld>
            <a:endParaRPr lang="en-US" sz="800">
              <a:solidFill>
                <a:schemeClr val="bg1"/>
              </a:solidFill>
              <a:ea typeface="ＭＳ Ｐゴシック"/>
              <a:cs typeface="ＭＳ Ｐゴシック"/>
            </a:endParaRPr>
          </a:p>
        </p:txBody>
      </p:sp>
      <p:sp>
        <p:nvSpPr>
          <p:cNvPr id="2150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Logging into PCARSS</a:t>
            </a:r>
          </a:p>
        </p:txBody>
      </p:sp>
      <p:sp>
        <p:nvSpPr>
          <p:cNvPr id="21509" name="Text Box 6"/>
          <p:cNvSpPr txBox="1">
            <a:spLocks noChangeArrowheads="1"/>
          </p:cNvSpPr>
          <p:nvPr/>
        </p:nvSpPr>
        <p:spPr bwMode="auto">
          <a:xfrm>
            <a:off x="0" y="1751013"/>
            <a:ext cx="6657975" cy="366712"/>
          </a:xfrm>
          <a:prstGeom prst="rect">
            <a:avLst/>
          </a:prstGeom>
          <a:noFill/>
          <a:ln w="9525">
            <a:noFill/>
            <a:miter lim="800000"/>
            <a:headEnd/>
            <a:tailEnd/>
          </a:ln>
        </p:spPr>
        <p:txBody>
          <a:bodyPr>
            <a:spAutoFit/>
          </a:bodyPr>
          <a:lstStyle/>
          <a:p>
            <a:pPr algn="l">
              <a:spcBef>
                <a:spcPct val="50000"/>
              </a:spcBef>
            </a:pPr>
            <a:endParaRPr lang="en-US"/>
          </a:p>
        </p:txBody>
      </p:sp>
      <p:pic>
        <p:nvPicPr>
          <p:cNvPr id="21510" name="Picture 10" descr="portal"/>
          <p:cNvPicPr>
            <a:picLocks noChangeAspect="1" noChangeArrowheads="1"/>
          </p:cNvPicPr>
          <p:nvPr/>
        </p:nvPicPr>
        <p:blipFill>
          <a:blip r:embed="rId3" cstate="print"/>
          <a:srcRect/>
          <a:stretch>
            <a:fillRect/>
          </a:stretch>
        </p:blipFill>
        <p:spPr bwMode="auto">
          <a:xfrm>
            <a:off x="3740150" y="1665288"/>
            <a:ext cx="5151438" cy="3971925"/>
          </a:xfrm>
          <a:prstGeom prst="rect">
            <a:avLst/>
          </a:prstGeom>
          <a:noFill/>
          <a:ln w="19050">
            <a:solidFill>
              <a:schemeClr val="tx1"/>
            </a:solidFill>
            <a:miter lim="800000"/>
            <a:headEnd/>
            <a:tailEnd/>
          </a:ln>
        </p:spPr>
      </p:pic>
      <p:sp>
        <p:nvSpPr>
          <p:cNvPr id="21511" name="Rectangle 14"/>
          <p:cNvSpPr>
            <a:spLocks noChangeArrowheads="1"/>
          </p:cNvSpPr>
          <p:nvPr/>
        </p:nvSpPr>
        <p:spPr bwMode="auto">
          <a:xfrm>
            <a:off x="3724275" y="5668963"/>
            <a:ext cx="2292350" cy="214312"/>
          </a:xfrm>
          <a:prstGeom prst="rect">
            <a:avLst/>
          </a:prstGeom>
          <a:noFill/>
          <a:ln w="9525">
            <a:noFill/>
            <a:miter lim="800000"/>
            <a:headEnd/>
            <a:tailEnd/>
          </a:ln>
        </p:spPr>
        <p:txBody>
          <a:bodyPr wrap="none">
            <a:spAutoFit/>
          </a:bodyPr>
          <a:lstStyle/>
          <a:p>
            <a:pPr algn="l"/>
            <a:r>
              <a:rPr lang="en-US" sz="800"/>
              <a:t>Graphic 1.1.1 : PCARSS icon on eTools Portal</a:t>
            </a:r>
          </a:p>
        </p:txBody>
      </p:sp>
      <p:sp>
        <p:nvSpPr>
          <p:cNvPr id="21512" name="Text Box 12"/>
          <p:cNvSpPr txBox="1">
            <a:spLocks noChangeArrowheads="1"/>
          </p:cNvSpPr>
          <p:nvPr/>
        </p:nvSpPr>
        <p:spPr bwMode="auto">
          <a:xfrm>
            <a:off x="0" y="1787525"/>
            <a:ext cx="3417888" cy="457200"/>
          </a:xfrm>
          <a:prstGeom prst="rect">
            <a:avLst/>
          </a:prstGeom>
          <a:noFill/>
          <a:ln w="9525">
            <a:noFill/>
            <a:miter lim="800000"/>
            <a:headEnd/>
            <a:tailEnd/>
          </a:ln>
        </p:spPr>
        <p:txBody>
          <a:bodyPr>
            <a:spAutoFit/>
          </a:bodyPr>
          <a:lstStyle/>
          <a:p>
            <a:pPr algn="l">
              <a:spcBef>
                <a:spcPct val="50000"/>
              </a:spcBef>
            </a:pPr>
            <a:r>
              <a:rPr lang="en-US" sz="1200"/>
              <a:t>You may follow these steps for logging into PCARSS as any user role.</a:t>
            </a:r>
          </a:p>
        </p:txBody>
      </p:sp>
      <p:sp>
        <p:nvSpPr>
          <p:cNvPr id="21513" name="Rectangle 13"/>
          <p:cNvSpPr>
            <a:spLocks noChangeArrowheads="1"/>
          </p:cNvSpPr>
          <p:nvPr/>
        </p:nvSpPr>
        <p:spPr bwMode="auto">
          <a:xfrm>
            <a:off x="7207250" y="2762250"/>
            <a:ext cx="1635125" cy="658813"/>
          </a:xfrm>
          <a:prstGeom prst="rect">
            <a:avLst/>
          </a:prstGeom>
          <a:noFill/>
          <a:ln w="19050" algn="ctr">
            <a:solidFill>
              <a:schemeClr val="folHlink"/>
            </a:solidFill>
            <a:miter lim="800000"/>
            <a:headEnd/>
            <a:tailEnd/>
          </a:ln>
        </p:spPr>
        <p:txBody>
          <a:bodyPr wrap="none" anchor="ctr"/>
          <a:lstStyle/>
          <a:p>
            <a:endParaRPr lang="en-US"/>
          </a:p>
        </p:txBody>
      </p:sp>
      <p:graphicFrame>
        <p:nvGraphicFramePr>
          <p:cNvPr id="968756" name="Group 52"/>
          <p:cNvGraphicFramePr>
            <a:graphicFrameLocks noGrp="1"/>
          </p:cNvGraphicFramePr>
          <p:nvPr/>
        </p:nvGraphicFramePr>
        <p:xfrm>
          <a:off x="125413" y="2365375"/>
          <a:ext cx="3230973" cy="1645920"/>
        </p:xfrm>
        <a:graphic>
          <a:graphicData uri="http://schemas.openxmlformats.org/drawingml/2006/table">
            <a:tbl>
              <a:tblPr/>
              <a:tblGrid>
                <a:gridCol w="269344"/>
                <a:gridCol w="2961629"/>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Logging into PCARSS (Graphic 1.1.1)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85511">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Log</a:t>
                      </a:r>
                      <a:r>
                        <a:rPr kumimoji="0" lang="en-US" sz="1200" b="0" i="0" u="none" strike="noStrike" cap="none" normalizeH="0" baseline="0" smtClean="0">
                          <a:ln>
                            <a:noFill/>
                          </a:ln>
                          <a:solidFill>
                            <a:srgbClr val="000000"/>
                          </a:solidFill>
                          <a:effectLst/>
                          <a:latin typeface="Arial" pitchFamily="34" charset="0"/>
                        </a:rPr>
                        <a:t> into the </a:t>
                      </a:r>
                      <a:r>
                        <a:rPr kumimoji="0" lang="en-US" sz="1200" b="1" i="0" u="none" strike="noStrike" cap="none" normalizeH="0" baseline="0" smtClean="0">
                          <a:ln>
                            <a:noFill/>
                          </a:ln>
                          <a:solidFill>
                            <a:srgbClr val="000000"/>
                          </a:solidFill>
                          <a:effectLst/>
                          <a:latin typeface="Arial" pitchFamily="34" charset="0"/>
                        </a:rPr>
                        <a:t>eTools Portal </a:t>
                      </a:r>
                      <a:r>
                        <a:rPr kumimoji="0" lang="en-US" sz="1200" b="0" i="0" u="none" strike="noStrike" cap="none" normalizeH="0" baseline="0" smtClean="0">
                          <a:ln>
                            <a:noFill/>
                          </a:ln>
                          <a:solidFill>
                            <a:srgbClr val="000000"/>
                          </a:solidFill>
                          <a:effectLst/>
                          <a:latin typeface="Arial" pitchFamily="34" charset="0"/>
                        </a:rPr>
                        <a:t>(Graphic 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3779">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Double-click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Plant Clearance Automated Reutilization Screening System</a:t>
                      </a:r>
                      <a:r>
                        <a:rPr kumimoji="0" lang="en-US" sz="1200" b="0" i="0" u="none" strike="noStrike" cap="none" normalizeH="0" baseline="0" dirty="0" smtClean="0">
                          <a:ln>
                            <a:noFill/>
                          </a:ln>
                          <a:solidFill>
                            <a:schemeClr val="tx1"/>
                          </a:solidFill>
                          <a:effectLst/>
                          <a:latin typeface="Arial" pitchFamily="34" charset="0"/>
                        </a:rPr>
                        <a:t> icon on your portal.</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Home Page for your assigned user role in IWAM or EWAM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34" descr="Mass Transfer page"/>
          <p:cNvPicPr>
            <a:picLocks noChangeAspect="1" noChangeArrowheads="1"/>
          </p:cNvPicPr>
          <p:nvPr/>
        </p:nvPicPr>
        <p:blipFill>
          <a:blip r:embed="rId2" cstate="print"/>
          <a:srcRect/>
          <a:stretch>
            <a:fillRect/>
          </a:stretch>
        </p:blipFill>
        <p:spPr bwMode="auto">
          <a:xfrm>
            <a:off x="4216400" y="1851025"/>
            <a:ext cx="4679950" cy="2371725"/>
          </a:xfrm>
          <a:prstGeom prst="rect">
            <a:avLst/>
          </a:prstGeom>
          <a:noFill/>
          <a:ln w="19050">
            <a:solidFill>
              <a:schemeClr val="tx1"/>
            </a:solidFill>
            <a:miter lim="800000"/>
            <a:headEnd/>
            <a:tailEnd/>
          </a:ln>
        </p:spPr>
      </p:pic>
      <p:sp>
        <p:nvSpPr>
          <p:cNvPr id="187395" name="Rectangle 2"/>
          <p:cNvSpPr>
            <a:spLocks noGrp="1" noChangeArrowheads="1"/>
          </p:cNvSpPr>
          <p:nvPr>
            <p:ph type="title"/>
          </p:nvPr>
        </p:nvSpPr>
        <p:spPr/>
        <p:txBody>
          <a:bodyPr/>
          <a:lstStyle/>
          <a:p>
            <a:pPr eaLnBrk="1" hangingPunct="1"/>
            <a:r>
              <a:rPr lang="en-US" sz="2200" smtClean="0"/>
              <a:t>Topic One – Performing a Workload Mass Transfer</a:t>
            </a:r>
          </a:p>
        </p:txBody>
      </p:sp>
      <p:sp>
        <p:nvSpPr>
          <p:cNvPr id="18739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428FA66-9DE5-42F6-AE49-97B2FD9C20AC}" type="slidenum">
              <a:rPr lang="en-US" sz="800">
                <a:solidFill>
                  <a:schemeClr val="bg1"/>
                </a:solidFill>
                <a:ea typeface="Arial Unicode MS" pitchFamily="34" charset="-128"/>
                <a:cs typeface="Arial Unicode MS" pitchFamily="34" charset="-128"/>
              </a:rPr>
              <a:pPr algn="r" eaLnBrk="0" hangingPunct="0"/>
              <a:t>180</a:t>
            </a:fld>
            <a:endParaRPr lang="en-US" sz="800">
              <a:solidFill>
                <a:schemeClr val="bg1"/>
              </a:solidFill>
              <a:ea typeface="Arial Unicode MS" pitchFamily="34" charset="-128"/>
              <a:cs typeface="Arial Unicode MS" pitchFamily="34" charset="-128"/>
            </a:endParaRPr>
          </a:p>
        </p:txBody>
      </p:sp>
      <p:graphicFrame>
        <p:nvGraphicFramePr>
          <p:cNvPr id="1152066" name="Group 66"/>
          <p:cNvGraphicFramePr>
            <a:graphicFrameLocks noGrp="1"/>
          </p:cNvGraphicFramePr>
          <p:nvPr>
            <p:ph idx="1"/>
          </p:nvPr>
        </p:nvGraphicFramePr>
        <p:xfrm>
          <a:off x="277813" y="1790700"/>
          <a:ext cx="3638550" cy="3962400"/>
        </p:xfrm>
        <a:graphic>
          <a:graphicData uri="http://schemas.openxmlformats.org/drawingml/2006/table">
            <a:tbl>
              <a:tblPr/>
              <a:tblGrid>
                <a:gridCol w="389161"/>
                <a:gridCol w="3249389"/>
              </a:tblGrid>
              <a:tr h="141001">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a Mass Transfer (Graphics 2.8.1 – 2.8.3)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2300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who </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will receive the work in the Transfer to E-</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Mail box.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0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next to the Transfer to E-Mail</a:t>
                      </a:r>
                      <a:r>
                        <a:rPr kumimoji="0" lang="en-US" sz="1200" b="1"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box.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PCARSS will search for the user in the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database and populate his or her name next to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text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260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comments</a:t>
                      </a:r>
                      <a:r>
                        <a:rPr kumimoji="0" lang="en-US" sz="1200" b="0" i="0" u="none" strike="noStrike" cap="none" normalizeH="0" baseline="0" dirty="0" smtClean="0">
                          <a:ln>
                            <a:noFill/>
                          </a:ln>
                          <a:solidFill>
                            <a:schemeClr val="tx1"/>
                          </a:solidFill>
                          <a:effectLst/>
                          <a:latin typeface="Arial" pitchFamily="34" charset="0"/>
                        </a:rPr>
                        <a:t> in the Transfer Comments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847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Transfer Workload</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Home Page appears and the case,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inventory schedule, referral, requisition, and</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sales workloads have been transferred from</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one PLCO to the other.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87416" name="Picture 54" descr="search"/>
          <p:cNvPicPr>
            <a:picLocks noChangeAspect="1" noChangeArrowheads="1"/>
          </p:cNvPicPr>
          <p:nvPr/>
        </p:nvPicPr>
        <p:blipFill>
          <a:blip r:embed="rId3" cstate="print"/>
          <a:srcRect/>
          <a:stretch>
            <a:fillRect/>
          </a:stretch>
        </p:blipFill>
        <p:spPr bwMode="auto">
          <a:xfrm>
            <a:off x="1374775" y="2954338"/>
            <a:ext cx="173038" cy="161925"/>
          </a:xfrm>
          <a:prstGeom prst="rect">
            <a:avLst/>
          </a:prstGeom>
          <a:noFill/>
          <a:ln w="9525">
            <a:noFill/>
            <a:miter lim="800000"/>
            <a:headEnd/>
            <a:tailEnd/>
          </a:ln>
        </p:spPr>
      </p:pic>
      <p:sp>
        <p:nvSpPr>
          <p:cNvPr id="187417" name="Rectangle 3"/>
          <p:cNvSpPr txBox="1">
            <a:spLocks noChangeArrowheads="1"/>
          </p:cNvSpPr>
          <p:nvPr/>
        </p:nvSpPr>
        <p:spPr bwMode="auto">
          <a:xfrm>
            <a:off x="0" y="1220788"/>
            <a:ext cx="46323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 Mass Transfer – Continued </a:t>
            </a:r>
          </a:p>
        </p:txBody>
      </p:sp>
      <p:sp>
        <p:nvSpPr>
          <p:cNvPr id="187418" name="Rectangle 14"/>
          <p:cNvSpPr>
            <a:spLocks noChangeArrowheads="1"/>
          </p:cNvSpPr>
          <p:nvPr/>
        </p:nvSpPr>
        <p:spPr bwMode="auto">
          <a:xfrm>
            <a:off x="4200525" y="4235450"/>
            <a:ext cx="1866900" cy="214313"/>
          </a:xfrm>
          <a:prstGeom prst="rect">
            <a:avLst/>
          </a:prstGeom>
          <a:noFill/>
          <a:ln w="9525">
            <a:noFill/>
            <a:miter lim="800000"/>
            <a:headEnd/>
            <a:tailEnd/>
          </a:ln>
        </p:spPr>
        <p:txBody>
          <a:bodyPr wrap="none">
            <a:spAutoFit/>
          </a:bodyPr>
          <a:lstStyle/>
          <a:p>
            <a:pPr algn="l"/>
            <a:r>
              <a:rPr lang="en-US" sz="800"/>
              <a:t>Graphic 2.8.3 : Mass Transfer page</a:t>
            </a:r>
          </a:p>
        </p:txBody>
      </p:sp>
      <p:sp>
        <p:nvSpPr>
          <p:cNvPr id="187419" name="Rectangle 69"/>
          <p:cNvSpPr>
            <a:spLocks noChangeArrowheads="1"/>
          </p:cNvSpPr>
          <p:nvPr/>
        </p:nvSpPr>
        <p:spPr bwMode="auto">
          <a:xfrm>
            <a:off x="5972175" y="3865563"/>
            <a:ext cx="838200" cy="149225"/>
          </a:xfrm>
          <a:prstGeom prst="rect">
            <a:avLst/>
          </a:prstGeom>
          <a:noFill/>
          <a:ln w="19050" algn="ctr">
            <a:solidFill>
              <a:schemeClr val="folHlink"/>
            </a:solidFill>
            <a:miter lim="800000"/>
            <a:headEnd/>
            <a:tailEnd/>
          </a:ln>
        </p:spPr>
        <p:txBody>
          <a:bodyPr wrap="none" anchor="ctr"/>
          <a:lstStyle/>
          <a:p>
            <a:endParaRPr lang="en-US"/>
          </a:p>
        </p:txBody>
      </p:sp>
      <p:sp>
        <p:nvSpPr>
          <p:cNvPr id="187420" name="Rectangle 30"/>
          <p:cNvSpPr>
            <a:spLocks noChangeArrowheads="1"/>
          </p:cNvSpPr>
          <p:nvPr/>
        </p:nvSpPr>
        <p:spPr bwMode="auto">
          <a:xfrm>
            <a:off x="7164388" y="2782888"/>
            <a:ext cx="139700" cy="10001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37" descr="Transfer Options page"/>
          <p:cNvPicPr>
            <a:picLocks noChangeAspect="1" noChangeArrowheads="1"/>
          </p:cNvPicPr>
          <p:nvPr/>
        </p:nvPicPr>
        <p:blipFill>
          <a:blip r:embed="rId2" cstate="print"/>
          <a:srcRect/>
          <a:stretch>
            <a:fillRect/>
          </a:stretch>
        </p:blipFill>
        <p:spPr bwMode="auto">
          <a:xfrm>
            <a:off x="3743325" y="1839913"/>
            <a:ext cx="5172075" cy="1463675"/>
          </a:xfrm>
          <a:prstGeom prst="rect">
            <a:avLst/>
          </a:prstGeom>
          <a:noFill/>
          <a:ln w="19050">
            <a:solidFill>
              <a:schemeClr val="tx1"/>
            </a:solidFill>
            <a:miter lim="800000"/>
            <a:headEnd/>
            <a:tailEnd/>
          </a:ln>
        </p:spPr>
      </p:pic>
      <p:sp>
        <p:nvSpPr>
          <p:cNvPr id="188419" name="Rectangle 2"/>
          <p:cNvSpPr>
            <a:spLocks noGrp="1" noChangeArrowheads="1"/>
          </p:cNvSpPr>
          <p:nvPr>
            <p:ph type="title" idx="4294967295"/>
          </p:nvPr>
        </p:nvSpPr>
        <p:spPr/>
        <p:txBody>
          <a:bodyPr/>
          <a:lstStyle/>
          <a:p>
            <a:pPr eaLnBrk="1" hangingPunct="1"/>
            <a:r>
              <a:rPr lang="en-US" sz="2300" smtClean="0"/>
              <a:t>Topic Two – Transferring Cases</a:t>
            </a:r>
          </a:p>
        </p:txBody>
      </p:sp>
      <p:graphicFrame>
        <p:nvGraphicFramePr>
          <p:cNvPr id="1119235" name="Group 3"/>
          <p:cNvGraphicFramePr>
            <a:graphicFrameLocks noGrp="1"/>
          </p:cNvGraphicFramePr>
          <p:nvPr>
            <p:ph idx="4294967295"/>
          </p:nvPr>
        </p:nvGraphicFramePr>
        <p:xfrm>
          <a:off x="104775" y="2808288"/>
          <a:ext cx="3448050" cy="2779776"/>
        </p:xfrm>
        <a:graphic>
          <a:graphicData uri="http://schemas.openxmlformats.org/drawingml/2006/table">
            <a:tbl>
              <a:tblPr/>
              <a:tblGrid>
                <a:gridCol w="343050"/>
                <a:gridCol w="310500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a Case Transfer (Graphics 2.8.4 – 2.8.12)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70077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If you are a PLCO,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Transfers</a:t>
                      </a:r>
                      <a:r>
                        <a:rPr kumimoji="0" lang="en-US" sz="1200" b="0" i="0" u="none" strike="noStrike" cap="none" normalizeH="0" baseline="0" dirty="0" smtClean="0">
                          <a:ln>
                            <a:noFill/>
                          </a:ln>
                          <a:solidFill>
                            <a:schemeClr val="tx1"/>
                          </a:solidFill>
                          <a:effectLst/>
                          <a:latin typeface="Arial" pitchFamily="34" charset="0"/>
                        </a:rPr>
                        <a:t> link on the menu bar.</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Transfer Tasks page appears (Graphic 2.8.4).</a:t>
                      </a:r>
                    </a:p>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rPr>
                        <a:t>If you are an Administrator,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Admin</a:t>
                      </a:r>
                      <a:r>
                        <a:rPr kumimoji="0" lang="en-US" sz="1200" b="0" i="0" u="none" strike="noStrike" cap="none" normalizeH="0" baseline="0" dirty="0" smtClean="0">
                          <a:ln>
                            <a:noFill/>
                          </a:ln>
                          <a:solidFill>
                            <a:schemeClr val="tx1"/>
                          </a:solidFill>
                          <a:effectLst/>
                          <a:latin typeface="Arial" pitchFamily="34" charset="0"/>
                        </a:rPr>
                        <a:t> link on the menu bar.</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Administration Tasks page appears (Graphic 2.8.5).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7555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Case Transfer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Cases Transfer page appears (Graphic 2.8.6).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8433" name="Rectangle 3"/>
          <p:cNvSpPr txBox="1">
            <a:spLocks noChangeArrowheads="1"/>
          </p:cNvSpPr>
          <p:nvPr/>
        </p:nvSpPr>
        <p:spPr bwMode="auto">
          <a:xfrm>
            <a:off x="0" y="1220788"/>
            <a:ext cx="46323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 Case Transfer</a:t>
            </a:r>
          </a:p>
        </p:txBody>
      </p:sp>
      <p:sp>
        <p:nvSpPr>
          <p:cNvPr id="18843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73572A0-BB5E-426B-BF0F-E0D1161BFFE8}" type="slidenum">
              <a:rPr lang="en-US" sz="800">
                <a:solidFill>
                  <a:schemeClr val="bg1"/>
                </a:solidFill>
                <a:ea typeface="Arial Unicode MS" pitchFamily="34" charset="-128"/>
                <a:cs typeface="Arial Unicode MS" pitchFamily="34" charset="-128"/>
              </a:rPr>
              <a:pPr algn="r" eaLnBrk="0" hangingPunct="0"/>
              <a:t>181</a:t>
            </a:fld>
            <a:endParaRPr lang="en-US" sz="800">
              <a:solidFill>
                <a:schemeClr val="bg1"/>
              </a:solidFill>
              <a:ea typeface="Arial Unicode MS" pitchFamily="34" charset="-128"/>
              <a:cs typeface="Arial Unicode MS" pitchFamily="34" charset="-128"/>
            </a:endParaRPr>
          </a:p>
        </p:txBody>
      </p:sp>
      <p:sp>
        <p:nvSpPr>
          <p:cNvPr id="188435" name="Rectangle 30"/>
          <p:cNvSpPr>
            <a:spLocks noChangeArrowheads="1"/>
          </p:cNvSpPr>
          <p:nvPr/>
        </p:nvSpPr>
        <p:spPr bwMode="auto">
          <a:xfrm>
            <a:off x="7032625" y="2165350"/>
            <a:ext cx="358775" cy="101600"/>
          </a:xfrm>
          <a:prstGeom prst="rect">
            <a:avLst/>
          </a:prstGeom>
          <a:noFill/>
          <a:ln w="19050" algn="ctr">
            <a:solidFill>
              <a:schemeClr val="folHlink"/>
            </a:solidFill>
            <a:miter lim="800000"/>
            <a:headEnd/>
            <a:tailEnd/>
          </a:ln>
        </p:spPr>
        <p:txBody>
          <a:bodyPr wrap="none" anchor="ctr"/>
          <a:lstStyle/>
          <a:p>
            <a:endParaRPr lang="en-US"/>
          </a:p>
        </p:txBody>
      </p:sp>
      <p:sp>
        <p:nvSpPr>
          <p:cNvPr id="188436" name="Rectangle 31"/>
          <p:cNvSpPr>
            <a:spLocks noChangeArrowheads="1"/>
          </p:cNvSpPr>
          <p:nvPr/>
        </p:nvSpPr>
        <p:spPr bwMode="auto">
          <a:xfrm>
            <a:off x="3836988" y="2782888"/>
            <a:ext cx="534987" cy="131762"/>
          </a:xfrm>
          <a:prstGeom prst="rect">
            <a:avLst/>
          </a:prstGeom>
          <a:noFill/>
          <a:ln w="19050" algn="ctr">
            <a:solidFill>
              <a:schemeClr val="folHlink"/>
            </a:solidFill>
            <a:miter lim="800000"/>
            <a:headEnd/>
            <a:tailEnd/>
          </a:ln>
        </p:spPr>
        <p:txBody>
          <a:bodyPr wrap="none" anchor="ctr"/>
          <a:lstStyle/>
          <a:p>
            <a:endParaRPr lang="en-US"/>
          </a:p>
        </p:txBody>
      </p:sp>
      <p:sp>
        <p:nvSpPr>
          <p:cNvPr id="188437" name="Rectangle 32"/>
          <p:cNvSpPr>
            <a:spLocks noChangeArrowheads="1"/>
          </p:cNvSpPr>
          <p:nvPr/>
        </p:nvSpPr>
        <p:spPr bwMode="auto">
          <a:xfrm>
            <a:off x="6783388" y="4071938"/>
            <a:ext cx="230187" cy="84137"/>
          </a:xfrm>
          <a:prstGeom prst="rect">
            <a:avLst/>
          </a:prstGeom>
          <a:noFill/>
          <a:ln w="19050" algn="ctr">
            <a:solidFill>
              <a:schemeClr val="folHlink"/>
            </a:solidFill>
            <a:miter lim="800000"/>
            <a:headEnd/>
            <a:tailEnd/>
          </a:ln>
        </p:spPr>
        <p:txBody>
          <a:bodyPr wrap="none" anchor="ctr"/>
          <a:lstStyle/>
          <a:p>
            <a:endParaRPr lang="en-US"/>
          </a:p>
        </p:txBody>
      </p:sp>
      <p:sp>
        <p:nvSpPr>
          <p:cNvPr id="188438" name="Rectangle 33"/>
          <p:cNvSpPr>
            <a:spLocks noChangeArrowheads="1"/>
          </p:cNvSpPr>
          <p:nvPr/>
        </p:nvSpPr>
        <p:spPr bwMode="auto">
          <a:xfrm>
            <a:off x="4695825" y="5194300"/>
            <a:ext cx="96838" cy="79375"/>
          </a:xfrm>
          <a:prstGeom prst="rect">
            <a:avLst/>
          </a:prstGeom>
          <a:noFill/>
          <a:ln w="19050" algn="ctr">
            <a:solidFill>
              <a:schemeClr val="folHlink"/>
            </a:solidFill>
            <a:miter lim="800000"/>
            <a:headEnd/>
            <a:tailEnd/>
          </a:ln>
        </p:spPr>
        <p:txBody>
          <a:bodyPr wrap="none" anchor="ctr"/>
          <a:lstStyle/>
          <a:p>
            <a:endParaRPr lang="en-US"/>
          </a:p>
        </p:txBody>
      </p:sp>
      <p:sp>
        <p:nvSpPr>
          <p:cNvPr id="188439" name="Rectangle 14"/>
          <p:cNvSpPr>
            <a:spLocks noChangeArrowheads="1"/>
          </p:cNvSpPr>
          <p:nvPr/>
        </p:nvSpPr>
        <p:spPr bwMode="auto">
          <a:xfrm>
            <a:off x="3725863" y="3302000"/>
            <a:ext cx="1836737" cy="215900"/>
          </a:xfrm>
          <a:prstGeom prst="rect">
            <a:avLst/>
          </a:prstGeom>
          <a:noFill/>
          <a:ln w="9525">
            <a:noFill/>
            <a:miter lim="800000"/>
            <a:headEnd/>
            <a:tailEnd/>
          </a:ln>
        </p:spPr>
        <p:txBody>
          <a:bodyPr wrap="none">
            <a:spAutoFit/>
          </a:bodyPr>
          <a:lstStyle/>
          <a:p>
            <a:pPr algn="l"/>
            <a:r>
              <a:rPr lang="en-US" sz="800"/>
              <a:t>Graphic 2.8.4 : Transfer Tasks page</a:t>
            </a:r>
          </a:p>
        </p:txBody>
      </p:sp>
      <p:sp>
        <p:nvSpPr>
          <p:cNvPr id="188440" name="Rectangle 14"/>
          <p:cNvSpPr>
            <a:spLocks noChangeArrowheads="1"/>
          </p:cNvSpPr>
          <p:nvPr/>
        </p:nvSpPr>
        <p:spPr bwMode="auto">
          <a:xfrm>
            <a:off x="3702050" y="5507038"/>
            <a:ext cx="2135188" cy="215900"/>
          </a:xfrm>
          <a:prstGeom prst="rect">
            <a:avLst/>
          </a:prstGeom>
          <a:noFill/>
          <a:ln w="9525">
            <a:noFill/>
            <a:miter lim="800000"/>
            <a:headEnd/>
            <a:tailEnd/>
          </a:ln>
        </p:spPr>
        <p:txBody>
          <a:bodyPr wrap="none">
            <a:spAutoFit/>
          </a:bodyPr>
          <a:lstStyle/>
          <a:p>
            <a:pPr algn="l"/>
            <a:r>
              <a:rPr lang="en-US" sz="800"/>
              <a:t>Graphic 2.8.5 :  Administration Tasks page</a:t>
            </a:r>
          </a:p>
        </p:txBody>
      </p:sp>
      <p:sp>
        <p:nvSpPr>
          <p:cNvPr id="188441" name="Text Box 25"/>
          <p:cNvSpPr txBox="1">
            <a:spLocks noChangeArrowheads="1"/>
          </p:cNvSpPr>
          <p:nvPr/>
        </p:nvSpPr>
        <p:spPr bwMode="auto">
          <a:xfrm>
            <a:off x="0" y="1739900"/>
            <a:ext cx="3657600" cy="1004888"/>
          </a:xfrm>
          <a:prstGeom prst="rect">
            <a:avLst/>
          </a:prstGeom>
          <a:noFill/>
          <a:ln w="9525">
            <a:noFill/>
            <a:miter lim="800000"/>
            <a:headEnd/>
            <a:tailEnd/>
          </a:ln>
        </p:spPr>
        <p:txBody>
          <a:bodyPr>
            <a:spAutoFit/>
          </a:bodyPr>
          <a:lstStyle/>
          <a:p>
            <a:pPr algn="l"/>
            <a:r>
              <a:rPr lang="en-US" sz="1200"/>
              <a:t>Transferring a case will also transfer all of its associated inventory schedules, referrals, requisitions, and sales. PLCOs can only transfer their own cases, but Administrators can transfer cases belonging to any user.</a:t>
            </a:r>
          </a:p>
        </p:txBody>
      </p:sp>
      <p:pic>
        <p:nvPicPr>
          <p:cNvPr id="188442" name="Picture 33" descr="Administration page"/>
          <p:cNvPicPr>
            <a:picLocks noChangeAspect="1" noChangeArrowheads="1"/>
          </p:cNvPicPr>
          <p:nvPr/>
        </p:nvPicPr>
        <p:blipFill>
          <a:blip r:embed="rId3" cstate="print"/>
          <a:srcRect/>
          <a:stretch>
            <a:fillRect/>
          </a:stretch>
        </p:blipFill>
        <p:spPr bwMode="auto">
          <a:xfrm>
            <a:off x="3743325" y="3787775"/>
            <a:ext cx="5202238" cy="1698625"/>
          </a:xfrm>
          <a:prstGeom prst="rect">
            <a:avLst/>
          </a:prstGeom>
          <a:noFill/>
          <a:ln w="19050">
            <a:solidFill>
              <a:schemeClr val="tx1"/>
            </a:solidFill>
            <a:miter lim="800000"/>
            <a:headEnd/>
            <a:tailEnd/>
          </a:ln>
        </p:spPr>
      </p:pic>
      <p:sp>
        <p:nvSpPr>
          <p:cNvPr id="188443" name="Rectangle 31"/>
          <p:cNvSpPr>
            <a:spLocks noChangeArrowheads="1"/>
          </p:cNvSpPr>
          <p:nvPr/>
        </p:nvSpPr>
        <p:spPr bwMode="auto">
          <a:xfrm>
            <a:off x="3836988" y="4849813"/>
            <a:ext cx="534987" cy="122237"/>
          </a:xfrm>
          <a:prstGeom prst="rect">
            <a:avLst/>
          </a:prstGeom>
          <a:noFill/>
          <a:ln w="19050" algn="ctr">
            <a:solidFill>
              <a:schemeClr val="folHlink"/>
            </a:solidFill>
            <a:miter lim="800000"/>
            <a:headEnd/>
            <a:tailEnd/>
          </a:ln>
        </p:spPr>
        <p:txBody>
          <a:bodyPr wrap="none" anchor="ctr"/>
          <a:lstStyle/>
          <a:p>
            <a:endParaRPr lang="en-US"/>
          </a:p>
        </p:txBody>
      </p:sp>
      <p:sp>
        <p:nvSpPr>
          <p:cNvPr id="188444" name="Rectangle 30"/>
          <p:cNvSpPr>
            <a:spLocks noChangeArrowheads="1"/>
          </p:cNvSpPr>
          <p:nvPr/>
        </p:nvSpPr>
        <p:spPr bwMode="auto">
          <a:xfrm>
            <a:off x="7061200" y="4127500"/>
            <a:ext cx="254000" cy="1016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41" descr="Case Transfer - Search Results"/>
          <p:cNvPicPr>
            <a:picLocks noChangeAspect="1" noChangeArrowheads="1"/>
          </p:cNvPicPr>
          <p:nvPr/>
        </p:nvPicPr>
        <p:blipFill>
          <a:blip r:embed="rId2" cstate="print"/>
          <a:srcRect/>
          <a:stretch>
            <a:fillRect/>
          </a:stretch>
        </p:blipFill>
        <p:spPr bwMode="auto">
          <a:xfrm>
            <a:off x="3511550" y="3833813"/>
            <a:ext cx="5486400" cy="1581150"/>
          </a:xfrm>
          <a:prstGeom prst="rect">
            <a:avLst/>
          </a:prstGeom>
          <a:noFill/>
          <a:ln w="19050">
            <a:solidFill>
              <a:schemeClr val="tx1"/>
            </a:solidFill>
            <a:miter lim="800000"/>
            <a:headEnd/>
            <a:tailEnd/>
          </a:ln>
        </p:spPr>
      </p:pic>
      <p:sp>
        <p:nvSpPr>
          <p:cNvPr id="189443" name="Rectangle 2"/>
          <p:cNvSpPr>
            <a:spLocks noGrp="1" noChangeArrowheads="1"/>
          </p:cNvSpPr>
          <p:nvPr>
            <p:ph type="title" idx="4294967295"/>
          </p:nvPr>
        </p:nvSpPr>
        <p:spPr/>
        <p:txBody>
          <a:bodyPr/>
          <a:lstStyle/>
          <a:p>
            <a:pPr eaLnBrk="1" hangingPunct="1"/>
            <a:r>
              <a:rPr lang="en-US" sz="2300" smtClean="0"/>
              <a:t>Topic Two – Transferring Cases</a:t>
            </a:r>
          </a:p>
        </p:txBody>
      </p:sp>
      <p:graphicFrame>
        <p:nvGraphicFramePr>
          <p:cNvPr id="481311" name="Group 31"/>
          <p:cNvGraphicFramePr>
            <a:graphicFrameLocks noGrp="1"/>
          </p:cNvGraphicFramePr>
          <p:nvPr>
            <p:ph idx="4294967295"/>
          </p:nvPr>
        </p:nvGraphicFramePr>
        <p:xfrm>
          <a:off x="195263" y="1863725"/>
          <a:ext cx="3090862" cy="3371088"/>
        </p:xfrm>
        <a:graphic>
          <a:graphicData uri="http://schemas.openxmlformats.org/drawingml/2006/table">
            <a:tbl>
              <a:tblPr/>
              <a:tblGrid>
                <a:gridCol w="369887"/>
                <a:gridCol w="2720975"/>
              </a:tblGrid>
              <a:tr h="23495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Performing a Case Transfer (Graphics 2.8.4 – 2.8.8)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714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search criteria</a:t>
                      </a:r>
                      <a:r>
                        <a:rPr kumimoji="0" lang="en-US" sz="1200" b="0" i="0" u="none" strike="noStrike" cap="none" normalizeH="0" baseline="0" smtClean="0">
                          <a:ln>
                            <a:noFill/>
                          </a:ln>
                          <a:solidFill>
                            <a:schemeClr val="tx1"/>
                          </a:solidFill>
                          <a:effectLst/>
                          <a:latin typeface="Arial" pitchFamily="34" charset="0"/>
                        </a:rPr>
                        <a:t> in at least one of the boxes provided.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Search</a:t>
                      </a:r>
                      <a:r>
                        <a:rPr kumimoji="0" lang="en-US" sz="1200" b="0" i="0" u="none" strike="noStrike" cap="none" normalizeH="0" baseline="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Case Transfer - Search Results page appears (Graphic 2.8.7).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68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cases you wish to transfer. To transfer all of the cases found, check the </a:t>
                      </a:r>
                      <a:r>
                        <a:rPr kumimoji="0" lang="en-US" sz="1200" b="1" i="0" u="none" strike="noStrike" cap="none" normalizeH="0" baseline="0" smtClean="0">
                          <a:ln>
                            <a:noFill/>
                          </a:ln>
                          <a:solidFill>
                            <a:schemeClr val="tx1"/>
                          </a:solidFill>
                          <a:effectLst/>
                          <a:latin typeface="Arial" pitchFamily="34" charset="0"/>
                        </a:rPr>
                        <a:t>Select All</a:t>
                      </a:r>
                      <a:r>
                        <a:rPr kumimoji="0" lang="en-US" sz="1200" b="0" i="0" u="none" strike="noStrike" cap="none" normalizeH="0" baseline="0" smtClean="0">
                          <a:ln>
                            <a:noFill/>
                          </a:ln>
                          <a:solidFill>
                            <a:schemeClr val="tx1"/>
                          </a:solidFill>
                          <a:effectLst/>
                          <a:latin typeface="Arial" pitchFamily="34" charset="0"/>
                        </a:rPr>
                        <a:t> box at to the top.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35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a:t>
                      </a:r>
                      <a:r>
                        <a:rPr kumimoji="0" lang="en-US" sz="1200" b="0" i="0" u="none" strike="noStrike" cap="none" normalizeH="0" baseline="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Transfer Case(s) page appears (Graphic 2.8.8).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9463" name="Rectangle 3"/>
          <p:cNvSpPr txBox="1">
            <a:spLocks noChangeArrowheads="1"/>
          </p:cNvSpPr>
          <p:nvPr/>
        </p:nvSpPr>
        <p:spPr bwMode="auto">
          <a:xfrm>
            <a:off x="0" y="1220788"/>
            <a:ext cx="59928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 Case Transfer – Continued</a:t>
            </a:r>
          </a:p>
        </p:txBody>
      </p:sp>
      <p:sp>
        <p:nvSpPr>
          <p:cNvPr id="18946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7DDF7A1-B24B-450D-977C-57ECF68C4A11}" type="slidenum">
              <a:rPr lang="en-US" sz="800">
                <a:solidFill>
                  <a:schemeClr val="bg1"/>
                </a:solidFill>
                <a:ea typeface="Arial Unicode MS" pitchFamily="34" charset="-128"/>
                <a:cs typeface="Arial Unicode MS" pitchFamily="34" charset="-128"/>
              </a:rPr>
              <a:pPr algn="r" eaLnBrk="0" hangingPunct="0"/>
              <a:t>182</a:t>
            </a:fld>
            <a:endParaRPr lang="en-US" sz="800">
              <a:solidFill>
                <a:schemeClr val="bg1"/>
              </a:solidFill>
              <a:ea typeface="Arial Unicode MS" pitchFamily="34" charset="-128"/>
              <a:cs typeface="Arial Unicode MS" pitchFamily="34" charset="-128"/>
            </a:endParaRPr>
          </a:p>
        </p:txBody>
      </p:sp>
      <p:sp>
        <p:nvSpPr>
          <p:cNvPr id="189465" name="Rectangle 31"/>
          <p:cNvSpPr>
            <a:spLocks noChangeArrowheads="1"/>
          </p:cNvSpPr>
          <p:nvPr/>
        </p:nvSpPr>
        <p:spPr bwMode="auto">
          <a:xfrm>
            <a:off x="3584575" y="4832350"/>
            <a:ext cx="120650" cy="103188"/>
          </a:xfrm>
          <a:prstGeom prst="rect">
            <a:avLst/>
          </a:prstGeom>
          <a:noFill/>
          <a:ln w="19050" algn="ctr">
            <a:solidFill>
              <a:schemeClr val="folHlink"/>
            </a:solidFill>
            <a:miter lim="800000"/>
            <a:headEnd/>
            <a:tailEnd/>
          </a:ln>
        </p:spPr>
        <p:txBody>
          <a:bodyPr wrap="none" anchor="ctr"/>
          <a:lstStyle/>
          <a:p>
            <a:endParaRPr lang="en-US"/>
          </a:p>
        </p:txBody>
      </p:sp>
      <p:sp>
        <p:nvSpPr>
          <p:cNvPr id="189466" name="Rectangle 14"/>
          <p:cNvSpPr>
            <a:spLocks noChangeArrowheads="1"/>
          </p:cNvSpPr>
          <p:nvPr/>
        </p:nvSpPr>
        <p:spPr bwMode="auto">
          <a:xfrm>
            <a:off x="3495675" y="5438775"/>
            <a:ext cx="2617788" cy="215900"/>
          </a:xfrm>
          <a:prstGeom prst="rect">
            <a:avLst/>
          </a:prstGeom>
          <a:noFill/>
          <a:ln w="9525">
            <a:noFill/>
            <a:miter lim="800000"/>
            <a:headEnd/>
            <a:tailEnd/>
          </a:ln>
        </p:spPr>
        <p:txBody>
          <a:bodyPr wrap="none">
            <a:spAutoFit/>
          </a:bodyPr>
          <a:lstStyle/>
          <a:p>
            <a:pPr algn="l"/>
            <a:r>
              <a:rPr lang="en-US" sz="800"/>
              <a:t>Graphic 2.8.7 : Case Transfer – Search Results page</a:t>
            </a:r>
          </a:p>
        </p:txBody>
      </p:sp>
      <p:sp>
        <p:nvSpPr>
          <p:cNvPr id="189467" name="Rectangle 14"/>
          <p:cNvSpPr>
            <a:spLocks noChangeArrowheads="1"/>
          </p:cNvSpPr>
          <p:nvPr/>
        </p:nvSpPr>
        <p:spPr bwMode="auto">
          <a:xfrm>
            <a:off x="3482975" y="3459163"/>
            <a:ext cx="2360613" cy="215900"/>
          </a:xfrm>
          <a:prstGeom prst="rect">
            <a:avLst/>
          </a:prstGeom>
          <a:noFill/>
          <a:ln w="9525">
            <a:noFill/>
            <a:miter lim="800000"/>
            <a:headEnd/>
            <a:tailEnd/>
          </a:ln>
        </p:spPr>
        <p:txBody>
          <a:bodyPr wrap="none">
            <a:spAutoFit/>
          </a:bodyPr>
          <a:lstStyle/>
          <a:p>
            <a:pPr algn="l"/>
            <a:r>
              <a:rPr lang="en-US" sz="800"/>
              <a:t>Graphic 2.8.6 : Search Cases for Transfer page</a:t>
            </a:r>
          </a:p>
        </p:txBody>
      </p:sp>
      <p:sp>
        <p:nvSpPr>
          <p:cNvPr id="189468" name="Rectangle 33"/>
          <p:cNvSpPr>
            <a:spLocks noChangeArrowheads="1"/>
          </p:cNvSpPr>
          <p:nvPr/>
        </p:nvSpPr>
        <p:spPr bwMode="auto">
          <a:xfrm>
            <a:off x="5819775" y="3257550"/>
            <a:ext cx="392113" cy="120650"/>
          </a:xfrm>
          <a:prstGeom prst="rect">
            <a:avLst/>
          </a:prstGeom>
          <a:noFill/>
          <a:ln w="19050" algn="ctr">
            <a:solidFill>
              <a:schemeClr val="folHlink"/>
            </a:solidFill>
            <a:miter lim="800000"/>
            <a:headEnd/>
            <a:tailEnd/>
          </a:ln>
        </p:spPr>
        <p:txBody>
          <a:bodyPr wrap="none" anchor="ctr"/>
          <a:lstStyle/>
          <a:p>
            <a:endParaRPr lang="en-US"/>
          </a:p>
        </p:txBody>
      </p:sp>
      <p:sp>
        <p:nvSpPr>
          <p:cNvPr id="189469" name="Rectangle 31"/>
          <p:cNvSpPr>
            <a:spLocks noChangeArrowheads="1"/>
          </p:cNvSpPr>
          <p:nvPr/>
        </p:nvSpPr>
        <p:spPr bwMode="auto">
          <a:xfrm>
            <a:off x="5943600" y="5089525"/>
            <a:ext cx="361950" cy="120650"/>
          </a:xfrm>
          <a:prstGeom prst="rect">
            <a:avLst/>
          </a:prstGeom>
          <a:noFill/>
          <a:ln w="19050" algn="ctr">
            <a:solidFill>
              <a:schemeClr val="folHlink"/>
            </a:solidFill>
            <a:miter lim="800000"/>
            <a:headEnd/>
            <a:tailEnd/>
          </a:ln>
        </p:spPr>
        <p:txBody>
          <a:bodyPr wrap="none" anchor="ctr"/>
          <a:lstStyle/>
          <a:p>
            <a:endParaRPr lang="en-US"/>
          </a:p>
        </p:txBody>
      </p:sp>
      <p:pic>
        <p:nvPicPr>
          <p:cNvPr id="189470" name="Picture 40" descr="Search Cases for Transfer"/>
          <p:cNvPicPr>
            <a:picLocks noChangeAspect="1" noChangeArrowheads="1"/>
          </p:cNvPicPr>
          <p:nvPr/>
        </p:nvPicPr>
        <p:blipFill>
          <a:blip r:embed="rId3" cstate="print"/>
          <a:srcRect/>
          <a:stretch>
            <a:fillRect/>
          </a:stretch>
        </p:blipFill>
        <p:spPr bwMode="auto">
          <a:xfrm>
            <a:off x="3506788" y="1852613"/>
            <a:ext cx="5486400" cy="1590675"/>
          </a:xfrm>
          <a:prstGeom prst="rect">
            <a:avLst/>
          </a:prstGeom>
          <a:noFill/>
          <a:ln w="19050">
            <a:solidFill>
              <a:schemeClr val="tx1"/>
            </a:solidFill>
            <a:miter lim="800000"/>
            <a:headEnd/>
            <a:tailEnd/>
          </a:ln>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35" descr="Transfer Case(s) page"/>
          <p:cNvPicPr>
            <a:picLocks noChangeAspect="1" noChangeArrowheads="1"/>
          </p:cNvPicPr>
          <p:nvPr/>
        </p:nvPicPr>
        <p:blipFill>
          <a:blip r:embed="rId2" cstate="print"/>
          <a:srcRect/>
          <a:stretch>
            <a:fillRect/>
          </a:stretch>
        </p:blipFill>
        <p:spPr bwMode="auto">
          <a:xfrm>
            <a:off x="3571875" y="1766888"/>
            <a:ext cx="5373688" cy="3319462"/>
          </a:xfrm>
          <a:prstGeom prst="rect">
            <a:avLst/>
          </a:prstGeom>
          <a:noFill/>
          <a:ln w="19050">
            <a:solidFill>
              <a:schemeClr val="tx1"/>
            </a:solidFill>
            <a:miter lim="800000"/>
            <a:headEnd/>
            <a:tailEnd/>
          </a:ln>
        </p:spPr>
      </p:pic>
      <p:graphicFrame>
        <p:nvGraphicFramePr>
          <p:cNvPr id="482333" name="Group 29"/>
          <p:cNvGraphicFramePr>
            <a:graphicFrameLocks noGrp="1"/>
          </p:cNvGraphicFramePr>
          <p:nvPr/>
        </p:nvGraphicFramePr>
        <p:xfrm>
          <a:off x="166688" y="1768475"/>
          <a:ext cx="3224212" cy="3902901"/>
        </p:xfrm>
        <a:graphic>
          <a:graphicData uri="http://schemas.openxmlformats.org/drawingml/2006/table">
            <a:tbl>
              <a:tblPr/>
              <a:tblGrid>
                <a:gridCol w="509587"/>
                <a:gridCol w="2714625"/>
              </a:tblGrid>
              <a:tr h="303213">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a Case Transfer (Graphics 2.8.4 – 2.8.8)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540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to whom you wish to transfer the case(s) in the Transfer To E-Mail box.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16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PCARSS will search for the user in the database and populate his or her name next to the text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4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relevant</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in the Transfer Comments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2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Transfer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selected cases, as well as their associated inventory schedules, requisitions, and sales are transferred to the specified user.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0486" name="Rectangle 2"/>
          <p:cNvSpPr>
            <a:spLocks noGrp="1" noChangeArrowheads="1"/>
          </p:cNvSpPr>
          <p:nvPr>
            <p:ph type="title" idx="4294967295"/>
          </p:nvPr>
        </p:nvSpPr>
        <p:spPr/>
        <p:txBody>
          <a:bodyPr/>
          <a:lstStyle/>
          <a:p>
            <a:pPr eaLnBrk="1" hangingPunct="1"/>
            <a:r>
              <a:rPr lang="en-US" sz="2300" smtClean="0"/>
              <a:t>Topic Two – Transferring Cases</a:t>
            </a:r>
          </a:p>
        </p:txBody>
      </p:sp>
      <p:sp>
        <p:nvSpPr>
          <p:cNvPr id="190487" name="Rectangle 3"/>
          <p:cNvSpPr txBox="1">
            <a:spLocks noChangeArrowheads="1"/>
          </p:cNvSpPr>
          <p:nvPr/>
        </p:nvSpPr>
        <p:spPr bwMode="auto">
          <a:xfrm>
            <a:off x="0" y="1220788"/>
            <a:ext cx="59928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 Case Transfer – Continued</a:t>
            </a:r>
          </a:p>
        </p:txBody>
      </p:sp>
      <p:sp>
        <p:nvSpPr>
          <p:cNvPr id="19048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9734131-2EE4-460A-A8FD-43FCE9C87965}" type="slidenum">
              <a:rPr lang="en-US" sz="800">
                <a:solidFill>
                  <a:schemeClr val="bg1"/>
                </a:solidFill>
                <a:ea typeface="Arial Unicode MS" pitchFamily="34" charset="-128"/>
                <a:cs typeface="Arial Unicode MS" pitchFamily="34" charset="-128"/>
              </a:rPr>
              <a:pPr algn="r" eaLnBrk="0" hangingPunct="0"/>
              <a:t>183</a:t>
            </a:fld>
            <a:endParaRPr lang="en-US" sz="800">
              <a:solidFill>
                <a:schemeClr val="bg1"/>
              </a:solidFill>
              <a:ea typeface="Arial Unicode MS" pitchFamily="34" charset="-128"/>
              <a:cs typeface="Arial Unicode MS" pitchFamily="34" charset="-128"/>
            </a:endParaRPr>
          </a:p>
        </p:txBody>
      </p:sp>
      <p:sp>
        <p:nvSpPr>
          <p:cNvPr id="190489" name="Rectangle 14"/>
          <p:cNvSpPr>
            <a:spLocks noChangeArrowheads="1"/>
          </p:cNvSpPr>
          <p:nvPr/>
        </p:nvSpPr>
        <p:spPr bwMode="auto">
          <a:xfrm>
            <a:off x="3543300" y="5111750"/>
            <a:ext cx="1905000" cy="214313"/>
          </a:xfrm>
          <a:prstGeom prst="rect">
            <a:avLst/>
          </a:prstGeom>
          <a:noFill/>
          <a:ln w="9525">
            <a:noFill/>
            <a:miter lim="800000"/>
            <a:headEnd/>
            <a:tailEnd/>
          </a:ln>
        </p:spPr>
        <p:txBody>
          <a:bodyPr wrap="none">
            <a:spAutoFit/>
          </a:bodyPr>
          <a:lstStyle/>
          <a:p>
            <a:pPr algn="l"/>
            <a:r>
              <a:rPr lang="en-US" sz="800"/>
              <a:t>Graphic 2.8.8 : Transfer Case(s) page</a:t>
            </a:r>
          </a:p>
        </p:txBody>
      </p:sp>
      <p:sp>
        <p:nvSpPr>
          <p:cNvPr id="190490" name="Rectangle 32"/>
          <p:cNvSpPr>
            <a:spLocks noChangeArrowheads="1"/>
          </p:cNvSpPr>
          <p:nvPr/>
        </p:nvSpPr>
        <p:spPr bwMode="auto">
          <a:xfrm>
            <a:off x="5837238" y="4678363"/>
            <a:ext cx="430212" cy="131762"/>
          </a:xfrm>
          <a:prstGeom prst="rect">
            <a:avLst/>
          </a:prstGeom>
          <a:noFill/>
          <a:ln w="19050" algn="ctr">
            <a:solidFill>
              <a:schemeClr val="folHlink"/>
            </a:solidFill>
            <a:miter lim="800000"/>
            <a:headEnd/>
            <a:tailEnd/>
          </a:ln>
        </p:spPr>
        <p:txBody>
          <a:bodyPr wrap="none" anchor="ctr"/>
          <a:lstStyle/>
          <a:p>
            <a:endParaRPr lang="en-US"/>
          </a:p>
        </p:txBody>
      </p:sp>
      <p:sp>
        <p:nvSpPr>
          <p:cNvPr id="190491" name="Rectangle 30"/>
          <p:cNvSpPr>
            <a:spLocks noChangeArrowheads="1"/>
          </p:cNvSpPr>
          <p:nvPr/>
        </p:nvSpPr>
        <p:spPr bwMode="auto">
          <a:xfrm>
            <a:off x="6657975" y="2809875"/>
            <a:ext cx="133350" cy="104775"/>
          </a:xfrm>
          <a:prstGeom prst="rect">
            <a:avLst/>
          </a:prstGeom>
          <a:noFill/>
          <a:ln w="19050" algn="ctr">
            <a:solidFill>
              <a:schemeClr val="folHlink"/>
            </a:solidFill>
            <a:miter lim="800000"/>
            <a:headEnd/>
            <a:tailEnd/>
          </a:ln>
        </p:spPr>
        <p:txBody>
          <a:bodyPr wrap="none" anchor="ctr"/>
          <a:lstStyle/>
          <a:p>
            <a:endParaRPr lang="en-US"/>
          </a:p>
        </p:txBody>
      </p:sp>
      <p:pic>
        <p:nvPicPr>
          <p:cNvPr id="190492" name="Picture 25" descr="search"/>
          <p:cNvPicPr>
            <a:picLocks noChangeAspect="1" noChangeArrowheads="1"/>
          </p:cNvPicPr>
          <p:nvPr/>
        </p:nvPicPr>
        <p:blipFill>
          <a:blip r:embed="rId3" cstate="print"/>
          <a:srcRect/>
          <a:stretch>
            <a:fillRect/>
          </a:stretch>
        </p:blipFill>
        <p:spPr bwMode="auto">
          <a:xfrm>
            <a:off x="1397000" y="3255963"/>
            <a:ext cx="192088" cy="179387"/>
          </a:xfrm>
          <a:prstGeom prst="rect">
            <a:avLst/>
          </a:prstGeom>
          <a:noFill/>
          <a:ln w="9525">
            <a:noFill/>
            <a:miter lim="800000"/>
            <a:headEnd/>
            <a:tailEnd/>
          </a:ln>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37" descr="Transfer Options page"/>
          <p:cNvPicPr>
            <a:picLocks noChangeAspect="1" noChangeArrowheads="1"/>
          </p:cNvPicPr>
          <p:nvPr/>
        </p:nvPicPr>
        <p:blipFill>
          <a:blip r:embed="rId2" cstate="print"/>
          <a:srcRect/>
          <a:stretch>
            <a:fillRect/>
          </a:stretch>
        </p:blipFill>
        <p:spPr bwMode="auto">
          <a:xfrm>
            <a:off x="3743325" y="1839913"/>
            <a:ext cx="5172075" cy="1463675"/>
          </a:xfrm>
          <a:prstGeom prst="rect">
            <a:avLst/>
          </a:prstGeom>
          <a:noFill/>
          <a:ln w="19050">
            <a:solidFill>
              <a:schemeClr val="tx1"/>
            </a:solidFill>
            <a:miter lim="800000"/>
            <a:headEnd/>
            <a:tailEnd/>
          </a:ln>
        </p:spPr>
      </p:pic>
      <p:sp>
        <p:nvSpPr>
          <p:cNvPr id="191491" name="Rectangle 2"/>
          <p:cNvSpPr>
            <a:spLocks noGrp="1" noChangeArrowheads="1"/>
          </p:cNvSpPr>
          <p:nvPr>
            <p:ph type="title"/>
          </p:nvPr>
        </p:nvSpPr>
        <p:spPr/>
        <p:txBody>
          <a:bodyPr/>
          <a:lstStyle/>
          <a:p>
            <a:pPr eaLnBrk="1" hangingPunct="1"/>
            <a:r>
              <a:rPr lang="en-US" sz="2300" smtClean="0"/>
              <a:t>Topic Three – Transferring Inventory Schedules</a:t>
            </a:r>
          </a:p>
        </p:txBody>
      </p:sp>
      <p:graphicFrame>
        <p:nvGraphicFramePr>
          <p:cNvPr id="1119235" name="Group 3"/>
          <p:cNvGraphicFramePr>
            <a:graphicFrameLocks noGrp="1"/>
          </p:cNvGraphicFramePr>
          <p:nvPr>
            <p:ph idx="1"/>
          </p:nvPr>
        </p:nvGraphicFramePr>
        <p:xfrm>
          <a:off x="104775" y="2693988"/>
          <a:ext cx="3448050" cy="3182112"/>
        </p:xfrm>
        <a:graphic>
          <a:graphicData uri="http://schemas.openxmlformats.org/drawingml/2006/table">
            <a:tbl>
              <a:tblPr/>
              <a:tblGrid>
                <a:gridCol w="343050"/>
                <a:gridCol w="3105000"/>
              </a:tblGrid>
              <a:tr h="170531">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an Inventory Schedule Transfer (Graphics 2.8.9 – 2.8.13)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7075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If you are a PLCO,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Transfers</a:t>
                      </a:r>
                      <a:r>
                        <a:rPr kumimoji="0" lang="en-US" sz="1200" b="0" i="0" u="none" strike="noStrike" cap="none" normalizeH="0" baseline="0" dirty="0" smtClean="0">
                          <a:ln>
                            <a:noFill/>
                          </a:ln>
                          <a:solidFill>
                            <a:schemeClr val="tx1"/>
                          </a:solidFill>
                          <a:effectLst/>
                          <a:latin typeface="Arial" pitchFamily="34" charset="0"/>
                        </a:rPr>
                        <a:t> link on the menu bar.</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Transfer Tasks page appears (Graphic 2.8.9).</a:t>
                      </a:r>
                    </a:p>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rPr>
                        <a:t>If you are an Administrator,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Admin</a:t>
                      </a:r>
                      <a:r>
                        <a:rPr kumimoji="0" lang="en-US" sz="1200" b="0" i="0" u="none" strike="noStrike" cap="none" normalizeH="0" baseline="0" dirty="0" smtClean="0">
                          <a:ln>
                            <a:noFill/>
                          </a:ln>
                          <a:solidFill>
                            <a:schemeClr val="tx1"/>
                          </a:solidFill>
                          <a:effectLst/>
                          <a:latin typeface="Arial" pitchFamily="34" charset="0"/>
                        </a:rPr>
                        <a:t> link on the menu bar.</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Administration Tasks page appears (Graphic 2.8.10).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561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Inventory Schedule Transfer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Inventory Schedule Transfer page appears (Graphic 2.8.11).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1505" name="Rectangle 3"/>
          <p:cNvSpPr txBox="1">
            <a:spLocks noChangeArrowheads="1"/>
          </p:cNvSpPr>
          <p:nvPr/>
        </p:nvSpPr>
        <p:spPr bwMode="auto">
          <a:xfrm>
            <a:off x="0" y="1220788"/>
            <a:ext cx="46323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an Inventory Schedule Transfer</a:t>
            </a:r>
          </a:p>
        </p:txBody>
      </p:sp>
      <p:sp>
        <p:nvSpPr>
          <p:cNvPr id="19150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2EBF348-0E30-4390-9404-751B62A9C3FD}" type="slidenum">
              <a:rPr lang="en-US" sz="800">
                <a:solidFill>
                  <a:schemeClr val="bg1"/>
                </a:solidFill>
                <a:ea typeface="Arial Unicode MS" pitchFamily="34" charset="-128"/>
                <a:cs typeface="Arial Unicode MS" pitchFamily="34" charset="-128"/>
              </a:rPr>
              <a:pPr algn="r" eaLnBrk="0" hangingPunct="0"/>
              <a:t>184</a:t>
            </a:fld>
            <a:endParaRPr lang="en-US" sz="800">
              <a:solidFill>
                <a:schemeClr val="bg1"/>
              </a:solidFill>
              <a:ea typeface="Arial Unicode MS" pitchFamily="34" charset="-128"/>
              <a:cs typeface="Arial Unicode MS" pitchFamily="34" charset="-128"/>
            </a:endParaRPr>
          </a:p>
        </p:txBody>
      </p:sp>
      <p:sp>
        <p:nvSpPr>
          <p:cNvPr id="191507" name="Rectangle 30"/>
          <p:cNvSpPr>
            <a:spLocks noChangeArrowheads="1"/>
          </p:cNvSpPr>
          <p:nvPr/>
        </p:nvSpPr>
        <p:spPr bwMode="auto">
          <a:xfrm>
            <a:off x="7032625" y="2165350"/>
            <a:ext cx="358775" cy="101600"/>
          </a:xfrm>
          <a:prstGeom prst="rect">
            <a:avLst/>
          </a:prstGeom>
          <a:noFill/>
          <a:ln w="19050" algn="ctr">
            <a:solidFill>
              <a:schemeClr val="folHlink"/>
            </a:solidFill>
            <a:miter lim="800000"/>
            <a:headEnd/>
            <a:tailEnd/>
          </a:ln>
        </p:spPr>
        <p:txBody>
          <a:bodyPr wrap="none" anchor="ctr"/>
          <a:lstStyle/>
          <a:p>
            <a:endParaRPr lang="en-US"/>
          </a:p>
        </p:txBody>
      </p:sp>
      <p:sp>
        <p:nvSpPr>
          <p:cNvPr id="191508" name="Rectangle 31"/>
          <p:cNvSpPr>
            <a:spLocks noChangeArrowheads="1"/>
          </p:cNvSpPr>
          <p:nvPr/>
        </p:nvSpPr>
        <p:spPr bwMode="auto">
          <a:xfrm>
            <a:off x="3846513" y="2906713"/>
            <a:ext cx="1039812" cy="103187"/>
          </a:xfrm>
          <a:prstGeom prst="rect">
            <a:avLst/>
          </a:prstGeom>
          <a:noFill/>
          <a:ln w="19050" algn="ctr">
            <a:solidFill>
              <a:schemeClr val="folHlink"/>
            </a:solidFill>
            <a:miter lim="800000"/>
            <a:headEnd/>
            <a:tailEnd/>
          </a:ln>
        </p:spPr>
        <p:txBody>
          <a:bodyPr wrap="none" anchor="ctr"/>
          <a:lstStyle/>
          <a:p>
            <a:endParaRPr lang="en-US"/>
          </a:p>
        </p:txBody>
      </p:sp>
      <p:sp>
        <p:nvSpPr>
          <p:cNvPr id="191509" name="Rectangle 32"/>
          <p:cNvSpPr>
            <a:spLocks noChangeArrowheads="1"/>
          </p:cNvSpPr>
          <p:nvPr/>
        </p:nvSpPr>
        <p:spPr bwMode="auto">
          <a:xfrm>
            <a:off x="6783388" y="4071938"/>
            <a:ext cx="230187" cy="84137"/>
          </a:xfrm>
          <a:prstGeom prst="rect">
            <a:avLst/>
          </a:prstGeom>
          <a:noFill/>
          <a:ln w="19050" algn="ctr">
            <a:solidFill>
              <a:schemeClr val="folHlink"/>
            </a:solidFill>
            <a:miter lim="800000"/>
            <a:headEnd/>
            <a:tailEnd/>
          </a:ln>
        </p:spPr>
        <p:txBody>
          <a:bodyPr wrap="none" anchor="ctr"/>
          <a:lstStyle/>
          <a:p>
            <a:endParaRPr lang="en-US"/>
          </a:p>
        </p:txBody>
      </p:sp>
      <p:sp>
        <p:nvSpPr>
          <p:cNvPr id="191510" name="Rectangle 33"/>
          <p:cNvSpPr>
            <a:spLocks noChangeArrowheads="1"/>
          </p:cNvSpPr>
          <p:nvPr/>
        </p:nvSpPr>
        <p:spPr bwMode="auto">
          <a:xfrm>
            <a:off x="4695825" y="5194300"/>
            <a:ext cx="96838" cy="79375"/>
          </a:xfrm>
          <a:prstGeom prst="rect">
            <a:avLst/>
          </a:prstGeom>
          <a:noFill/>
          <a:ln w="19050" algn="ctr">
            <a:solidFill>
              <a:schemeClr val="folHlink"/>
            </a:solidFill>
            <a:miter lim="800000"/>
            <a:headEnd/>
            <a:tailEnd/>
          </a:ln>
        </p:spPr>
        <p:txBody>
          <a:bodyPr wrap="none" anchor="ctr"/>
          <a:lstStyle/>
          <a:p>
            <a:endParaRPr lang="en-US"/>
          </a:p>
        </p:txBody>
      </p:sp>
      <p:sp>
        <p:nvSpPr>
          <p:cNvPr id="191511" name="Rectangle 14"/>
          <p:cNvSpPr>
            <a:spLocks noChangeArrowheads="1"/>
          </p:cNvSpPr>
          <p:nvPr/>
        </p:nvSpPr>
        <p:spPr bwMode="auto">
          <a:xfrm>
            <a:off x="3725863" y="3302000"/>
            <a:ext cx="1836737" cy="215900"/>
          </a:xfrm>
          <a:prstGeom prst="rect">
            <a:avLst/>
          </a:prstGeom>
          <a:noFill/>
          <a:ln w="9525">
            <a:noFill/>
            <a:miter lim="800000"/>
            <a:headEnd/>
            <a:tailEnd/>
          </a:ln>
        </p:spPr>
        <p:txBody>
          <a:bodyPr wrap="none">
            <a:spAutoFit/>
          </a:bodyPr>
          <a:lstStyle/>
          <a:p>
            <a:pPr algn="l"/>
            <a:r>
              <a:rPr lang="en-US" sz="800"/>
              <a:t>Graphic 2.8.9 : Transfer Tasks page</a:t>
            </a:r>
          </a:p>
        </p:txBody>
      </p:sp>
      <p:sp>
        <p:nvSpPr>
          <p:cNvPr id="191512" name="Rectangle 14"/>
          <p:cNvSpPr>
            <a:spLocks noChangeArrowheads="1"/>
          </p:cNvSpPr>
          <p:nvPr/>
        </p:nvSpPr>
        <p:spPr bwMode="auto">
          <a:xfrm>
            <a:off x="3702050" y="5507038"/>
            <a:ext cx="2163763" cy="215900"/>
          </a:xfrm>
          <a:prstGeom prst="rect">
            <a:avLst/>
          </a:prstGeom>
          <a:noFill/>
          <a:ln w="9525">
            <a:noFill/>
            <a:miter lim="800000"/>
            <a:headEnd/>
            <a:tailEnd/>
          </a:ln>
        </p:spPr>
        <p:txBody>
          <a:bodyPr wrap="none">
            <a:spAutoFit/>
          </a:bodyPr>
          <a:lstStyle/>
          <a:p>
            <a:pPr algn="l"/>
            <a:r>
              <a:rPr lang="en-US" sz="800"/>
              <a:t>Graphic 2.8.10 : Administration Tasks page</a:t>
            </a:r>
          </a:p>
        </p:txBody>
      </p:sp>
      <p:sp>
        <p:nvSpPr>
          <p:cNvPr id="191513" name="Text Box 25"/>
          <p:cNvSpPr txBox="1">
            <a:spLocks noChangeArrowheads="1"/>
          </p:cNvSpPr>
          <p:nvPr/>
        </p:nvSpPr>
        <p:spPr bwMode="auto">
          <a:xfrm>
            <a:off x="0" y="1739900"/>
            <a:ext cx="3657600" cy="830997"/>
          </a:xfrm>
          <a:prstGeom prst="rect">
            <a:avLst/>
          </a:prstGeom>
          <a:noFill/>
          <a:ln w="9525">
            <a:noFill/>
            <a:miter lim="800000"/>
            <a:headEnd/>
            <a:tailEnd/>
          </a:ln>
        </p:spPr>
        <p:txBody>
          <a:bodyPr>
            <a:spAutoFit/>
          </a:bodyPr>
          <a:lstStyle/>
          <a:p>
            <a:pPr algn="l"/>
            <a:r>
              <a:rPr lang="en-US" sz="1200" dirty="0"/>
              <a:t>PLCOs can only transfer inventory schedules that are in their own </a:t>
            </a:r>
            <a:r>
              <a:rPr lang="en-US" sz="1200" dirty="0" smtClean="0"/>
              <a:t>workloads, as long as they are not on a case. </a:t>
            </a:r>
            <a:r>
              <a:rPr lang="en-US" sz="1200" dirty="0"/>
              <a:t>Administrators, on the other hand, can transfer inventory schedules belonging to any user.</a:t>
            </a:r>
          </a:p>
        </p:txBody>
      </p:sp>
      <p:pic>
        <p:nvPicPr>
          <p:cNvPr id="191514" name="Picture 33" descr="Administration page"/>
          <p:cNvPicPr>
            <a:picLocks noChangeAspect="1" noChangeArrowheads="1"/>
          </p:cNvPicPr>
          <p:nvPr/>
        </p:nvPicPr>
        <p:blipFill>
          <a:blip r:embed="rId3" cstate="print"/>
          <a:srcRect/>
          <a:stretch>
            <a:fillRect/>
          </a:stretch>
        </p:blipFill>
        <p:spPr bwMode="auto">
          <a:xfrm>
            <a:off x="3743325" y="3787775"/>
            <a:ext cx="5202238" cy="1698625"/>
          </a:xfrm>
          <a:prstGeom prst="rect">
            <a:avLst/>
          </a:prstGeom>
          <a:noFill/>
          <a:ln w="19050">
            <a:solidFill>
              <a:schemeClr val="tx1"/>
            </a:solidFill>
            <a:miter lim="800000"/>
            <a:headEnd/>
            <a:tailEnd/>
          </a:ln>
        </p:spPr>
      </p:pic>
      <p:sp>
        <p:nvSpPr>
          <p:cNvPr id="191515" name="Rectangle 31"/>
          <p:cNvSpPr>
            <a:spLocks noChangeArrowheads="1"/>
          </p:cNvSpPr>
          <p:nvPr/>
        </p:nvSpPr>
        <p:spPr bwMode="auto">
          <a:xfrm>
            <a:off x="3827463" y="4983163"/>
            <a:ext cx="1039812" cy="103187"/>
          </a:xfrm>
          <a:prstGeom prst="rect">
            <a:avLst/>
          </a:prstGeom>
          <a:noFill/>
          <a:ln w="19050" algn="ctr">
            <a:solidFill>
              <a:schemeClr val="folHlink"/>
            </a:solidFill>
            <a:miter lim="800000"/>
            <a:headEnd/>
            <a:tailEnd/>
          </a:ln>
        </p:spPr>
        <p:txBody>
          <a:bodyPr wrap="none" anchor="ctr"/>
          <a:lstStyle/>
          <a:p>
            <a:endParaRPr lang="en-US"/>
          </a:p>
        </p:txBody>
      </p:sp>
      <p:sp>
        <p:nvSpPr>
          <p:cNvPr id="191516" name="Rectangle 30"/>
          <p:cNvSpPr>
            <a:spLocks noChangeArrowheads="1"/>
          </p:cNvSpPr>
          <p:nvPr/>
        </p:nvSpPr>
        <p:spPr bwMode="auto">
          <a:xfrm>
            <a:off x="7061200" y="4127500"/>
            <a:ext cx="254000" cy="1016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35" descr="Inventory Schedule Transfer - Search Results page"/>
          <p:cNvPicPr>
            <a:picLocks noChangeAspect="1" noChangeArrowheads="1"/>
          </p:cNvPicPr>
          <p:nvPr/>
        </p:nvPicPr>
        <p:blipFill>
          <a:blip r:embed="rId2" cstate="print"/>
          <a:srcRect/>
          <a:stretch>
            <a:fillRect/>
          </a:stretch>
        </p:blipFill>
        <p:spPr bwMode="auto">
          <a:xfrm>
            <a:off x="3495675" y="3979863"/>
            <a:ext cx="5440363" cy="2192337"/>
          </a:xfrm>
          <a:prstGeom prst="rect">
            <a:avLst/>
          </a:prstGeom>
          <a:noFill/>
          <a:ln w="19050">
            <a:solidFill>
              <a:schemeClr val="tx1"/>
            </a:solidFill>
            <a:miter lim="800000"/>
            <a:headEnd/>
            <a:tailEnd/>
          </a:ln>
        </p:spPr>
      </p:pic>
      <p:sp>
        <p:nvSpPr>
          <p:cNvPr id="192515" name="Rectangle 2"/>
          <p:cNvSpPr>
            <a:spLocks noGrp="1" noChangeArrowheads="1"/>
          </p:cNvSpPr>
          <p:nvPr>
            <p:ph type="title"/>
          </p:nvPr>
        </p:nvSpPr>
        <p:spPr/>
        <p:txBody>
          <a:bodyPr/>
          <a:lstStyle/>
          <a:p>
            <a:pPr eaLnBrk="1" hangingPunct="1"/>
            <a:r>
              <a:rPr lang="en-US" sz="2300" smtClean="0"/>
              <a:t>Topic Three – Transferring Inventory Schedules</a:t>
            </a:r>
          </a:p>
        </p:txBody>
      </p:sp>
      <p:graphicFrame>
        <p:nvGraphicFramePr>
          <p:cNvPr id="1120259" name="Group 3"/>
          <p:cNvGraphicFramePr>
            <a:graphicFrameLocks noGrp="1"/>
          </p:cNvGraphicFramePr>
          <p:nvPr>
            <p:ph idx="1"/>
          </p:nvPr>
        </p:nvGraphicFramePr>
        <p:xfrm>
          <a:off x="195263" y="1863725"/>
          <a:ext cx="3090862" cy="3773424"/>
        </p:xfrm>
        <a:graphic>
          <a:graphicData uri="http://schemas.openxmlformats.org/drawingml/2006/table">
            <a:tbl>
              <a:tblPr/>
              <a:tblGrid>
                <a:gridCol w="369914"/>
                <a:gridCol w="2720948"/>
              </a:tblGrid>
              <a:tr h="122019">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an Inventory Schedule Transfer (Graphics 2.8.9 – 2.8.13)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4154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 the boxes provided.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53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Inventory Schedule Transfer - Search Results page appears (Graphic 2.8.12).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2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boxes</a:t>
                      </a:r>
                      <a:r>
                        <a:rPr kumimoji="0" lang="en-US" sz="1200" b="0" i="0" u="none" strike="noStrike" cap="none" normalizeH="0" baseline="0" dirty="0" smtClean="0">
                          <a:ln>
                            <a:noFill/>
                          </a:ln>
                          <a:solidFill>
                            <a:schemeClr val="tx1"/>
                          </a:solidFill>
                          <a:effectLst/>
                          <a:latin typeface="Arial" pitchFamily="34" charset="0"/>
                        </a:rPr>
                        <a:t> next to the inventory schedules you wish to transfer. To transfer all of the inventory schedules found, check the </a:t>
                      </a:r>
                      <a:r>
                        <a:rPr kumimoji="0" lang="en-US" sz="1200" b="1" i="0" u="none" strike="noStrike" cap="none" normalizeH="0" baseline="0" dirty="0" smtClean="0">
                          <a:ln>
                            <a:noFill/>
                          </a:ln>
                          <a:solidFill>
                            <a:schemeClr val="tx1"/>
                          </a:solidFill>
                          <a:effectLst/>
                          <a:latin typeface="Arial" pitchFamily="34" charset="0"/>
                        </a:rPr>
                        <a:t>Select All</a:t>
                      </a:r>
                      <a:r>
                        <a:rPr kumimoji="0" lang="en-US" sz="1200" b="0" i="0" u="none" strike="noStrike" cap="none" normalizeH="0" baseline="0" dirty="0" smtClean="0">
                          <a:ln>
                            <a:noFill/>
                          </a:ln>
                          <a:solidFill>
                            <a:schemeClr val="tx1"/>
                          </a:solidFill>
                          <a:effectLst/>
                          <a:latin typeface="Arial" pitchFamily="34" charset="0"/>
                        </a:rPr>
                        <a:t> box at to the top.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72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Continue</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Transfer Inventory Schedule(s) page appears (Graphic 2.8.13).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2535" name="Rectangle 3"/>
          <p:cNvSpPr txBox="1">
            <a:spLocks noChangeArrowheads="1"/>
          </p:cNvSpPr>
          <p:nvPr/>
        </p:nvSpPr>
        <p:spPr bwMode="auto">
          <a:xfrm>
            <a:off x="0" y="1220788"/>
            <a:ext cx="59928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an Inventory Schedule Transfer – Continued</a:t>
            </a:r>
          </a:p>
        </p:txBody>
      </p:sp>
      <p:sp>
        <p:nvSpPr>
          <p:cNvPr id="19253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B4B414E-1A42-4BDC-BFFB-EEB5791D8D8C}" type="slidenum">
              <a:rPr lang="en-US" sz="800">
                <a:solidFill>
                  <a:schemeClr val="bg1"/>
                </a:solidFill>
                <a:ea typeface="Arial Unicode MS" pitchFamily="34" charset="-128"/>
                <a:cs typeface="Arial Unicode MS" pitchFamily="34" charset="-128"/>
              </a:rPr>
              <a:pPr algn="r" eaLnBrk="0" hangingPunct="0"/>
              <a:t>185</a:t>
            </a:fld>
            <a:endParaRPr lang="en-US" sz="800">
              <a:solidFill>
                <a:schemeClr val="bg1"/>
              </a:solidFill>
              <a:ea typeface="Arial Unicode MS" pitchFamily="34" charset="-128"/>
              <a:cs typeface="Arial Unicode MS" pitchFamily="34" charset="-128"/>
            </a:endParaRPr>
          </a:p>
        </p:txBody>
      </p:sp>
      <p:sp>
        <p:nvSpPr>
          <p:cNvPr id="192537" name="Rectangle 31"/>
          <p:cNvSpPr>
            <a:spLocks noChangeArrowheads="1"/>
          </p:cNvSpPr>
          <p:nvPr/>
        </p:nvSpPr>
        <p:spPr bwMode="auto">
          <a:xfrm>
            <a:off x="3594100" y="5356225"/>
            <a:ext cx="120650" cy="103188"/>
          </a:xfrm>
          <a:prstGeom prst="rect">
            <a:avLst/>
          </a:prstGeom>
          <a:noFill/>
          <a:ln w="19050" algn="ctr">
            <a:solidFill>
              <a:schemeClr val="folHlink"/>
            </a:solidFill>
            <a:miter lim="800000"/>
            <a:headEnd/>
            <a:tailEnd/>
          </a:ln>
        </p:spPr>
        <p:txBody>
          <a:bodyPr wrap="none" anchor="ctr"/>
          <a:lstStyle/>
          <a:p>
            <a:endParaRPr lang="en-US"/>
          </a:p>
        </p:txBody>
      </p:sp>
      <p:sp>
        <p:nvSpPr>
          <p:cNvPr id="192538" name="Rectangle 14"/>
          <p:cNvSpPr>
            <a:spLocks noChangeArrowheads="1"/>
          </p:cNvSpPr>
          <p:nvPr/>
        </p:nvSpPr>
        <p:spPr bwMode="auto">
          <a:xfrm>
            <a:off x="3476625" y="6191250"/>
            <a:ext cx="3319463" cy="215900"/>
          </a:xfrm>
          <a:prstGeom prst="rect">
            <a:avLst/>
          </a:prstGeom>
          <a:noFill/>
          <a:ln w="9525">
            <a:noFill/>
            <a:miter lim="800000"/>
            <a:headEnd/>
            <a:tailEnd/>
          </a:ln>
        </p:spPr>
        <p:txBody>
          <a:bodyPr wrap="none">
            <a:spAutoFit/>
          </a:bodyPr>
          <a:lstStyle/>
          <a:p>
            <a:pPr algn="l"/>
            <a:r>
              <a:rPr lang="en-US" sz="800"/>
              <a:t>Graphic 2.8.12 : Inventory Schedule Transfer – Search Results page</a:t>
            </a:r>
          </a:p>
        </p:txBody>
      </p:sp>
      <p:pic>
        <p:nvPicPr>
          <p:cNvPr id="192539" name="Picture 38" descr="Search Inventory Schedules for Transfer page"/>
          <p:cNvPicPr>
            <a:picLocks noChangeAspect="1" noChangeArrowheads="1"/>
          </p:cNvPicPr>
          <p:nvPr/>
        </p:nvPicPr>
        <p:blipFill>
          <a:blip r:embed="rId3" cstate="print"/>
          <a:srcRect/>
          <a:stretch>
            <a:fillRect/>
          </a:stretch>
        </p:blipFill>
        <p:spPr bwMode="auto">
          <a:xfrm>
            <a:off x="3505200" y="1868488"/>
            <a:ext cx="5422900" cy="1779587"/>
          </a:xfrm>
          <a:prstGeom prst="rect">
            <a:avLst/>
          </a:prstGeom>
          <a:noFill/>
          <a:ln w="19050">
            <a:solidFill>
              <a:schemeClr val="tx1"/>
            </a:solidFill>
            <a:miter lim="800000"/>
            <a:headEnd/>
            <a:tailEnd/>
          </a:ln>
        </p:spPr>
      </p:pic>
      <p:sp>
        <p:nvSpPr>
          <p:cNvPr id="192540" name="Rectangle 14"/>
          <p:cNvSpPr>
            <a:spLocks noChangeArrowheads="1"/>
          </p:cNvSpPr>
          <p:nvPr/>
        </p:nvSpPr>
        <p:spPr bwMode="auto">
          <a:xfrm>
            <a:off x="3482975" y="3659188"/>
            <a:ext cx="2505075" cy="215900"/>
          </a:xfrm>
          <a:prstGeom prst="rect">
            <a:avLst/>
          </a:prstGeom>
          <a:noFill/>
          <a:ln w="9525">
            <a:noFill/>
            <a:miter lim="800000"/>
            <a:headEnd/>
            <a:tailEnd/>
          </a:ln>
        </p:spPr>
        <p:txBody>
          <a:bodyPr wrap="none">
            <a:spAutoFit/>
          </a:bodyPr>
          <a:lstStyle/>
          <a:p>
            <a:pPr algn="l"/>
            <a:r>
              <a:rPr lang="en-US" sz="800"/>
              <a:t>Graphic 2.8.11 : Inventory Schedule Transfer page</a:t>
            </a:r>
          </a:p>
        </p:txBody>
      </p:sp>
      <p:sp>
        <p:nvSpPr>
          <p:cNvPr id="192541" name="Rectangle 33"/>
          <p:cNvSpPr>
            <a:spLocks noChangeArrowheads="1"/>
          </p:cNvSpPr>
          <p:nvPr/>
        </p:nvSpPr>
        <p:spPr bwMode="auto">
          <a:xfrm>
            <a:off x="5819775" y="3257550"/>
            <a:ext cx="392113" cy="120650"/>
          </a:xfrm>
          <a:prstGeom prst="rect">
            <a:avLst/>
          </a:prstGeom>
          <a:noFill/>
          <a:ln w="19050" algn="ctr">
            <a:solidFill>
              <a:schemeClr val="folHlink"/>
            </a:solidFill>
            <a:miter lim="800000"/>
            <a:headEnd/>
            <a:tailEnd/>
          </a:ln>
        </p:spPr>
        <p:txBody>
          <a:bodyPr wrap="none" anchor="ctr"/>
          <a:lstStyle/>
          <a:p>
            <a:endParaRPr lang="en-US"/>
          </a:p>
        </p:txBody>
      </p:sp>
      <p:sp>
        <p:nvSpPr>
          <p:cNvPr id="192542" name="Rectangle 31"/>
          <p:cNvSpPr>
            <a:spLocks noChangeArrowheads="1"/>
          </p:cNvSpPr>
          <p:nvPr/>
        </p:nvSpPr>
        <p:spPr bwMode="auto">
          <a:xfrm>
            <a:off x="5781675" y="5765800"/>
            <a:ext cx="457200" cy="1397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Group 3"/>
          <p:cNvGraphicFramePr>
            <a:graphicFrameLocks/>
          </p:cNvGraphicFramePr>
          <p:nvPr/>
        </p:nvGraphicFramePr>
        <p:xfrm>
          <a:off x="166688" y="1768475"/>
          <a:ext cx="3224212" cy="3773424"/>
        </p:xfrm>
        <a:graphic>
          <a:graphicData uri="http://schemas.openxmlformats.org/drawingml/2006/table">
            <a:tbl>
              <a:tblPr/>
              <a:tblGrid>
                <a:gridCol w="509586"/>
                <a:gridCol w="2714626"/>
              </a:tblGrid>
              <a:tr h="154172">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an Inventory Schedule Transfer (Graphics 2.8.9 – 2.8.12)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2684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to whom you wish to transfer the inventory schedule(s) in the Transfer To E-Mail box.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012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PCARSS will search for the user in the database and populate his or her name next to the text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884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relevant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comments</a:t>
                      </a:r>
                      <a:r>
                        <a:rPr kumimoji="0" lang="en-US" sz="1200" b="0" i="0" u="none" strike="noStrike" cap="none" normalizeH="0" baseline="0" dirty="0" smtClean="0">
                          <a:ln>
                            <a:noFill/>
                          </a:ln>
                          <a:solidFill>
                            <a:schemeClr val="tx1"/>
                          </a:solidFill>
                          <a:effectLst/>
                          <a:latin typeface="Arial" pitchFamily="34" charset="0"/>
                        </a:rPr>
                        <a:t> in the Transfer Comments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245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Transfer Inventory Schedule(s)</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selected inventory schedules are transferred to the specified user.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3557" name="Rectangle 2"/>
          <p:cNvSpPr>
            <a:spLocks noGrp="1" noChangeArrowheads="1"/>
          </p:cNvSpPr>
          <p:nvPr>
            <p:ph type="title"/>
          </p:nvPr>
        </p:nvSpPr>
        <p:spPr/>
        <p:txBody>
          <a:bodyPr/>
          <a:lstStyle/>
          <a:p>
            <a:pPr eaLnBrk="1" hangingPunct="1"/>
            <a:r>
              <a:rPr lang="en-US" sz="2300" smtClean="0"/>
              <a:t>Topic Three – Transferring Inventory Schedules</a:t>
            </a:r>
          </a:p>
        </p:txBody>
      </p:sp>
      <p:sp>
        <p:nvSpPr>
          <p:cNvPr id="193558" name="Rectangle 3"/>
          <p:cNvSpPr txBox="1">
            <a:spLocks noChangeArrowheads="1"/>
          </p:cNvSpPr>
          <p:nvPr/>
        </p:nvSpPr>
        <p:spPr bwMode="auto">
          <a:xfrm>
            <a:off x="0" y="1220788"/>
            <a:ext cx="59928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an Inventory Schedule Transfer – Continued</a:t>
            </a:r>
          </a:p>
        </p:txBody>
      </p:sp>
      <p:sp>
        <p:nvSpPr>
          <p:cNvPr id="19355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68F3001-7FC6-4184-800C-B7390015305A}" type="slidenum">
              <a:rPr lang="en-US" sz="800">
                <a:solidFill>
                  <a:schemeClr val="bg1"/>
                </a:solidFill>
                <a:ea typeface="Arial Unicode MS" pitchFamily="34" charset="-128"/>
                <a:cs typeface="Arial Unicode MS" pitchFamily="34" charset="-128"/>
              </a:rPr>
              <a:pPr algn="r" eaLnBrk="0" hangingPunct="0"/>
              <a:t>186</a:t>
            </a:fld>
            <a:endParaRPr lang="en-US" sz="800">
              <a:solidFill>
                <a:schemeClr val="bg1"/>
              </a:solidFill>
              <a:ea typeface="Arial Unicode MS" pitchFamily="34" charset="-128"/>
              <a:cs typeface="Arial Unicode MS" pitchFamily="34" charset="-128"/>
            </a:endParaRPr>
          </a:p>
        </p:txBody>
      </p:sp>
      <p:pic>
        <p:nvPicPr>
          <p:cNvPr id="193560" name="Picture 36" descr="Transfer Inventory Schedules page"/>
          <p:cNvPicPr>
            <a:picLocks noChangeAspect="1" noChangeArrowheads="1"/>
          </p:cNvPicPr>
          <p:nvPr/>
        </p:nvPicPr>
        <p:blipFill>
          <a:blip r:embed="rId2" cstate="print"/>
          <a:srcRect/>
          <a:stretch>
            <a:fillRect/>
          </a:stretch>
        </p:blipFill>
        <p:spPr bwMode="auto">
          <a:xfrm>
            <a:off x="3575050" y="1758950"/>
            <a:ext cx="5235575" cy="2736850"/>
          </a:xfrm>
          <a:prstGeom prst="rect">
            <a:avLst/>
          </a:prstGeom>
          <a:noFill/>
          <a:ln w="19050">
            <a:solidFill>
              <a:schemeClr val="tx1"/>
            </a:solidFill>
            <a:miter lim="800000"/>
            <a:headEnd/>
            <a:tailEnd/>
          </a:ln>
        </p:spPr>
      </p:pic>
      <p:sp>
        <p:nvSpPr>
          <p:cNvPr id="193561" name="Rectangle 14"/>
          <p:cNvSpPr>
            <a:spLocks noChangeArrowheads="1"/>
          </p:cNvSpPr>
          <p:nvPr/>
        </p:nvSpPr>
        <p:spPr bwMode="auto">
          <a:xfrm>
            <a:off x="3552825" y="4502150"/>
            <a:ext cx="2624138" cy="215900"/>
          </a:xfrm>
          <a:prstGeom prst="rect">
            <a:avLst/>
          </a:prstGeom>
          <a:noFill/>
          <a:ln w="9525">
            <a:noFill/>
            <a:miter lim="800000"/>
            <a:headEnd/>
            <a:tailEnd/>
          </a:ln>
        </p:spPr>
        <p:txBody>
          <a:bodyPr wrap="none">
            <a:spAutoFit/>
          </a:bodyPr>
          <a:lstStyle/>
          <a:p>
            <a:pPr algn="l"/>
            <a:r>
              <a:rPr lang="en-US" sz="800"/>
              <a:t>Graphic 2.8.13 : Transfer Inventory Schedule(s) page</a:t>
            </a:r>
          </a:p>
        </p:txBody>
      </p:sp>
      <p:sp>
        <p:nvSpPr>
          <p:cNvPr id="193562" name="Rectangle 32"/>
          <p:cNvSpPr>
            <a:spLocks noChangeArrowheads="1"/>
          </p:cNvSpPr>
          <p:nvPr/>
        </p:nvSpPr>
        <p:spPr bwMode="auto">
          <a:xfrm>
            <a:off x="5789613" y="4106863"/>
            <a:ext cx="430212" cy="131762"/>
          </a:xfrm>
          <a:prstGeom prst="rect">
            <a:avLst/>
          </a:prstGeom>
          <a:noFill/>
          <a:ln w="19050" algn="ctr">
            <a:solidFill>
              <a:schemeClr val="folHlink"/>
            </a:solidFill>
            <a:miter lim="800000"/>
            <a:headEnd/>
            <a:tailEnd/>
          </a:ln>
        </p:spPr>
        <p:txBody>
          <a:bodyPr wrap="none" anchor="ctr"/>
          <a:lstStyle/>
          <a:p>
            <a:endParaRPr lang="en-US"/>
          </a:p>
        </p:txBody>
      </p:sp>
      <p:sp>
        <p:nvSpPr>
          <p:cNvPr id="193563" name="Rectangle 30"/>
          <p:cNvSpPr>
            <a:spLocks noChangeArrowheads="1"/>
          </p:cNvSpPr>
          <p:nvPr/>
        </p:nvSpPr>
        <p:spPr bwMode="auto">
          <a:xfrm>
            <a:off x="6467475" y="2705100"/>
            <a:ext cx="133350" cy="104775"/>
          </a:xfrm>
          <a:prstGeom prst="rect">
            <a:avLst/>
          </a:prstGeom>
          <a:noFill/>
          <a:ln w="19050" algn="ctr">
            <a:solidFill>
              <a:schemeClr val="folHlink"/>
            </a:solidFill>
            <a:miter lim="800000"/>
            <a:headEnd/>
            <a:tailEnd/>
          </a:ln>
        </p:spPr>
        <p:txBody>
          <a:bodyPr wrap="none" anchor="ctr"/>
          <a:lstStyle/>
          <a:p>
            <a:endParaRPr lang="en-US"/>
          </a:p>
        </p:txBody>
      </p:sp>
      <p:pic>
        <p:nvPicPr>
          <p:cNvPr id="193564" name="Picture 25" descr="search"/>
          <p:cNvPicPr>
            <a:picLocks noChangeAspect="1" noChangeArrowheads="1"/>
          </p:cNvPicPr>
          <p:nvPr/>
        </p:nvPicPr>
        <p:blipFill>
          <a:blip r:embed="rId3" cstate="print"/>
          <a:srcRect/>
          <a:stretch>
            <a:fillRect/>
          </a:stretch>
        </p:blipFill>
        <p:spPr bwMode="auto">
          <a:xfrm>
            <a:off x="1403350" y="3257550"/>
            <a:ext cx="192088" cy="179388"/>
          </a:xfrm>
          <a:prstGeom prst="rect">
            <a:avLst/>
          </a:prstGeom>
          <a:noFill/>
          <a:ln w="9525">
            <a:noFill/>
            <a:miter lim="800000"/>
            <a:headEnd/>
            <a:tailEnd/>
          </a:ln>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Eight – Review </a:t>
            </a:r>
          </a:p>
        </p:txBody>
      </p:sp>
      <p:sp>
        <p:nvSpPr>
          <p:cNvPr id="194563"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8BBD3A0-0BB0-456E-B166-F900F489FDC5}" type="slidenum">
              <a:rPr lang="en-US" sz="800">
                <a:solidFill>
                  <a:schemeClr val="bg1"/>
                </a:solidFill>
                <a:ea typeface="Arial Unicode MS" pitchFamily="34" charset="-128"/>
                <a:cs typeface="Arial Unicode MS" pitchFamily="34" charset="-128"/>
              </a:rPr>
              <a:pPr algn="r" eaLnBrk="0" hangingPunct="0"/>
              <a:t>187</a:t>
            </a:fld>
            <a:endParaRPr lang="en-US" sz="800">
              <a:solidFill>
                <a:schemeClr val="bg1"/>
              </a:solidFill>
              <a:ea typeface="Arial Unicode MS" pitchFamily="34" charset="-128"/>
              <a:cs typeface="Arial Unicode MS" pitchFamily="34" charset="-128"/>
            </a:endParaRPr>
          </a:p>
        </p:txBody>
      </p:sp>
      <p:sp>
        <p:nvSpPr>
          <p:cNvPr id="194564" name="Rectangle 3"/>
          <p:cNvSpPr txBox="1">
            <a:spLocks noChangeArrowheads="1"/>
          </p:cNvSpPr>
          <p:nvPr/>
        </p:nvSpPr>
        <p:spPr bwMode="auto">
          <a:xfrm>
            <a:off x="0" y="1220788"/>
            <a:ext cx="5410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Eight covered the following topics: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Performing a Workload Mass Transfer</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Transferring Cases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Transferring Inventory Schedules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Nine – Support PLCO Request Process</a:t>
            </a:r>
          </a:p>
        </p:txBody>
      </p:sp>
      <p:sp>
        <p:nvSpPr>
          <p:cNvPr id="19558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B73693F-64D1-4D6D-ABBD-3856714DE5B1}" type="slidenum">
              <a:rPr lang="en-US" sz="800">
                <a:solidFill>
                  <a:schemeClr val="bg1"/>
                </a:solidFill>
              </a:rPr>
              <a:pPr algn="r" eaLnBrk="0" hangingPunct="0"/>
              <a:t>188</a:t>
            </a:fld>
            <a:endParaRPr lang="en-US" sz="800">
              <a:solidFill>
                <a:schemeClr val="bg1"/>
              </a:solidFill>
            </a:endParaRPr>
          </a:p>
        </p:txBody>
      </p:sp>
      <p:sp>
        <p:nvSpPr>
          <p:cNvPr id="195588"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Nine</a:t>
            </a:r>
          </a:p>
          <a:p>
            <a:pPr eaLnBrk="0" hangingPunct="0"/>
            <a:endParaRPr lang="en-US" sz="4000" b="1">
              <a:ea typeface="Arial Unicode MS" pitchFamily="34" charset="-128"/>
              <a:cs typeface="Arial Unicode MS" pitchFamily="34" charset="-128"/>
            </a:endParaRPr>
          </a:p>
          <a:p>
            <a:pPr eaLnBrk="0" hangingPunct="0"/>
            <a:r>
              <a:rPr lang="en-US" sz="2400" b="1"/>
              <a:t>Support PLCO Request Process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Nine – Topics </a:t>
            </a:r>
          </a:p>
        </p:txBody>
      </p:sp>
      <p:sp>
        <p:nvSpPr>
          <p:cNvPr id="196611"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96C55AF-FE47-4853-AF7F-7D3B8A820D4A}" type="slidenum">
              <a:rPr lang="en-US" sz="800">
                <a:solidFill>
                  <a:schemeClr val="bg1"/>
                </a:solidFill>
                <a:ea typeface="Arial Unicode MS" pitchFamily="34" charset="-128"/>
                <a:cs typeface="Arial Unicode MS" pitchFamily="34" charset="-128"/>
              </a:rPr>
              <a:pPr algn="r" eaLnBrk="0" hangingPunct="0"/>
              <a:t>189</a:t>
            </a:fld>
            <a:endParaRPr lang="en-US" sz="800">
              <a:solidFill>
                <a:schemeClr val="bg1"/>
              </a:solidFill>
              <a:ea typeface="Arial Unicode MS" pitchFamily="34" charset="-128"/>
              <a:cs typeface="Arial Unicode MS" pitchFamily="34" charset="-128"/>
            </a:endParaRPr>
          </a:p>
        </p:txBody>
      </p:sp>
      <p:sp>
        <p:nvSpPr>
          <p:cNvPr id="196612" name="Rectangle 3"/>
          <p:cNvSpPr txBox="1">
            <a:spLocks noChangeArrowheads="1"/>
          </p:cNvSpPr>
          <p:nvPr/>
        </p:nvSpPr>
        <p:spPr bwMode="auto">
          <a:xfrm>
            <a:off x="0" y="1220788"/>
            <a:ext cx="5410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Nine Topics</a:t>
            </a:r>
          </a:p>
        </p:txBody>
      </p:sp>
      <p:graphicFrame>
        <p:nvGraphicFramePr>
          <p:cNvPr id="6" name="Table 5"/>
          <p:cNvGraphicFramePr>
            <a:graphicFrameLocks noGrp="1"/>
          </p:cNvGraphicFramePr>
          <p:nvPr/>
        </p:nvGraphicFramePr>
        <p:xfrm>
          <a:off x="430213" y="1773238"/>
          <a:ext cx="7071360" cy="134112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a PLCO to Support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Logging in as a PLCO</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Approving a Support Request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Revoking a Support Request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Topic Three – Navigating PCARSS</a:t>
            </a:r>
          </a:p>
        </p:txBody>
      </p:sp>
      <p:sp>
        <p:nvSpPr>
          <p:cNvPr id="22531" name="Rectangle 14"/>
          <p:cNvSpPr>
            <a:spLocks noChangeArrowheads="1"/>
          </p:cNvSpPr>
          <p:nvPr/>
        </p:nvSpPr>
        <p:spPr bwMode="auto">
          <a:xfrm>
            <a:off x="3497263" y="3494088"/>
            <a:ext cx="3008312" cy="215900"/>
          </a:xfrm>
          <a:prstGeom prst="rect">
            <a:avLst/>
          </a:prstGeom>
          <a:noFill/>
          <a:ln w="9525">
            <a:noFill/>
            <a:miter lim="800000"/>
            <a:headEnd/>
            <a:tailEnd/>
          </a:ln>
        </p:spPr>
        <p:txBody>
          <a:bodyPr wrap="none">
            <a:spAutoFit/>
          </a:bodyPr>
          <a:lstStyle/>
          <a:p>
            <a:pPr algn="l"/>
            <a:r>
              <a:rPr lang="en-US" sz="800"/>
              <a:t>Graphic 1.1.2 : Tabs, Table, Columns, and Column Headings</a:t>
            </a:r>
          </a:p>
        </p:txBody>
      </p:sp>
      <p:sp>
        <p:nvSpPr>
          <p:cNvPr id="2253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562A654-DE80-4ED9-BC49-08CB377A0D13}" type="slidenum">
              <a:rPr lang="en-US" sz="800">
                <a:solidFill>
                  <a:schemeClr val="bg1"/>
                </a:solidFill>
                <a:ea typeface="ＭＳ Ｐゴシック"/>
                <a:cs typeface="ＭＳ Ｐゴシック"/>
              </a:rPr>
              <a:pPr algn="r" eaLnBrk="0" hangingPunct="0"/>
              <a:t>19</a:t>
            </a:fld>
            <a:endParaRPr lang="en-US" sz="800">
              <a:solidFill>
                <a:schemeClr val="bg1"/>
              </a:solidFill>
              <a:ea typeface="ＭＳ Ｐゴシック"/>
              <a:cs typeface="ＭＳ Ｐゴシック"/>
            </a:endParaRPr>
          </a:p>
        </p:txBody>
      </p:sp>
      <p:sp>
        <p:nvSpPr>
          <p:cNvPr id="22533"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Navigating PCARSS</a:t>
            </a:r>
          </a:p>
        </p:txBody>
      </p:sp>
      <p:sp>
        <p:nvSpPr>
          <p:cNvPr id="22534" name="Text Box 11"/>
          <p:cNvSpPr txBox="1">
            <a:spLocks noChangeArrowheads="1"/>
          </p:cNvSpPr>
          <p:nvPr/>
        </p:nvSpPr>
        <p:spPr bwMode="auto">
          <a:xfrm>
            <a:off x="0" y="1787525"/>
            <a:ext cx="2947988" cy="4616450"/>
          </a:xfrm>
          <a:prstGeom prst="rect">
            <a:avLst/>
          </a:prstGeom>
          <a:noFill/>
          <a:ln w="9525">
            <a:noFill/>
            <a:miter lim="800000"/>
            <a:headEnd/>
            <a:tailEnd/>
          </a:ln>
        </p:spPr>
        <p:txBody>
          <a:bodyPr>
            <a:spAutoFit/>
          </a:bodyPr>
          <a:lstStyle/>
          <a:p>
            <a:pPr algn="l">
              <a:spcBef>
                <a:spcPct val="50000"/>
              </a:spcBef>
            </a:pPr>
            <a:r>
              <a:rPr lang="en-US" sz="1200" b="1"/>
              <a:t>Tabs</a:t>
            </a:r>
            <a:r>
              <a:rPr lang="en-US" sz="1200"/>
              <a:t> show records with specific statuses. To see information under a tab, click the tab. A tab will appear in blue when it is open (Graphic 1.1.2).</a:t>
            </a:r>
          </a:p>
          <a:p>
            <a:pPr algn="l">
              <a:spcBef>
                <a:spcPct val="50000"/>
              </a:spcBef>
            </a:pPr>
            <a:r>
              <a:rPr lang="en-US" sz="1200" b="1"/>
              <a:t>Column headers</a:t>
            </a:r>
            <a:r>
              <a:rPr lang="en-US" sz="1200"/>
              <a:t> allow you to sort information in either ascending or descending order. To sort the information, click a column header. Click the column header again to sort the information in reverse order (Graphic 1.1.2).</a:t>
            </a:r>
          </a:p>
          <a:p>
            <a:pPr algn="l">
              <a:spcBef>
                <a:spcPct val="50000"/>
              </a:spcBef>
            </a:pPr>
            <a:r>
              <a:rPr lang="en-US" sz="1200" b="1"/>
              <a:t>Action columns</a:t>
            </a:r>
            <a:r>
              <a:rPr lang="en-US" sz="1200"/>
              <a:t> may display the     or      icons, which you can click to edit or delete a record, respectively (Graphic 1.1.2).</a:t>
            </a:r>
          </a:p>
          <a:p>
            <a:pPr algn="l">
              <a:spcBef>
                <a:spcPct val="50000"/>
              </a:spcBef>
            </a:pPr>
            <a:r>
              <a:rPr lang="en-US" sz="1200" b="1"/>
              <a:t>The controls at the bottom of the table</a:t>
            </a:r>
            <a:r>
              <a:rPr lang="en-US" sz="1200"/>
              <a:t> allow you to move to the first, previous, next, or last request on pages that display multiple records. You may also use the drop-down list box to select the sequence number of the requests you wish to see and click the Go button (Graphic 1.1.3).</a:t>
            </a:r>
          </a:p>
        </p:txBody>
      </p:sp>
      <p:pic>
        <p:nvPicPr>
          <p:cNvPr id="22535" name="Picture 12" descr="Tabs, table, columns, and column headings"/>
          <p:cNvPicPr>
            <a:picLocks noChangeAspect="1" noChangeArrowheads="1"/>
          </p:cNvPicPr>
          <p:nvPr/>
        </p:nvPicPr>
        <p:blipFill>
          <a:blip r:embed="rId2" cstate="print"/>
          <a:srcRect/>
          <a:stretch>
            <a:fillRect/>
          </a:stretch>
        </p:blipFill>
        <p:spPr bwMode="auto">
          <a:xfrm>
            <a:off x="3519488" y="1624013"/>
            <a:ext cx="4495800" cy="1849437"/>
          </a:xfrm>
          <a:prstGeom prst="rect">
            <a:avLst/>
          </a:prstGeom>
          <a:noFill/>
          <a:ln w="19050">
            <a:solidFill>
              <a:schemeClr val="tx1"/>
            </a:solidFill>
            <a:miter lim="800000"/>
            <a:headEnd/>
            <a:tailEnd/>
          </a:ln>
        </p:spPr>
      </p:pic>
      <p:pic>
        <p:nvPicPr>
          <p:cNvPr id="22536" name="Picture 13" descr="pencil"/>
          <p:cNvPicPr>
            <a:picLocks noChangeAspect="1" noChangeArrowheads="1"/>
          </p:cNvPicPr>
          <p:nvPr/>
        </p:nvPicPr>
        <p:blipFill>
          <a:blip r:embed="rId3" cstate="print"/>
          <a:srcRect/>
          <a:stretch>
            <a:fillRect/>
          </a:stretch>
        </p:blipFill>
        <p:spPr bwMode="auto">
          <a:xfrm>
            <a:off x="2347913" y="4051300"/>
            <a:ext cx="152400" cy="152400"/>
          </a:xfrm>
          <a:prstGeom prst="rect">
            <a:avLst/>
          </a:prstGeom>
          <a:noFill/>
          <a:ln w="9525">
            <a:noFill/>
            <a:miter lim="800000"/>
            <a:headEnd/>
            <a:tailEnd/>
          </a:ln>
        </p:spPr>
      </p:pic>
      <p:pic>
        <p:nvPicPr>
          <p:cNvPr id="22537" name="Picture 14" descr="delete"/>
          <p:cNvPicPr>
            <a:picLocks noChangeAspect="1" noChangeArrowheads="1"/>
          </p:cNvPicPr>
          <p:nvPr/>
        </p:nvPicPr>
        <p:blipFill>
          <a:blip r:embed="rId4" cstate="print"/>
          <a:srcRect/>
          <a:stretch>
            <a:fillRect/>
          </a:stretch>
        </p:blipFill>
        <p:spPr bwMode="auto">
          <a:xfrm>
            <a:off x="2725738" y="4048125"/>
            <a:ext cx="152400" cy="152400"/>
          </a:xfrm>
          <a:prstGeom prst="rect">
            <a:avLst/>
          </a:prstGeom>
          <a:noFill/>
          <a:ln w="9525">
            <a:noFill/>
            <a:miter lim="800000"/>
            <a:headEnd/>
            <a:tailEnd/>
          </a:ln>
        </p:spPr>
      </p:pic>
      <p:pic>
        <p:nvPicPr>
          <p:cNvPr id="22538" name="Picture 15" descr="First, previous, next, and last buttons"/>
          <p:cNvPicPr>
            <a:picLocks noChangeAspect="1" noChangeArrowheads="1"/>
          </p:cNvPicPr>
          <p:nvPr/>
        </p:nvPicPr>
        <p:blipFill>
          <a:blip r:embed="rId5" cstate="print"/>
          <a:srcRect/>
          <a:stretch>
            <a:fillRect/>
          </a:stretch>
        </p:blipFill>
        <p:spPr bwMode="auto">
          <a:xfrm>
            <a:off x="3536950" y="4749800"/>
            <a:ext cx="4052888" cy="776288"/>
          </a:xfrm>
          <a:prstGeom prst="rect">
            <a:avLst/>
          </a:prstGeom>
          <a:noFill/>
          <a:ln w="19050">
            <a:solidFill>
              <a:schemeClr val="tx1"/>
            </a:solidFill>
            <a:miter lim="800000"/>
            <a:headEnd/>
            <a:tailEnd/>
          </a:ln>
        </p:spPr>
      </p:pic>
      <p:sp>
        <p:nvSpPr>
          <p:cNvPr id="22539" name="Rectangle 14"/>
          <p:cNvSpPr>
            <a:spLocks noChangeArrowheads="1"/>
          </p:cNvSpPr>
          <p:nvPr/>
        </p:nvSpPr>
        <p:spPr bwMode="auto">
          <a:xfrm>
            <a:off x="3525838" y="5553075"/>
            <a:ext cx="2617787" cy="214313"/>
          </a:xfrm>
          <a:prstGeom prst="rect">
            <a:avLst/>
          </a:prstGeom>
          <a:noFill/>
          <a:ln w="9525">
            <a:noFill/>
            <a:miter lim="800000"/>
            <a:headEnd/>
            <a:tailEnd/>
          </a:ln>
        </p:spPr>
        <p:txBody>
          <a:bodyPr wrap="none">
            <a:spAutoFit/>
          </a:bodyPr>
          <a:lstStyle/>
          <a:p>
            <a:pPr algn="l"/>
            <a:r>
              <a:rPr lang="en-US" sz="800"/>
              <a:t>Graphic 1.1.3 : First, Previous, Next, and Last buttons</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eaLnBrk="1" hangingPunct="1"/>
            <a:r>
              <a:rPr lang="en-US" smtClean="0"/>
              <a:t>Topic One – Requesting a PLCO to Support</a:t>
            </a:r>
          </a:p>
        </p:txBody>
      </p:sp>
      <p:pic>
        <p:nvPicPr>
          <p:cNvPr id="197635" name="Picture 3" descr="PCARSS Support PLCO Home Page"/>
          <p:cNvPicPr>
            <a:picLocks noChangeAspect="1" noChangeArrowheads="1"/>
          </p:cNvPicPr>
          <p:nvPr/>
        </p:nvPicPr>
        <p:blipFill>
          <a:blip r:embed="rId2" cstate="print"/>
          <a:srcRect/>
          <a:stretch>
            <a:fillRect/>
          </a:stretch>
        </p:blipFill>
        <p:spPr bwMode="auto">
          <a:xfrm>
            <a:off x="3462338" y="1878013"/>
            <a:ext cx="5486400" cy="2847975"/>
          </a:xfrm>
          <a:prstGeom prst="rect">
            <a:avLst/>
          </a:prstGeom>
          <a:noFill/>
          <a:ln w="19050">
            <a:solidFill>
              <a:schemeClr val="tx1"/>
            </a:solidFill>
            <a:miter lim="800000"/>
            <a:headEnd/>
            <a:tailEnd/>
          </a:ln>
        </p:spPr>
      </p:pic>
      <p:sp>
        <p:nvSpPr>
          <p:cNvPr id="19763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Requesting a PLCO to Support</a:t>
            </a:r>
          </a:p>
        </p:txBody>
      </p:sp>
      <p:sp>
        <p:nvSpPr>
          <p:cNvPr id="197637" name="Text Box 5"/>
          <p:cNvSpPr txBox="1">
            <a:spLocks noChangeArrowheads="1"/>
          </p:cNvSpPr>
          <p:nvPr/>
        </p:nvSpPr>
        <p:spPr bwMode="auto">
          <a:xfrm>
            <a:off x="0" y="1787525"/>
            <a:ext cx="3417888" cy="1004888"/>
          </a:xfrm>
          <a:prstGeom prst="rect">
            <a:avLst/>
          </a:prstGeom>
          <a:noFill/>
          <a:ln w="9525">
            <a:noFill/>
            <a:miter lim="800000"/>
            <a:headEnd/>
            <a:tailEnd/>
          </a:ln>
        </p:spPr>
        <p:txBody>
          <a:bodyPr>
            <a:spAutoFit/>
          </a:bodyPr>
          <a:lstStyle/>
          <a:p>
            <a:pPr algn="l">
              <a:spcBef>
                <a:spcPct val="50000"/>
              </a:spcBef>
            </a:pPr>
            <a:r>
              <a:rPr lang="en-US" sz="1200"/>
              <a:t>To support a PLCO, you will first need to request the ability to log into PCARSS as that PLCO. When you log in as yourself, the PCARSS Support PLCO Home Page appears (Graphic 9.1.1).</a:t>
            </a:r>
          </a:p>
        </p:txBody>
      </p:sp>
      <p:graphicFrame>
        <p:nvGraphicFramePr>
          <p:cNvPr id="6" name="Group 3"/>
          <p:cNvGraphicFramePr>
            <a:graphicFrameLocks noGrp="1"/>
          </p:cNvGraphicFramePr>
          <p:nvPr>
            <p:ph idx="1"/>
          </p:nvPr>
        </p:nvGraphicFramePr>
        <p:xfrm>
          <a:off x="120650" y="2944813"/>
          <a:ext cx="3060699" cy="1731264"/>
        </p:xfrm>
        <a:graphic>
          <a:graphicData uri="http://schemas.openxmlformats.org/drawingml/2006/table">
            <a:tbl>
              <a:tblPr/>
              <a:tblGrid>
                <a:gridCol w="355025"/>
                <a:gridCol w="2705674"/>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Requesting a PLCO to Support (Graphic 2.9.1)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E-Mail address </a:t>
                      </a:r>
                      <a:r>
                        <a:rPr kumimoji="0" lang="en-US" sz="1200" b="0" i="0" u="none" strike="noStrike" cap="none" normalizeH="0" baseline="0" dirty="0" smtClean="0">
                          <a:ln>
                            <a:noFill/>
                          </a:ln>
                          <a:solidFill>
                            <a:schemeClr val="tx1"/>
                          </a:solidFill>
                          <a:effectLst/>
                          <a:latin typeface="Arial" pitchFamily="34" charset="0"/>
                        </a:rPr>
                        <a:t>of the PLCO you wish to support in the PLCO Access by E-Mail box.</a:t>
                      </a:r>
                      <a:endParaRPr kumimoji="0" lang="en-US" sz="11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Request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request is displayed under the Requests tab with Submitted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7651" name="Rectangle 14"/>
          <p:cNvSpPr>
            <a:spLocks noChangeArrowheads="1"/>
          </p:cNvSpPr>
          <p:nvPr/>
        </p:nvSpPr>
        <p:spPr bwMode="auto">
          <a:xfrm>
            <a:off x="3438525" y="4730750"/>
            <a:ext cx="2589213" cy="215900"/>
          </a:xfrm>
          <a:prstGeom prst="rect">
            <a:avLst/>
          </a:prstGeom>
          <a:noFill/>
          <a:ln w="9525">
            <a:noFill/>
            <a:miter lim="800000"/>
            <a:headEnd/>
            <a:tailEnd/>
          </a:ln>
        </p:spPr>
        <p:txBody>
          <a:bodyPr wrap="none">
            <a:spAutoFit/>
          </a:bodyPr>
          <a:lstStyle/>
          <a:p>
            <a:pPr algn="l"/>
            <a:r>
              <a:rPr lang="en-US" sz="800"/>
              <a:t>Graphic 2.9.1 : PCARSS Support PLCO Home Page</a:t>
            </a:r>
          </a:p>
        </p:txBody>
      </p:sp>
      <p:sp>
        <p:nvSpPr>
          <p:cNvPr id="197652" name="Rectangle 30"/>
          <p:cNvSpPr>
            <a:spLocks noChangeArrowheads="1"/>
          </p:cNvSpPr>
          <p:nvPr/>
        </p:nvSpPr>
        <p:spPr bwMode="auto">
          <a:xfrm>
            <a:off x="7413625" y="4070350"/>
            <a:ext cx="444500" cy="149225"/>
          </a:xfrm>
          <a:prstGeom prst="rect">
            <a:avLst/>
          </a:prstGeom>
          <a:noFill/>
          <a:ln w="19050" algn="ctr">
            <a:solidFill>
              <a:schemeClr val="folHlink"/>
            </a:solidFill>
            <a:miter lim="800000"/>
            <a:headEnd/>
            <a:tailEnd/>
          </a:ln>
        </p:spPr>
        <p:txBody>
          <a:bodyPr wrap="none" anchor="ctr"/>
          <a:lstStyle/>
          <a:p>
            <a:endParaRPr lang="en-US"/>
          </a:p>
        </p:txBody>
      </p:sp>
      <p:sp>
        <p:nvSpPr>
          <p:cNvPr id="197653" name="Rectangle 38"/>
          <p:cNvSpPr>
            <a:spLocks noChangeArrowheads="1"/>
          </p:cNvSpPr>
          <p:nvPr/>
        </p:nvSpPr>
        <p:spPr bwMode="auto">
          <a:xfrm>
            <a:off x="7848600" y="3848100"/>
            <a:ext cx="465138" cy="123825"/>
          </a:xfrm>
          <a:prstGeom prst="rect">
            <a:avLst/>
          </a:prstGeom>
          <a:noFill/>
          <a:ln w="19050" algn="ctr">
            <a:solidFill>
              <a:schemeClr val="folHlink"/>
            </a:solidFill>
            <a:prstDash val="sysDot"/>
            <a:miter lim="800000"/>
            <a:headEnd/>
            <a:tailEnd/>
          </a:ln>
        </p:spPr>
        <p:txBody>
          <a:bodyPr wrap="none" anchor="ctr"/>
          <a:lstStyle/>
          <a:p>
            <a:endParaRPr lang="en-US"/>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r>
              <a:rPr lang="en-US" smtClean="0"/>
              <a:t>Topic Two – Logging in as a PLCO</a:t>
            </a:r>
          </a:p>
        </p:txBody>
      </p:sp>
      <p:pic>
        <p:nvPicPr>
          <p:cNvPr id="198659" name="Picture 3" descr="PCARSS Support PLCO Home Page"/>
          <p:cNvPicPr>
            <a:picLocks noChangeAspect="1" noChangeArrowheads="1"/>
          </p:cNvPicPr>
          <p:nvPr/>
        </p:nvPicPr>
        <p:blipFill>
          <a:blip r:embed="rId2" cstate="print"/>
          <a:srcRect/>
          <a:stretch>
            <a:fillRect/>
          </a:stretch>
        </p:blipFill>
        <p:spPr bwMode="auto">
          <a:xfrm>
            <a:off x="3432175" y="1885950"/>
            <a:ext cx="5486400" cy="3105150"/>
          </a:xfrm>
          <a:prstGeom prst="rect">
            <a:avLst/>
          </a:prstGeom>
          <a:noFill/>
          <a:ln w="19050">
            <a:solidFill>
              <a:schemeClr val="tx1"/>
            </a:solidFill>
            <a:miter lim="800000"/>
            <a:headEnd/>
            <a:tailEnd/>
          </a:ln>
        </p:spPr>
      </p:pic>
      <p:sp>
        <p:nvSpPr>
          <p:cNvPr id="19866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Logging in as a PLCO</a:t>
            </a:r>
          </a:p>
        </p:txBody>
      </p:sp>
      <p:sp>
        <p:nvSpPr>
          <p:cNvPr id="198661" name="Text Box 5"/>
          <p:cNvSpPr txBox="1">
            <a:spLocks noChangeArrowheads="1"/>
          </p:cNvSpPr>
          <p:nvPr/>
        </p:nvSpPr>
        <p:spPr bwMode="auto">
          <a:xfrm>
            <a:off x="0" y="1787525"/>
            <a:ext cx="3417888" cy="646113"/>
          </a:xfrm>
          <a:prstGeom prst="rect">
            <a:avLst/>
          </a:prstGeom>
          <a:noFill/>
          <a:ln w="9525">
            <a:noFill/>
            <a:miter lim="800000"/>
            <a:headEnd/>
            <a:tailEnd/>
          </a:ln>
        </p:spPr>
        <p:txBody>
          <a:bodyPr>
            <a:spAutoFit/>
          </a:bodyPr>
          <a:lstStyle/>
          <a:p>
            <a:pPr algn="l">
              <a:spcBef>
                <a:spcPct val="50000"/>
              </a:spcBef>
            </a:pPr>
            <a:r>
              <a:rPr lang="en-US" sz="1200"/>
              <a:t>Once you have been approved to support a PLCO you have requested, the approval will appear under the Requests tab.</a:t>
            </a:r>
          </a:p>
        </p:txBody>
      </p:sp>
      <p:graphicFrame>
        <p:nvGraphicFramePr>
          <p:cNvPr id="6" name="Group 3"/>
          <p:cNvGraphicFramePr>
            <a:graphicFrameLocks noGrp="1"/>
          </p:cNvGraphicFramePr>
          <p:nvPr>
            <p:ph idx="1"/>
          </p:nvPr>
        </p:nvGraphicFramePr>
        <p:xfrm>
          <a:off x="120650" y="2560638"/>
          <a:ext cx="3060699" cy="1914144"/>
        </p:xfrm>
        <a:graphic>
          <a:graphicData uri="http://schemas.openxmlformats.org/drawingml/2006/table">
            <a:tbl>
              <a:tblPr/>
              <a:tblGrid>
                <a:gridCol w="355025"/>
                <a:gridCol w="2705674"/>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Logging in as a PLCO (Graphic 2.9.2)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0062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PLCO</a:t>
                      </a:r>
                      <a:r>
                        <a:rPr kumimoji="0" lang="en-US" sz="1200" b="0" i="0" u="none" strike="noStrike" cap="none" normalizeH="0" baseline="0" dirty="0" smtClean="0">
                          <a:ln>
                            <a:noFill/>
                          </a:ln>
                          <a:solidFill>
                            <a:schemeClr val="tx1"/>
                          </a:solidFill>
                          <a:effectLst/>
                          <a:latin typeface="Arial" pitchFamily="34" charset="0"/>
                        </a:rPr>
                        <a:t> you wish to log in as from the </a:t>
                      </a:r>
                      <a:r>
                        <a:rPr kumimoji="0" lang="en-US" sz="1200" b="1" i="0" u="none" strike="noStrike" cap="none" normalizeH="0" baseline="0" dirty="0" smtClean="0">
                          <a:ln>
                            <a:noFill/>
                          </a:ln>
                          <a:solidFill>
                            <a:schemeClr val="tx1"/>
                          </a:solidFill>
                          <a:effectLst/>
                          <a:latin typeface="Arial" pitchFamily="34" charset="0"/>
                        </a:rPr>
                        <a:t>PLCO Access</a:t>
                      </a:r>
                      <a:r>
                        <a:rPr kumimoji="0" lang="en-US" sz="1200" b="0" i="0" u="none" strike="noStrike" cap="none" normalizeH="0" baseline="0" dirty="0" smtClean="0">
                          <a:ln>
                            <a:noFill/>
                          </a:ln>
                          <a:solidFill>
                            <a:schemeClr val="tx1"/>
                          </a:solidFill>
                          <a:effectLst/>
                          <a:latin typeface="Arial" pitchFamily="34" charset="0"/>
                        </a:rPr>
                        <a:t> drop-down list.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14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Login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Plant Clearance Officer Home Page appears for the PLCO you are logging in as.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8675" name="Rectangle 14"/>
          <p:cNvSpPr>
            <a:spLocks noChangeArrowheads="1"/>
          </p:cNvSpPr>
          <p:nvPr/>
        </p:nvSpPr>
        <p:spPr bwMode="auto">
          <a:xfrm>
            <a:off x="3409950" y="5006975"/>
            <a:ext cx="2589213" cy="215900"/>
          </a:xfrm>
          <a:prstGeom prst="rect">
            <a:avLst/>
          </a:prstGeom>
          <a:noFill/>
          <a:ln w="9525">
            <a:noFill/>
            <a:miter lim="800000"/>
            <a:headEnd/>
            <a:tailEnd/>
          </a:ln>
        </p:spPr>
        <p:txBody>
          <a:bodyPr wrap="none">
            <a:spAutoFit/>
          </a:bodyPr>
          <a:lstStyle/>
          <a:p>
            <a:pPr algn="l"/>
            <a:r>
              <a:rPr lang="en-US" sz="800"/>
              <a:t>Graphic 2.9.2 : PCARSS Support PLCO Home Page</a:t>
            </a:r>
          </a:p>
        </p:txBody>
      </p:sp>
      <p:sp>
        <p:nvSpPr>
          <p:cNvPr id="198676" name="Rectangle 38"/>
          <p:cNvSpPr>
            <a:spLocks noChangeArrowheads="1"/>
          </p:cNvSpPr>
          <p:nvPr/>
        </p:nvSpPr>
        <p:spPr bwMode="auto">
          <a:xfrm>
            <a:off x="7800975" y="4000500"/>
            <a:ext cx="465138" cy="123825"/>
          </a:xfrm>
          <a:prstGeom prst="rect">
            <a:avLst/>
          </a:prstGeom>
          <a:noFill/>
          <a:ln w="19050" algn="ctr">
            <a:solidFill>
              <a:schemeClr val="folHlink"/>
            </a:solidFill>
            <a:prstDash val="sysDot"/>
            <a:miter lim="800000"/>
            <a:headEnd/>
            <a:tailEnd/>
          </a:ln>
        </p:spPr>
        <p:txBody>
          <a:bodyPr wrap="none" anchor="ctr"/>
          <a:lstStyle/>
          <a:p>
            <a:endParaRPr lang="en-US"/>
          </a:p>
        </p:txBody>
      </p:sp>
      <p:sp>
        <p:nvSpPr>
          <p:cNvPr id="198677" name="Rectangle 30"/>
          <p:cNvSpPr>
            <a:spLocks noChangeArrowheads="1"/>
          </p:cNvSpPr>
          <p:nvPr/>
        </p:nvSpPr>
        <p:spPr bwMode="auto">
          <a:xfrm>
            <a:off x="7366000" y="4337050"/>
            <a:ext cx="444500" cy="1492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smtClean="0"/>
              <a:t>Topic Three – Approving a Support Request</a:t>
            </a:r>
          </a:p>
        </p:txBody>
      </p:sp>
      <p:pic>
        <p:nvPicPr>
          <p:cNvPr id="199683" name="Picture 3" descr="Administration page"/>
          <p:cNvPicPr>
            <a:picLocks noChangeAspect="1" noChangeArrowheads="1"/>
          </p:cNvPicPr>
          <p:nvPr/>
        </p:nvPicPr>
        <p:blipFill>
          <a:blip r:embed="rId2" cstate="print"/>
          <a:srcRect/>
          <a:stretch>
            <a:fillRect/>
          </a:stretch>
        </p:blipFill>
        <p:spPr bwMode="auto">
          <a:xfrm>
            <a:off x="3486150" y="1839913"/>
            <a:ext cx="5486400" cy="1790700"/>
          </a:xfrm>
          <a:prstGeom prst="rect">
            <a:avLst/>
          </a:prstGeom>
          <a:noFill/>
          <a:ln w="19050">
            <a:solidFill>
              <a:schemeClr val="tx1"/>
            </a:solidFill>
            <a:miter lim="800000"/>
            <a:headEnd/>
            <a:tailEnd/>
          </a:ln>
        </p:spPr>
      </p:pic>
      <p:pic>
        <p:nvPicPr>
          <p:cNvPr id="199684" name="Picture 4" descr="Support PLCO Requests Workload page, Submitted tab"/>
          <p:cNvPicPr>
            <a:picLocks noChangeAspect="1" noChangeArrowheads="1"/>
          </p:cNvPicPr>
          <p:nvPr/>
        </p:nvPicPr>
        <p:blipFill>
          <a:blip r:embed="rId3" cstate="print"/>
          <a:srcRect/>
          <a:stretch>
            <a:fillRect/>
          </a:stretch>
        </p:blipFill>
        <p:spPr bwMode="auto">
          <a:xfrm>
            <a:off x="3467100" y="3981450"/>
            <a:ext cx="5546725" cy="1790700"/>
          </a:xfrm>
          <a:prstGeom prst="rect">
            <a:avLst/>
          </a:prstGeom>
          <a:noFill/>
          <a:ln w="19050">
            <a:solidFill>
              <a:schemeClr val="tx1"/>
            </a:solidFill>
            <a:miter lim="800000"/>
            <a:headEnd/>
            <a:tailEnd/>
          </a:ln>
        </p:spPr>
      </p:pic>
      <p:sp>
        <p:nvSpPr>
          <p:cNvPr id="199685"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Approving a Support Request</a:t>
            </a:r>
          </a:p>
        </p:txBody>
      </p:sp>
      <p:sp>
        <p:nvSpPr>
          <p:cNvPr id="199686" name="Text Box 5"/>
          <p:cNvSpPr txBox="1">
            <a:spLocks noChangeArrowheads="1"/>
          </p:cNvSpPr>
          <p:nvPr/>
        </p:nvSpPr>
        <p:spPr bwMode="auto">
          <a:xfrm>
            <a:off x="0" y="1787525"/>
            <a:ext cx="3417888" cy="639763"/>
          </a:xfrm>
          <a:prstGeom prst="rect">
            <a:avLst/>
          </a:prstGeom>
          <a:noFill/>
          <a:ln w="9525">
            <a:noFill/>
            <a:miter lim="800000"/>
            <a:headEnd/>
            <a:tailEnd/>
          </a:ln>
        </p:spPr>
        <p:txBody>
          <a:bodyPr>
            <a:spAutoFit/>
          </a:bodyPr>
          <a:lstStyle/>
          <a:p>
            <a:pPr algn="l">
              <a:spcBef>
                <a:spcPct val="50000"/>
              </a:spcBef>
            </a:pPr>
            <a:r>
              <a:rPr lang="en-US" sz="1200"/>
              <a:t>As an Administrator, you receive requests from Support PLCOs. Upon receipt of a request, you will need to either approve or disapprove it.</a:t>
            </a:r>
          </a:p>
        </p:txBody>
      </p:sp>
      <p:graphicFrame>
        <p:nvGraphicFramePr>
          <p:cNvPr id="8" name="Group 3"/>
          <p:cNvGraphicFramePr>
            <a:graphicFrameLocks noGrp="1"/>
          </p:cNvGraphicFramePr>
          <p:nvPr>
            <p:ph idx="1"/>
          </p:nvPr>
        </p:nvGraphicFramePr>
        <p:xfrm>
          <a:off x="120650" y="2484438"/>
          <a:ext cx="3155950" cy="4096512"/>
        </p:xfrm>
        <a:graphic>
          <a:graphicData uri="http://schemas.openxmlformats.org/drawingml/2006/table">
            <a:tbl>
              <a:tblPr/>
              <a:tblGrid>
                <a:gridCol w="366073"/>
                <a:gridCol w="2789877"/>
              </a:tblGrid>
              <a:tr h="158227">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Approving a Support Request (Graphic 2.9.3 – 2.9.4)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4472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Admin</a:t>
                      </a:r>
                      <a:r>
                        <a:rPr kumimoji="0" lang="en-US" sz="1200" b="0" i="0" u="none" strike="noStrike" cap="none" normalizeH="0" baseline="0" dirty="0" smtClean="0">
                          <a:ln>
                            <a:noFill/>
                          </a:ln>
                          <a:solidFill>
                            <a:schemeClr val="tx1"/>
                          </a:solidFill>
                          <a:effectLst/>
                          <a:latin typeface="Arial" pitchFamily="34" charset="0"/>
                        </a:rPr>
                        <a:t> link on the menu bar.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Administration Tasks page appears (Graphic 2.9.3).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725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Support PLCO Requests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Support PLCO Requests Workload page appears with the Submitted tab displayed (Graphic 2.9.4).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54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next to the support request you wish to approve.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9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either the </a:t>
                      </a:r>
                      <a:r>
                        <a:rPr kumimoji="0" lang="en-US" sz="1200" b="1" i="0" u="none" strike="noStrike" cap="none" normalizeH="0" baseline="0" dirty="0" smtClean="0">
                          <a:ln>
                            <a:noFill/>
                          </a:ln>
                          <a:solidFill>
                            <a:schemeClr val="tx1"/>
                          </a:solidFill>
                          <a:effectLst/>
                          <a:latin typeface="Arial" pitchFamily="34" charset="0"/>
                        </a:rPr>
                        <a:t>Approve</a:t>
                      </a:r>
                      <a:r>
                        <a:rPr kumimoji="0" lang="en-US" sz="1200" b="0" i="0" u="none" strike="noStrike" cap="none" normalizeH="0" baseline="0" dirty="0" smtClean="0">
                          <a:ln>
                            <a:noFill/>
                          </a:ln>
                          <a:solidFill>
                            <a:schemeClr val="tx1"/>
                          </a:solidFill>
                          <a:effectLst/>
                          <a:latin typeface="Arial" pitchFamily="34" charset="0"/>
                        </a:rPr>
                        <a:t> or </a:t>
                      </a:r>
                      <a:r>
                        <a:rPr kumimoji="0" lang="en-US" sz="1200" b="1" i="0" u="none" strike="noStrike" cap="none" normalizeH="0" baseline="0" dirty="0" smtClean="0">
                          <a:ln>
                            <a:noFill/>
                          </a:ln>
                          <a:solidFill>
                            <a:schemeClr val="tx1"/>
                          </a:solidFill>
                          <a:effectLst/>
                          <a:latin typeface="Arial" pitchFamily="34" charset="0"/>
                        </a:rPr>
                        <a:t>Disapprove</a:t>
                      </a:r>
                      <a:r>
                        <a:rPr kumimoji="0" lang="en-US" sz="1200" b="0" i="0" u="none" strike="noStrike" cap="none" normalizeH="0" baseline="0" dirty="0" smtClean="0">
                          <a:ln>
                            <a:noFill/>
                          </a:ln>
                          <a:solidFill>
                            <a:schemeClr val="tx1"/>
                          </a:solidFill>
                          <a:effectLst/>
                          <a:latin typeface="Arial" pitchFamily="34" charset="0"/>
                        </a:rPr>
                        <a:t> buttons.</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An approved support request is displayed under the Active tab of the Support PLCO Requests Workload.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99706" name="Rectangle 14"/>
          <p:cNvSpPr>
            <a:spLocks noChangeArrowheads="1"/>
          </p:cNvSpPr>
          <p:nvPr/>
        </p:nvSpPr>
        <p:spPr bwMode="auto">
          <a:xfrm>
            <a:off x="3467100" y="3635375"/>
            <a:ext cx="2106613" cy="215900"/>
          </a:xfrm>
          <a:prstGeom prst="rect">
            <a:avLst/>
          </a:prstGeom>
          <a:noFill/>
          <a:ln w="9525">
            <a:noFill/>
            <a:miter lim="800000"/>
            <a:headEnd/>
            <a:tailEnd/>
          </a:ln>
        </p:spPr>
        <p:txBody>
          <a:bodyPr wrap="none">
            <a:spAutoFit/>
          </a:bodyPr>
          <a:lstStyle/>
          <a:p>
            <a:pPr algn="l"/>
            <a:r>
              <a:rPr lang="en-US" sz="800"/>
              <a:t>Graphic 2.9.3 : Administration Tasks page</a:t>
            </a:r>
          </a:p>
        </p:txBody>
      </p:sp>
      <p:sp>
        <p:nvSpPr>
          <p:cNvPr id="199707" name="Rectangle 14"/>
          <p:cNvSpPr>
            <a:spLocks noChangeArrowheads="1"/>
          </p:cNvSpPr>
          <p:nvPr/>
        </p:nvSpPr>
        <p:spPr bwMode="auto">
          <a:xfrm>
            <a:off x="3457575" y="5768975"/>
            <a:ext cx="3446463" cy="215900"/>
          </a:xfrm>
          <a:prstGeom prst="rect">
            <a:avLst/>
          </a:prstGeom>
          <a:noFill/>
          <a:ln w="9525">
            <a:noFill/>
            <a:miter lim="800000"/>
            <a:headEnd/>
            <a:tailEnd/>
          </a:ln>
        </p:spPr>
        <p:txBody>
          <a:bodyPr wrap="none">
            <a:spAutoFit/>
          </a:bodyPr>
          <a:lstStyle/>
          <a:p>
            <a:pPr algn="l"/>
            <a:r>
              <a:rPr lang="en-US" sz="800"/>
              <a:t>Graphic 2.9.4 : Support PLCO Requests Workload page, Submitted tab</a:t>
            </a:r>
          </a:p>
        </p:txBody>
      </p:sp>
      <p:sp>
        <p:nvSpPr>
          <p:cNvPr id="199708" name="Rectangle 30"/>
          <p:cNvSpPr>
            <a:spLocks noChangeArrowheads="1"/>
          </p:cNvSpPr>
          <p:nvPr/>
        </p:nvSpPr>
        <p:spPr bwMode="auto">
          <a:xfrm>
            <a:off x="5708650" y="5384800"/>
            <a:ext cx="1025525" cy="158750"/>
          </a:xfrm>
          <a:prstGeom prst="rect">
            <a:avLst/>
          </a:prstGeom>
          <a:noFill/>
          <a:ln w="19050" algn="ctr">
            <a:solidFill>
              <a:schemeClr val="folHlink"/>
            </a:solidFill>
            <a:miter lim="800000"/>
            <a:headEnd/>
            <a:tailEnd/>
          </a:ln>
        </p:spPr>
        <p:txBody>
          <a:bodyPr wrap="none" anchor="ctr"/>
          <a:lstStyle/>
          <a:p>
            <a:endParaRPr lang="en-US"/>
          </a:p>
        </p:txBody>
      </p:sp>
      <p:sp>
        <p:nvSpPr>
          <p:cNvPr id="199709" name="Rectangle 30"/>
          <p:cNvSpPr>
            <a:spLocks noChangeArrowheads="1"/>
          </p:cNvSpPr>
          <p:nvPr/>
        </p:nvSpPr>
        <p:spPr bwMode="auto">
          <a:xfrm>
            <a:off x="3594100" y="2838450"/>
            <a:ext cx="93027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pPr eaLnBrk="1" hangingPunct="1"/>
            <a:r>
              <a:rPr lang="en-US" smtClean="0"/>
              <a:t>Topic Four – Revoking a Support Request</a:t>
            </a:r>
          </a:p>
        </p:txBody>
      </p:sp>
      <p:pic>
        <p:nvPicPr>
          <p:cNvPr id="200707" name="Picture 3" descr="Administration page"/>
          <p:cNvPicPr>
            <a:picLocks noChangeAspect="1" noChangeArrowheads="1"/>
          </p:cNvPicPr>
          <p:nvPr/>
        </p:nvPicPr>
        <p:blipFill>
          <a:blip r:embed="rId2" cstate="print"/>
          <a:srcRect/>
          <a:stretch>
            <a:fillRect/>
          </a:stretch>
        </p:blipFill>
        <p:spPr bwMode="auto">
          <a:xfrm>
            <a:off x="3546475" y="1852613"/>
            <a:ext cx="5384800" cy="1757362"/>
          </a:xfrm>
          <a:prstGeom prst="rect">
            <a:avLst/>
          </a:prstGeom>
          <a:noFill/>
          <a:ln w="19050">
            <a:solidFill>
              <a:schemeClr val="tx1"/>
            </a:solidFill>
            <a:miter lim="800000"/>
            <a:headEnd/>
            <a:tailEnd/>
          </a:ln>
        </p:spPr>
      </p:pic>
      <p:pic>
        <p:nvPicPr>
          <p:cNvPr id="200708" name="Picture 4" descr="Support PLCO Requests Workload page, Active tab"/>
          <p:cNvPicPr>
            <a:picLocks noChangeAspect="1" noChangeArrowheads="1"/>
          </p:cNvPicPr>
          <p:nvPr/>
        </p:nvPicPr>
        <p:blipFill>
          <a:blip r:embed="rId3" cstate="print"/>
          <a:srcRect/>
          <a:stretch>
            <a:fillRect/>
          </a:stretch>
        </p:blipFill>
        <p:spPr bwMode="auto">
          <a:xfrm>
            <a:off x="3533775" y="4016375"/>
            <a:ext cx="5400675" cy="1763713"/>
          </a:xfrm>
          <a:prstGeom prst="rect">
            <a:avLst/>
          </a:prstGeom>
          <a:noFill/>
          <a:ln w="19050">
            <a:solidFill>
              <a:schemeClr val="tx1"/>
            </a:solidFill>
            <a:miter lim="800000"/>
            <a:headEnd/>
            <a:tailEnd/>
          </a:ln>
        </p:spPr>
      </p:pic>
      <p:sp>
        <p:nvSpPr>
          <p:cNvPr id="200709"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Revoking a Support Request</a:t>
            </a:r>
          </a:p>
        </p:txBody>
      </p:sp>
      <p:sp>
        <p:nvSpPr>
          <p:cNvPr id="200710" name="Text Box 5"/>
          <p:cNvSpPr txBox="1">
            <a:spLocks noChangeArrowheads="1"/>
          </p:cNvSpPr>
          <p:nvPr/>
        </p:nvSpPr>
        <p:spPr bwMode="auto">
          <a:xfrm>
            <a:off x="0" y="1787525"/>
            <a:ext cx="3417888" cy="461963"/>
          </a:xfrm>
          <a:prstGeom prst="rect">
            <a:avLst/>
          </a:prstGeom>
          <a:noFill/>
          <a:ln w="9525">
            <a:noFill/>
            <a:miter lim="800000"/>
            <a:headEnd/>
            <a:tailEnd/>
          </a:ln>
        </p:spPr>
        <p:txBody>
          <a:bodyPr>
            <a:spAutoFit/>
          </a:bodyPr>
          <a:lstStyle/>
          <a:p>
            <a:pPr algn="l">
              <a:spcBef>
                <a:spcPct val="50000"/>
              </a:spcBef>
            </a:pPr>
            <a:r>
              <a:rPr lang="en-US" sz="1200"/>
              <a:t>As an Administrator, you may revoke a PLCO support request. </a:t>
            </a:r>
          </a:p>
        </p:txBody>
      </p:sp>
      <p:sp>
        <p:nvSpPr>
          <p:cNvPr id="200711" name="Rectangle 14"/>
          <p:cNvSpPr>
            <a:spLocks noChangeArrowheads="1"/>
          </p:cNvSpPr>
          <p:nvPr/>
        </p:nvSpPr>
        <p:spPr bwMode="auto">
          <a:xfrm>
            <a:off x="3505200" y="3616325"/>
            <a:ext cx="2106613" cy="215900"/>
          </a:xfrm>
          <a:prstGeom prst="rect">
            <a:avLst/>
          </a:prstGeom>
          <a:noFill/>
          <a:ln w="9525">
            <a:noFill/>
            <a:miter lim="800000"/>
            <a:headEnd/>
            <a:tailEnd/>
          </a:ln>
        </p:spPr>
        <p:txBody>
          <a:bodyPr wrap="none">
            <a:spAutoFit/>
          </a:bodyPr>
          <a:lstStyle/>
          <a:p>
            <a:pPr algn="l"/>
            <a:r>
              <a:rPr lang="en-US" sz="800"/>
              <a:t>Graphic 2.9.5 : Administration Tasks page</a:t>
            </a:r>
          </a:p>
        </p:txBody>
      </p:sp>
      <p:sp>
        <p:nvSpPr>
          <p:cNvPr id="200712" name="Rectangle 14"/>
          <p:cNvSpPr>
            <a:spLocks noChangeArrowheads="1"/>
          </p:cNvSpPr>
          <p:nvPr/>
        </p:nvSpPr>
        <p:spPr bwMode="auto">
          <a:xfrm>
            <a:off x="3505200" y="5807075"/>
            <a:ext cx="3262313" cy="215900"/>
          </a:xfrm>
          <a:prstGeom prst="rect">
            <a:avLst/>
          </a:prstGeom>
          <a:noFill/>
          <a:ln w="9525">
            <a:noFill/>
            <a:miter lim="800000"/>
            <a:headEnd/>
            <a:tailEnd/>
          </a:ln>
        </p:spPr>
        <p:txBody>
          <a:bodyPr wrap="none">
            <a:spAutoFit/>
          </a:bodyPr>
          <a:lstStyle/>
          <a:p>
            <a:pPr algn="l"/>
            <a:r>
              <a:rPr lang="en-US" sz="800"/>
              <a:t>Graphic 2.9.6 : Support PLCO Requests Workload page, Active tab</a:t>
            </a:r>
          </a:p>
        </p:txBody>
      </p:sp>
      <p:graphicFrame>
        <p:nvGraphicFramePr>
          <p:cNvPr id="10" name="Group 3"/>
          <p:cNvGraphicFramePr>
            <a:graphicFrameLocks noGrp="1"/>
          </p:cNvGraphicFramePr>
          <p:nvPr>
            <p:ph idx="1"/>
          </p:nvPr>
        </p:nvGraphicFramePr>
        <p:xfrm>
          <a:off x="120650" y="2293938"/>
          <a:ext cx="3165475" cy="4218432"/>
        </p:xfrm>
        <a:graphic>
          <a:graphicData uri="http://schemas.openxmlformats.org/drawingml/2006/table">
            <a:tbl>
              <a:tblPr/>
              <a:tblGrid>
                <a:gridCol w="367178"/>
                <a:gridCol w="2798297"/>
              </a:tblGrid>
              <a:tr h="29733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Revoking a Support Request (Graphic 2.9.5 – 2.9.6)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660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Admin</a:t>
                      </a:r>
                      <a:r>
                        <a:rPr kumimoji="0" lang="en-US" sz="1200" b="0" i="0" u="none" strike="noStrike" cap="none" normalizeH="0" baseline="0" dirty="0" smtClean="0">
                          <a:ln>
                            <a:noFill/>
                          </a:ln>
                          <a:solidFill>
                            <a:schemeClr val="tx1"/>
                          </a:solidFill>
                          <a:effectLst/>
                          <a:latin typeface="Arial" pitchFamily="34" charset="0"/>
                        </a:rPr>
                        <a:t> link on the menu bar.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Administration Tasks page appears (Graphic 2.9.5).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3772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Support PLCO Requests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Support PLCO Requests Workload page appears with the Submitted tab displayed.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0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Active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Active tab is displayed (Graphic 2.9.6).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49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next to the support request you wish to revoke.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60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Revoke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support request is removed from the workload.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0735" name="Rectangle 30"/>
          <p:cNvSpPr>
            <a:spLocks noChangeArrowheads="1"/>
          </p:cNvSpPr>
          <p:nvPr/>
        </p:nvSpPr>
        <p:spPr bwMode="auto">
          <a:xfrm>
            <a:off x="3632200" y="2838450"/>
            <a:ext cx="930275" cy="123825"/>
          </a:xfrm>
          <a:prstGeom prst="rect">
            <a:avLst/>
          </a:prstGeom>
          <a:noFill/>
          <a:ln w="19050" algn="ctr">
            <a:solidFill>
              <a:schemeClr val="folHlink"/>
            </a:solidFill>
            <a:miter lim="800000"/>
            <a:headEnd/>
            <a:tailEnd/>
          </a:ln>
        </p:spPr>
        <p:txBody>
          <a:bodyPr wrap="none" anchor="ctr"/>
          <a:lstStyle/>
          <a:p>
            <a:endParaRPr lang="en-US"/>
          </a:p>
        </p:txBody>
      </p:sp>
      <p:sp>
        <p:nvSpPr>
          <p:cNvPr id="200736" name="Rectangle 30"/>
          <p:cNvSpPr>
            <a:spLocks noChangeArrowheads="1"/>
          </p:cNvSpPr>
          <p:nvPr/>
        </p:nvSpPr>
        <p:spPr bwMode="auto">
          <a:xfrm>
            <a:off x="6013450" y="5391150"/>
            <a:ext cx="396875" cy="1428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Nine – Review </a:t>
            </a:r>
          </a:p>
        </p:txBody>
      </p:sp>
      <p:sp>
        <p:nvSpPr>
          <p:cNvPr id="201731"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359BD29-5FA0-4C58-A233-90CDCC83EA46}" type="slidenum">
              <a:rPr lang="en-US" sz="800">
                <a:solidFill>
                  <a:schemeClr val="bg1"/>
                </a:solidFill>
                <a:ea typeface="Arial Unicode MS" pitchFamily="34" charset="-128"/>
                <a:cs typeface="Arial Unicode MS" pitchFamily="34" charset="-128"/>
              </a:rPr>
              <a:pPr algn="r" eaLnBrk="0" hangingPunct="0"/>
              <a:t>194</a:t>
            </a:fld>
            <a:endParaRPr lang="en-US" sz="800">
              <a:solidFill>
                <a:schemeClr val="bg1"/>
              </a:solidFill>
              <a:ea typeface="Arial Unicode MS" pitchFamily="34" charset="-128"/>
              <a:cs typeface="Arial Unicode MS" pitchFamily="34" charset="-128"/>
            </a:endParaRPr>
          </a:p>
        </p:txBody>
      </p:sp>
      <p:sp>
        <p:nvSpPr>
          <p:cNvPr id="201732" name="Rectangle 3"/>
          <p:cNvSpPr txBox="1">
            <a:spLocks noChangeArrowheads="1"/>
          </p:cNvSpPr>
          <p:nvPr/>
        </p:nvSpPr>
        <p:spPr bwMode="auto">
          <a:xfrm>
            <a:off x="0" y="1220788"/>
            <a:ext cx="5410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Nine covered the following topics:</a:t>
            </a:r>
          </a:p>
        </p:txBody>
      </p:sp>
      <p:graphicFrame>
        <p:nvGraphicFramePr>
          <p:cNvPr id="6" name="Table 5"/>
          <p:cNvGraphicFramePr>
            <a:graphicFrameLocks noGrp="1"/>
          </p:cNvGraphicFramePr>
          <p:nvPr/>
        </p:nvGraphicFramePr>
        <p:xfrm>
          <a:off x="430213" y="1773238"/>
          <a:ext cx="7071360" cy="134112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a PLCO to Support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Logging in as a PLCO</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Approving a Support Request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Revoking a Support Request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r>
              <a:rPr lang="en-US" smtClean="0"/>
              <a:t>Module Two – Review </a:t>
            </a:r>
          </a:p>
        </p:txBody>
      </p:sp>
      <p:sp>
        <p:nvSpPr>
          <p:cNvPr id="20275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6569066-9F29-4044-9ECD-DBE195FCFA65}" type="slidenum">
              <a:rPr lang="en-US" sz="800">
                <a:solidFill>
                  <a:schemeClr val="bg1"/>
                </a:solidFill>
                <a:ea typeface="Arial Unicode MS" pitchFamily="34" charset="-128"/>
                <a:cs typeface="Arial Unicode MS" pitchFamily="34" charset="-128"/>
              </a:rPr>
              <a:pPr algn="r" eaLnBrk="0" hangingPunct="0"/>
              <a:t>195</a:t>
            </a:fld>
            <a:endParaRPr lang="en-US" sz="800">
              <a:solidFill>
                <a:schemeClr val="bg1"/>
              </a:solidFill>
              <a:ea typeface="Arial Unicode MS" pitchFamily="34" charset="-128"/>
              <a:cs typeface="Arial Unicode MS" pitchFamily="34" charset="-128"/>
            </a:endParaRPr>
          </a:p>
        </p:txBody>
      </p:sp>
      <p:sp>
        <p:nvSpPr>
          <p:cNvPr id="202756" name="Rectangle 3"/>
          <p:cNvSpPr txBox="1">
            <a:spLocks noChangeArrowheads="1"/>
          </p:cNvSpPr>
          <p:nvPr/>
        </p:nvSpPr>
        <p:spPr bwMode="auto">
          <a:xfrm>
            <a:off x="0" y="1220788"/>
            <a:ext cx="4978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Two covered the following lessons:</a:t>
            </a:r>
          </a:p>
        </p:txBody>
      </p:sp>
      <p:graphicFrame>
        <p:nvGraphicFramePr>
          <p:cNvPr id="7" name="Table 6"/>
          <p:cNvGraphicFramePr>
            <a:graphicFrameLocks noGrp="1"/>
          </p:cNvGraphicFramePr>
          <p:nvPr/>
        </p:nvGraphicFramePr>
        <p:xfrm>
          <a:off x="430213" y="1773238"/>
          <a:ext cx="7071360" cy="301752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Contacts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Inventory Schedules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Referrals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Cases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Requisitions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Seven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Sales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Eight</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Transfers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Nine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Support PLCO Request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r>
              <a:rPr lang="en-US" smtClean="0"/>
              <a:t>Module Three – Contractor Role</a:t>
            </a:r>
          </a:p>
        </p:txBody>
      </p:sp>
      <p:sp>
        <p:nvSpPr>
          <p:cNvPr id="203779"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Module Three</a:t>
            </a:r>
          </a:p>
          <a:p>
            <a:pPr eaLnBrk="0" hangingPunct="0"/>
            <a:endParaRPr lang="en-US" sz="4000" b="1">
              <a:ea typeface="ＭＳ Ｐゴシック"/>
              <a:cs typeface="ＭＳ Ｐゴシック"/>
            </a:endParaRPr>
          </a:p>
          <a:p>
            <a:pPr eaLnBrk="0" hangingPunct="0"/>
            <a:r>
              <a:rPr lang="en-US" sz="2400" b="1"/>
              <a:t>Contractor Role</a:t>
            </a:r>
            <a:endParaRPr lang="en-US" sz="2400" b="1">
              <a:ea typeface="ＭＳ Ｐゴシック"/>
              <a:cs typeface="ＭＳ Ｐゴシック"/>
            </a:endParaRPr>
          </a:p>
        </p:txBody>
      </p:sp>
      <p:sp>
        <p:nvSpPr>
          <p:cNvPr id="20378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C0DCD9E-9670-455E-8A03-A9C1C6ADCE86}" type="slidenum">
              <a:rPr lang="en-US" sz="800">
                <a:solidFill>
                  <a:schemeClr val="bg1"/>
                </a:solidFill>
                <a:ea typeface="ＭＳ Ｐゴシック"/>
                <a:cs typeface="ＭＳ Ｐゴシック"/>
              </a:rPr>
              <a:pPr algn="r" eaLnBrk="0" hangingPunct="0"/>
              <a:t>196</a:t>
            </a:fld>
            <a:endParaRPr lang="en-US" sz="800">
              <a:solidFill>
                <a:schemeClr val="bg1"/>
              </a:solidFill>
              <a:ea typeface="ＭＳ Ｐゴシック"/>
              <a:cs typeface="ＭＳ Ｐゴシック"/>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r>
              <a:rPr lang="en-US" smtClean="0"/>
              <a:t>Module Three Lessons – Contractor Role</a:t>
            </a:r>
          </a:p>
        </p:txBody>
      </p:sp>
      <p:sp>
        <p:nvSpPr>
          <p:cNvPr id="20480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AAB7A67-ED42-4FBE-B919-69270515EE20}" type="slidenum">
              <a:rPr lang="en-US" sz="800">
                <a:solidFill>
                  <a:schemeClr val="bg1"/>
                </a:solidFill>
                <a:ea typeface="ＭＳ Ｐゴシック"/>
                <a:cs typeface="ＭＳ Ｐゴシック"/>
              </a:rPr>
              <a:pPr algn="r" eaLnBrk="0" hangingPunct="0"/>
              <a:t>197</a:t>
            </a:fld>
            <a:endParaRPr lang="en-US" sz="800">
              <a:solidFill>
                <a:schemeClr val="bg1"/>
              </a:solidFill>
              <a:ea typeface="ＭＳ Ｐゴシック"/>
              <a:cs typeface="ＭＳ Ｐゴシック"/>
            </a:endParaRPr>
          </a:p>
        </p:txBody>
      </p:sp>
      <p:sp>
        <p:nvSpPr>
          <p:cNvPr id="20480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Three Lessons</a:t>
            </a:r>
          </a:p>
        </p:txBody>
      </p:sp>
      <p:graphicFrame>
        <p:nvGraphicFramePr>
          <p:cNvPr id="8" name="Table 7"/>
          <p:cNvGraphicFramePr>
            <a:graphicFrameLocks noGrp="1"/>
          </p:cNvGraphicFramePr>
          <p:nvPr/>
        </p:nvGraphicFramePr>
        <p:xfrm>
          <a:off x="430213" y="1773238"/>
          <a:ext cx="7071360" cy="134112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Contacts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Inventory Schedules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Sales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p:txBody>
          <a:bodyPr/>
          <a:lstStyle/>
          <a:p>
            <a:pPr eaLnBrk="1" hangingPunct="1"/>
            <a:r>
              <a:rPr lang="en-US" smtClean="0"/>
              <a:t>Lesson One – Contractor Common Tasks</a:t>
            </a:r>
          </a:p>
        </p:txBody>
      </p:sp>
      <p:sp>
        <p:nvSpPr>
          <p:cNvPr id="20582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6E11866-678F-4587-BF5E-7AD4655B994D}" type="slidenum">
              <a:rPr lang="en-US" sz="800">
                <a:solidFill>
                  <a:schemeClr val="bg1"/>
                </a:solidFill>
                <a:ea typeface="ＭＳ Ｐゴシック"/>
                <a:cs typeface="ＭＳ Ｐゴシック"/>
              </a:rPr>
              <a:pPr algn="r" eaLnBrk="0" hangingPunct="0"/>
              <a:t>198</a:t>
            </a:fld>
            <a:endParaRPr lang="en-US" sz="800">
              <a:solidFill>
                <a:schemeClr val="bg1"/>
              </a:solidFill>
              <a:ea typeface="ＭＳ Ｐゴシック"/>
              <a:cs typeface="ＭＳ Ｐゴシック"/>
            </a:endParaRPr>
          </a:p>
        </p:txBody>
      </p:sp>
      <p:sp>
        <p:nvSpPr>
          <p:cNvPr id="205828"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One</a:t>
            </a:r>
          </a:p>
          <a:p>
            <a:pPr eaLnBrk="0" hangingPunct="0"/>
            <a:endParaRPr lang="en-US" sz="4000" b="1">
              <a:ea typeface="ＭＳ Ｐゴシック"/>
              <a:cs typeface="ＭＳ Ｐゴシック"/>
            </a:endParaRPr>
          </a:p>
          <a:p>
            <a:pPr eaLnBrk="0" hangingPunct="0"/>
            <a:r>
              <a:rPr lang="en-US" sz="2400" b="1"/>
              <a:t>Contractor Common Tasks</a:t>
            </a:r>
            <a:endParaRPr lang="en-US" sz="2400" b="1">
              <a:ea typeface="ＭＳ Ｐゴシック"/>
              <a:cs typeface="ＭＳ Ｐゴシック"/>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pPr eaLnBrk="1" hangingPunct="1"/>
            <a:r>
              <a:rPr lang="en-US" smtClean="0"/>
              <a:t>Lesson One – Topics </a:t>
            </a:r>
          </a:p>
        </p:txBody>
      </p:sp>
      <p:sp>
        <p:nvSpPr>
          <p:cNvPr id="20685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EBE3A0C-EDA3-46E5-A82D-801A4541FFE5}" type="slidenum">
              <a:rPr lang="en-US" sz="800">
                <a:solidFill>
                  <a:schemeClr val="bg1"/>
                </a:solidFill>
                <a:ea typeface="ＭＳ Ｐゴシック"/>
                <a:cs typeface="ＭＳ Ｐゴシック"/>
              </a:rPr>
              <a:pPr algn="r" eaLnBrk="0" hangingPunct="0"/>
              <a:t>199</a:t>
            </a:fld>
            <a:endParaRPr lang="en-US" sz="800">
              <a:solidFill>
                <a:schemeClr val="bg1"/>
              </a:solidFill>
              <a:ea typeface="ＭＳ Ｐゴシック"/>
              <a:cs typeface="ＭＳ Ｐゴシック"/>
            </a:endParaRPr>
          </a:p>
        </p:txBody>
      </p:sp>
      <p:sp>
        <p:nvSpPr>
          <p:cNvPr id="20685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Topics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a:t>
                      </a:r>
                      <a:r>
                        <a:rPr lang="en-US" sz="1600" b="0" baseline="0" dirty="0" smtClean="0">
                          <a:solidFill>
                            <a:schemeClr val="tx1"/>
                          </a:solidFill>
                        </a:rPr>
                        <a:t> </a:t>
                      </a:r>
                      <a:r>
                        <a:rPr lang="en-US" sz="1600" b="0" dirty="0" smtClean="0">
                          <a:solidFill>
                            <a:schemeClr val="tx1"/>
                          </a:solidFill>
                        </a:rPr>
                        <a:t>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Contactor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a:t>
                      </a:r>
                      <a:r>
                        <a:rPr lang="en-US" sz="1600" b="0" dirty="0" smtClean="0"/>
                        <a:t>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Uploading Flat Files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mtClean="0"/>
              <a:t>Course Topics</a:t>
            </a:r>
          </a:p>
        </p:txBody>
      </p:sp>
      <p:graphicFrame>
        <p:nvGraphicFramePr>
          <p:cNvPr id="5149" name="Group 29"/>
          <p:cNvGraphicFramePr>
            <a:graphicFrameLocks noGrp="1"/>
          </p:cNvGraphicFramePr>
          <p:nvPr>
            <p:ph idx="1"/>
          </p:nvPr>
        </p:nvGraphicFramePr>
        <p:xfrm>
          <a:off x="344488" y="1765300"/>
          <a:ext cx="8402637" cy="2103120"/>
        </p:xfrm>
        <a:graphic>
          <a:graphicData uri="http://schemas.openxmlformats.org/drawingml/2006/table">
            <a:tbl>
              <a:tblPr/>
              <a:tblGrid>
                <a:gridCol w="1706562"/>
                <a:gridCol w="6696075"/>
              </a:tblGrid>
              <a:tr h="26308">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About PCARSS</a:t>
                      </a:r>
                    </a:p>
                  </a:txBody>
                  <a:tcPr marL="62856" marR="62856" marT="0" marB="0" horzOverflow="overflow">
                    <a:lnL>
                      <a:noFill/>
                    </a:lnL>
                    <a:lnR>
                      <a:noFill/>
                    </a:lnR>
                    <a:lnT>
                      <a:noFill/>
                    </a:lnT>
                    <a:lnB>
                      <a:noFill/>
                    </a:lnB>
                    <a:lnTlToBr>
                      <a:noFill/>
                    </a:lnTlToBr>
                    <a:lnBlToTr>
                      <a:noFill/>
                    </a:lnBlToTr>
                    <a:noFill/>
                  </a:tcPr>
                </a:tc>
              </a:tr>
              <a:tr h="2630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About PCARSS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630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Logging into PCARSS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630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Navigating PCARSS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8747">
                <a:tc>
                  <a:txBody>
                    <a:bodyPr/>
                    <a:lstStyle/>
                    <a:p>
                      <a:pPr marL="1143000" marR="0" lvl="2" indent="-22860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630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User Roles and Processes</a:t>
                      </a:r>
                    </a:p>
                  </a:txBody>
                  <a:tcPr marL="62856" marR="62856" marT="0" marB="0" horzOverflow="overflow">
                    <a:lnL>
                      <a:noFill/>
                    </a:lnL>
                    <a:lnR>
                      <a:noFill/>
                    </a:lnR>
                    <a:lnT>
                      <a:noFill/>
                    </a:lnT>
                    <a:lnB>
                      <a:noFill/>
                    </a:lnB>
                    <a:lnTlToBr>
                      <a:noFill/>
                    </a:lnTlToBr>
                    <a:lnBlToTr>
                      <a:noFill/>
                    </a:lnBlToTr>
                    <a:noFill/>
                  </a:tcPr>
                </a:tc>
              </a:tr>
              <a:tr h="2630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Inventory Schedule Process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630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Referral Process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630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Case Process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2630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PCARSS User Roles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5144"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One – PCARSS Overview</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Three – Navigating PCARSS</a:t>
            </a:r>
          </a:p>
        </p:txBody>
      </p:sp>
      <p:sp>
        <p:nvSpPr>
          <p:cNvPr id="2355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AF7022B-2FAD-4788-84F3-F875605A12D1}" type="slidenum">
              <a:rPr lang="en-US" sz="800">
                <a:solidFill>
                  <a:schemeClr val="bg1"/>
                </a:solidFill>
                <a:ea typeface="ＭＳ Ｐゴシック"/>
                <a:cs typeface="ＭＳ Ｐゴシック"/>
              </a:rPr>
              <a:pPr algn="r" eaLnBrk="0" hangingPunct="0"/>
              <a:t>20</a:t>
            </a:fld>
            <a:endParaRPr lang="en-US" sz="800">
              <a:solidFill>
                <a:schemeClr val="bg1"/>
              </a:solidFill>
              <a:ea typeface="ＭＳ Ｐゴシック"/>
              <a:cs typeface="ＭＳ Ｐゴシック"/>
            </a:endParaRPr>
          </a:p>
        </p:txBody>
      </p:sp>
      <p:graphicFrame>
        <p:nvGraphicFramePr>
          <p:cNvPr id="15455" name="Group 95"/>
          <p:cNvGraphicFramePr>
            <a:graphicFrameLocks noGrp="1"/>
          </p:cNvGraphicFramePr>
          <p:nvPr/>
        </p:nvGraphicFramePr>
        <p:xfrm>
          <a:off x="346075" y="2317750"/>
          <a:ext cx="7437438" cy="1692276"/>
        </p:xfrm>
        <a:graphic>
          <a:graphicData uri="http://schemas.openxmlformats.org/drawingml/2006/table">
            <a:tbl>
              <a:tblPr/>
              <a:tblGrid>
                <a:gridCol w="647700"/>
                <a:gridCol w="6789738"/>
              </a:tblGrid>
              <a:tr h="244475">
                <a:tc gridSpan="2">
                  <a:txBody>
                    <a:bodyPr/>
                    <a:lstStyle/>
                    <a:p>
                      <a:pPr marL="0" marR="0" lvl="0" indent="0" algn="l" defTabSz="914400" rtl="0" eaLnBrk="1" fontAlgn="base" latinLnBrk="0" hangingPunct="1">
                        <a:lnSpc>
                          <a:spcPct val="100000"/>
                        </a:lnSpc>
                        <a:spcBef>
                          <a:spcPts val="300"/>
                        </a:spcBef>
                        <a:spcAft>
                          <a:spcPts val="300"/>
                        </a:spcAft>
                        <a:buClrTx/>
                        <a:buSzTx/>
                        <a:buFontTx/>
                        <a:buNone/>
                        <a:tabLst/>
                      </a:pPr>
                      <a:r>
                        <a:rPr kumimoji="0" lang="en-US" sz="1000" b="1"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PCARSS Icons</a:t>
                      </a: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Opens a page where you may edit a record.</a:t>
                      </a: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Opens a page where you may add a record.</a:t>
                      </a: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Deletes a record.</a:t>
                      </a: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Opens a search page or populates data on a page from the information entered in a field.</a:t>
                      </a: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endParaRP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Displays a calendar that allows you to select a date. In any case where this icon appears, you can also type the date in the text box. Use the format DD MON YYYY (e.g., 01 JAN 2009).</a:t>
                      </a:r>
                    </a:p>
                  </a:txBody>
                  <a:tcPr marL="95250" marR="95250" marT="9525" marB="95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23578" name="Picture 79" descr="pencil"/>
          <p:cNvPicPr>
            <a:picLocks noChangeAspect="1" noChangeArrowheads="1"/>
          </p:cNvPicPr>
          <p:nvPr/>
        </p:nvPicPr>
        <p:blipFill>
          <a:blip r:embed="rId3" cstate="print"/>
          <a:srcRect/>
          <a:stretch>
            <a:fillRect/>
          </a:stretch>
        </p:blipFill>
        <p:spPr bwMode="auto">
          <a:xfrm>
            <a:off x="569913" y="2619375"/>
            <a:ext cx="166687" cy="166688"/>
          </a:xfrm>
          <a:prstGeom prst="rect">
            <a:avLst/>
          </a:prstGeom>
          <a:noFill/>
          <a:ln w="9525">
            <a:noFill/>
            <a:miter lim="800000"/>
            <a:headEnd/>
            <a:tailEnd/>
          </a:ln>
        </p:spPr>
      </p:pic>
      <p:pic>
        <p:nvPicPr>
          <p:cNvPr id="23579" name="Picture 80" descr="add"/>
          <p:cNvPicPr>
            <a:picLocks noChangeAspect="1" noChangeArrowheads="1"/>
          </p:cNvPicPr>
          <p:nvPr/>
        </p:nvPicPr>
        <p:blipFill>
          <a:blip r:embed="rId4" cstate="print"/>
          <a:srcRect/>
          <a:stretch>
            <a:fillRect/>
          </a:stretch>
        </p:blipFill>
        <p:spPr bwMode="auto">
          <a:xfrm>
            <a:off x="565150" y="2860675"/>
            <a:ext cx="152400" cy="152400"/>
          </a:xfrm>
          <a:prstGeom prst="rect">
            <a:avLst/>
          </a:prstGeom>
          <a:noFill/>
          <a:ln w="9525">
            <a:noFill/>
            <a:miter lim="800000"/>
            <a:headEnd/>
            <a:tailEnd/>
          </a:ln>
        </p:spPr>
      </p:pic>
      <p:pic>
        <p:nvPicPr>
          <p:cNvPr id="23580" name="Picture 81" descr="delete"/>
          <p:cNvPicPr>
            <a:picLocks noChangeAspect="1" noChangeArrowheads="1"/>
          </p:cNvPicPr>
          <p:nvPr/>
        </p:nvPicPr>
        <p:blipFill>
          <a:blip r:embed="rId5" cstate="print"/>
          <a:srcRect/>
          <a:stretch>
            <a:fillRect/>
          </a:stretch>
        </p:blipFill>
        <p:spPr bwMode="auto">
          <a:xfrm>
            <a:off x="561975" y="3111500"/>
            <a:ext cx="149225" cy="149225"/>
          </a:xfrm>
          <a:prstGeom prst="rect">
            <a:avLst/>
          </a:prstGeom>
          <a:noFill/>
          <a:ln w="9525">
            <a:noFill/>
            <a:miter lim="800000"/>
            <a:headEnd/>
            <a:tailEnd/>
          </a:ln>
        </p:spPr>
      </p:pic>
      <p:pic>
        <p:nvPicPr>
          <p:cNvPr id="23581" name="Picture 84" descr="search"/>
          <p:cNvPicPr>
            <a:picLocks noChangeAspect="1" noChangeArrowheads="1"/>
          </p:cNvPicPr>
          <p:nvPr/>
        </p:nvPicPr>
        <p:blipFill>
          <a:blip r:embed="rId6" cstate="print"/>
          <a:srcRect/>
          <a:stretch>
            <a:fillRect/>
          </a:stretch>
        </p:blipFill>
        <p:spPr bwMode="auto">
          <a:xfrm>
            <a:off x="561975" y="3360738"/>
            <a:ext cx="152400" cy="142875"/>
          </a:xfrm>
          <a:prstGeom prst="rect">
            <a:avLst/>
          </a:prstGeom>
          <a:noFill/>
          <a:ln w="9525">
            <a:noFill/>
            <a:miter lim="800000"/>
            <a:headEnd/>
            <a:tailEnd/>
          </a:ln>
        </p:spPr>
      </p:pic>
      <p:pic>
        <p:nvPicPr>
          <p:cNvPr id="23582" name="Picture 85" descr="calendar"/>
          <p:cNvPicPr>
            <a:picLocks noChangeAspect="1" noChangeArrowheads="1"/>
          </p:cNvPicPr>
          <p:nvPr/>
        </p:nvPicPr>
        <p:blipFill>
          <a:blip r:embed="rId7" cstate="print"/>
          <a:srcRect/>
          <a:stretch>
            <a:fillRect/>
          </a:stretch>
        </p:blipFill>
        <p:spPr bwMode="auto">
          <a:xfrm>
            <a:off x="555625" y="3640138"/>
            <a:ext cx="171450" cy="161925"/>
          </a:xfrm>
          <a:prstGeom prst="rect">
            <a:avLst/>
          </a:prstGeom>
          <a:noFill/>
          <a:ln w="9525">
            <a:noFill/>
            <a:miter lim="800000"/>
            <a:headEnd/>
            <a:tailEnd/>
          </a:ln>
        </p:spPr>
      </p:pic>
      <p:sp>
        <p:nvSpPr>
          <p:cNvPr id="23583"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Navigating PCARSS – Continued</a:t>
            </a:r>
          </a:p>
        </p:txBody>
      </p:sp>
      <p:sp>
        <p:nvSpPr>
          <p:cNvPr id="23584" name="Text Box 90"/>
          <p:cNvSpPr txBox="1">
            <a:spLocks noChangeArrowheads="1"/>
          </p:cNvSpPr>
          <p:nvPr/>
        </p:nvSpPr>
        <p:spPr bwMode="auto">
          <a:xfrm>
            <a:off x="0" y="1787525"/>
            <a:ext cx="7716838" cy="457200"/>
          </a:xfrm>
          <a:prstGeom prst="rect">
            <a:avLst/>
          </a:prstGeom>
          <a:noFill/>
          <a:ln w="9525">
            <a:noFill/>
            <a:miter lim="800000"/>
            <a:headEnd/>
            <a:tailEnd/>
          </a:ln>
        </p:spPr>
        <p:txBody>
          <a:bodyPr>
            <a:spAutoFit/>
          </a:bodyPr>
          <a:lstStyle/>
          <a:p>
            <a:pPr algn="l">
              <a:spcBef>
                <a:spcPct val="50000"/>
              </a:spcBef>
            </a:pPr>
            <a:r>
              <a:rPr lang="en-US" sz="1200"/>
              <a:t>The following icons link to additional functionality in PCARSS. You will see these icons used throughout the application:</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p:txBody>
          <a:bodyPr/>
          <a:lstStyle/>
          <a:p>
            <a:pPr eaLnBrk="1" hangingPunct="1"/>
            <a:r>
              <a:rPr lang="en-US" sz="2300" smtClean="0"/>
              <a:t>Topic One – Viewing the Contractor Home Page</a:t>
            </a:r>
          </a:p>
        </p:txBody>
      </p:sp>
      <p:sp>
        <p:nvSpPr>
          <p:cNvPr id="20787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93FE474-380D-4D03-B16E-79D1EFE64937}" type="slidenum">
              <a:rPr lang="en-US" sz="800">
                <a:solidFill>
                  <a:schemeClr val="bg1"/>
                </a:solidFill>
                <a:ea typeface="ＭＳ Ｐゴシック"/>
                <a:cs typeface="ＭＳ Ｐゴシック"/>
              </a:rPr>
              <a:pPr algn="r" eaLnBrk="0" hangingPunct="0"/>
              <a:t>200</a:t>
            </a:fld>
            <a:endParaRPr lang="en-US" sz="800">
              <a:solidFill>
                <a:schemeClr val="bg1"/>
              </a:solidFill>
              <a:ea typeface="ＭＳ Ｐゴシック"/>
              <a:cs typeface="ＭＳ Ｐゴシック"/>
            </a:endParaRPr>
          </a:p>
        </p:txBody>
      </p:sp>
      <p:sp>
        <p:nvSpPr>
          <p:cNvPr id="20787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Contractor Home Page</a:t>
            </a:r>
          </a:p>
        </p:txBody>
      </p:sp>
      <p:sp>
        <p:nvSpPr>
          <p:cNvPr id="207877" name="Text Box 5"/>
          <p:cNvSpPr txBox="1">
            <a:spLocks noChangeArrowheads="1"/>
          </p:cNvSpPr>
          <p:nvPr/>
        </p:nvSpPr>
        <p:spPr bwMode="auto">
          <a:xfrm>
            <a:off x="0" y="1787525"/>
            <a:ext cx="3417888" cy="3835400"/>
          </a:xfrm>
          <a:prstGeom prst="rect">
            <a:avLst/>
          </a:prstGeom>
          <a:noFill/>
          <a:ln w="9525">
            <a:noFill/>
            <a:miter lim="800000"/>
            <a:headEnd/>
            <a:tailEnd/>
          </a:ln>
        </p:spPr>
        <p:txBody>
          <a:bodyPr>
            <a:spAutoFit/>
          </a:bodyPr>
          <a:lstStyle/>
          <a:p>
            <a:pPr algn="l">
              <a:spcBef>
                <a:spcPct val="50000"/>
              </a:spcBef>
            </a:pPr>
            <a:r>
              <a:rPr lang="en-US" sz="1200"/>
              <a:t>The Contractor Home Page appears when you log into the PCARSS application through EWAM as a Contractor.</a:t>
            </a:r>
          </a:p>
          <a:p>
            <a:pPr algn="l">
              <a:spcBef>
                <a:spcPct val="50000"/>
              </a:spcBef>
            </a:pPr>
            <a:endParaRPr lang="en-US" sz="1200"/>
          </a:p>
          <a:p>
            <a:pPr algn="l"/>
            <a:r>
              <a:rPr lang="en-US" sz="1200"/>
              <a:t>The following tabs appear on the Contractor Home Page:</a:t>
            </a:r>
          </a:p>
          <a:p>
            <a:pPr algn="l"/>
            <a:endParaRPr lang="en-US" sz="1200"/>
          </a:p>
          <a:p>
            <a:pPr lvl="1" indent="114300" algn="l">
              <a:buFontTx/>
              <a:buChar char="•"/>
            </a:pPr>
            <a:r>
              <a:rPr lang="en-US" sz="1200" b="1"/>
              <a:t>Items Requiring your Attention</a:t>
            </a:r>
            <a:r>
              <a:rPr lang="en-US" sz="1200"/>
              <a:t> - Items requiring your immediate attention appear under this tab. The number next to a category is the number of items requiring your attention in that category, and the count is updated based on your workloads. PCARSS will not display categories with a count of zero, and if all categories have a count of zero, this tab will not appear at all. </a:t>
            </a:r>
          </a:p>
          <a:p>
            <a:pPr lvl="1" indent="114300" algn="l"/>
            <a:endParaRPr lang="en-US" sz="1200"/>
          </a:p>
          <a:p>
            <a:pPr lvl="1" indent="114300" algn="l">
              <a:buFontTx/>
              <a:buChar char="•"/>
            </a:pPr>
            <a:r>
              <a:rPr lang="en-US" sz="1200" b="1"/>
              <a:t>Tasks</a:t>
            </a:r>
            <a:r>
              <a:rPr lang="en-US" sz="1200"/>
              <a:t> - The links under this tab allow you to perform different tasks.</a:t>
            </a:r>
          </a:p>
        </p:txBody>
      </p:sp>
      <p:pic>
        <p:nvPicPr>
          <p:cNvPr id="207878" name="Picture 6" descr="Contractor Home Page"/>
          <p:cNvPicPr>
            <a:picLocks noChangeAspect="1" noChangeArrowheads="1"/>
          </p:cNvPicPr>
          <p:nvPr/>
        </p:nvPicPr>
        <p:blipFill>
          <a:blip r:embed="rId2" cstate="print"/>
          <a:srcRect/>
          <a:stretch>
            <a:fillRect/>
          </a:stretch>
        </p:blipFill>
        <p:spPr bwMode="auto">
          <a:xfrm>
            <a:off x="3486150" y="1866900"/>
            <a:ext cx="5486400" cy="2857500"/>
          </a:xfrm>
          <a:prstGeom prst="rect">
            <a:avLst/>
          </a:prstGeom>
          <a:noFill/>
          <a:ln w="19050">
            <a:solidFill>
              <a:schemeClr val="tx1"/>
            </a:solidFill>
            <a:miter lim="800000"/>
            <a:headEnd/>
            <a:tailEnd/>
          </a:ln>
        </p:spPr>
      </p:pic>
      <p:sp>
        <p:nvSpPr>
          <p:cNvPr id="207879" name="Rectangle 14"/>
          <p:cNvSpPr>
            <a:spLocks noChangeArrowheads="1"/>
          </p:cNvSpPr>
          <p:nvPr/>
        </p:nvSpPr>
        <p:spPr bwMode="auto">
          <a:xfrm>
            <a:off x="3467100" y="4740275"/>
            <a:ext cx="1946275" cy="215900"/>
          </a:xfrm>
          <a:prstGeom prst="rect">
            <a:avLst/>
          </a:prstGeom>
          <a:noFill/>
          <a:ln w="9525">
            <a:noFill/>
            <a:miter lim="800000"/>
            <a:headEnd/>
            <a:tailEnd/>
          </a:ln>
        </p:spPr>
        <p:txBody>
          <a:bodyPr wrap="none">
            <a:spAutoFit/>
          </a:bodyPr>
          <a:lstStyle/>
          <a:p>
            <a:pPr algn="l"/>
            <a:r>
              <a:rPr lang="en-US" sz="800"/>
              <a:t>Graphic 3.1.1 : Contractor Home Page</a:t>
            </a:r>
          </a:p>
        </p:txBody>
      </p:sp>
      <p:sp>
        <p:nvSpPr>
          <p:cNvPr id="207880" name="Rectangle 9"/>
          <p:cNvSpPr>
            <a:spLocks noChangeArrowheads="1"/>
          </p:cNvSpPr>
          <p:nvPr/>
        </p:nvSpPr>
        <p:spPr bwMode="auto">
          <a:xfrm>
            <a:off x="3541713" y="3092450"/>
            <a:ext cx="1363662" cy="165100"/>
          </a:xfrm>
          <a:prstGeom prst="rect">
            <a:avLst/>
          </a:prstGeom>
          <a:noFill/>
          <a:ln w="19050" algn="ctr">
            <a:solidFill>
              <a:schemeClr val="folHlink"/>
            </a:solidFill>
            <a:miter lim="800000"/>
            <a:headEnd/>
            <a:tailEnd/>
          </a:ln>
        </p:spPr>
        <p:txBody>
          <a:bodyPr wrap="none" anchor="ctr"/>
          <a:lstStyle/>
          <a:p>
            <a:endParaRPr lang="en-US"/>
          </a:p>
        </p:txBody>
      </p:sp>
      <p:sp>
        <p:nvSpPr>
          <p:cNvPr id="207881" name="Rectangle 9"/>
          <p:cNvSpPr>
            <a:spLocks noChangeArrowheads="1"/>
          </p:cNvSpPr>
          <p:nvPr/>
        </p:nvSpPr>
        <p:spPr bwMode="auto">
          <a:xfrm>
            <a:off x="3532188" y="3797300"/>
            <a:ext cx="392112" cy="1555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Uploading Flat Files</a:t>
            </a:r>
          </a:p>
        </p:txBody>
      </p:sp>
      <p:sp>
        <p:nvSpPr>
          <p:cNvPr id="20889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422FDF9-477C-4D1D-8C2E-84526EFBF31C}" type="slidenum">
              <a:rPr lang="en-US" sz="800">
                <a:solidFill>
                  <a:schemeClr val="bg1"/>
                </a:solidFill>
                <a:ea typeface="ＭＳ Ｐゴシック"/>
                <a:cs typeface="ＭＳ Ｐゴシック"/>
              </a:rPr>
              <a:pPr algn="r" eaLnBrk="0" hangingPunct="0"/>
              <a:t>201</a:t>
            </a:fld>
            <a:endParaRPr lang="en-US" sz="800">
              <a:solidFill>
                <a:schemeClr val="bg1"/>
              </a:solidFill>
              <a:ea typeface="ＭＳ Ｐゴシック"/>
              <a:cs typeface="ＭＳ Ｐゴシック"/>
            </a:endParaRPr>
          </a:p>
        </p:txBody>
      </p:sp>
      <p:sp>
        <p:nvSpPr>
          <p:cNvPr id="5"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defRPr/>
            </a:pPr>
            <a:r>
              <a:rPr lang="en-US" sz="1600" b="1" dirty="0"/>
              <a:t>Uploading Flat Files</a:t>
            </a:r>
            <a:endParaRPr lang="en-US" sz="1600" b="1" kern="0" dirty="0">
              <a:latin typeface="+mn-lt"/>
            </a:endParaRPr>
          </a:p>
        </p:txBody>
      </p:sp>
      <p:sp>
        <p:nvSpPr>
          <p:cNvPr id="208901" name="Text Box 5"/>
          <p:cNvSpPr txBox="1">
            <a:spLocks noChangeArrowheads="1"/>
          </p:cNvSpPr>
          <p:nvPr/>
        </p:nvSpPr>
        <p:spPr bwMode="auto">
          <a:xfrm>
            <a:off x="0" y="1736725"/>
            <a:ext cx="4081463" cy="1938992"/>
          </a:xfrm>
          <a:prstGeom prst="rect">
            <a:avLst/>
          </a:prstGeom>
          <a:noFill/>
          <a:ln w="9525">
            <a:noFill/>
            <a:miter lim="800000"/>
            <a:headEnd/>
            <a:tailEnd/>
          </a:ln>
        </p:spPr>
        <p:txBody>
          <a:bodyPr>
            <a:spAutoFit/>
          </a:bodyPr>
          <a:lstStyle/>
          <a:p>
            <a:pPr algn="l"/>
            <a:r>
              <a:rPr lang="en-US" sz="1200" dirty="0"/>
              <a:t>The upload flat file function allows you to upload multiple inventory schedules in one file. PLCOs, Administrators, and Contractors have the ability to upload flat files. You may upload flat files by clicking either the </a:t>
            </a:r>
            <a:r>
              <a:rPr lang="en-US" sz="1200" b="1" dirty="0"/>
              <a:t>Upload Flat Files</a:t>
            </a:r>
            <a:r>
              <a:rPr lang="en-US" sz="1200" dirty="0"/>
              <a:t> link on the Home Page or the     </a:t>
            </a:r>
            <a:r>
              <a:rPr lang="en-US" sz="1200" b="1" dirty="0"/>
              <a:t>upload flat file </a:t>
            </a:r>
            <a:r>
              <a:rPr lang="en-US" sz="1200" dirty="0"/>
              <a:t>link on the My Work page.</a:t>
            </a:r>
          </a:p>
          <a:p>
            <a:pPr algn="l"/>
            <a:endParaRPr lang="en-US" sz="1200" dirty="0"/>
          </a:p>
          <a:p>
            <a:pPr algn="l"/>
            <a:r>
              <a:rPr lang="en-US" sz="1200" dirty="0"/>
              <a:t>For more information on how to create a valid flat file, see the PCARSS Flat File Instructions topic in the PCARSS </a:t>
            </a:r>
            <a:r>
              <a:rPr lang="en-US" sz="1200" dirty="0" smtClean="0"/>
              <a:t>3.1 </a:t>
            </a:r>
            <a:r>
              <a:rPr lang="en-US" sz="1200" dirty="0"/>
              <a:t>users manual or online help.</a:t>
            </a:r>
          </a:p>
        </p:txBody>
      </p:sp>
      <p:graphicFrame>
        <p:nvGraphicFramePr>
          <p:cNvPr id="813062" name="Group 6"/>
          <p:cNvGraphicFramePr>
            <a:graphicFrameLocks noGrp="1"/>
          </p:cNvGraphicFramePr>
          <p:nvPr/>
        </p:nvGraphicFramePr>
        <p:xfrm>
          <a:off x="95250" y="3722688"/>
          <a:ext cx="3771900" cy="2560320"/>
        </p:xfrm>
        <a:graphic>
          <a:graphicData uri="http://schemas.openxmlformats.org/drawingml/2006/table">
            <a:tbl>
              <a:tblPr/>
              <a:tblGrid>
                <a:gridCol w="436619"/>
                <a:gridCol w="3335281"/>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Uploading Flat Files (Graphics 3.1.2 – 3.1.5)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 </a:t>
                      </a:r>
                      <a:r>
                        <a:rPr kumimoji="0" lang="en-US" sz="1200" b="0" i="0" u="none" strike="noStrike" cap="none" normalizeH="0" baseline="0" dirty="0" smtClean="0">
                          <a:ln>
                            <a:noFill/>
                          </a:ln>
                          <a:solidFill>
                            <a:srgbClr val="000000"/>
                          </a:solidFill>
                          <a:effectLst/>
                          <a:latin typeface="Arial" pitchFamily="34" charset="0"/>
                        </a:rPr>
                        <a:t>from the </a:t>
                      </a:r>
                      <a:r>
                        <a:rPr kumimoji="0" lang="en-US" sz="1200" b="1" i="0" u="none" strike="noStrike" cap="none" normalizeH="0" baseline="0" dirty="0" smtClean="0">
                          <a:ln>
                            <a:noFill/>
                          </a:ln>
                          <a:solidFill>
                            <a:srgbClr val="000000"/>
                          </a:solidFill>
                          <a:effectLst/>
                          <a:latin typeface="Arial" pitchFamily="34" charset="0"/>
                        </a:rPr>
                        <a:t>Home Page </a:t>
                      </a:r>
                      <a:r>
                        <a:rPr kumimoji="0" lang="en-US" sz="1200" b="0" i="0" u="none" strike="noStrike" cap="none" normalizeH="0" baseline="0" dirty="0" smtClean="0">
                          <a:ln>
                            <a:noFill/>
                          </a:ln>
                          <a:solidFill>
                            <a:srgbClr val="000000"/>
                          </a:solidFill>
                          <a:effectLst/>
                          <a:latin typeface="Arial" pitchFamily="34" charset="0"/>
                        </a:rPr>
                        <a:t>(Graphic 3.1.2).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4387">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Upload Flat Files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Upload Flat File page appears (Graphic 3.1.3).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Browse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file selection box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4"/>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Search for and 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desired flat file</a:t>
                      </a:r>
                      <a:r>
                        <a:rPr kumimoji="0" lang="en-US" sz="1200" b="0" i="0" u="none" strike="noStrike" cap="none" normalizeH="0" baseline="0" dirty="0" smtClean="0">
                          <a:ln>
                            <a:noFill/>
                          </a:ln>
                          <a:solidFill>
                            <a:schemeClr val="tx1"/>
                          </a:solidFill>
                          <a:effectLst/>
                          <a:latin typeface="Arial" pitchFamily="34" charset="0"/>
                        </a:rPr>
                        <a:t>.</a:t>
                      </a:r>
                      <a:endParaRPr kumimoji="0" lang="en-US" sz="12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6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Open</a:t>
                      </a:r>
                      <a:r>
                        <a:rPr kumimoji="0" lang="en-US" sz="1200" b="0" i="0" u="none" strike="noStrike" cap="none" normalizeH="0" baseline="0" dirty="0" smtClean="0">
                          <a:ln>
                            <a:noFill/>
                          </a:ln>
                          <a:solidFill>
                            <a:schemeClr val="tx1"/>
                          </a:solidFill>
                          <a:effectLst/>
                          <a:latin typeface="Arial" pitchFamily="34" charset="0"/>
                        </a:rPr>
                        <a:t> button on the file selection box.</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file name and path appear on the Upload Flat File page (Graphic 3.1.3).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08924" name="Picture 31" descr="add"/>
          <p:cNvPicPr>
            <a:picLocks noChangeAspect="1" noChangeArrowheads="1"/>
          </p:cNvPicPr>
          <p:nvPr/>
        </p:nvPicPr>
        <p:blipFill>
          <a:blip r:embed="rId3" cstate="print"/>
          <a:srcRect/>
          <a:stretch>
            <a:fillRect/>
          </a:stretch>
        </p:blipFill>
        <p:spPr bwMode="auto">
          <a:xfrm>
            <a:off x="2500313" y="2525713"/>
            <a:ext cx="152400" cy="152400"/>
          </a:xfrm>
          <a:prstGeom prst="rect">
            <a:avLst/>
          </a:prstGeom>
          <a:noFill/>
          <a:ln w="9525">
            <a:noFill/>
            <a:miter lim="800000"/>
            <a:headEnd/>
            <a:tailEnd/>
          </a:ln>
        </p:spPr>
      </p:pic>
      <p:pic>
        <p:nvPicPr>
          <p:cNvPr id="208925" name="Picture 26" descr="Upload Flat File page"/>
          <p:cNvPicPr>
            <a:picLocks noChangeAspect="1" noChangeArrowheads="1"/>
          </p:cNvPicPr>
          <p:nvPr/>
        </p:nvPicPr>
        <p:blipFill>
          <a:blip r:embed="rId4" cstate="print"/>
          <a:srcRect/>
          <a:stretch>
            <a:fillRect/>
          </a:stretch>
        </p:blipFill>
        <p:spPr bwMode="auto">
          <a:xfrm>
            <a:off x="4162425" y="4133850"/>
            <a:ext cx="4638675" cy="2255838"/>
          </a:xfrm>
          <a:prstGeom prst="rect">
            <a:avLst/>
          </a:prstGeom>
          <a:noFill/>
          <a:ln w="19050">
            <a:solidFill>
              <a:schemeClr val="tx1"/>
            </a:solidFill>
            <a:miter lim="800000"/>
            <a:headEnd/>
            <a:tailEnd/>
          </a:ln>
        </p:spPr>
      </p:pic>
      <p:sp>
        <p:nvSpPr>
          <p:cNvPr id="208926" name="Rectangle 14"/>
          <p:cNvSpPr>
            <a:spLocks noChangeArrowheads="1"/>
          </p:cNvSpPr>
          <p:nvPr/>
        </p:nvSpPr>
        <p:spPr bwMode="auto">
          <a:xfrm>
            <a:off x="4152900" y="3873500"/>
            <a:ext cx="1946275" cy="215900"/>
          </a:xfrm>
          <a:prstGeom prst="rect">
            <a:avLst/>
          </a:prstGeom>
          <a:noFill/>
          <a:ln w="9525">
            <a:noFill/>
            <a:miter lim="800000"/>
            <a:headEnd/>
            <a:tailEnd/>
          </a:ln>
        </p:spPr>
        <p:txBody>
          <a:bodyPr wrap="none">
            <a:spAutoFit/>
          </a:bodyPr>
          <a:lstStyle/>
          <a:p>
            <a:pPr algn="l"/>
            <a:r>
              <a:rPr lang="en-US" sz="800"/>
              <a:t>Graphic 3.1.2 : Contractor Home Page</a:t>
            </a:r>
          </a:p>
        </p:txBody>
      </p:sp>
      <p:sp>
        <p:nvSpPr>
          <p:cNvPr id="208927" name="Rectangle 14"/>
          <p:cNvSpPr>
            <a:spLocks noChangeArrowheads="1"/>
          </p:cNvSpPr>
          <p:nvPr/>
        </p:nvSpPr>
        <p:spPr bwMode="auto">
          <a:xfrm>
            <a:off x="4143375" y="6407150"/>
            <a:ext cx="2963863" cy="215900"/>
          </a:xfrm>
          <a:prstGeom prst="rect">
            <a:avLst/>
          </a:prstGeom>
          <a:noFill/>
          <a:ln w="9525">
            <a:noFill/>
            <a:miter lim="800000"/>
            <a:headEnd/>
            <a:tailEnd/>
          </a:ln>
        </p:spPr>
        <p:txBody>
          <a:bodyPr wrap="none">
            <a:spAutoFit/>
          </a:bodyPr>
          <a:lstStyle/>
          <a:p>
            <a:pPr algn="l"/>
            <a:r>
              <a:rPr lang="en-US" sz="800"/>
              <a:t>Graphic 3.1.3 : Upload Flat File page with filename and path </a:t>
            </a:r>
          </a:p>
        </p:txBody>
      </p:sp>
      <p:pic>
        <p:nvPicPr>
          <p:cNvPr id="208928" name="Picture 6" descr="Contractor Home Page"/>
          <p:cNvPicPr>
            <a:picLocks noChangeAspect="1" noChangeArrowheads="1"/>
          </p:cNvPicPr>
          <p:nvPr/>
        </p:nvPicPr>
        <p:blipFill>
          <a:blip r:embed="rId5" cstate="print"/>
          <a:srcRect/>
          <a:stretch>
            <a:fillRect/>
          </a:stretch>
        </p:blipFill>
        <p:spPr bwMode="auto">
          <a:xfrm>
            <a:off x="4171950" y="1447800"/>
            <a:ext cx="4629150" cy="2411413"/>
          </a:xfrm>
          <a:prstGeom prst="rect">
            <a:avLst/>
          </a:prstGeom>
          <a:noFill/>
          <a:ln w="19050">
            <a:solidFill>
              <a:schemeClr val="tx1"/>
            </a:solidFill>
            <a:miter lim="800000"/>
            <a:headEnd/>
            <a:tailEnd/>
          </a:ln>
        </p:spPr>
      </p:pic>
      <p:sp>
        <p:nvSpPr>
          <p:cNvPr id="208929" name="Rectangle 38"/>
          <p:cNvSpPr>
            <a:spLocks noChangeArrowheads="1"/>
          </p:cNvSpPr>
          <p:nvPr/>
        </p:nvSpPr>
        <p:spPr bwMode="auto">
          <a:xfrm>
            <a:off x="5032375" y="5064125"/>
            <a:ext cx="2540000" cy="155575"/>
          </a:xfrm>
          <a:prstGeom prst="rect">
            <a:avLst/>
          </a:prstGeom>
          <a:noFill/>
          <a:ln w="19050" algn="ctr">
            <a:solidFill>
              <a:schemeClr val="folHlink"/>
            </a:solidFill>
            <a:prstDash val="sysDot"/>
            <a:miter lim="800000"/>
            <a:headEnd/>
            <a:tailEnd/>
          </a:ln>
        </p:spPr>
        <p:txBody>
          <a:bodyPr wrap="none" anchor="ctr"/>
          <a:lstStyle/>
          <a:p>
            <a:endParaRPr lang="en-US"/>
          </a:p>
        </p:txBody>
      </p:sp>
      <p:sp>
        <p:nvSpPr>
          <p:cNvPr id="208930" name="Rectangle 9"/>
          <p:cNvSpPr>
            <a:spLocks noChangeArrowheads="1"/>
          </p:cNvSpPr>
          <p:nvPr/>
        </p:nvSpPr>
        <p:spPr bwMode="auto">
          <a:xfrm>
            <a:off x="4360863" y="3406775"/>
            <a:ext cx="582612" cy="136525"/>
          </a:xfrm>
          <a:prstGeom prst="rect">
            <a:avLst/>
          </a:prstGeom>
          <a:noFill/>
          <a:ln w="19050" algn="ctr">
            <a:solidFill>
              <a:schemeClr val="folHlink"/>
            </a:solidFill>
            <a:miter lim="800000"/>
            <a:headEnd/>
            <a:tailEnd/>
          </a:ln>
        </p:spPr>
        <p:txBody>
          <a:bodyPr wrap="none" anchor="ctr"/>
          <a:lstStyle/>
          <a:p>
            <a:endParaRPr lang="en-US"/>
          </a:p>
        </p:txBody>
      </p:sp>
      <p:sp>
        <p:nvSpPr>
          <p:cNvPr id="208931" name="Rectangle 9"/>
          <p:cNvSpPr>
            <a:spLocks noChangeArrowheads="1"/>
          </p:cNvSpPr>
          <p:nvPr/>
        </p:nvSpPr>
        <p:spPr bwMode="auto">
          <a:xfrm>
            <a:off x="7580313" y="5073650"/>
            <a:ext cx="401637" cy="117475"/>
          </a:xfrm>
          <a:prstGeom prst="rect">
            <a:avLst/>
          </a:prstGeom>
          <a:noFill/>
          <a:ln w="19050" algn="ctr">
            <a:solidFill>
              <a:schemeClr val="folHlink"/>
            </a:solidFill>
            <a:miter lim="800000"/>
            <a:headEnd/>
            <a:tailEnd/>
          </a:ln>
        </p:spPr>
        <p:txBody>
          <a:bodyPr wrap="none" anchor="ctr"/>
          <a:lstStyle/>
          <a:p>
            <a:endParaRPr lang="en-US"/>
          </a:p>
        </p:txBody>
      </p:sp>
      <p:sp>
        <p:nvSpPr>
          <p:cNvPr id="208932" name="Rectangle 9"/>
          <p:cNvSpPr>
            <a:spLocks noChangeArrowheads="1"/>
          </p:cNvSpPr>
          <p:nvPr/>
        </p:nvSpPr>
        <p:spPr bwMode="auto">
          <a:xfrm>
            <a:off x="6142038" y="5521325"/>
            <a:ext cx="334962" cy="1079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eaLnBrk="1" hangingPunct="1"/>
            <a:r>
              <a:rPr lang="en-US" smtClean="0"/>
              <a:t>Topic Two – Uploading Flat Files</a:t>
            </a:r>
          </a:p>
        </p:txBody>
      </p:sp>
      <p:graphicFrame>
        <p:nvGraphicFramePr>
          <p:cNvPr id="815107" name="Group 3"/>
          <p:cNvGraphicFramePr>
            <a:graphicFrameLocks noGrp="1"/>
          </p:cNvGraphicFramePr>
          <p:nvPr>
            <p:ph sz="half" idx="2"/>
          </p:nvPr>
        </p:nvGraphicFramePr>
        <p:xfrm>
          <a:off x="207963" y="1893888"/>
          <a:ext cx="3413125" cy="975360"/>
        </p:xfrm>
        <a:graphic>
          <a:graphicData uri="http://schemas.openxmlformats.org/drawingml/2006/table">
            <a:tbl>
              <a:tblPr/>
              <a:tblGrid>
                <a:gridCol w="357187"/>
                <a:gridCol w="3055938"/>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Uploading Flat Files (Graphics 3.1.2 – 3.1.5)</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701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Upload</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file uploads and appears under the File Upload Status tab with Submitted status (Graphic 3.1.4)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9933"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Uploading Flat Files – Continued</a:t>
            </a:r>
          </a:p>
        </p:txBody>
      </p:sp>
      <p:sp>
        <p:nvSpPr>
          <p:cNvPr id="20993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4C79A08-E09F-401A-904E-FA1342747A5B}" type="slidenum">
              <a:rPr lang="en-US" sz="800">
                <a:solidFill>
                  <a:schemeClr val="bg1"/>
                </a:solidFill>
                <a:ea typeface="Arial Unicode MS" pitchFamily="34" charset="-128"/>
                <a:cs typeface="Arial Unicode MS" pitchFamily="34" charset="-128"/>
              </a:rPr>
              <a:pPr algn="r" eaLnBrk="0" hangingPunct="0"/>
              <a:t>202</a:t>
            </a:fld>
            <a:endParaRPr lang="en-US" sz="800">
              <a:solidFill>
                <a:schemeClr val="bg1"/>
              </a:solidFill>
              <a:ea typeface="Arial Unicode MS" pitchFamily="34" charset="-128"/>
              <a:cs typeface="Arial Unicode MS" pitchFamily="34" charset="-128"/>
            </a:endParaRPr>
          </a:p>
        </p:txBody>
      </p:sp>
      <p:pic>
        <p:nvPicPr>
          <p:cNvPr id="209935" name="Picture 21" descr="Upload Flat File page"/>
          <p:cNvPicPr>
            <a:picLocks noChangeAspect="1" noChangeArrowheads="1"/>
          </p:cNvPicPr>
          <p:nvPr/>
        </p:nvPicPr>
        <p:blipFill>
          <a:blip r:embed="rId2" cstate="print"/>
          <a:srcRect/>
          <a:stretch>
            <a:fillRect/>
          </a:stretch>
        </p:blipFill>
        <p:spPr bwMode="auto">
          <a:xfrm>
            <a:off x="3994150" y="4000500"/>
            <a:ext cx="4740275" cy="2403475"/>
          </a:xfrm>
          <a:prstGeom prst="rect">
            <a:avLst/>
          </a:prstGeom>
          <a:noFill/>
          <a:ln w="19050">
            <a:solidFill>
              <a:schemeClr val="tx1"/>
            </a:solidFill>
            <a:miter lim="800000"/>
            <a:headEnd/>
            <a:tailEnd/>
          </a:ln>
        </p:spPr>
      </p:pic>
      <p:sp>
        <p:nvSpPr>
          <p:cNvPr id="209936" name="Rectangle 14"/>
          <p:cNvSpPr>
            <a:spLocks noChangeArrowheads="1"/>
          </p:cNvSpPr>
          <p:nvPr/>
        </p:nvSpPr>
        <p:spPr bwMode="auto">
          <a:xfrm>
            <a:off x="3971925" y="6416675"/>
            <a:ext cx="2916238" cy="215900"/>
          </a:xfrm>
          <a:prstGeom prst="rect">
            <a:avLst/>
          </a:prstGeom>
          <a:noFill/>
          <a:ln w="9525">
            <a:noFill/>
            <a:miter lim="800000"/>
            <a:headEnd/>
            <a:tailEnd/>
          </a:ln>
        </p:spPr>
        <p:txBody>
          <a:bodyPr wrap="none">
            <a:spAutoFit/>
          </a:bodyPr>
          <a:lstStyle/>
          <a:p>
            <a:pPr algn="l"/>
            <a:r>
              <a:rPr lang="en-US" sz="800"/>
              <a:t>Graphic 3.1.5 : Upload Flat File page with processed flat file</a:t>
            </a:r>
          </a:p>
        </p:txBody>
      </p:sp>
      <p:sp>
        <p:nvSpPr>
          <p:cNvPr id="209937" name="Rectangle 14"/>
          <p:cNvSpPr>
            <a:spLocks noChangeArrowheads="1"/>
          </p:cNvSpPr>
          <p:nvPr/>
        </p:nvSpPr>
        <p:spPr bwMode="auto">
          <a:xfrm>
            <a:off x="3971925" y="3730625"/>
            <a:ext cx="2905125" cy="215900"/>
          </a:xfrm>
          <a:prstGeom prst="rect">
            <a:avLst/>
          </a:prstGeom>
          <a:noFill/>
          <a:ln w="9525">
            <a:noFill/>
            <a:miter lim="800000"/>
            <a:headEnd/>
            <a:tailEnd/>
          </a:ln>
        </p:spPr>
        <p:txBody>
          <a:bodyPr wrap="none">
            <a:spAutoFit/>
          </a:bodyPr>
          <a:lstStyle/>
          <a:p>
            <a:pPr algn="l"/>
            <a:r>
              <a:rPr lang="en-US" sz="800"/>
              <a:t>Graphic 3.1.4 : Upload Flat File page with submitted flat file</a:t>
            </a:r>
          </a:p>
        </p:txBody>
      </p:sp>
      <p:pic>
        <p:nvPicPr>
          <p:cNvPr id="209938" name="Picture 27" descr="Upload Results page"/>
          <p:cNvPicPr>
            <a:picLocks noChangeAspect="1" noChangeArrowheads="1"/>
          </p:cNvPicPr>
          <p:nvPr/>
        </p:nvPicPr>
        <p:blipFill>
          <a:blip r:embed="rId3" cstate="print"/>
          <a:srcRect/>
          <a:stretch>
            <a:fillRect/>
          </a:stretch>
        </p:blipFill>
        <p:spPr bwMode="auto">
          <a:xfrm>
            <a:off x="3990975" y="1314450"/>
            <a:ext cx="4724400" cy="2395538"/>
          </a:xfrm>
          <a:prstGeom prst="rect">
            <a:avLst/>
          </a:prstGeom>
          <a:noFill/>
          <a:ln w="19050">
            <a:solidFill>
              <a:schemeClr val="tx1"/>
            </a:solidFill>
            <a:miter lim="800000"/>
            <a:headEnd/>
            <a:tailEnd/>
          </a:ln>
        </p:spPr>
      </p:pic>
      <p:sp>
        <p:nvSpPr>
          <p:cNvPr id="209939" name="Text Box 31"/>
          <p:cNvSpPr txBox="1">
            <a:spLocks noChangeArrowheads="1"/>
          </p:cNvSpPr>
          <p:nvPr/>
        </p:nvSpPr>
        <p:spPr bwMode="auto">
          <a:xfrm>
            <a:off x="144463" y="3040063"/>
            <a:ext cx="3549650" cy="2647950"/>
          </a:xfrm>
          <a:prstGeom prst="rect">
            <a:avLst/>
          </a:prstGeom>
          <a:noFill/>
          <a:ln w="9525">
            <a:noFill/>
            <a:miter lim="800000"/>
            <a:headEnd/>
            <a:tailEnd/>
          </a:ln>
        </p:spPr>
        <p:txBody>
          <a:bodyPr>
            <a:spAutoFit/>
          </a:bodyPr>
          <a:lstStyle/>
          <a:p>
            <a:pPr algn="l"/>
            <a:r>
              <a:rPr lang="en-US" sz="1200"/>
              <a:t>The flat file process runs every 15 minutes. While the process is running, the submitted flat file will have Pending status. </a:t>
            </a:r>
            <a:br>
              <a:rPr lang="en-US" sz="1200"/>
            </a:br>
            <a:r>
              <a:rPr lang="en-US" sz="1200"/>
              <a:t>Once the flat file process has finished, the flat file will have Processed status (Graphic 2.1.9). When the flat file has been processed, if the file does not contain errors, you will be able to find your uploaded inventory schedules in the Inventory Schedules Workload under the Draft tab.  If the file contained errors that prevented the schedules from uploading, the errors will be displayed under Results.</a:t>
            </a:r>
          </a:p>
          <a:p>
            <a:pPr algn="l"/>
            <a:r>
              <a:rPr lang="en-US" sz="1200"/>
              <a:t>A flat file will be removed from the File Upload Status tab after 10 days. </a:t>
            </a:r>
          </a:p>
        </p:txBody>
      </p:sp>
      <p:sp>
        <p:nvSpPr>
          <p:cNvPr id="209940" name="Rectangle 38"/>
          <p:cNvSpPr>
            <a:spLocks noChangeArrowheads="1"/>
          </p:cNvSpPr>
          <p:nvPr/>
        </p:nvSpPr>
        <p:spPr bwMode="auto">
          <a:xfrm>
            <a:off x="7991475" y="3114675"/>
            <a:ext cx="465138" cy="95250"/>
          </a:xfrm>
          <a:prstGeom prst="rect">
            <a:avLst/>
          </a:prstGeom>
          <a:noFill/>
          <a:ln w="19050" algn="ctr">
            <a:solidFill>
              <a:schemeClr val="folHlink"/>
            </a:solidFill>
            <a:prstDash val="sysDot"/>
            <a:miter lim="800000"/>
            <a:headEnd/>
            <a:tailEnd/>
          </a:ln>
        </p:spPr>
        <p:txBody>
          <a:bodyPr wrap="none" anchor="ctr"/>
          <a:lstStyle/>
          <a:p>
            <a:endParaRPr lang="en-US"/>
          </a:p>
        </p:txBody>
      </p:sp>
      <p:sp>
        <p:nvSpPr>
          <p:cNvPr id="209941" name="Rectangle 38"/>
          <p:cNvSpPr>
            <a:spLocks noChangeArrowheads="1"/>
          </p:cNvSpPr>
          <p:nvPr/>
        </p:nvSpPr>
        <p:spPr bwMode="auto">
          <a:xfrm>
            <a:off x="8001000" y="5797550"/>
            <a:ext cx="512763" cy="107950"/>
          </a:xfrm>
          <a:prstGeom prst="rect">
            <a:avLst/>
          </a:prstGeom>
          <a:noFill/>
          <a:ln w="19050" algn="ctr">
            <a:solidFill>
              <a:schemeClr val="folHlink"/>
            </a:solidFill>
            <a:prstDash val="sysDot"/>
            <a:miter lim="800000"/>
            <a:headEnd/>
            <a:tailEnd/>
          </a:ln>
        </p:spPr>
        <p:txBody>
          <a:bodyPr wrap="none" anchor="ctr"/>
          <a:lstStyle/>
          <a:p>
            <a:endParaRPr lang="en-US"/>
          </a:p>
        </p:txBody>
      </p:sp>
      <p:sp>
        <p:nvSpPr>
          <p:cNvPr id="209942" name="Rectangle 9"/>
          <p:cNvSpPr>
            <a:spLocks noChangeArrowheads="1"/>
          </p:cNvSpPr>
          <p:nvPr/>
        </p:nvSpPr>
        <p:spPr bwMode="auto">
          <a:xfrm>
            <a:off x="6019800" y="2733675"/>
            <a:ext cx="304800"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eaLnBrk="1" hangingPunct="1"/>
            <a:r>
              <a:rPr lang="en-US" smtClean="0"/>
              <a:t>Lesson One – Review </a:t>
            </a:r>
          </a:p>
        </p:txBody>
      </p:sp>
      <p:sp>
        <p:nvSpPr>
          <p:cNvPr id="21094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B149DA3-7EEE-4F22-BFE6-608D9F2998C0}" type="slidenum">
              <a:rPr lang="en-US" sz="800">
                <a:solidFill>
                  <a:schemeClr val="bg1"/>
                </a:solidFill>
                <a:ea typeface="ＭＳ Ｐゴシック"/>
                <a:cs typeface="ＭＳ Ｐゴシック"/>
              </a:rPr>
              <a:pPr algn="r" eaLnBrk="0" hangingPunct="0"/>
              <a:t>203</a:t>
            </a:fld>
            <a:endParaRPr lang="en-US" sz="800">
              <a:solidFill>
                <a:schemeClr val="bg1"/>
              </a:solidFill>
              <a:ea typeface="ＭＳ Ｐゴシック"/>
              <a:cs typeface="ＭＳ Ｐゴシック"/>
            </a:endParaRPr>
          </a:p>
        </p:txBody>
      </p:sp>
      <p:sp>
        <p:nvSpPr>
          <p:cNvPr id="210948" name="Rectangle 3"/>
          <p:cNvSpPr txBox="1">
            <a:spLocks noChangeArrowheads="1"/>
          </p:cNvSpPr>
          <p:nvPr/>
        </p:nvSpPr>
        <p:spPr bwMode="auto">
          <a:xfrm>
            <a:off x="0" y="1220788"/>
            <a:ext cx="68675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covered the following topics: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Contactor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Uploading Flat Files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eaLnBrk="1" hangingPunct="1"/>
            <a:r>
              <a:rPr lang="en-US" smtClean="0"/>
              <a:t>Lesson Two – Contacts</a:t>
            </a:r>
          </a:p>
        </p:txBody>
      </p:sp>
      <p:sp>
        <p:nvSpPr>
          <p:cNvPr id="21197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A9E3578-C01D-4CAF-9DAF-EC4DEB0B60F0}" type="slidenum">
              <a:rPr lang="en-US" sz="800">
                <a:solidFill>
                  <a:schemeClr val="bg1"/>
                </a:solidFill>
                <a:ea typeface="ＭＳ Ｐゴシック"/>
                <a:cs typeface="ＭＳ Ｐゴシック"/>
              </a:rPr>
              <a:pPr algn="r" eaLnBrk="0" hangingPunct="0"/>
              <a:t>204</a:t>
            </a:fld>
            <a:endParaRPr lang="en-US" sz="800">
              <a:solidFill>
                <a:schemeClr val="bg1"/>
              </a:solidFill>
              <a:ea typeface="ＭＳ Ｐゴシック"/>
              <a:cs typeface="ＭＳ Ｐゴシック"/>
            </a:endParaRPr>
          </a:p>
        </p:txBody>
      </p:sp>
      <p:sp>
        <p:nvSpPr>
          <p:cNvPr id="21197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Two</a:t>
            </a:r>
          </a:p>
          <a:p>
            <a:pPr eaLnBrk="0" hangingPunct="0"/>
            <a:endParaRPr lang="en-US" sz="4000" b="1">
              <a:ea typeface="ＭＳ Ｐゴシック"/>
              <a:cs typeface="ＭＳ Ｐゴシック"/>
            </a:endParaRPr>
          </a:p>
          <a:p>
            <a:pPr eaLnBrk="0" hangingPunct="0"/>
            <a:r>
              <a:rPr lang="en-US" sz="2400" b="1"/>
              <a:t>Contacts</a:t>
            </a:r>
            <a:endParaRPr lang="en-US" sz="2400" b="1">
              <a:ea typeface="ＭＳ Ｐゴシック"/>
              <a:cs typeface="ＭＳ Ｐゴシック"/>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eaLnBrk="1" hangingPunct="1"/>
            <a:r>
              <a:rPr lang="en-US" smtClean="0"/>
              <a:t>Lesson Two – Topics </a:t>
            </a:r>
          </a:p>
        </p:txBody>
      </p:sp>
      <p:sp>
        <p:nvSpPr>
          <p:cNvPr id="21299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F559B95-7396-4FDA-819B-F9954A8E9324}" type="slidenum">
              <a:rPr lang="en-US" sz="800">
                <a:solidFill>
                  <a:schemeClr val="bg1"/>
                </a:solidFill>
                <a:ea typeface="ＭＳ Ｐゴシック"/>
                <a:cs typeface="ＭＳ Ｐゴシック"/>
              </a:rPr>
              <a:pPr algn="r" eaLnBrk="0" hangingPunct="0"/>
              <a:t>205</a:t>
            </a:fld>
            <a:endParaRPr lang="en-US" sz="800">
              <a:solidFill>
                <a:schemeClr val="bg1"/>
              </a:solidFill>
              <a:ea typeface="ＭＳ Ｐゴシック"/>
              <a:cs typeface="ＭＳ Ｐゴシック"/>
            </a:endParaRPr>
          </a:p>
        </p:txBody>
      </p:sp>
      <p:sp>
        <p:nvSpPr>
          <p:cNvPr id="21299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Two Topics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Adding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and Deleting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6" descr="My Contacts page"/>
          <p:cNvPicPr>
            <a:picLocks noChangeAspect="1" noChangeArrowheads="1"/>
          </p:cNvPicPr>
          <p:nvPr/>
        </p:nvPicPr>
        <p:blipFill>
          <a:blip r:embed="rId3" cstate="print"/>
          <a:srcRect/>
          <a:stretch>
            <a:fillRect/>
          </a:stretch>
        </p:blipFill>
        <p:spPr bwMode="auto">
          <a:xfrm>
            <a:off x="3514725" y="1800225"/>
            <a:ext cx="5486400" cy="1790700"/>
          </a:xfrm>
          <a:prstGeom prst="rect">
            <a:avLst/>
          </a:prstGeom>
          <a:noFill/>
          <a:ln w="19050">
            <a:solidFill>
              <a:schemeClr val="tx1"/>
            </a:solidFill>
            <a:miter lim="800000"/>
            <a:headEnd/>
            <a:tailEnd/>
          </a:ln>
        </p:spPr>
      </p:pic>
      <p:pic>
        <p:nvPicPr>
          <p:cNvPr id="214019" name="Picture 14" descr="add_contact.gif"/>
          <p:cNvPicPr>
            <a:picLocks noChangeAspect="1"/>
          </p:cNvPicPr>
          <p:nvPr/>
        </p:nvPicPr>
        <p:blipFill>
          <a:blip r:embed="rId4" cstate="print"/>
          <a:srcRect/>
          <a:stretch>
            <a:fillRect/>
          </a:stretch>
        </p:blipFill>
        <p:spPr bwMode="auto">
          <a:xfrm>
            <a:off x="3505200" y="3876675"/>
            <a:ext cx="5503863" cy="2390775"/>
          </a:xfrm>
          <a:prstGeom prst="rect">
            <a:avLst/>
          </a:prstGeom>
          <a:noFill/>
          <a:ln w="19050">
            <a:solidFill>
              <a:schemeClr val="tx1"/>
            </a:solidFill>
            <a:miter lim="800000"/>
            <a:headEnd/>
            <a:tailEnd/>
          </a:ln>
        </p:spPr>
      </p:pic>
      <p:sp>
        <p:nvSpPr>
          <p:cNvPr id="214020"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Adding a Contact</a:t>
            </a:r>
          </a:p>
        </p:txBody>
      </p:sp>
      <p:sp>
        <p:nvSpPr>
          <p:cNvPr id="21402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BE6B0E1-1F0C-433B-BBC9-6D43641D8696}" type="slidenum">
              <a:rPr lang="en-US" sz="800">
                <a:solidFill>
                  <a:schemeClr val="bg1"/>
                </a:solidFill>
                <a:ea typeface="ＭＳ Ｐゴシック"/>
                <a:cs typeface="ＭＳ Ｐゴシック"/>
              </a:rPr>
              <a:pPr algn="r" eaLnBrk="0" hangingPunct="0"/>
              <a:t>206</a:t>
            </a:fld>
            <a:endParaRPr lang="en-US" sz="800">
              <a:solidFill>
                <a:schemeClr val="bg1"/>
              </a:solidFill>
              <a:ea typeface="ＭＳ Ｐゴシック"/>
              <a:cs typeface="ＭＳ Ｐゴシック"/>
            </a:endParaRPr>
          </a:p>
        </p:txBody>
      </p:sp>
      <p:sp>
        <p:nvSpPr>
          <p:cNvPr id="214022" name="Rectangle 3"/>
          <p:cNvSpPr txBox="1">
            <a:spLocks noChangeArrowheads="1"/>
          </p:cNvSpPr>
          <p:nvPr/>
        </p:nvSpPr>
        <p:spPr bwMode="auto">
          <a:xfrm>
            <a:off x="0" y="1220788"/>
            <a:ext cx="2387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Adding a Contact</a:t>
            </a:r>
          </a:p>
        </p:txBody>
      </p:sp>
      <p:graphicFrame>
        <p:nvGraphicFramePr>
          <p:cNvPr id="819205" name="Group 5"/>
          <p:cNvGraphicFramePr>
            <a:graphicFrameLocks noGrp="1"/>
          </p:cNvGraphicFramePr>
          <p:nvPr/>
        </p:nvGraphicFramePr>
        <p:xfrm>
          <a:off x="114300" y="2776538"/>
          <a:ext cx="3224213" cy="3535680"/>
        </p:xfrm>
        <a:graphic>
          <a:graphicData uri="http://schemas.openxmlformats.org/drawingml/2006/table">
            <a:tbl>
              <a:tblPr/>
              <a:tblGrid>
                <a:gridCol w="371475"/>
                <a:gridCol w="2852738"/>
              </a:tblGrid>
              <a:tr h="1172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Adding a Contact (Graphics 3.2.1 – 3.2.2)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6633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Contacts</a:t>
                      </a:r>
                      <a:r>
                        <a:rPr kumimoji="0" lang="en-US" sz="1200" b="0" i="0" u="none" strike="noStrike" cap="none" normalizeH="0" baseline="0" dirty="0" smtClean="0">
                          <a:ln>
                            <a:noFill/>
                          </a:ln>
                          <a:solidFill>
                            <a:srgbClr val="000000"/>
                          </a:solidFill>
                          <a:effectLst/>
                          <a:latin typeface="Arial" pitchFamily="34" charset="0"/>
                        </a:rPr>
                        <a:t> link on the menu bar.</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My Contacts page appears (Graphic 3.2.1).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841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add contact</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Add Contact page appears (Graphic 3.2.2).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9595">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Enter</a:t>
                      </a:r>
                      <a:r>
                        <a:rPr kumimoji="0" lang="en-US" sz="1200" b="0" i="0" u="none" strike="noStrike" cap="none" normalizeH="0" baseline="0" dirty="0" smtClean="0">
                          <a:ln>
                            <a:noFill/>
                          </a:ln>
                          <a:solidFill>
                            <a:schemeClr val="tx1"/>
                          </a:solidFill>
                          <a:effectLst/>
                          <a:latin typeface="Arial" pitchFamily="34" charset="0"/>
                        </a:rPr>
                        <a:t> the contact’s </a:t>
                      </a:r>
                      <a:r>
                        <a:rPr kumimoji="0" lang="en-US" sz="1200" b="1" i="0" u="none" strike="noStrike" cap="none" normalizeH="0" baseline="0" dirty="0" smtClean="0">
                          <a:ln>
                            <a:noFill/>
                          </a:ln>
                          <a:solidFill>
                            <a:schemeClr val="tx1"/>
                          </a:solidFill>
                          <a:effectLst/>
                          <a:latin typeface="Arial" pitchFamily="34" charset="0"/>
                        </a:rPr>
                        <a:t>E-Mail address </a:t>
                      </a:r>
                      <a:r>
                        <a:rPr kumimoji="0" lang="en-US" sz="1200" b="0" i="0" u="none" strike="noStrike" cap="none" normalizeH="0" baseline="0" dirty="0" smtClean="0">
                          <a:ln>
                            <a:noFill/>
                          </a:ln>
                          <a:solidFill>
                            <a:schemeClr val="tx1"/>
                          </a:solidFill>
                          <a:effectLst/>
                          <a:latin typeface="Arial" pitchFamily="34" charset="0"/>
                        </a:rPr>
                        <a:t>and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find</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contact’s name, contact type, and phone number are populated if the contact was found in the database.</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9798">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4"/>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in all appropriate fields if the information was not found.</a:t>
                      </a:r>
                      <a:endParaRPr kumimoji="0" lang="en-US" sz="11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841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Contact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contact is saved in your contacts list.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14045" name="Picture 3" descr="add"/>
          <p:cNvPicPr>
            <a:picLocks noChangeAspect="1" noChangeArrowheads="1"/>
          </p:cNvPicPr>
          <p:nvPr/>
        </p:nvPicPr>
        <p:blipFill>
          <a:blip r:embed="rId5" cstate="print"/>
          <a:srcRect/>
          <a:stretch>
            <a:fillRect/>
          </a:stretch>
        </p:blipFill>
        <p:spPr bwMode="auto">
          <a:xfrm>
            <a:off x="1225550" y="3836988"/>
            <a:ext cx="152400" cy="152400"/>
          </a:xfrm>
          <a:prstGeom prst="rect">
            <a:avLst/>
          </a:prstGeom>
          <a:noFill/>
          <a:ln w="9525">
            <a:noFill/>
            <a:miter lim="800000"/>
            <a:headEnd/>
            <a:tailEnd/>
          </a:ln>
        </p:spPr>
      </p:pic>
      <p:sp>
        <p:nvSpPr>
          <p:cNvPr id="214046" name="Text Box 31"/>
          <p:cNvSpPr txBox="1">
            <a:spLocks noChangeArrowheads="1"/>
          </p:cNvSpPr>
          <p:nvPr/>
        </p:nvSpPr>
        <p:spPr bwMode="auto">
          <a:xfrm>
            <a:off x="0" y="1736725"/>
            <a:ext cx="3494088" cy="1016000"/>
          </a:xfrm>
          <a:prstGeom prst="rect">
            <a:avLst/>
          </a:prstGeom>
          <a:noFill/>
          <a:ln w="9525">
            <a:noFill/>
            <a:miter lim="800000"/>
            <a:headEnd/>
            <a:tailEnd/>
          </a:ln>
        </p:spPr>
        <p:txBody>
          <a:bodyPr>
            <a:spAutoFit/>
          </a:bodyPr>
          <a:lstStyle/>
          <a:p>
            <a:pPr algn="l"/>
            <a:r>
              <a:rPr lang="en-US" sz="1200"/>
              <a:t>Every Contractor, PLCO, and Administrator has their own set of contacts that they maintain. The contacts listed on the My Contacts page are available to associate with the inventory schedules you create.</a:t>
            </a:r>
          </a:p>
        </p:txBody>
      </p:sp>
      <p:sp>
        <p:nvSpPr>
          <p:cNvPr id="214047" name="Rectangle 14"/>
          <p:cNvSpPr>
            <a:spLocks noChangeArrowheads="1"/>
          </p:cNvSpPr>
          <p:nvPr/>
        </p:nvSpPr>
        <p:spPr bwMode="auto">
          <a:xfrm>
            <a:off x="3495675" y="3606800"/>
            <a:ext cx="1695450" cy="215900"/>
          </a:xfrm>
          <a:prstGeom prst="rect">
            <a:avLst/>
          </a:prstGeom>
          <a:noFill/>
          <a:ln w="9525">
            <a:noFill/>
            <a:miter lim="800000"/>
            <a:headEnd/>
            <a:tailEnd/>
          </a:ln>
        </p:spPr>
        <p:txBody>
          <a:bodyPr wrap="none">
            <a:spAutoFit/>
          </a:bodyPr>
          <a:lstStyle/>
          <a:p>
            <a:pPr algn="l"/>
            <a:r>
              <a:rPr lang="en-US" sz="800"/>
              <a:t>Graphic 3.2.1: My Contacts page</a:t>
            </a:r>
          </a:p>
        </p:txBody>
      </p:sp>
      <p:sp>
        <p:nvSpPr>
          <p:cNvPr id="214048" name="Rectangle 14"/>
          <p:cNvSpPr>
            <a:spLocks noChangeArrowheads="1"/>
          </p:cNvSpPr>
          <p:nvPr/>
        </p:nvSpPr>
        <p:spPr bwMode="auto">
          <a:xfrm>
            <a:off x="3495675" y="6276975"/>
            <a:ext cx="1720850" cy="215900"/>
          </a:xfrm>
          <a:prstGeom prst="rect">
            <a:avLst/>
          </a:prstGeom>
          <a:noFill/>
          <a:ln w="9525">
            <a:noFill/>
            <a:miter lim="800000"/>
            <a:headEnd/>
            <a:tailEnd/>
          </a:ln>
        </p:spPr>
        <p:txBody>
          <a:bodyPr wrap="none">
            <a:spAutoFit/>
          </a:bodyPr>
          <a:lstStyle/>
          <a:p>
            <a:pPr algn="l"/>
            <a:r>
              <a:rPr lang="en-US" sz="800"/>
              <a:t>Graphic 3.2.2 : Add Contact page</a:t>
            </a:r>
          </a:p>
        </p:txBody>
      </p:sp>
      <p:sp>
        <p:nvSpPr>
          <p:cNvPr id="214049" name="Rectangle 9"/>
          <p:cNvSpPr>
            <a:spLocks noChangeArrowheads="1"/>
          </p:cNvSpPr>
          <p:nvPr/>
        </p:nvSpPr>
        <p:spPr bwMode="auto">
          <a:xfrm>
            <a:off x="5019675" y="2162175"/>
            <a:ext cx="342900" cy="104775"/>
          </a:xfrm>
          <a:prstGeom prst="rect">
            <a:avLst/>
          </a:prstGeom>
          <a:noFill/>
          <a:ln w="19050" algn="ctr">
            <a:solidFill>
              <a:schemeClr val="folHlink"/>
            </a:solidFill>
            <a:miter lim="800000"/>
            <a:headEnd/>
            <a:tailEnd/>
          </a:ln>
        </p:spPr>
        <p:txBody>
          <a:bodyPr wrap="none" anchor="ctr"/>
          <a:lstStyle/>
          <a:p>
            <a:endParaRPr lang="en-US"/>
          </a:p>
        </p:txBody>
      </p:sp>
      <p:sp>
        <p:nvSpPr>
          <p:cNvPr id="214050" name="Rectangle 9"/>
          <p:cNvSpPr>
            <a:spLocks noChangeArrowheads="1"/>
          </p:cNvSpPr>
          <p:nvPr/>
        </p:nvSpPr>
        <p:spPr bwMode="auto">
          <a:xfrm>
            <a:off x="8286750" y="2743200"/>
            <a:ext cx="619125" cy="161925"/>
          </a:xfrm>
          <a:prstGeom prst="rect">
            <a:avLst/>
          </a:prstGeom>
          <a:noFill/>
          <a:ln w="19050" algn="ctr">
            <a:solidFill>
              <a:schemeClr val="folHlink"/>
            </a:solidFill>
            <a:miter lim="800000"/>
            <a:headEnd/>
            <a:tailEnd/>
          </a:ln>
        </p:spPr>
        <p:txBody>
          <a:bodyPr wrap="none" anchor="ctr"/>
          <a:lstStyle/>
          <a:p>
            <a:endParaRPr lang="en-US"/>
          </a:p>
        </p:txBody>
      </p:sp>
      <p:sp>
        <p:nvSpPr>
          <p:cNvPr id="214051" name="Rectangle 9"/>
          <p:cNvSpPr>
            <a:spLocks noChangeArrowheads="1"/>
          </p:cNvSpPr>
          <p:nvPr/>
        </p:nvSpPr>
        <p:spPr bwMode="auto">
          <a:xfrm>
            <a:off x="5581650" y="5543550"/>
            <a:ext cx="209550" cy="123825"/>
          </a:xfrm>
          <a:prstGeom prst="rect">
            <a:avLst/>
          </a:prstGeom>
          <a:noFill/>
          <a:ln w="19050" algn="ctr">
            <a:solidFill>
              <a:schemeClr val="folHlink"/>
            </a:solidFill>
            <a:miter lim="800000"/>
            <a:headEnd/>
            <a:tailEnd/>
          </a:ln>
        </p:spPr>
        <p:txBody>
          <a:bodyPr wrap="none" anchor="ctr"/>
          <a:lstStyle/>
          <a:p>
            <a:endParaRPr lang="en-US"/>
          </a:p>
        </p:txBody>
      </p:sp>
      <p:sp>
        <p:nvSpPr>
          <p:cNvPr id="214052" name="Rectangle 15"/>
          <p:cNvSpPr>
            <a:spLocks noChangeArrowheads="1"/>
          </p:cNvSpPr>
          <p:nvPr/>
        </p:nvSpPr>
        <p:spPr bwMode="auto">
          <a:xfrm>
            <a:off x="4448175" y="3244850"/>
            <a:ext cx="247650" cy="368300"/>
          </a:xfrm>
          <a:prstGeom prst="rect">
            <a:avLst/>
          </a:prstGeom>
          <a:noFill/>
          <a:ln w="9525">
            <a:noFill/>
            <a:miter lim="800000"/>
            <a:headEnd/>
            <a:tailEnd/>
          </a:ln>
        </p:spPr>
        <p:txBody>
          <a:bodyPr wrap="none">
            <a:spAutoFit/>
          </a:bodyPr>
          <a:lstStyle/>
          <a:p>
            <a:r>
              <a:rPr lang="en-US"/>
              <a:t> </a:t>
            </a:r>
          </a:p>
        </p:txBody>
      </p:sp>
      <p:sp>
        <p:nvSpPr>
          <p:cNvPr id="214053" name="Rectangle 9"/>
          <p:cNvSpPr>
            <a:spLocks noChangeArrowheads="1"/>
          </p:cNvSpPr>
          <p:nvPr/>
        </p:nvSpPr>
        <p:spPr bwMode="auto">
          <a:xfrm>
            <a:off x="5686425" y="5848350"/>
            <a:ext cx="723900" cy="1428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17A4F80-4782-416A-A9D9-837B6A847E2A}" type="slidenum">
              <a:rPr lang="en-US" sz="800">
                <a:solidFill>
                  <a:schemeClr val="bg1"/>
                </a:solidFill>
                <a:ea typeface="ＭＳ Ｐゴシック"/>
                <a:cs typeface="ＭＳ Ｐゴシック"/>
              </a:rPr>
              <a:pPr algn="r" eaLnBrk="0" hangingPunct="0"/>
              <a:t>207</a:t>
            </a:fld>
            <a:endParaRPr lang="en-US" sz="800">
              <a:solidFill>
                <a:schemeClr val="bg1"/>
              </a:solidFill>
              <a:ea typeface="ＭＳ Ｐゴシック"/>
              <a:cs typeface="ＭＳ Ｐゴシック"/>
            </a:endParaRPr>
          </a:p>
        </p:txBody>
      </p:sp>
      <p:sp>
        <p:nvSpPr>
          <p:cNvPr id="21504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Editing and Deleting a Contact</a:t>
            </a:r>
          </a:p>
        </p:txBody>
      </p:sp>
      <p:sp>
        <p:nvSpPr>
          <p:cNvPr id="21504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and Deleting a Contact</a:t>
            </a:r>
          </a:p>
        </p:txBody>
      </p:sp>
      <p:graphicFrame>
        <p:nvGraphicFramePr>
          <p:cNvPr id="821253" name="Group 5"/>
          <p:cNvGraphicFramePr>
            <a:graphicFrameLocks noGrp="1"/>
          </p:cNvGraphicFramePr>
          <p:nvPr/>
        </p:nvGraphicFramePr>
        <p:xfrm>
          <a:off x="101600" y="2773363"/>
          <a:ext cx="3224213" cy="2773680"/>
        </p:xfrm>
        <a:graphic>
          <a:graphicData uri="http://schemas.openxmlformats.org/drawingml/2006/table">
            <a:tbl>
              <a:tblPr/>
              <a:tblGrid>
                <a:gridCol w="360363"/>
                <a:gridCol w="2863850"/>
              </a:tblGrid>
              <a:tr h="24783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and Deleting a Contact (Graphics 3.2.3 – 3.2.4)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76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Contacts</a:t>
                      </a:r>
                      <a:r>
                        <a:rPr kumimoji="0" lang="en-US" sz="1200" b="0" i="0" u="none" strike="noStrike" cap="none" normalizeH="0" baseline="0" dirty="0" smtClean="0">
                          <a:ln>
                            <a:noFill/>
                          </a:ln>
                          <a:solidFill>
                            <a:srgbClr val="000000"/>
                          </a:solidFill>
                          <a:effectLst/>
                          <a:latin typeface="Arial" pitchFamily="34" charset="0"/>
                        </a:rPr>
                        <a:t> link on the menu bar.</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My Contacts page appears (Graphic 3.2.3).</a:t>
                      </a:r>
                      <a:endParaRPr kumimoji="0" lang="en-US" sz="10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660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icon to the left of the contact.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Edit Contacts page appears (Graphic 3.2.4).</a:t>
                      </a:r>
                      <a:endParaRPr kumimoji="0" lang="en-US" sz="10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15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Edit </a:t>
                      </a:r>
                      <a:r>
                        <a:rPr kumimoji="0" lang="en-US" sz="1200" b="1" i="0" u="none" strike="noStrike" cap="none" normalizeH="0" baseline="0" dirty="0" smtClean="0">
                          <a:ln>
                            <a:noFill/>
                          </a:ln>
                          <a:solidFill>
                            <a:schemeClr val="tx1"/>
                          </a:solidFill>
                          <a:effectLst/>
                          <a:latin typeface="Arial" pitchFamily="34" charset="0"/>
                        </a:rPr>
                        <a:t>appropriate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fields</a:t>
                      </a: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22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Save Contact</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changes made are reflected in the contacts list.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5064" name="Text Box 30"/>
          <p:cNvSpPr txBox="1">
            <a:spLocks noChangeArrowheads="1"/>
          </p:cNvSpPr>
          <p:nvPr/>
        </p:nvSpPr>
        <p:spPr bwMode="auto">
          <a:xfrm>
            <a:off x="0" y="1701800"/>
            <a:ext cx="3354388" cy="1004888"/>
          </a:xfrm>
          <a:prstGeom prst="rect">
            <a:avLst/>
          </a:prstGeom>
          <a:noFill/>
          <a:ln w="9525">
            <a:noFill/>
            <a:miter lim="800000"/>
            <a:headEnd/>
            <a:tailEnd/>
          </a:ln>
        </p:spPr>
        <p:txBody>
          <a:bodyPr>
            <a:spAutoFit/>
          </a:bodyPr>
          <a:lstStyle/>
          <a:p>
            <a:pPr algn="l">
              <a:spcBef>
                <a:spcPct val="50000"/>
              </a:spcBef>
            </a:pPr>
            <a:r>
              <a:rPr lang="en-US" sz="1200"/>
              <a:t>You can create new contacts to add to your contacts list on the My Contacts page, as well as edit the information for the contacts already on your list. The      icon allows you to edit a contact and the      icon deletes a contact.</a:t>
            </a:r>
          </a:p>
        </p:txBody>
      </p:sp>
      <p:pic>
        <p:nvPicPr>
          <p:cNvPr id="215065" name="Picture 6" descr="delete"/>
          <p:cNvPicPr>
            <a:picLocks noChangeAspect="1" noChangeArrowheads="1"/>
          </p:cNvPicPr>
          <p:nvPr/>
        </p:nvPicPr>
        <p:blipFill>
          <a:blip r:embed="rId3" cstate="print"/>
          <a:srcRect/>
          <a:stretch>
            <a:fillRect/>
          </a:stretch>
        </p:blipFill>
        <p:spPr bwMode="auto">
          <a:xfrm>
            <a:off x="1198563" y="2490788"/>
            <a:ext cx="152400" cy="152400"/>
          </a:xfrm>
          <a:prstGeom prst="rect">
            <a:avLst/>
          </a:prstGeom>
          <a:noFill/>
          <a:ln w="9525">
            <a:noFill/>
            <a:miter lim="800000"/>
            <a:headEnd/>
            <a:tailEnd/>
          </a:ln>
        </p:spPr>
      </p:pic>
      <p:pic>
        <p:nvPicPr>
          <p:cNvPr id="215066" name="Picture 3"/>
          <p:cNvPicPr>
            <a:picLocks noChangeAspect="1" noChangeArrowheads="1"/>
          </p:cNvPicPr>
          <p:nvPr/>
        </p:nvPicPr>
        <p:blipFill>
          <a:blip r:embed="rId4" cstate="print"/>
          <a:srcRect/>
          <a:stretch>
            <a:fillRect/>
          </a:stretch>
        </p:blipFill>
        <p:spPr bwMode="auto">
          <a:xfrm>
            <a:off x="1181100" y="2290763"/>
            <a:ext cx="209550" cy="190500"/>
          </a:xfrm>
          <a:prstGeom prst="rect">
            <a:avLst/>
          </a:prstGeom>
          <a:noFill/>
          <a:ln w="9525">
            <a:noFill/>
            <a:miter lim="800000"/>
            <a:headEnd/>
            <a:tailEnd/>
          </a:ln>
        </p:spPr>
      </p:pic>
      <p:pic>
        <p:nvPicPr>
          <p:cNvPr id="215067" name="Picture 3"/>
          <p:cNvPicPr>
            <a:picLocks noChangeAspect="1" noChangeArrowheads="1"/>
          </p:cNvPicPr>
          <p:nvPr/>
        </p:nvPicPr>
        <p:blipFill>
          <a:blip r:embed="rId4" cstate="print"/>
          <a:srcRect/>
          <a:stretch>
            <a:fillRect/>
          </a:stretch>
        </p:blipFill>
        <p:spPr bwMode="auto">
          <a:xfrm>
            <a:off x="1169988" y="3994150"/>
            <a:ext cx="209550" cy="190500"/>
          </a:xfrm>
          <a:prstGeom prst="rect">
            <a:avLst/>
          </a:prstGeom>
          <a:noFill/>
          <a:ln w="9525">
            <a:noFill/>
            <a:miter lim="800000"/>
            <a:headEnd/>
            <a:tailEnd/>
          </a:ln>
        </p:spPr>
      </p:pic>
      <p:pic>
        <p:nvPicPr>
          <p:cNvPr id="215068" name="Picture 28" descr="Edit Contact page"/>
          <p:cNvPicPr>
            <a:picLocks noChangeAspect="1" noChangeArrowheads="1"/>
          </p:cNvPicPr>
          <p:nvPr/>
        </p:nvPicPr>
        <p:blipFill>
          <a:blip r:embed="rId5" cstate="print"/>
          <a:srcRect/>
          <a:stretch>
            <a:fillRect/>
          </a:stretch>
        </p:blipFill>
        <p:spPr bwMode="auto">
          <a:xfrm>
            <a:off x="3524250" y="3971925"/>
            <a:ext cx="5486400" cy="2333625"/>
          </a:xfrm>
          <a:prstGeom prst="rect">
            <a:avLst/>
          </a:prstGeom>
          <a:noFill/>
          <a:ln w="19050">
            <a:solidFill>
              <a:schemeClr val="tx1"/>
            </a:solidFill>
            <a:miter lim="800000"/>
            <a:headEnd/>
            <a:tailEnd/>
          </a:ln>
        </p:spPr>
      </p:pic>
      <p:pic>
        <p:nvPicPr>
          <p:cNvPr id="215069" name="Picture 26" descr="My Contacts page"/>
          <p:cNvPicPr>
            <a:picLocks noChangeAspect="1" noChangeArrowheads="1"/>
          </p:cNvPicPr>
          <p:nvPr/>
        </p:nvPicPr>
        <p:blipFill>
          <a:blip r:embed="rId6" cstate="print"/>
          <a:srcRect/>
          <a:stretch>
            <a:fillRect/>
          </a:stretch>
        </p:blipFill>
        <p:spPr bwMode="auto">
          <a:xfrm>
            <a:off x="3514725" y="1781175"/>
            <a:ext cx="5486400" cy="1790700"/>
          </a:xfrm>
          <a:prstGeom prst="rect">
            <a:avLst/>
          </a:prstGeom>
          <a:noFill/>
          <a:ln w="19050">
            <a:solidFill>
              <a:schemeClr val="tx1"/>
            </a:solidFill>
            <a:miter lim="800000"/>
            <a:headEnd/>
            <a:tailEnd/>
          </a:ln>
        </p:spPr>
      </p:pic>
      <p:sp>
        <p:nvSpPr>
          <p:cNvPr id="215070" name="Rectangle 14"/>
          <p:cNvSpPr>
            <a:spLocks noChangeArrowheads="1"/>
          </p:cNvSpPr>
          <p:nvPr/>
        </p:nvSpPr>
        <p:spPr bwMode="auto">
          <a:xfrm>
            <a:off x="3505200" y="3578225"/>
            <a:ext cx="1752600" cy="215900"/>
          </a:xfrm>
          <a:prstGeom prst="rect">
            <a:avLst/>
          </a:prstGeom>
          <a:noFill/>
          <a:ln w="9525">
            <a:noFill/>
            <a:miter lim="800000"/>
            <a:headEnd/>
            <a:tailEnd/>
          </a:ln>
        </p:spPr>
        <p:txBody>
          <a:bodyPr wrap="none">
            <a:spAutoFit/>
          </a:bodyPr>
          <a:lstStyle/>
          <a:p>
            <a:pPr algn="l"/>
            <a:r>
              <a:rPr lang="en-US" sz="800"/>
              <a:t>Graphic 3.2.3 : My Contacts page </a:t>
            </a:r>
          </a:p>
        </p:txBody>
      </p:sp>
      <p:sp>
        <p:nvSpPr>
          <p:cNvPr id="215071" name="Rectangle 14"/>
          <p:cNvSpPr>
            <a:spLocks noChangeArrowheads="1"/>
          </p:cNvSpPr>
          <p:nvPr/>
        </p:nvSpPr>
        <p:spPr bwMode="auto">
          <a:xfrm>
            <a:off x="3495675" y="6311900"/>
            <a:ext cx="1714500" cy="215900"/>
          </a:xfrm>
          <a:prstGeom prst="rect">
            <a:avLst/>
          </a:prstGeom>
          <a:noFill/>
          <a:ln w="9525">
            <a:noFill/>
            <a:miter lim="800000"/>
            <a:headEnd/>
            <a:tailEnd/>
          </a:ln>
        </p:spPr>
        <p:txBody>
          <a:bodyPr wrap="none">
            <a:spAutoFit/>
          </a:bodyPr>
          <a:lstStyle/>
          <a:p>
            <a:pPr algn="l"/>
            <a:r>
              <a:rPr lang="en-US" sz="800"/>
              <a:t>Graphic 3.2.4 : Edit Contact page</a:t>
            </a:r>
          </a:p>
        </p:txBody>
      </p:sp>
      <p:sp>
        <p:nvSpPr>
          <p:cNvPr id="215072" name="Rectangle 9"/>
          <p:cNvSpPr>
            <a:spLocks noChangeArrowheads="1"/>
          </p:cNvSpPr>
          <p:nvPr/>
        </p:nvSpPr>
        <p:spPr bwMode="auto">
          <a:xfrm>
            <a:off x="5695950" y="5886450"/>
            <a:ext cx="723900" cy="142875"/>
          </a:xfrm>
          <a:prstGeom prst="rect">
            <a:avLst/>
          </a:prstGeom>
          <a:noFill/>
          <a:ln w="19050" algn="ctr">
            <a:solidFill>
              <a:schemeClr val="folHlink"/>
            </a:solidFill>
            <a:miter lim="800000"/>
            <a:headEnd/>
            <a:tailEnd/>
          </a:ln>
        </p:spPr>
        <p:txBody>
          <a:bodyPr wrap="none" anchor="ctr"/>
          <a:lstStyle/>
          <a:p>
            <a:endParaRPr lang="en-US"/>
          </a:p>
        </p:txBody>
      </p:sp>
      <p:sp>
        <p:nvSpPr>
          <p:cNvPr id="215073" name="Rectangle 9"/>
          <p:cNvSpPr>
            <a:spLocks noChangeArrowheads="1"/>
          </p:cNvSpPr>
          <p:nvPr/>
        </p:nvSpPr>
        <p:spPr bwMode="auto">
          <a:xfrm>
            <a:off x="3571875" y="2943225"/>
            <a:ext cx="285750" cy="381000"/>
          </a:xfrm>
          <a:prstGeom prst="rect">
            <a:avLst/>
          </a:prstGeom>
          <a:noFill/>
          <a:ln w="19050" algn="ctr">
            <a:solidFill>
              <a:schemeClr val="folHlink"/>
            </a:solidFill>
            <a:miter lim="800000"/>
            <a:headEnd/>
            <a:tailEnd/>
          </a:ln>
        </p:spPr>
        <p:txBody>
          <a:bodyPr wrap="none" anchor="ctr"/>
          <a:lstStyle/>
          <a:p>
            <a:endParaRPr lang="en-US"/>
          </a:p>
        </p:txBody>
      </p:sp>
      <p:sp>
        <p:nvSpPr>
          <p:cNvPr id="215074" name="Rectangle 9"/>
          <p:cNvSpPr>
            <a:spLocks noChangeArrowheads="1"/>
          </p:cNvSpPr>
          <p:nvPr/>
        </p:nvSpPr>
        <p:spPr bwMode="auto">
          <a:xfrm>
            <a:off x="5029200" y="2143125"/>
            <a:ext cx="333375"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eaLnBrk="1" hangingPunct="1"/>
            <a:r>
              <a:rPr lang="en-US" smtClean="0"/>
              <a:t>Lesson Two – Review </a:t>
            </a:r>
          </a:p>
        </p:txBody>
      </p:sp>
      <p:sp>
        <p:nvSpPr>
          <p:cNvPr id="21606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484ADD4-4EDE-4E9D-96F9-38965CCB9433}" type="slidenum">
              <a:rPr lang="en-US" sz="800">
                <a:solidFill>
                  <a:schemeClr val="bg1"/>
                </a:solidFill>
                <a:ea typeface="ＭＳ Ｐゴシック"/>
                <a:cs typeface="ＭＳ Ｐゴシック"/>
              </a:rPr>
              <a:pPr algn="r" eaLnBrk="0" hangingPunct="0"/>
              <a:t>208</a:t>
            </a:fld>
            <a:endParaRPr lang="en-US" sz="800">
              <a:solidFill>
                <a:schemeClr val="bg1"/>
              </a:solidFill>
              <a:ea typeface="ＭＳ Ｐゴシック"/>
              <a:cs typeface="ＭＳ Ｐゴシック"/>
            </a:endParaRPr>
          </a:p>
        </p:txBody>
      </p:sp>
      <p:sp>
        <p:nvSpPr>
          <p:cNvPr id="216068" name="Rectangle 3"/>
          <p:cNvSpPr txBox="1">
            <a:spLocks noChangeArrowheads="1"/>
          </p:cNvSpPr>
          <p:nvPr/>
        </p:nvSpPr>
        <p:spPr bwMode="auto">
          <a:xfrm>
            <a:off x="0" y="1220788"/>
            <a:ext cx="64865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Two covered the following topics: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Adding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and Deleting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eaLnBrk="1" hangingPunct="1"/>
            <a:r>
              <a:rPr lang="en-US" smtClean="0"/>
              <a:t>Lesson Three – Inventory Schedules</a:t>
            </a:r>
          </a:p>
        </p:txBody>
      </p:sp>
      <p:sp>
        <p:nvSpPr>
          <p:cNvPr id="21709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950C689-B3EA-41D8-9680-0D7238892D0C}" type="slidenum">
              <a:rPr lang="en-US" sz="800">
                <a:solidFill>
                  <a:schemeClr val="bg1"/>
                </a:solidFill>
                <a:ea typeface="ＭＳ Ｐゴシック"/>
                <a:cs typeface="ＭＳ Ｐゴシック"/>
              </a:rPr>
              <a:pPr algn="r" eaLnBrk="0" hangingPunct="0"/>
              <a:t>209</a:t>
            </a:fld>
            <a:endParaRPr lang="en-US" sz="800">
              <a:solidFill>
                <a:schemeClr val="bg1"/>
              </a:solidFill>
              <a:ea typeface="ＭＳ Ｐゴシック"/>
              <a:cs typeface="ＭＳ Ｐゴシック"/>
            </a:endParaRPr>
          </a:p>
        </p:txBody>
      </p:sp>
      <p:sp>
        <p:nvSpPr>
          <p:cNvPr id="217092"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Three</a:t>
            </a:r>
          </a:p>
          <a:p>
            <a:pPr eaLnBrk="0" hangingPunct="0"/>
            <a:endParaRPr lang="en-US" sz="4000" b="1">
              <a:ea typeface="ＭＳ Ｐゴシック"/>
              <a:cs typeface="ＭＳ Ｐゴシック"/>
            </a:endParaRPr>
          </a:p>
          <a:p>
            <a:pPr eaLnBrk="0" hangingPunct="0"/>
            <a:r>
              <a:rPr lang="en-US" sz="2400" b="1"/>
              <a:t>Inventory Schedules</a:t>
            </a:r>
            <a:endParaRPr lang="en-US" sz="2400" b="1">
              <a:ea typeface="ＭＳ Ｐゴシック"/>
              <a:cs typeface="ＭＳ Ｐゴシック"/>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755775" y="320675"/>
            <a:ext cx="7388225" cy="695325"/>
          </a:xfrm>
        </p:spPr>
        <p:txBody>
          <a:bodyPr/>
          <a:lstStyle/>
          <a:p>
            <a:pPr eaLnBrk="1" hangingPunct="1"/>
            <a:r>
              <a:rPr lang="en-US" smtClean="0"/>
              <a:t>Lesson One – Review</a:t>
            </a:r>
          </a:p>
        </p:txBody>
      </p:sp>
      <p:sp>
        <p:nvSpPr>
          <p:cNvPr id="2457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A99535D-658F-46FE-9315-EB96940A7855}" type="slidenum">
              <a:rPr lang="en-US" sz="800">
                <a:solidFill>
                  <a:schemeClr val="bg1"/>
                </a:solidFill>
                <a:ea typeface="ＭＳ Ｐゴシック"/>
                <a:cs typeface="ＭＳ Ｐゴシック"/>
              </a:rPr>
              <a:pPr algn="r" eaLnBrk="0" hangingPunct="0"/>
              <a:t>21</a:t>
            </a:fld>
            <a:endParaRPr lang="en-US" sz="800">
              <a:solidFill>
                <a:schemeClr val="bg1"/>
              </a:solidFill>
              <a:ea typeface="ＭＳ Ｐゴシック"/>
              <a:cs typeface="ＭＳ Ｐゴシック"/>
            </a:endParaRPr>
          </a:p>
        </p:txBody>
      </p:sp>
      <p:sp>
        <p:nvSpPr>
          <p:cNvPr id="24580" name="Rectangle 3"/>
          <p:cNvSpPr txBox="1">
            <a:spLocks noChangeArrowheads="1"/>
          </p:cNvSpPr>
          <p:nvPr/>
        </p:nvSpPr>
        <p:spPr bwMode="auto">
          <a:xfrm>
            <a:off x="0" y="1220788"/>
            <a:ext cx="490378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covered the following topics: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About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Logging into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Three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Navigating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eaLnBrk="1" hangingPunct="1"/>
            <a:r>
              <a:rPr lang="en-US" smtClean="0"/>
              <a:t>Lesson Three – Topics</a:t>
            </a:r>
          </a:p>
        </p:txBody>
      </p:sp>
      <p:sp>
        <p:nvSpPr>
          <p:cNvPr id="2181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579EA54-5C7B-4177-84C7-1C16EFC4E692}" type="slidenum">
              <a:rPr lang="en-US" sz="800">
                <a:solidFill>
                  <a:schemeClr val="bg1"/>
                </a:solidFill>
                <a:ea typeface="ＭＳ Ｐゴシック"/>
                <a:cs typeface="ＭＳ Ｐゴシック"/>
              </a:rPr>
              <a:pPr algn="r" eaLnBrk="0" hangingPunct="0"/>
              <a:t>210</a:t>
            </a:fld>
            <a:endParaRPr lang="en-US" sz="800">
              <a:solidFill>
                <a:schemeClr val="bg1"/>
              </a:solidFill>
              <a:ea typeface="ＭＳ Ｐゴシック"/>
              <a:cs typeface="ＭＳ Ｐゴシック"/>
            </a:endParaRPr>
          </a:p>
        </p:txBody>
      </p:sp>
      <p:sp>
        <p:nvSpPr>
          <p:cNvPr id="21811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Topics</a:t>
            </a:r>
          </a:p>
        </p:txBody>
      </p:sp>
      <p:graphicFrame>
        <p:nvGraphicFramePr>
          <p:cNvPr id="6" name="Table 5"/>
          <p:cNvGraphicFramePr>
            <a:graphicFrameLocks noGrp="1"/>
          </p:cNvGraphicFramePr>
          <p:nvPr/>
        </p:nvGraphicFramePr>
        <p:xfrm>
          <a:off x="430213" y="1773238"/>
          <a:ext cx="7071360" cy="43586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Inventory Schedules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Copying an Existing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Submitting a Draft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Inventory Schedule History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Eight</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Withdrawal of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Withdrawal of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Thirteen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Disposition Instructions and Shipping Items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a:xfrm>
            <a:off x="1755775" y="282575"/>
            <a:ext cx="7388225" cy="717550"/>
          </a:xfrm>
        </p:spPr>
        <p:txBody>
          <a:bodyPr/>
          <a:lstStyle/>
          <a:p>
            <a:pPr eaLnBrk="1" hangingPunct="1"/>
            <a:r>
              <a:rPr lang="en-US" sz="2000" smtClean="0"/>
              <a:t>Topic One – Managing the Inventory Schedules Workload</a:t>
            </a:r>
          </a:p>
        </p:txBody>
      </p:sp>
      <p:sp>
        <p:nvSpPr>
          <p:cNvPr id="21913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9224006-090C-4DA6-B1D1-C0B8A302B813}" type="slidenum">
              <a:rPr lang="en-US" sz="800">
                <a:solidFill>
                  <a:schemeClr val="bg1"/>
                </a:solidFill>
                <a:ea typeface="ＭＳ Ｐゴシック"/>
                <a:cs typeface="ＭＳ Ｐゴシック"/>
              </a:rPr>
              <a:pPr algn="r" eaLnBrk="0" hangingPunct="0"/>
              <a:t>211</a:t>
            </a:fld>
            <a:endParaRPr lang="en-US" sz="800">
              <a:solidFill>
                <a:schemeClr val="bg1"/>
              </a:solidFill>
              <a:ea typeface="ＭＳ Ｐゴシック"/>
              <a:cs typeface="ＭＳ Ｐゴシック"/>
            </a:endParaRPr>
          </a:p>
        </p:txBody>
      </p:sp>
      <p:sp>
        <p:nvSpPr>
          <p:cNvPr id="219140" name="Rectangle 3"/>
          <p:cNvSpPr txBox="1">
            <a:spLocks noChangeArrowheads="1"/>
          </p:cNvSpPr>
          <p:nvPr/>
        </p:nvSpPr>
        <p:spPr bwMode="auto">
          <a:xfrm>
            <a:off x="0" y="1220788"/>
            <a:ext cx="51212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Inventory Schedules Workload</a:t>
            </a:r>
          </a:p>
        </p:txBody>
      </p:sp>
      <p:sp>
        <p:nvSpPr>
          <p:cNvPr id="219141" name="Text Box 5"/>
          <p:cNvSpPr txBox="1">
            <a:spLocks noChangeArrowheads="1"/>
          </p:cNvSpPr>
          <p:nvPr/>
        </p:nvSpPr>
        <p:spPr bwMode="auto">
          <a:xfrm>
            <a:off x="0" y="1787525"/>
            <a:ext cx="4052888" cy="822325"/>
          </a:xfrm>
          <a:prstGeom prst="rect">
            <a:avLst/>
          </a:prstGeom>
          <a:noFill/>
          <a:ln w="9525">
            <a:noFill/>
            <a:miter lim="800000"/>
            <a:headEnd/>
            <a:tailEnd/>
          </a:ln>
        </p:spPr>
        <p:txBody>
          <a:bodyPr>
            <a:spAutoFit/>
          </a:bodyPr>
          <a:lstStyle/>
          <a:p>
            <a:pPr algn="l"/>
            <a:r>
              <a:rPr lang="en-US" sz="1200"/>
              <a:t>Contractors may view the My Work page by clicking the </a:t>
            </a:r>
            <a:r>
              <a:rPr lang="en-US" sz="1200" b="1"/>
              <a:t>My Work</a:t>
            </a:r>
            <a:r>
              <a:rPr lang="en-US" sz="1200"/>
              <a:t> link on the menu bar. The My Work page has three tabs: Active, Draft, and Inactive. The Active tab appears by default.</a:t>
            </a:r>
          </a:p>
        </p:txBody>
      </p:sp>
      <p:graphicFrame>
        <p:nvGraphicFramePr>
          <p:cNvPr id="826374" name="Group 6"/>
          <p:cNvGraphicFramePr>
            <a:graphicFrameLocks noGrp="1"/>
          </p:cNvGraphicFramePr>
          <p:nvPr>
            <p:ph idx="1"/>
          </p:nvPr>
        </p:nvGraphicFramePr>
        <p:xfrm>
          <a:off x="120650" y="2705100"/>
          <a:ext cx="3708400" cy="2286000"/>
        </p:xfrm>
        <a:graphic>
          <a:graphicData uri="http://schemas.openxmlformats.org/drawingml/2006/table">
            <a:tbl>
              <a:tblPr/>
              <a:tblGrid>
                <a:gridCol w="342496"/>
                <a:gridCol w="3365904"/>
              </a:tblGrid>
              <a:tr h="13192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Inventory Schedules Workload (Graphic 3.3.1)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94297">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a:t>
                      </a:r>
                      <a:r>
                        <a:rPr kumimoji="0" lang="en-US" sz="1200" b="1" i="0" u="none" strike="noStrike" cap="none" normalizeH="0" baseline="0" dirty="0" smtClean="0">
                          <a:ln>
                            <a:noFill/>
                          </a:ln>
                          <a:solidFill>
                            <a:srgbClr val="000000"/>
                          </a:solidFill>
                          <a:effectLst/>
                          <a:latin typeface="Arial" pitchFamily="34" charset="0"/>
                        </a:rPr>
                        <a:t> Active</a:t>
                      </a:r>
                      <a:r>
                        <a:rPr kumimoji="0" lang="en-US" sz="1200" b="0" i="0" u="none" strike="noStrike" cap="none" normalizeH="0" baseline="0" dirty="0" smtClean="0">
                          <a:ln>
                            <a:noFill/>
                          </a:ln>
                          <a:solidFill>
                            <a:srgbClr val="000000"/>
                          </a:solidFill>
                          <a:effectLst/>
                          <a:latin typeface="Arial" pitchFamily="34" charset="0"/>
                        </a:rPr>
                        <a:t> </a:t>
                      </a:r>
                      <a:r>
                        <a:rPr kumimoji="0" lang="en-US" sz="1200" b="1" i="0" u="none" strike="noStrike" cap="none" normalizeH="0" baseline="0" dirty="0" smtClean="0">
                          <a:ln>
                            <a:noFill/>
                          </a:ln>
                          <a:solidFill>
                            <a:srgbClr val="000000"/>
                          </a:solidFill>
                          <a:effectLst/>
                          <a:latin typeface="Arial" pitchFamily="34" charset="0"/>
                        </a:rPr>
                        <a:t>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Displays inventory schedules in Submitted, Accepted, Rejected, Case Assigned, Disposition-Action Pending, and Disposition-Action Complete statuses (Graphic 3.3.1).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2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Draft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inventory schedules in Draft status.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28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Inactive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inventory schedules in Withdrawn, Closed, and Rejected statuses.</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9158" name="Text Box 16"/>
          <p:cNvSpPr txBox="1">
            <a:spLocks noChangeArrowheads="1"/>
          </p:cNvSpPr>
          <p:nvPr/>
        </p:nvSpPr>
        <p:spPr bwMode="auto">
          <a:xfrm>
            <a:off x="0" y="5048250"/>
            <a:ext cx="3857625" cy="1384300"/>
          </a:xfrm>
          <a:prstGeom prst="rect">
            <a:avLst/>
          </a:prstGeom>
          <a:noFill/>
          <a:ln w="9525">
            <a:noFill/>
            <a:miter lim="800000"/>
            <a:headEnd/>
            <a:tailEnd/>
          </a:ln>
        </p:spPr>
        <p:txBody>
          <a:bodyPr>
            <a:spAutoFit/>
          </a:bodyPr>
          <a:lstStyle/>
          <a:p>
            <a:pPr algn="l"/>
            <a:r>
              <a:rPr lang="en-US" sz="1200"/>
              <a:t>A submitted inventory schedule becomes overdue after 10 calendar days if it has not been accepted or rejected. When an inventory schedule is overdue, the word, Overdue, will appear with the status.</a:t>
            </a:r>
          </a:p>
          <a:p>
            <a:pPr algn="l"/>
            <a:r>
              <a:rPr lang="en-US" sz="1200"/>
              <a:t>A rejected inventory schedule remains under the Active tab for 60 days after rejection, then it goes to the Inactive tab.</a:t>
            </a:r>
          </a:p>
        </p:txBody>
      </p:sp>
      <p:pic>
        <p:nvPicPr>
          <p:cNvPr id="219159" name="Picture 18" descr="My Work page, Inactive tab"/>
          <p:cNvPicPr>
            <a:picLocks noChangeAspect="1" noChangeArrowheads="1"/>
          </p:cNvPicPr>
          <p:nvPr/>
        </p:nvPicPr>
        <p:blipFill>
          <a:blip r:embed="rId2" cstate="print"/>
          <a:srcRect/>
          <a:stretch>
            <a:fillRect/>
          </a:stretch>
        </p:blipFill>
        <p:spPr bwMode="auto">
          <a:xfrm>
            <a:off x="4068763" y="1885950"/>
            <a:ext cx="4922837" cy="2162175"/>
          </a:xfrm>
          <a:prstGeom prst="rect">
            <a:avLst/>
          </a:prstGeom>
          <a:noFill/>
          <a:ln w="19050">
            <a:solidFill>
              <a:schemeClr val="tx1"/>
            </a:solidFill>
            <a:miter lim="800000"/>
            <a:headEnd/>
            <a:tailEnd/>
          </a:ln>
        </p:spPr>
      </p:pic>
      <p:graphicFrame>
        <p:nvGraphicFramePr>
          <p:cNvPr id="11" name="Group 43"/>
          <p:cNvGraphicFramePr>
            <a:graphicFrameLocks noGrp="1"/>
          </p:cNvGraphicFramePr>
          <p:nvPr/>
        </p:nvGraphicFramePr>
        <p:xfrm>
          <a:off x="4067175" y="4402138"/>
          <a:ext cx="4926013" cy="1941513"/>
        </p:xfrm>
        <a:graphic>
          <a:graphicData uri="http://schemas.openxmlformats.org/drawingml/2006/table">
            <a:tbl>
              <a:tblPr/>
              <a:tblGrid>
                <a:gridCol w="4926013"/>
              </a:tblGrid>
              <a:tr h="1139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search for an inventory schedule within the workload</a:t>
                      </a: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schedule number and/or case number in the corresponding search boxes at the top right corner of the page. You may search on full or partial numbers. Then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All tabs in the workload now display only the inventory schedules that match the search criteria you entered and all the rest are filtered out.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801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clear a search and display the full workload</a:t>
                      </a:r>
                      <a:r>
                        <a:rPr kumimoji="0" lang="en-US" sz="10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remove</a:t>
                      </a:r>
                      <a:r>
                        <a:rPr kumimoji="0" lang="en-US" sz="1200" b="0" i="0" u="none" strike="noStrike" cap="none" normalizeH="0" baseline="0" dirty="0" smtClean="0">
                          <a:ln>
                            <a:noFill/>
                          </a:ln>
                          <a:solidFill>
                            <a:schemeClr val="tx1"/>
                          </a:solidFill>
                          <a:effectLst/>
                          <a:latin typeface="Arial" pitchFamily="34" charset="0"/>
                        </a:rPr>
                        <a:t> the search criteria from the Schedule No. and Case No. boxes and click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workload tabs now display all of your inventory schedules.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19168" name="Picture 84" descr="search"/>
          <p:cNvPicPr>
            <a:picLocks noChangeAspect="1" noChangeArrowheads="1"/>
          </p:cNvPicPr>
          <p:nvPr/>
        </p:nvPicPr>
        <p:blipFill>
          <a:blip r:embed="rId3" cstate="print"/>
          <a:srcRect/>
          <a:stretch>
            <a:fillRect/>
          </a:stretch>
        </p:blipFill>
        <p:spPr bwMode="auto">
          <a:xfrm>
            <a:off x="6269038" y="5021263"/>
            <a:ext cx="152400" cy="142875"/>
          </a:xfrm>
          <a:prstGeom prst="rect">
            <a:avLst/>
          </a:prstGeom>
          <a:noFill/>
          <a:ln w="9525">
            <a:noFill/>
            <a:miter lim="800000"/>
            <a:headEnd/>
            <a:tailEnd/>
          </a:ln>
        </p:spPr>
      </p:pic>
      <p:pic>
        <p:nvPicPr>
          <p:cNvPr id="219169" name="Picture 84" descr="search"/>
          <p:cNvPicPr>
            <a:picLocks noChangeAspect="1" noChangeArrowheads="1"/>
          </p:cNvPicPr>
          <p:nvPr/>
        </p:nvPicPr>
        <p:blipFill>
          <a:blip r:embed="rId3" cstate="print"/>
          <a:srcRect/>
          <a:stretch>
            <a:fillRect/>
          </a:stretch>
        </p:blipFill>
        <p:spPr bwMode="auto">
          <a:xfrm>
            <a:off x="4135438" y="5973763"/>
            <a:ext cx="152400" cy="142875"/>
          </a:xfrm>
          <a:prstGeom prst="rect">
            <a:avLst/>
          </a:prstGeom>
          <a:noFill/>
          <a:ln w="9525">
            <a:noFill/>
            <a:miter lim="800000"/>
            <a:headEnd/>
            <a:tailEnd/>
          </a:ln>
        </p:spPr>
      </p:pic>
      <p:sp>
        <p:nvSpPr>
          <p:cNvPr id="219170" name="Rectangle 25"/>
          <p:cNvSpPr>
            <a:spLocks noChangeArrowheads="1"/>
          </p:cNvSpPr>
          <p:nvPr/>
        </p:nvSpPr>
        <p:spPr bwMode="auto">
          <a:xfrm>
            <a:off x="8610600" y="2990850"/>
            <a:ext cx="323850" cy="133350"/>
          </a:xfrm>
          <a:prstGeom prst="rect">
            <a:avLst/>
          </a:prstGeom>
          <a:noFill/>
          <a:ln w="19050" algn="ctr">
            <a:solidFill>
              <a:schemeClr val="folHlink"/>
            </a:solidFill>
            <a:miter lim="800000"/>
            <a:headEnd/>
            <a:tailEnd/>
          </a:ln>
        </p:spPr>
        <p:txBody>
          <a:bodyPr wrap="none" anchor="ctr"/>
          <a:lstStyle/>
          <a:p>
            <a:endParaRPr lang="en-US"/>
          </a:p>
        </p:txBody>
      </p:sp>
      <p:sp>
        <p:nvSpPr>
          <p:cNvPr id="219171" name="Rectangle 25"/>
          <p:cNvSpPr>
            <a:spLocks noChangeArrowheads="1"/>
          </p:cNvSpPr>
          <p:nvPr/>
        </p:nvSpPr>
        <p:spPr bwMode="auto">
          <a:xfrm>
            <a:off x="7264400" y="2368550"/>
            <a:ext cx="1660525" cy="355600"/>
          </a:xfrm>
          <a:prstGeom prst="rect">
            <a:avLst/>
          </a:prstGeom>
          <a:noFill/>
          <a:ln w="19050" algn="ctr">
            <a:solidFill>
              <a:schemeClr val="folHlink"/>
            </a:solidFill>
            <a:miter lim="800000"/>
            <a:headEnd/>
            <a:tailEnd/>
          </a:ln>
        </p:spPr>
        <p:txBody>
          <a:bodyPr wrap="none" anchor="ctr"/>
          <a:lstStyle/>
          <a:p>
            <a:endParaRPr lang="en-US"/>
          </a:p>
        </p:txBody>
      </p:sp>
      <p:sp>
        <p:nvSpPr>
          <p:cNvPr id="219172" name="Rectangle 25"/>
          <p:cNvSpPr>
            <a:spLocks noChangeArrowheads="1"/>
          </p:cNvSpPr>
          <p:nvPr/>
        </p:nvSpPr>
        <p:spPr bwMode="auto">
          <a:xfrm>
            <a:off x="4111625" y="3025775"/>
            <a:ext cx="993775" cy="117475"/>
          </a:xfrm>
          <a:prstGeom prst="rect">
            <a:avLst/>
          </a:prstGeom>
          <a:noFill/>
          <a:ln w="19050" algn="ctr">
            <a:solidFill>
              <a:schemeClr val="folHlink"/>
            </a:solidFill>
            <a:miter lim="800000"/>
            <a:headEnd/>
            <a:tailEnd/>
          </a:ln>
        </p:spPr>
        <p:txBody>
          <a:bodyPr wrap="none" anchor="ctr"/>
          <a:lstStyle/>
          <a:p>
            <a:endParaRPr lang="en-US"/>
          </a:p>
        </p:txBody>
      </p:sp>
      <p:sp>
        <p:nvSpPr>
          <p:cNvPr id="219173" name="Rectangle 14"/>
          <p:cNvSpPr>
            <a:spLocks noChangeArrowheads="1"/>
          </p:cNvSpPr>
          <p:nvPr/>
        </p:nvSpPr>
        <p:spPr bwMode="auto">
          <a:xfrm>
            <a:off x="4044950" y="4057650"/>
            <a:ext cx="2066925" cy="215900"/>
          </a:xfrm>
          <a:prstGeom prst="rect">
            <a:avLst/>
          </a:prstGeom>
          <a:noFill/>
          <a:ln w="9525">
            <a:noFill/>
            <a:miter lim="800000"/>
            <a:headEnd/>
            <a:tailEnd/>
          </a:ln>
        </p:spPr>
        <p:txBody>
          <a:bodyPr wrap="none">
            <a:spAutoFit/>
          </a:bodyPr>
          <a:lstStyle/>
          <a:p>
            <a:pPr algn="l"/>
            <a:r>
              <a:rPr lang="en-US" sz="800"/>
              <a:t>Graphic 3.3.1 : My Work page, Active tab</a:t>
            </a: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Text Box 34"/>
          <p:cNvSpPr txBox="1">
            <a:spLocks noChangeArrowheads="1"/>
          </p:cNvSpPr>
          <p:nvPr/>
        </p:nvSpPr>
        <p:spPr bwMode="auto">
          <a:xfrm>
            <a:off x="0" y="1749425"/>
            <a:ext cx="3938588" cy="830263"/>
          </a:xfrm>
          <a:prstGeom prst="rect">
            <a:avLst/>
          </a:prstGeom>
          <a:noFill/>
          <a:ln w="9525">
            <a:noFill/>
            <a:miter lim="800000"/>
            <a:headEnd/>
            <a:tailEnd/>
          </a:ln>
        </p:spPr>
        <p:txBody>
          <a:bodyPr>
            <a:spAutoFit/>
          </a:bodyPr>
          <a:lstStyle/>
          <a:p>
            <a:pPr algn="l"/>
            <a:r>
              <a:rPr lang="en-US" sz="1200"/>
              <a:t>A Contractor may create an inventory schedule by clicking either the </a:t>
            </a:r>
            <a:r>
              <a:rPr lang="en-US" sz="1200" b="1"/>
              <a:t>Create Inventory Schedule</a:t>
            </a:r>
            <a:r>
              <a:rPr lang="en-US" sz="1200"/>
              <a:t> link on the Home Page or the      </a:t>
            </a:r>
            <a:r>
              <a:rPr lang="en-US" sz="1200" b="1"/>
              <a:t>add inventory</a:t>
            </a:r>
            <a:r>
              <a:rPr lang="en-US" sz="1200"/>
              <a:t> link on the Inventory Schedules Workload page. </a:t>
            </a:r>
          </a:p>
        </p:txBody>
      </p:sp>
      <p:sp>
        <p:nvSpPr>
          <p:cNvPr id="22016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22016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A881BE8-9F78-4E9E-AAD4-9CB4E19B8CAF}" type="slidenum">
              <a:rPr lang="en-US" sz="800">
                <a:solidFill>
                  <a:schemeClr val="bg1"/>
                </a:solidFill>
                <a:ea typeface="ＭＳ Ｐゴシック"/>
                <a:cs typeface="ＭＳ Ｐゴシック"/>
              </a:rPr>
              <a:pPr algn="r" eaLnBrk="0" hangingPunct="0"/>
              <a:t>212</a:t>
            </a:fld>
            <a:endParaRPr lang="en-US" sz="800">
              <a:solidFill>
                <a:schemeClr val="bg1"/>
              </a:solidFill>
              <a:ea typeface="ＭＳ Ｐゴシック"/>
              <a:cs typeface="ＭＳ Ｐゴシック"/>
            </a:endParaRPr>
          </a:p>
        </p:txBody>
      </p:sp>
      <p:sp>
        <p:nvSpPr>
          <p:cNvPr id="220165" name="Rectangle 3"/>
          <p:cNvSpPr txBox="1">
            <a:spLocks noChangeArrowheads="1"/>
          </p:cNvSpPr>
          <p:nvPr/>
        </p:nvSpPr>
        <p:spPr bwMode="auto">
          <a:xfrm>
            <a:off x="0" y="1220788"/>
            <a:ext cx="7829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Entering the Schedule Reference Number</a:t>
            </a:r>
          </a:p>
        </p:txBody>
      </p:sp>
      <p:pic>
        <p:nvPicPr>
          <p:cNvPr id="220166" name="Picture 2" descr="add"/>
          <p:cNvPicPr>
            <a:picLocks noChangeAspect="1" noChangeArrowheads="1"/>
          </p:cNvPicPr>
          <p:nvPr/>
        </p:nvPicPr>
        <p:blipFill>
          <a:blip r:embed="rId3" cstate="print"/>
          <a:srcRect/>
          <a:stretch>
            <a:fillRect/>
          </a:stretch>
        </p:blipFill>
        <p:spPr bwMode="auto">
          <a:xfrm>
            <a:off x="1643063" y="2173288"/>
            <a:ext cx="152400" cy="152400"/>
          </a:xfrm>
          <a:prstGeom prst="rect">
            <a:avLst/>
          </a:prstGeom>
          <a:noFill/>
          <a:ln w="9525">
            <a:noFill/>
            <a:miter lim="800000"/>
            <a:headEnd/>
            <a:tailEnd/>
          </a:ln>
        </p:spPr>
      </p:pic>
      <p:pic>
        <p:nvPicPr>
          <p:cNvPr id="220167" name="Picture 28" descr="Add New Inventory Schedule page"/>
          <p:cNvPicPr>
            <a:picLocks noChangeAspect="1" noChangeArrowheads="1"/>
          </p:cNvPicPr>
          <p:nvPr/>
        </p:nvPicPr>
        <p:blipFill>
          <a:blip r:embed="rId4" cstate="print"/>
          <a:srcRect/>
          <a:stretch>
            <a:fillRect/>
          </a:stretch>
        </p:blipFill>
        <p:spPr bwMode="auto">
          <a:xfrm>
            <a:off x="4181475" y="4686300"/>
            <a:ext cx="4762500" cy="1520825"/>
          </a:xfrm>
          <a:prstGeom prst="rect">
            <a:avLst/>
          </a:prstGeom>
          <a:noFill/>
          <a:ln w="19050">
            <a:solidFill>
              <a:schemeClr val="tx1"/>
            </a:solidFill>
            <a:miter lim="800000"/>
            <a:headEnd/>
            <a:tailEnd/>
          </a:ln>
        </p:spPr>
      </p:pic>
      <p:pic>
        <p:nvPicPr>
          <p:cNvPr id="220168" name="Picture 6" descr="Contractor Home Page"/>
          <p:cNvPicPr>
            <a:picLocks noChangeAspect="1" noChangeArrowheads="1"/>
          </p:cNvPicPr>
          <p:nvPr/>
        </p:nvPicPr>
        <p:blipFill>
          <a:blip r:embed="rId5" cstate="print"/>
          <a:srcRect/>
          <a:stretch>
            <a:fillRect/>
          </a:stretch>
        </p:blipFill>
        <p:spPr bwMode="auto">
          <a:xfrm>
            <a:off x="4162425" y="1781175"/>
            <a:ext cx="4773613" cy="2486025"/>
          </a:xfrm>
          <a:prstGeom prst="rect">
            <a:avLst/>
          </a:prstGeom>
          <a:noFill/>
          <a:ln w="19050">
            <a:solidFill>
              <a:schemeClr val="tx1"/>
            </a:solidFill>
            <a:miter lim="800000"/>
            <a:headEnd/>
            <a:tailEnd/>
          </a:ln>
        </p:spPr>
      </p:pic>
      <p:graphicFrame>
        <p:nvGraphicFramePr>
          <p:cNvPr id="220201" name="Group 41"/>
          <p:cNvGraphicFramePr>
            <a:graphicFrameLocks noGrp="1"/>
          </p:cNvGraphicFramePr>
          <p:nvPr/>
        </p:nvGraphicFramePr>
        <p:xfrm>
          <a:off x="134938" y="2692400"/>
          <a:ext cx="3779837" cy="3749040"/>
        </p:xfrm>
        <a:graphic>
          <a:graphicData uri="http://schemas.openxmlformats.org/drawingml/2006/table">
            <a:tbl>
              <a:tblPr/>
              <a:tblGrid>
                <a:gridCol w="347662"/>
                <a:gridCol w="3432175"/>
              </a:tblGrid>
              <a:tr h="20796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Entering the Schedule Reference Number (Graphics 3.3.2 – 3.3.3)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44463">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Start </a:t>
                      </a:r>
                      <a:r>
                        <a:rPr kumimoji="0" lang="en-US" sz="1200" b="0" i="0" u="none" strike="noStrike" cap="none" normalizeH="0" baseline="0" smtClean="0">
                          <a:ln>
                            <a:noFill/>
                          </a:ln>
                          <a:solidFill>
                            <a:srgbClr val="000000"/>
                          </a:solidFill>
                          <a:effectLst/>
                          <a:latin typeface="Arial" pitchFamily="34" charset="0"/>
                        </a:rPr>
                        <a:t>from the </a:t>
                      </a:r>
                      <a:r>
                        <a:rPr kumimoji="0" lang="en-US" sz="1200" b="1" i="0" u="none" strike="noStrike" cap="none" normalizeH="0" baseline="0" smtClean="0">
                          <a:ln>
                            <a:noFill/>
                          </a:ln>
                          <a:solidFill>
                            <a:srgbClr val="000000"/>
                          </a:solidFill>
                          <a:effectLst/>
                          <a:latin typeface="Arial" pitchFamily="34" charset="0"/>
                        </a:rPr>
                        <a:t>Home Page </a:t>
                      </a:r>
                      <a:r>
                        <a:rPr kumimoji="0" lang="en-US" sz="1200" b="0" i="0" u="none" strike="noStrike" cap="none" normalizeH="0" baseline="0" smtClean="0">
                          <a:ln>
                            <a:noFill/>
                          </a:ln>
                          <a:solidFill>
                            <a:srgbClr val="000000"/>
                          </a:solidFill>
                          <a:effectLst/>
                          <a:latin typeface="Arial" pitchFamily="34" charset="0"/>
                        </a:rPr>
                        <a:t>(Graphic 3.3.2).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Create Inventory Schedule</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The Add New Inventory Schedule page appears (Graphic 3.3.3).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463">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a:t>
                      </a:r>
                      <a:r>
                        <a:rPr kumimoji="0" lang="en-US" sz="1200" b="1" i="0" u="none" strike="noStrike" cap="none" normalizeH="0" baseline="0" smtClean="0">
                          <a:ln>
                            <a:noFill/>
                          </a:ln>
                          <a:solidFill>
                            <a:schemeClr val="tx1"/>
                          </a:solidFill>
                          <a:effectLst/>
                          <a:latin typeface="Arial" pitchFamily="34" charset="0"/>
                        </a:rPr>
                        <a:t> Prime CAGE</a:t>
                      </a:r>
                      <a:r>
                        <a:rPr kumimoji="0" lang="en-US" sz="1200" b="0" i="0" u="none" strike="noStrike" cap="none" normalizeH="0" baseline="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84175">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4"/>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 </a:t>
                      </a:r>
                      <a:r>
                        <a:rPr kumimoji="0" lang="en-US" sz="1200" b="0" i="0" u="none" strike="noStrike" cap="none" normalizeH="0" baseline="0" smtClean="0">
                          <a:ln>
                            <a:noFill/>
                          </a:ln>
                          <a:solidFill>
                            <a:schemeClr val="tx1"/>
                          </a:solidFill>
                          <a:effectLst/>
                          <a:latin typeface="Arial" pitchFamily="34" charset="0"/>
                        </a:rPr>
                        <a:t>the</a:t>
                      </a:r>
                      <a:r>
                        <a:rPr kumimoji="0" lang="en-US" sz="1200" b="0" i="1"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Reference Number</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This number can be in any format up to 20 characters in length. Remember that the reference number you enter must be unique to the prime CAGE.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Save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You have just created the schedule reference number. The schedule reference number will have the format CAGE-Reference Number (e.g., 55820-12345678).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397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Steps for entering contract data are continued on the next slide.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220193" name="Rectangle 25"/>
          <p:cNvSpPr>
            <a:spLocks noChangeArrowheads="1"/>
          </p:cNvSpPr>
          <p:nvPr/>
        </p:nvSpPr>
        <p:spPr bwMode="auto">
          <a:xfrm>
            <a:off x="4359275" y="3616325"/>
            <a:ext cx="917575" cy="107950"/>
          </a:xfrm>
          <a:prstGeom prst="rect">
            <a:avLst/>
          </a:prstGeom>
          <a:noFill/>
          <a:ln w="19050" algn="ctr">
            <a:solidFill>
              <a:schemeClr val="folHlink"/>
            </a:solidFill>
            <a:miter lim="800000"/>
            <a:headEnd/>
            <a:tailEnd/>
          </a:ln>
        </p:spPr>
        <p:txBody>
          <a:bodyPr wrap="none" anchor="ctr"/>
          <a:lstStyle/>
          <a:p>
            <a:endParaRPr lang="en-US"/>
          </a:p>
        </p:txBody>
      </p:sp>
      <p:sp>
        <p:nvSpPr>
          <p:cNvPr id="220194" name="Rectangle 25"/>
          <p:cNvSpPr>
            <a:spLocks noChangeArrowheads="1"/>
          </p:cNvSpPr>
          <p:nvPr/>
        </p:nvSpPr>
        <p:spPr bwMode="auto">
          <a:xfrm>
            <a:off x="6273800" y="5873750"/>
            <a:ext cx="231775" cy="107950"/>
          </a:xfrm>
          <a:prstGeom prst="rect">
            <a:avLst/>
          </a:prstGeom>
          <a:noFill/>
          <a:ln w="19050" algn="ctr">
            <a:solidFill>
              <a:schemeClr val="folHlink"/>
            </a:solidFill>
            <a:miter lim="800000"/>
            <a:headEnd/>
            <a:tailEnd/>
          </a:ln>
        </p:spPr>
        <p:txBody>
          <a:bodyPr wrap="none" anchor="ctr"/>
          <a:lstStyle/>
          <a:p>
            <a:endParaRPr lang="en-US"/>
          </a:p>
        </p:txBody>
      </p:sp>
      <p:sp>
        <p:nvSpPr>
          <p:cNvPr id="220195" name="Rectangle 14"/>
          <p:cNvSpPr>
            <a:spLocks noChangeArrowheads="1"/>
          </p:cNvSpPr>
          <p:nvPr/>
        </p:nvSpPr>
        <p:spPr bwMode="auto">
          <a:xfrm>
            <a:off x="4130675" y="4257675"/>
            <a:ext cx="1946275" cy="215900"/>
          </a:xfrm>
          <a:prstGeom prst="rect">
            <a:avLst/>
          </a:prstGeom>
          <a:noFill/>
          <a:ln w="9525">
            <a:noFill/>
            <a:miter lim="800000"/>
            <a:headEnd/>
            <a:tailEnd/>
          </a:ln>
        </p:spPr>
        <p:txBody>
          <a:bodyPr wrap="none">
            <a:spAutoFit/>
          </a:bodyPr>
          <a:lstStyle/>
          <a:p>
            <a:pPr algn="l"/>
            <a:r>
              <a:rPr lang="en-US" sz="800"/>
              <a:t>Graphic 3.3.2 : Contractor Home Page</a:t>
            </a:r>
          </a:p>
        </p:txBody>
      </p:sp>
      <p:sp>
        <p:nvSpPr>
          <p:cNvPr id="220196" name="Rectangle 14"/>
          <p:cNvSpPr>
            <a:spLocks noChangeArrowheads="1"/>
          </p:cNvSpPr>
          <p:nvPr/>
        </p:nvSpPr>
        <p:spPr bwMode="auto">
          <a:xfrm>
            <a:off x="4159250" y="6219825"/>
            <a:ext cx="2482850" cy="215900"/>
          </a:xfrm>
          <a:prstGeom prst="rect">
            <a:avLst/>
          </a:prstGeom>
          <a:noFill/>
          <a:ln w="9525">
            <a:noFill/>
            <a:miter lim="800000"/>
            <a:headEnd/>
            <a:tailEnd/>
          </a:ln>
        </p:spPr>
        <p:txBody>
          <a:bodyPr wrap="none">
            <a:spAutoFit/>
          </a:bodyPr>
          <a:lstStyle/>
          <a:p>
            <a:pPr algn="l"/>
            <a:r>
              <a:rPr lang="en-US" sz="800"/>
              <a:t>Graphic 3.3.3 : Add New Inventory Schedule page</a:t>
            </a: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1186" name="Picture 11" descr="remarks.gif"/>
          <p:cNvPicPr>
            <a:picLocks noChangeAspect="1"/>
          </p:cNvPicPr>
          <p:nvPr/>
        </p:nvPicPr>
        <p:blipFill>
          <a:blip r:embed="rId3" cstate="print"/>
          <a:srcRect/>
          <a:stretch>
            <a:fillRect/>
          </a:stretch>
        </p:blipFill>
        <p:spPr bwMode="auto">
          <a:xfrm>
            <a:off x="4268788" y="4343400"/>
            <a:ext cx="4710112" cy="1628775"/>
          </a:xfrm>
          <a:prstGeom prst="rect">
            <a:avLst/>
          </a:prstGeom>
          <a:noFill/>
          <a:ln w="19050">
            <a:solidFill>
              <a:schemeClr val="tx1"/>
            </a:solidFill>
            <a:miter lim="800000"/>
            <a:headEnd/>
            <a:tailEnd/>
          </a:ln>
        </p:spPr>
      </p:pic>
      <p:sp>
        <p:nvSpPr>
          <p:cNvPr id="22118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22118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DC9DF8F-22AA-4543-A368-DDBF56A8DC74}" type="slidenum">
              <a:rPr lang="en-US" sz="800">
                <a:solidFill>
                  <a:schemeClr val="bg1"/>
                </a:solidFill>
                <a:ea typeface="ＭＳ Ｐゴシック"/>
                <a:cs typeface="ＭＳ Ｐゴシック"/>
              </a:rPr>
              <a:pPr algn="r" eaLnBrk="0" hangingPunct="0"/>
              <a:t>213</a:t>
            </a:fld>
            <a:endParaRPr lang="en-US" sz="800">
              <a:solidFill>
                <a:schemeClr val="bg1"/>
              </a:solidFill>
              <a:ea typeface="ＭＳ Ｐゴシック"/>
              <a:cs typeface="ＭＳ Ｐゴシック"/>
            </a:endParaRPr>
          </a:p>
        </p:txBody>
      </p:sp>
      <p:sp>
        <p:nvSpPr>
          <p:cNvPr id="221189" name="Rectangle 3"/>
          <p:cNvSpPr txBox="1">
            <a:spLocks noChangeArrowheads="1"/>
          </p:cNvSpPr>
          <p:nvPr/>
        </p:nvSpPr>
        <p:spPr bwMode="auto">
          <a:xfrm>
            <a:off x="0" y="1220788"/>
            <a:ext cx="70326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Entering Contract Data</a:t>
            </a:r>
          </a:p>
        </p:txBody>
      </p:sp>
      <p:pic>
        <p:nvPicPr>
          <p:cNvPr id="221190" name="Picture 21" descr="Contract Data Section"/>
          <p:cNvPicPr>
            <a:picLocks noChangeAspect="1" noChangeArrowheads="1"/>
          </p:cNvPicPr>
          <p:nvPr/>
        </p:nvPicPr>
        <p:blipFill>
          <a:blip r:embed="rId4" cstate="print"/>
          <a:srcRect/>
          <a:stretch>
            <a:fillRect/>
          </a:stretch>
        </p:blipFill>
        <p:spPr bwMode="auto">
          <a:xfrm>
            <a:off x="4278313" y="1781175"/>
            <a:ext cx="4675187" cy="2143125"/>
          </a:xfrm>
          <a:prstGeom prst="rect">
            <a:avLst/>
          </a:prstGeom>
          <a:noFill/>
          <a:ln w="19050">
            <a:solidFill>
              <a:schemeClr val="tx1"/>
            </a:solidFill>
            <a:miter lim="800000"/>
            <a:headEnd/>
            <a:tailEnd/>
          </a:ln>
        </p:spPr>
      </p:pic>
      <p:sp>
        <p:nvSpPr>
          <p:cNvPr id="221191" name="Text Box 34"/>
          <p:cNvSpPr txBox="1">
            <a:spLocks noChangeArrowheads="1"/>
          </p:cNvSpPr>
          <p:nvPr/>
        </p:nvSpPr>
        <p:spPr bwMode="auto">
          <a:xfrm>
            <a:off x="0" y="1749425"/>
            <a:ext cx="3979863" cy="1754188"/>
          </a:xfrm>
          <a:prstGeom prst="rect">
            <a:avLst/>
          </a:prstGeom>
          <a:noFill/>
          <a:ln w="9525">
            <a:noFill/>
            <a:miter lim="800000"/>
            <a:headEnd/>
            <a:tailEnd/>
          </a:ln>
        </p:spPr>
        <p:txBody>
          <a:bodyPr>
            <a:spAutoFit/>
          </a:bodyPr>
          <a:lstStyle/>
          <a:p>
            <a:pPr algn="l"/>
            <a:r>
              <a:rPr lang="en-US" sz="1200"/>
              <a:t>The Add New Inventory Schedule page (Graphic 3.3.4) appears after you have finished creating the schedule reference number and allows you to type the basic contract information regarding the inventory schedule. The Add New Inventory Schedule page contains six sections: Contract Data, Prime Contractor Details, 1</a:t>
            </a:r>
            <a:r>
              <a:rPr lang="en-US" sz="1200" baseline="30000"/>
              <a:t>st</a:t>
            </a:r>
            <a:r>
              <a:rPr lang="en-US" sz="1200"/>
              <a:t>-Tier Details, 2</a:t>
            </a:r>
            <a:r>
              <a:rPr lang="en-US" sz="1200" baseline="30000"/>
              <a:t>nd</a:t>
            </a:r>
            <a:r>
              <a:rPr lang="en-US" sz="1200"/>
              <a:t>-Tier Details, Property Location Details, and Remarks. The Contract Data section is displayed at the top of the page.</a:t>
            </a:r>
            <a:endParaRPr lang="en-US" sz="1200" baseline="30000"/>
          </a:p>
        </p:txBody>
      </p:sp>
      <p:graphicFrame>
        <p:nvGraphicFramePr>
          <p:cNvPr id="10" name="Group 4"/>
          <p:cNvGraphicFramePr>
            <a:graphicFrameLocks noGrp="1"/>
          </p:cNvGraphicFramePr>
          <p:nvPr/>
        </p:nvGraphicFramePr>
        <p:xfrm>
          <a:off x="96838" y="3606800"/>
          <a:ext cx="3775931" cy="2011680"/>
        </p:xfrm>
        <a:graphic>
          <a:graphicData uri="http://schemas.openxmlformats.org/drawingml/2006/table">
            <a:tbl>
              <a:tblPr/>
              <a:tblGrid>
                <a:gridCol w="311969"/>
                <a:gridCol w="3463962"/>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Entering Contract Data (Graphics 3.3.4 – 3.3.5)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465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in appropriate </a:t>
                      </a:r>
                      <a:r>
                        <a:rPr kumimoji="0" lang="en-US" sz="1200" b="1" i="0" u="none" strike="noStrike" cap="none" normalizeH="0" baseline="0" dirty="0" smtClean="0">
                          <a:ln>
                            <a:noFill/>
                          </a:ln>
                          <a:solidFill>
                            <a:schemeClr val="tx1"/>
                          </a:solidFill>
                          <a:effectLst/>
                          <a:latin typeface="Arial" pitchFamily="34" charset="0"/>
                        </a:rPr>
                        <a:t>fields</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Fields marked with an asterisk are required.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Some of the fields have an icon next to them. Selecting the icon will populate adjacent field(s).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1190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a:t>
                      </a:r>
                      <a:r>
                        <a:rPr kumimoji="0" lang="en-US" sz="1200" b="0" i="1"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Save and Continue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Property Item Details page appears.</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753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Steps for adding line items are continued on the next slide.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221207" name="Rectangle 25"/>
          <p:cNvSpPr>
            <a:spLocks noChangeArrowheads="1"/>
          </p:cNvSpPr>
          <p:nvPr/>
        </p:nvSpPr>
        <p:spPr bwMode="auto">
          <a:xfrm>
            <a:off x="6016625" y="5626100"/>
            <a:ext cx="850900" cy="127000"/>
          </a:xfrm>
          <a:prstGeom prst="rect">
            <a:avLst/>
          </a:prstGeom>
          <a:noFill/>
          <a:ln w="19050" algn="ctr">
            <a:solidFill>
              <a:schemeClr val="folHlink"/>
            </a:solidFill>
            <a:miter lim="800000"/>
            <a:headEnd/>
            <a:tailEnd/>
          </a:ln>
        </p:spPr>
        <p:txBody>
          <a:bodyPr wrap="none" anchor="ctr"/>
          <a:lstStyle/>
          <a:p>
            <a:endParaRPr lang="en-US"/>
          </a:p>
        </p:txBody>
      </p:sp>
      <p:sp>
        <p:nvSpPr>
          <p:cNvPr id="221208" name="Rectangle 14"/>
          <p:cNvSpPr>
            <a:spLocks noChangeArrowheads="1"/>
          </p:cNvSpPr>
          <p:nvPr/>
        </p:nvSpPr>
        <p:spPr bwMode="auto">
          <a:xfrm>
            <a:off x="4244975" y="3943350"/>
            <a:ext cx="2724150" cy="215900"/>
          </a:xfrm>
          <a:prstGeom prst="rect">
            <a:avLst/>
          </a:prstGeom>
          <a:noFill/>
          <a:ln w="9525">
            <a:noFill/>
            <a:miter lim="800000"/>
            <a:headEnd/>
            <a:tailEnd/>
          </a:ln>
        </p:spPr>
        <p:txBody>
          <a:bodyPr wrap="none">
            <a:spAutoFit/>
          </a:bodyPr>
          <a:lstStyle/>
          <a:p>
            <a:pPr algn="l"/>
            <a:r>
              <a:rPr lang="en-US" sz="800"/>
              <a:t>Graphic 3.3.4 : Add New Inventory Schedule page (top)</a:t>
            </a:r>
          </a:p>
        </p:txBody>
      </p:sp>
      <p:sp>
        <p:nvSpPr>
          <p:cNvPr id="221209" name="Rectangle 14"/>
          <p:cNvSpPr>
            <a:spLocks noChangeArrowheads="1"/>
          </p:cNvSpPr>
          <p:nvPr/>
        </p:nvSpPr>
        <p:spPr bwMode="auto">
          <a:xfrm>
            <a:off x="4244975" y="5991225"/>
            <a:ext cx="2895600" cy="215900"/>
          </a:xfrm>
          <a:prstGeom prst="rect">
            <a:avLst/>
          </a:prstGeom>
          <a:noFill/>
          <a:ln w="9525">
            <a:noFill/>
            <a:miter lim="800000"/>
            <a:headEnd/>
            <a:tailEnd/>
          </a:ln>
        </p:spPr>
        <p:txBody>
          <a:bodyPr wrap="none">
            <a:spAutoFit/>
          </a:bodyPr>
          <a:lstStyle/>
          <a:p>
            <a:pPr algn="l"/>
            <a:r>
              <a:rPr lang="en-US" sz="800"/>
              <a:t>Graphic 3.3.5 : Add New Inventory Schedule page (bottom)</a:t>
            </a:r>
          </a:p>
        </p:txBody>
      </p:sp>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43" name="Group 35"/>
          <p:cNvGraphicFramePr>
            <a:graphicFrameLocks noGrp="1"/>
          </p:cNvGraphicFramePr>
          <p:nvPr/>
        </p:nvGraphicFramePr>
        <p:xfrm>
          <a:off x="133350" y="2895600"/>
          <a:ext cx="3898900" cy="3444240"/>
        </p:xfrm>
        <a:graphic>
          <a:graphicData uri="http://schemas.openxmlformats.org/drawingml/2006/table">
            <a:tbl>
              <a:tblPr/>
              <a:tblGrid>
                <a:gridCol w="358775"/>
                <a:gridCol w="3540125"/>
              </a:tblGrid>
              <a:tr h="1365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Adding Line Items (Graphic 3.3.6)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25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to look up item information using </a:t>
                      </a:r>
                    </a:p>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the WebFLIS service, or </a:t>
                      </a:r>
                      <a:r>
                        <a:rPr kumimoji="0" lang="en-US" sz="1200" b="0" i="1" u="none" strike="noStrike" cap="none" normalizeH="0" baseline="0" dirty="0" smtClean="0">
                          <a:ln>
                            <a:noFill/>
                          </a:ln>
                          <a:solidFill>
                            <a:schemeClr val="tx1"/>
                          </a:solidFill>
                          <a:effectLst/>
                          <a:latin typeface="Arial" pitchFamily="34" charset="0"/>
                        </a:rPr>
                        <a:t>enter</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NSN</a:t>
                      </a:r>
                      <a:r>
                        <a:rPr kumimoji="0" lang="en-US" sz="1200" b="0" i="0" u="none" strike="noStrike" cap="none" normalizeH="0" baseline="0" dirty="0" smtClean="0">
                          <a:ln>
                            <a:noFill/>
                          </a:ln>
                          <a:solidFill>
                            <a:schemeClr val="tx1"/>
                          </a:solidFill>
                          <a:effectLst/>
                          <a:latin typeface="Arial" pitchFamily="34" charset="0"/>
                        </a:rPr>
                        <a:t> in the</a:t>
                      </a:r>
                    </a:p>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NSN box or </a:t>
                      </a:r>
                      <a:r>
                        <a:rPr kumimoji="0" lang="en-US" sz="1200" b="1" i="0" u="none" strike="noStrike" cap="none" normalizeH="0" baseline="0" dirty="0" smtClean="0">
                          <a:ln>
                            <a:noFill/>
                          </a:ln>
                          <a:solidFill>
                            <a:schemeClr val="tx1"/>
                          </a:solidFill>
                          <a:effectLst/>
                          <a:latin typeface="Arial" pitchFamily="34" charset="0"/>
                        </a:rPr>
                        <a:t>a part number </a:t>
                      </a:r>
                      <a:r>
                        <a:rPr kumimoji="0" lang="en-US" sz="1200" b="0" i="0" u="none" strike="noStrike" cap="none" normalizeH="0" baseline="0" dirty="0" smtClean="0">
                          <a:ln>
                            <a:noFill/>
                          </a:ln>
                          <a:solidFill>
                            <a:schemeClr val="tx1"/>
                          </a:solidFill>
                          <a:effectLst/>
                          <a:latin typeface="Arial" pitchFamily="34" charset="0"/>
                        </a:rPr>
                        <a:t>in the Part Number </a:t>
                      </a:r>
                    </a:p>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box and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a:t>
                      </a:r>
                    </a:p>
                    <a:p>
                      <a:pPr marL="855663" marR="0" lvl="1" indent="-398463"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See the next slide for information </a:t>
                      </a:r>
                    </a:p>
                    <a:p>
                      <a:pPr marL="855663" marR="0" lvl="1" indent="-398463"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on looking up the NSN or Part Number.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238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Type</a:t>
                      </a:r>
                      <a:r>
                        <a:rPr kumimoji="0" lang="en-US" sz="1200" b="0" i="0" u="none" strike="noStrike" cap="none" normalizeH="0" baseline="0" smtClean="0">
                          <a:ln>
                            <a:noFill/>
                          </a:ln>
                          <a:solidFill>
                            <a:srgbClr val="000000"/>
                          </a:solidFill>
                          <a:effectLst/>
                          <a:latin typeface="Arial" pitchFamily="34" charset="0"/>
                        </a:rPr>
                        <a:t> </a:t>
                      </a:r>
                      <a:r>
                        <a:rPr kumimoji="0" lang="en-US" sz="1200" b="1" i="0" u="none" strike="noStrike" cap="none" normalizeH="0" baseline="0" smtClean="0">
                          <a:ln>
                            <a:noFill/>
                          </a:ln>
                          <a:solidFill>
                            <a:srgbClr val="000000"/>
                          </a:solidFill>
                          <a:effectLst/>
                          <a:latin typeface="Arial" pitchFamily="34" charset="0"/>
                        </a:rPr>
                        <a:t>information</a:t>
                      </a:r>
                      <a:r>
                        <a:rPr kumimoji="0" lang="en-US" sz="1200" b="0" i="0" u="none" strike="noStrike" cap="none" normalizeH="0" baseline="0" smtClean="0">
                          <a:ln>
                            <a:noFill/>
                          </a:ln>
                          <a:solidFill>
                            <a:srgbClr val="000000"/>
                          </a:solidFill>
                          <a:effectLst/>
                          <a:latin typeface="Arial" pitchFamily="34" charset="0"/>
                        </a:rPr>
                        <a:t> in appropriate fields.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Fields marked with an asterisk are required. </a:t>
                      </a:r>
                      <a:endParaRPr kumimoji="0" lang="en-US"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458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Save and Continue</a:t>
                      </a:r>
                      <a:r>
                        <a:rPr kumimoji="0" lang="en-US" sz="1200" b="0" i="0" u="none" strike="noStrike" cap="none" normalizeH="0" baseline="0" smtClean="0">
                          <a:ln>
                            <a:noFill/>
                          </a:ln>
                          <a:solidFill>
                            <a:schemeClr val="tx1"/>
                          </a:solidFill>
                          <a:effectLst/>
                          <a:latin typeface="Arial" pitchFamily="34" charset="0"/>
                        </a:rPr>
                        <a:t> button to continue to the POCs page, 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Add Another Item</a:t>
                      </a:r>
                      <a:r>
                        <a:rPr kumimoji="0" lang="en-US" sz="1200" b="0" i="0" u="none" strike="noStrike" cap="none" normalizeH="0" baseline="0" smtClean="0">
                          <a:ln>
                            <a:noFill/>
                          </a:ln>
                          <a:solidFill>
                            <a:schemeClr val="tx1"/>
                          </a:solidFill>
                          <a:effectLst/>
                          <a:latin typeface="Arial" pitchFamily="34" charset="0"/>
                        </a:rPr>
                        <a:t> button to add another item to the inventory schedule.   Note: do not click Save and Continue if you need to enter another item.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400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Steps for using the NSN/Part Number Lookup and Selection tool are continued on the next slide.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222228" name="Rectangle 2"/>
          <p:cNvSpPr>
            <a:spLocks noGrp="1" noChangeArrowheads="1"/>
          </p:cNvSpPr>
          <p:nvPr>
            <p:ph type="title"/>
          </p:nvPr>
        </p:nvSpPr>
        <p:spPr/>
        <p:txBody>
          <a:bodyPr/>
          <a:lstStyle/>
          <a:p>
            <a:pPr eaLnBrk="1" hangingPunct="1"/>
            <a:r>
              <a:rPr lang="en-US" smtClean="0"/>
              <a:t>Topic Two – Creating an Inventory Schedule</a:t>
            </a:r>
          </a:p>
        </p:txBody>
      </p:sp>
      <p:sp>
        <p:nvSpPr>
          <p:cNvPr id="22222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F1F6161-8592-403F-A4BE-60178FB8FA8F}" type="slidenum">
              <a:rPr lang="en-US" sz="800">
                <a:solidFill>
                  <a:schemeClr val="bg1"/>
                </a:solidFill>
                <a:ea typeface="ＭＳ Ｐゴシック"/>
                <a:cs typeface="ＭＳ Ｐゴシック"/>
              </a:rPr>
              <a:pPr algn="r" eaLnBrk="0" hangingPunct="0"/>
              <a:t>214</a:t>
            </a:fld>
            <a:endParaRPr lang="en-US" sz="800">
              <a:solidFill>
                <a:schemeClr val="bg1"/>
              </a:solidFill>
              <a:ea typeface="ＭＳ Ｐゴシック"/>
              <a:cs typeface="ＭＳ Ｐゴシック"/>
            </a:endParaRPr>
          </a:p>
        </p:txBody>
      </p:sp>
      <p:sp>
        <p:nvSpPr>
          <p:cNvPr id="222230" name="Rectangle 3"/>
          <p:cNvSpPr txBox="1">
            <a:spLocks noChangeArrowheads="1"/>
          </p:cNvSpPr>
          <p:nvPr/>
        </p:nvSpPr>
        <p:spPr bwMode="auto">
          <a:xfrm>
            <a:off x="0" y="1220788"/>
            <a:ext cx="71532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Adding Line Items</a:t>
            </a:r>
          </a:p>
        </p:txBody>
      </p:sp>
      <p:pic>
        <p:nvPicPr>
          <p:cNvPr id="222231" name="Picture 25" descr="search"/>
          <p:cNvPicPr>
            <a:picLocks noChangeAspect="1" noChangeArrowheads="1"/>
          </p:cNvPicPr>
          <p:nvPr/>
        </p:nvPicPr>
        <p:blipFill>
          <a:blip r:embed="rId2" cstate="print"/>
          <a:srcRect/>
          <a:stretch>
            <a:fillRect/>
          </a:stretch>
        </p:blipFill>
        <p:spPr bwMode="auto">
          <a:xfrm>
            <a:off x="1760538" y="3746500"/>
            <a:ext cx="152400" cy="142875"/>
          </a:xfrm>
          <a:prstGeom prst="rect">
            <a:avLst/>
          </a:prstGeom>
          <a:noFill/>
          <a:ln w="9525">
            <a:noFill/>
            <a:miter lim="800000"/>
            <a:headEnd/>
            <a:tailEnd/>
          </a:ln>
        </p:spPr>
      </p:pic>
      <p:pic>
        <p:nvPicPr>
          <p:cNvPr id="222232" name="Picture 26" descr="search"/>
          <p:cNvPicPr>
            <a:picLocks noChangeAspect="1" noChangeArrowheads="1"/>
          </p:cNvPicPr>
          <p:nvPr/>
        </p:nvPicPr>
        <p:blipFill>
          <a:blip r:embed="rId2" cstate="print"/>
          <a:srcRect/>
          <a:stretch>
            <a:fillRect/>
          </a:stretch>
        </p:blipFill>
        <p:spPr bwMode="auto">
          <a:xfrm>
            <a:off x="1217613" y="3211513"/>
            <a:ext cx="152400" cy="142875"/>
          </a:xfrm>
          <a:prstGeom prst="rect">
            <a:avLst/>
          </a:prstGeom>
          <a:noFill/>
          <a:ln w="9525">
            <a:noFill/>
            <a:miter lim="800000"/>
            <a:headEnd/>
            <a:tailEnd/>
          </a:ln>
        </p:spPr>
      </p:pic>
      <p:pic>
        <p:nvPicPr>
          <p:cNvPr id="222233" name="Picture 23" descr="Property Item Details page"/>
          <p:cNvPicPr>
            <a:picLocks noChangeAspect="1" noChangeArrowheads="1"/>
          </p:cNvPicPr>
          <p:nvPr/>
        </p:nvPicPr>
        <p:blipFill>
          <a:blip r:embed="rId3" cstate="print"/>
          <a:srcRect/>
          <a:stretch>
            <a:fillRect/>
          </a:stretch>
        </p:blipFill>
        <p:spPr bwMode="auto">
          <a:xfrm>
            <a:off x="4921250" y="1743075"/>
            <a:ext cx="3470275" cy="4519613"/>
          </a:xfrm>
          <a:prstGeom prst="rect">
            <a:avLst/>
          </a:prstGeom>
          <a:noFill/>
          <a:ln w="19050">
            <a:solidFill>
              <a:schemeClr val="tx1"/>
            </a:solidFill>
            <a:miter lim="800000"/>
            <a:headEnd/>
            <a:tailEnd/>
          </a:ln>
        </p:spPr>
      </p:pic>
      <p:sp>
        <p:nvSpPr>
          <p:cNvPr id="222234" name="Text Box 20"/>
          <p:cNvSpPr txBox="1">
            <a:spLocks noChangeArrowheads="1"/>
          </p:cNvSpPr>
          <p:nvPr/>
        </p:nvSpPr>
        <p:spPr bwMode="auto">
          <a:xfrm>
            <a:off x="0" y="1787525"/>
            <a:ext cx="4052888" cy="1016000"/>
          </a:xfrm>
          <a:prstGeom prst="rect">
            <a:avLst/>
          </a:prstGeom>
          <a:noFill/>
          <a:ln w="9525">
            <a:noFill/>
            <a:miter lim="800000"/>
            <a:headEnd/>
            <a:tailEnd/>
          </a:ln>
        </p:spPr>
        <p:txBody>
          <a:bodyPr>
            <a:spAutoFit/>
          </a:bodyPr>
          <a:lstStyle/>
          <a:p>
            <a:pPr algn="l"/>
            <a:r>
              <a:rPr lang="en-US" sz="1200"/>
              <a:t>The Property Item Details page (Graphic 3.3.6) allows you to type the details regarding each line item in the new inventory schedule.   </a:t>
            </a:r>
          </a:p>
          <a:p>
            <a:pPr algn="l"/>
            <a:r>
              <a:rPr lang="en-US" sz="1200"/>
              <a:t>The item number is automatically generated for the item being created. You are not able to change this number.</a:t>
            </a:r>
          </a:p>
        </p:txBody>
      </p:sp>
      <p:sp>
        <p:nvSpPr>
          <p:cNvPr id="222235" name="Rectangle 14"/>
          <p:cNvSpPr>
            <a:spLocks noChangeArrowheads="1"/>
          </p:cNvSpPr>
          <p:nvPr/>
        </p:nvSpPr>
        <p:spPr bwMode="auto">
          <a:xfrm>
            <a:off x="4902200" y="6276975"/>
            <a:ext cx="2112963" cy="215900"/>
          </a:xfrm>
          <a:prstGeom prst="rect">
            <a:avLst/>
          </a:prstGeom>
          <a:noFill/>
          <a:ln w="9525">
            <a:noFill/>
            <a:miter lim="800000"/>
            <a:headEnd/>
            <a:tailEnd/>
          </a:ln>
        </p:spPr>
        <p:txBody>
          <a:bodyPr wrap="none">
            <a:spAutoFit/>
          </a:bodyPr>
          <a:lstStyle/>
          <a:p>
            <a:pPr algn="l"/>
            <a:r>
              <a:rPr lang="en-US" sz="800"/>
              <a:t>Graphic 3.3.6 : Property Item Details page</a:t>
            </a:r>
          </a:p>
        </p:txBody>
      </p:sp>
      <p:sp>
        <p:nvSpPr>
          <p:cNvPr id="222236" name="Rectangle 25"/>
          <p:cNvSpPr>
            <a:spLocks noChangeArrowheads="1"/>
          </p:cNvSpPr>
          <p:nvPr/>
        </p:nvSpPr>
        <p:spPr bwMode="auto">
          <a:xfrm>
            <a:off x="5930900" y="6010275"/>
            <a:ext cx="631825" cy="95250"/>
          </a:xfrm>
          <a:prstGeom prst="rect">
            <a:avLst/>
          </a:prstGeom>
          <a:noFill/>
          <a:ln w="19050" algn="ctr">
            <a:solidFill>
              <a:schemeClr val="folHlink"/>
            </a:solidFill>
            <a:miter lim="800000"/>
            <a:headEnd/>
            <a:tailEnd/>
          </a:ln>
        </p:spPr>
        <p:txBody>
          <a:bodyPr wrap="none" anchor="ctr"/>
          <a:lstStyle/>
          <a:p>
            <a:endParaRPr lang="en-US"/>
          </a:p>
        </p:txBody>
      </p:sp>
      <p:sp>
        <p:nvSpPr>
          <p:cNvPr id="222237" name="Rectangle 25"/>
          <p:cNvSpPr>
            <a:spLocks noChangeArrowheads="1"/>
          </p:cNvSpPr>
          <p:nvPr/>
        </p:nvSpPr>
        <p:spPr bwMode="auto">
          <a:xfrm>
            <a:off x="6562725" y="6010275"/>
            <a:ext cx="561975" cy="95250"/>
          </a:xfrm>
          <a:prstGeom prst="rect">
            <a:avLst/>
          </a:prstGeom>
          <a:noFill/>
          <a:ln w="19050" algn="ctr">
            <a:solidFill>
              <a:schemeClr val="folHlink"/>
            </a:solidFill>
            <a:miter lim="800000"/>
            <a:headEnd/>
            <a:tailEnd/>
          </a:ln>
        </p:spPr>
        <p:txBody>
          <a:bodyPr wrap="none" anchor="ctr"/>
          <a:lstStyle/>
          <a:p>
            <a:endParaRPr lang="en-US"/>
          </a:p>
        </p:txBody>
      </p:sp>
      <p:sp>
        <p:nvSpPr>
          <p:cNvPr id="222238" name="Rectangle 25"/>
          <p:cNvSpPr>
            <a:spLocks noChangeArrowheads="1"/>
          </p:cNvSpPr>
          <p:nvPr/>
        </p:nvSpPr>
        <p:spPr bwMode="auto">
          <a:xfrm>
            <a:off x="6657975" y="3314700"/>
            <a:ext cx="95250" cy="95250"/>
          </a:xfrm>
          <a:prstGeom prst="rect">
            <a:avLst/>
          </a:prstGeom>
          <a:noFill/>
          <a:ln w="19050" algn="ctr">
            <a:solidFill>
              <a:schemeClr val="folHlink"/>
            </a:solidFill>
            <a:miter lim="800000"/>
            <a:headEnd/>
            <a:tailEnd/>
          </a:ln>
        </p:spPr>
        <p:txBody>
          <a:bodyPr wrap="none" anchor="ctr"/>
          <a:lstStyle/>
          <a:p>
            <a:endParaRPr lang="en-US"/>
          </a:p>
        </p:txBody>
      </p:sp>
      <p:sp>
        <p:nvSpPr>
          <p:cNvPr id="222239" name="Rectangle 25"/>
          <p:cNvSpPr>
            <a:spLocks noChangeArrowheads="1"/>
          </p:cNvSpPr>
          <p:nvPr/>
        </p:nvSpPr>
        <p:spPr bwMode="auto">
          <a:xfrm>
            <a:off x="5934075" y="3209925"/>
            <a:ext cx="95250" cy="952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r>
              <a:rPr lang="en-US" smtClean="0"/>
              <a:t>Topic Two – Creating an Inventory Schedule</a:t>
            </a:r>
          </a:p>
        </p:txBody>
      </p:sp>
      <p:sp>
        <p:nvSpPr>
          <p:cNvPr id="22323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71FCCCD-F2E9-4F1D-8AE0-19F090B23A1D}" type="slidenum">
              <a:rPr lang="en-US" sz="800">
                <a:solidFill>
                  <a:schemeClr val="bg1"/>
                </a:solidFill>
                <a:ea typeface="ＭＳ Ｐゴシック"/>
                <a:cs typeface="ＭＳ Ｐゴシック"/>
              </a:rPr>
              <a:pPr algn="r" eaLnBrk="0" hangingPunct="0"/>
              <a:t>215</a:t>
            </a:fld>
            <a:endParaRPr lang="en-US" sz="800">
              <a:solidFill>
                <a:schemeClr val="bg1"/>
              </a:solidFill>
              <a:ea typeface="ＭＳ Ｐゴシック"/>
              <a:cs typeface="ＭＳ Ｐゴシック"/>
            </a:endParaRPr>
          </a:p>
        </p:txBody>
      </p:sp>
      <p:sp>
        <p:nvSpPr>
          <p:cNvPr id="223236" name="Rectangle 3"/>
          <p:cNvSpPr txBox="1">
            <a:spLocks noChangeArrowheads="1"/>
          </p:cNvSpPr>
          <p:nvPr/>
        </p:nvSpPr>
        <p:spPr bwMode="auto">
          <a:xfrm>
            <a:off x="0" y="1220788"/>
            <a:ext cx="83042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Using the NSN/Part Number Lookup</a:t>
            </a:r>
          </a:p>
        </p:txBody>
      </p:sp>
      <p:pic>
        <p:nvPicPr>
          <p:cNvPr id="223237" name="Picture 23" descr="Resolve Multiple NSNs page"/>
          <p:cNvPicPr>
            <a:picLocks noChangeAspect="1" noChangeArrowheads="1"/>
          </p:cNvPicPr>
          <p:nvPr/>
        </p:nvPicPr>
        <p:blipFill>
          <a:blip r:embed="rId2" cstate="print"/>
          <a:srcRect/>
          <a:stretch>
            <a:fillRect/>
          </a:stretch>
        </p:blipFill>
        <p:spPr bwMode="auto">
          <a:xfrm>
            <a:off x="4595813" y="1781175"/>
            <a:ext cx="4067175" cy="4591050"/>
          </a:xfrm>
          <a:prstGeom prst="rect">
            <a:avLst/>
          </a:prstGeom>
          <a:noFill/>
          <a:ln w="19050">
            <a:solidFill>
              <a:schemeClr val="tx1"/>
            </a:solidFill>
            <a:miter lim="800000"/>
            <a:headEnd/>
            <a:tailEnd/>
          </a:ln>
        </p:spPr>
      </p:pic>
      <p:sp>
        <p:nvSpPr>
          <p:cNvPr id="223238" name="Text Box 24"/>
          <p:cNvSpPr txBox="1">
            <a:spLocks noChangeArrowheads="1"/>
          </p:cNvSpPr>
          <p:nvPr/>
        </p:nvSpPr>
        <p:spPr bwMode="auto">
          <a:xfrm>
            <a:off x="0" y="1787525"/>
            <a:ext cx="4346575" cy="1735138"/>
          </a:xfrm>
          <a:prstGeom prst="rect">
            <a:avLst/>
          </a:prstGeom>
          <a:noFill/>
          <a:ln w="9525">
            <a:noFill/>
            <a:miter lim="800000"/>
            <a:headEnd/>
            <a:tailEnd/>
          </a:ln>
        </p:spPr>
        <p:txBody>
          <a:bodyPr>
            <a:spAutoFit/>
          </a:bodyPr>
          <a:lstStyle/>
          <a:p>
            <a:pPr algn="l" defTabSz="117475"/>
            <a:r>
              <a:rPr lang="en-US" sz="1200"/>
              <a:t>When you type the NSN on the Property Item Details page, you must click the      icon. PCARSS will search for the NSN in WebFLIS. If WebFLIS finds a match, it populates the Part Number, Demil Code, Precious Metal Code, and CIIC in their corresponding fields. The part number is only populated when the field is blank. If PCARSS finds more than one match for the NSN you entered, you will be asked to resolve the conflict. The Resolve Multiple NSNs page appears (Graphic 3.3.7).</a:t>
            </a:r>
          </a:p>
        </p:txBody>
      </p:sp>
      <p:graphicFrame>
        <p:nvGraphicFramePr>
          <p:cNvPr id="9" name="Group 39"/>
          <p:cNvGraphicFramePr>
            <a:graphicFrameLocks noGrp="1"/>
          </p:cNvGraphicFramePr>
          <p:nvPr/>
        </p:nvGraphicFramePr>
        <p:xfrm>
          <a:off x="152400" y="3600450"/>
          <a:ext cx="3990975" cy="2621915"/>
        </p:xfrm>
        <a:graphic>
          <a:graphicData uri="http://schemas.openxmlformats.org/drawingml/2006/table">
            <a:tbl>
              <a:tblPr/>
              <a:tblGrid>
                <a:gridCol w="399097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Using the NSN/Part Number Lookup (Graphics 3.3.7 – 3.3.9)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select one of the items on the list</a:t>
                      </a:r>
                      <a:r>
                        <a:rPr kumimoji="0" lang="en-US" sz="1200" b="0" i="0" u="none" strike="noStrike" cap="none" normalizeH="0" baseline="0" smtClean="0">
                          <a:ln>
                            <a:noFill/>
                          </a:ln>
                          <a:solidFill>
                            <a:schemeClr val="tx1"/>
                          </a:solidFill>
                          <a:effectLst/>
                          <a:latin typeface="Arial" pitchFamily="34" charset="0"/>
                        </a:rPr>
                        <a:t>, click the radio button next to the appropriate item and click the Save button.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confirm that none of these items match the NSN you entered</a:t>
                      </a:r>
                      <a:r>
                        <a:rPr kumimoji="0" lang="en-US" sz="1200" b="0" i="0" u="none" strike="noStrike" cap="none" normalizeH="0" baseline="0" smtClean="0">
                          <a:ln>
                            <a:noFill/>
                          </a:ln>
                          <a:solidFill>
                            <a:schemeClr val="tx1"/>
                          </a:solidFill>
                          <a:effectLst/>
                          <a:latin typeface="Arial" pitchFamily="34" charset="0"/>
                        </a:rPr>
                        <a:t>, click the No Selection button. You will not be prompted again to resolve the conflict if you choose No Selection.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skip making a selection at this time</a:t>
                      </a:r>
                      <a:r>
                        <a:rPr kumimoji="0" lang="en-US" sz="1200" b="0" i="0" u="none" strike="noStrike" cap="none" normalizeH="0" baseline="0" smtClean="0">
                          <a:ln>
                            <a:noFill/>
                          </a:ln>
                          <a:solidFill>
                            <a:schemeClr val="tx1"/>
                          </a:solidFill>
                          <a:effectLst/>
                          <a:latin typeface="Arial" pitchFamily="34" charset="0"/>
                        </a:rPr>
                        <a:t>, click the Cancel button.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Steps for using the NSN/Part Number Lookup and Selection tool are continued on the next slide.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23253" name="Picture 25" descr="search"/>
          <p:cNvPicPr>
            <a:picLocks noChangeAspect="1" noChangeArrowheads="1"/>
          </p:cNvPicPr>
          <p:nvPr/>
        </p:nvPicPr>
        <p:blipFill>
          <a:blip r:embed="rId3" cstate="print"/>
          <a:srcRect/>
          <a:stretch>
            <a:fillRect/>
          </a:stretch>
        </p:blipFill>
        <p:spPr bwMode="auto">
          <a:xfrm>
            <a:off x="1346200" y="2043113"/>
            <a:ext cx="152400" cy="142875"/>
          </a:xfrm>
          <a:prstGeom prst="rect">
            <a:avLst/>
          </a:prstGeom>
          <a:noFill/>
          <a:ln w="9525">
            <a:noFill/>
            <a:miter lim="800000"/>
            <a:headEnd/>
            <a:tailEnd/>
          </a:ln>
        </p:spPr>
      </p:pic>
      <p:sp>
        <p:nvSpPr>
          <p:cNvPr id="223254" name="Rectangle 14"/>
          <p:cNvSpPr>
            <a:spLocks noChangeArrowheads="1"/>
          </p:cNvSpPr>
          <p:nvPr/>
        </p:nvSpPr>
        <p:spPr bwMode="auto">
          <a:xfrm>
            <a:off x="4578350" y="6391275"/>
            <a:ext cx="2182813" cy="214313"/>
          </a:xfrm>
          <a:prstGeom prst="rect">
            <a:avLst/>
          </a:prstGeom>
          <a:noFill/>
          <a:ln w="9525">
            <a:noFill/>
            <a:miter lim="800000"/>
            <a:headEnd/>
            <a:tailEnd/>
          </a:ln>
        </p:spPr>
        <p:txBody>
          <a:bodyPr wrap="none">
            <a:spAutoFit/>
          </a:bodyPr>
          <a:lstStyle/>
          <a:p>
            <a:pPr algn="l"/>
            <a:r>
              <a:rPr lang="en-US" sz="800"/>
              <a:t>Graphic 3.3.7 : Resolve Multiple NSNs page</a:t>
            </a:r>
          </a:p>
        </p:txBody>
      </p:sp>
      <p:sp>
        <p:nvSpPr>
          <p:cNvPr id="223255" name="Rectangle 25"/>
          <p:cNvSpPr>
            <a:spLocks noChangeArrowheads="1"/>
          </p:cNvSpPr>
          <p:nvPr/>
        </p:nvSpPr>
        <p:spPr bwMode="auto">
          <a:xfrm>
            <a:off x="6143625" y="2933700"/>
            <a:ext cx="96202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22425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6647D44-EFD0-45E1-A571-EB0C81988DCF}" type="slidenum">
              <a:rPr lang="en-US" sz="800">
                <a:solidFill>
                  <a:schemeClr val="bg1"/>
                </a:solidFill>
                <a:ea typeface="ＭＳ Ｐゴシック"/>
                <a:cs typeface="ＭＳ Ｐゴシック"/>
              </a:rPr>
              <a:pPr algn="r" eaLnBrk="0" hangingPunct="0"/>
              <a:t>216</a:t>
            </a:fld>
            <a:endParaRPr lang="en-US" sz="800">
              <a:solidFill>
                <a:schemeClr val="bg1"/>
              </a:solidFill>
              <a:ea typeface="ＭＳ Ｐゴシック"/>
              <a:cs typeface="ＭＳ Ｐゴシック"/>
            </a:endParaRPr>
          </a:p>
        </p:txBody>
      </p:sp>
      <p:sp>
        <p:nvSpPr>
          <p:cNvPr id="224260" name="Rectangle 3"/>
          <p:cNvSpPr txBox="1">
            <a:spLocks noChangeArrowheads="1"/>
          </p:cNvSpPr>
          <p:nvPr/>
        </p:nvSpPr>
        <p:spPr bwMode="auto">
          <a:xfrm>
            <a:off x="0" y="1220788"/>
            <a:ext cx="86233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Using the NSN/Part Number Lookup – Continued</a:t>
            </a:r>
          </a:p>
        </p:txBody>
      </p:sp>
      <p:pic>
        <p:nvPicPr>
          <p:cNvPr id="224261" name="Picture 21" descr="NSN/Part Number Lookup page"/>
          <p:cNvPicPr>
            <a:picLocks noChangeAspect="1" noChangeArrowheads="1"/>
          </p:cNvPicPr>
          <p:nvPr/>
        </p:nvPicPr>
        <p:blipFill>
          <a:blip r:embed="rId3" cstate="print"/>
          <a:srcRect/>
          <a:stretch>
            <a:fillRect/>
          </a:stretch>
        </p:blipFill>
        <p:spPr bwMode="auto">
          <a:xfrm>
            <a:off x="4294188" y="1695450"/>
            <a:ext cx="4638675" cy="1981200"/>
          </a:xfrm>
          <a:prstGeom prst="rect">
            <a:avLst/>
          </a:prstGeom>
          <a:noFill/>
          <a:ln w="19050">
            <a:solidFill>
              <a:schemeClr val="tx1"/>
            </a:solidFill>
            <a:miter lim="800000"/>
            <a:headEnd/>
            <a:tailEnd/>
          </a:ln>
        </p:spPr>
      </p:pic>
      <p:pic>
        <p:nvPicPr>
          <p:cNvPr id="224262" name="Picture 22" descr="NSN/Part Number Search Response page"/>
          <p:cNvPicPr>
            <a:picLocks noChangeAspect="1" noChangeArrowheads="1"/>
          </p:cNvPicPr>
          <p:nvPr/>
        </p:nvPicPr>
        <p:blipFill>
          <a:blip r:embed="rId4" cstate="print"/>
          <a:srcRect/>
          <a:stretch>
            <a:fillRect/>
          </a:stretch>
        </p:blipFill>
        <p:spPr bwMode="auto">
          <a:xfrm>
            <a:off x="4286250" y="4017963"/>
            <a:ext cx="4651375" cy="2382837"/>
          </a:xfrm>
          <a:prstGeom prst="rect">
            <a:avLst/>
          </a:prstGeom>
          <a:noFill/>
          <a:ln w="19050">
            <a:solidFill>
              <a:schemeClr val="tx1"/>
            </a:solidFill>
            <a:miter lim="800000"/>
            <a:headEnd/>
            <a:tailEnd/>
          </a:ln>
        </p:spPr>
      </p:pic>
      <p:graphicFrame>
        <p:nvGraphicFramePr>
          <p:cNvPr id="9" name="Group 4"/>
          <p:cNvGraphicFramePr>
            <a:graphicFrameLocks noGrp="1"/>
          </p:cNvGraphicFramePr>
          <p:nvPr/>
        </p:nvGraphicFramePr>
        <p:xfrm>
          <a:off x="149225" y="1743075"/>
          <a:ext cx="3821058" cy="4754880"/>
        </p:xfrm>
        <a:graphic>
          <a:graphicData uri="http://schemas.openxmlformats.org/drawingml/2006/table">
            <a:tbl>
              <a:tblPr/>
              <a:tblGrid>
                <a:gridCol w="354729"/>
                <a:gridCol w="3466329"/>
              </a:tblGrid>
              <a:tr h="15761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Using the NSN/Part Number Lookup (Graphics 3.3.7 – 3.3.9)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107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the      icon next to either the NSN or Part Number fields on the Property Item Details page, leaving the fields blank.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The NSN/Part Number Lookup page appears (Graphic 3.3.8).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698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in the fields.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Part number searches must contain at least 3 alphanumeric characters, including the * wild card entry. A CAGE is also required when performing a part number search. Part description searches may not contain more than 3 keywords.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105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 on the NSN/Part Number Lookup page.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NSN/Part Number Search Response page appears and displays a maximum of 200 results (Graphic 3.3.9).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31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item</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13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Select NSN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Property Item Details page reappears. The NSN, Part Number, Demil Code, Precious Metal Code, Hazardous Material Code, and CIIC are populated in their corresponding fields.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552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Steps for adding POCs are continued on the next slide.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pic>
        <p:nvPicPr>
          <p:cNvPr id="224287" name="Picture 25" descr="search"/>
          <p:cNvPicPr>
            <a:picLocks noChangeAspect="1" noChangeArrowheads="1"/>
          </p:cNvPicPr>
          <p:nvPr/>
        </p:nvPicPr>
        <p:blipFill>
          <a:blip r:embed="rId5" cstate="print"/>
          <a:srcRect/>
          <a:stretch>
            <a:fillRect/>
          </a:stretch>
        </p:blipFill>
        <p:spPr bwMode="auto">
          <a:xfrm>
            <a:off x="1233488" y="2049463"/>
            <a:ext cx="152400" cy="142875"/>
          </a:xfrm>
          <a:prstGeom prst="rect">
            <a:avLst/>
          </a:prstGeom>
          <a:noFill/>
          <a:ln w="9525">
            <a:noFill/>
            <a:miter lim="800000"/>
            <a:headEnd/>
            <a:tailEnd/>
          </a:ln>
        </p:spPr>
      </p:pic>
      <p:sp>
        <p:nvSpPr>
          <p:cNvPr id="224288" name="Rectangle 14"/>
          <p:cNvSpPr>
            <a:spLocks noChangeArrowheads="1"/>
          </p:cNvSpPr>
          <p:nvPr/>
        </p:nvSpPr>
        <p:spPr bwMode="auto">
          <a:xfrm>
            <a:off x="4273550" y="3686175"/>
            <a:ext cx="2349500" cy="215900"/>
          </a:xfrm>
          <a:prstGeom prst="rect">
            <a:avLst/>
          </a:prstGeom>
          <a:noFill/>
          <a:ln w="9525">
            <a:noFill/>
            <a:miter lim="800000"/>
            <a:headEnd/>
            <a:tailEnd/>
          </a:ln>
        </p:spPr>
        <p:txBody>
          <a:bodyPr wrap="none">
            <a:spAutoFit/>
          </a:bodyPr>
          <a:lstStyle/>
          <a:p>
            <a:pPr algn="l"/>
            <a:r>
              <a:rPr lang="en-US" sz="800"/>
              <a:t>Graphic 3.3.8 : NSN/Part Number Lookup page</a:t>
            </a:r>
          </a:p>
        </p:txBody>
      </p:sp>
      <p:sp>
        <p:nvSpPr>
          <p:cNvPr id="224289" name="Rectangle 14"/>
          <p:cNvSpPr>
            <a:spLocks noChangeArrowheads="1"/>
          </p:cNvSpPr>
          <p:nvPr/>
        </p:nvSpPr>
        <p:spPr bwMode="auto">
          <a:xfrm>
            <a:off x="4264025" y="6410325"/>
            <a:ext cx="2828925" cy="215900"/>
          </a:xfrm>
          <a:prstGeom prst="rect">
            <a:avLst/>
          </a:prstGeom>
          <a:noFill/>
          <a:ln w="9525">
            <a:noFill/>
            <a:miter lim="800000"/>
            <a:headEnd/>
            <a:tailEnd/>
          </a:ln>
        </p:spPr>
        <p:txBody>
          <a:bodyPr wrap="none">
            <a:spAutoFit/>
          </a:bodyPr>
          <a:lstStyle/>
          <a:p>
            <a:pPr algn="l"/>
            <a:r>
              <a:rPr lang="en-US" sz="800"/>
              <a:t>Graphic 3.3.9 : NSN/Part Number Search Response page</a:t>
            </a:r>
          </a:p>
        </p:txBody>
      </p:sp>
      <p:sp>
        <p:nvSpPr>
          <p:cNvPr id="224290" name="Rectangle 25"/>
          <p:cNvSpPr>
            <a:spLocks noChangeArrowheads="1"/>
          </p:cNvSpPr>
          <p:nvPr/>
        </p:nvSpPr>
        <p:spPr bwMode="auto">
          <a:xfrm>
            <a:off x="5511800" y="3324225"/>
            <a:ext cx="317500" cy="123825"/>
          </a:xfrm>
          <a:prstGeom prst="rect">
            <a:avLst/>
          </a:prstGeom>
          <a:noFill/>
          <a:ln w="19050" algn="ctr">
            <a:solidFill>
              <a:schemeClr val="folHlink"/>
            </a:solidFill>
            <a:miter lim="800000"/>
            <a:headEnd/>
            <a:tailEnd/>
          </a:ln>
        </p:spPr>
        <p:txBody>
          <a:bodyPr wrap="none" anchor="ctr"/>
          <a:lstStyle/>
          <a:p>
            <a:endParaRPr lang="en-US"/>
          </a:p>
        </p:txBody>
      </p:sp>
      <p:sp>
        <p:nvSpPr>
          <p:cNvPr id="224291" name="Rectangle 25"/>
          <p:cNvSpPr>
            <a:spLocks noChangeArrowheads="1"/>
          </p:cNvSpPr>
          <p:nvPr/>
        </p:nvSpPr>
        <p:spPr bwMode="auto">
          <a:xfrm>
            <a:off x="6159500" y="6048375"/>
            <a:ext cx="53657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22528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2055F21-DC59-4B07-94D7-26BB15455B87}" type="slidenum">
              <a:rPr lang="en-US" sz="800">
                <a:solidFill>
                  <a:schemeClr val="bg1"/>
                </a:solidFill>
                <a:ea typeface="ＭＳ Ｐゴシック"/>
                <a:cs typeface="ＭＳ Ｐゴシック"/>
              </a:rPr>
              <a:pPr algn="r" eaLnBrk="0" hangingPunct="0"/>
              <a:t>217</a:t>
            </a:fld>
            <a:endParaRPr lang="en-US" sz="800">
              <a:solidFill>
                <a:schemeClr val="bg1"/>
              </a:solidFill>
              <a:ea typeface="ＭＳ Ｐゴシック"/>
              <a:cs typeface="ＭＳ Ｐゴシック"/>
            </a:endParaRPr>
          </a:p>
        </p:txBody>
      </p:sp>
      <p:sp>
        <p:nvSpPr>
          <p:cNvPr id="225284" name="Rectangle 3"/>
          <p:cNvSpPr txBox="1">
            <a:spLocks noChangeArrowheads="1"/>
          </p:cNvSpPr>
          <p:nvPr/>
        </p:nvSpPr>
        <p:spPr bwMode="auto">
          <a:xfrm>
            <a:off x="0" y="1220788"/>
            <a:ext cx="69500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Selecting Points of Contact</a:t>
            </a:r>
          </a:p>
        </p:txBody>
      </p:sp>
      <p:pic>
        <p:nvPicPr>
          <p:cNvPr id="225285" name="Picture 19" descr="Inventory Schedule Points of Contact page"/>
          <p:cNvPicPr>
            <a:picLocks noChangeAspect="1" noChangeArrowheads="1"/>
          </p:cNvPicPr>
          <p:nvPr/>
        </p:nvPicPr>
        <p:blipFill>
          <a:blip r:embed="rId3" cstate="print"/>
          <a:srcRect/>
          <a:stretch>
            <a:fillRect/>
          </a:stretch>
        </p:blipFill>
        <p:spPr bwMode="auto">
          <a:xfrm>
            <a:off x="3844925" y="1885950"/>
            <a:ext cx="5165725" cy="2609850"/>
          </a:xfrm>
          <a:prstGeom prst="rect">
            <a:avLst/>
          </a:prstGeom>
          <a:noFill/>
          <a:ln w="19050">
            <a:solidFill>
              <a:schemeClr val="tx1"/>
            </a:solidFill>
            <a:miter lim="800000"/>
            <a:headEnd/>
            <a:tailEnd/>
          </a:ln>
        </p:spPr>
      </p:pic>
      <p:sp>
        <p:nvSpPr>
          <p:cNvPr id="225286" name="Text Box 27"/>
          <p:cNvSpPr txBox="1">
            <a:spLocks noChangeArrowheads="1"/>
          </p:cNvSpPr>
          <p:nvPr/>
        </p:nvSpPr>
        <p:spPr bwMode="auto">
          <a:xfrm>
            <a:off x="0" y="1787525"/>
            <a:ext cx="3760788" cy="1016000"/>
          </a:xfrm>
          <a:prstGeom prst="rect">
            <a:avLst/>
          </a:prstGeom>
          <a:noFill/>
          <a:ln w="9525">
            <a:noFill/>
            <a:miter lim="800000"/>
            <a:headEnd/>
            <a:tailEnd/>
          </a:ln>
        </p:spPr>
        <p:txBody>
          <a:bodyPr>
            <a:spAutoFit/>
          </a:bodyPr>
          <a:lstStyle/>
          <a:p>
            <a:pPr algn="l"/>
            <a:r>
              <a:rPr lang="en-US" sz="1200"/>
              <a:t>You may select POCs to associate with your inventory schedule. All of your contacts are displayed under the Points of Contact tab (Graphic 3.3.10) and are available to associate with the inventory schedule.</a:t>
            </a:r>
          </a:p>
        </p:txBody>
      </p:sp>
      <p:graphicFrame>
        <p:nvGraphicFramePr>
          <p:cNvPr id="9" name="Group 4"/>
          <p:cNvGraphicFramePr>
            <a:graphicFrameLocks noGrp="1"/>
          </p:cNvGraphicFramePr>
          <p:nvPr/>
        </p:nvGraphicFramePr>
        <p:xfrm>
          <a:off x="109538" y="2867025"/>
          <a:ext cx="3444538" cy="2468880"/>
        </p:xfrm>
        <a:graphic>
          <a:graphicData uri="http://schemas.openxmlformats.org/drawingml/2006/table">
            <a:tbl>
              <a:tblPr/>
              <a:tblGrid>
                <a:gridCol w="324820"/>
                <a:gridCol w="3119718"/>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Selecting Points of Contact (Graphic 3.3.10)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243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Check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boxes</a:t>
                      </a:r>
                      <a:r>
                        <a:rPr kumimoji="0" lang="en-US" sz="1200" b="0" i="0" u="none" strike="noStrike" cap="none" normalizeH="0" baseline="0" dirty="0" smtClean="0">
                          <a:ln>
                            <a:noFill/>
                          </a:ln>
                          <a:solidFill>
                            <a:srgbClr val="000000"/>
                          </a:solidFill>
                          <a:effectLst/>
                          <a:latin typeface="Arial" pitchFamily="34" charset="0"/>
                        </a:rPr>
                        <a:t> next to the contacts you wish to associate.</a:t>
                      </a:r>
                    </a:p>
                    <a:p>
                      <a:pPr marL="457200" marR="0" lvl="1" indent="0" algn="l" defTabSz="914400" rtl="0" eaLnBrk="1" fontAlgn="base" latinLnBrk="0" hangingPunct="1">
                        <a:lnSpc>
                          <a:spcPct val="100000"/>
                        </a:lnSpc>
                        <a:spcBef>
                          <a:spcPct val="0"/>
                        </a:spcBef>
                        <a:spcAft>
                          <a:spcPct val="0"/>
                        </a:spcAft>
                        <a:buClrTx/>
                        <a:buSzTx/>
                        <a:buFontTx/>
                        <a:buNone/>
                        <a:tabLst/>
                        <a:defRPr/>
                      </a:pPr>
                      <a:r>
                        <a:rPr kumimoji="0" lang="en-US" sz="1000" b="1" i="0" u="none" strike="noStrike" cap="none" normalizeH="0" baseline="0" dirty="0" smtClean="0">
                          <a:ln>
                            <a:noFill/>
                          </a:ln>
                          <a:solidFill>
                            <a:srgbClr val="000000"/>
                          </a:solidFill>
                          <a:effectLst/>
                          <a:latin typeface="Arial" pitchFamily="34" charset="0"/>
                        </a:rPr>
                        <a:t>Note</a:t>
                      </a:r>
                      <a:r>
                        <a:rPr kumimoji="0" lang="en-US" sz="1000" b="0" i="0" u="none" strike="noStrike" cap="none" normalizeH="0" baseline="0" dirty="0" smtClean="0">
                          <a:ln>
                            <a:noFill/>
                          </a:ln>
                          <a:solidFill>
                            <a:srgbClr val="000000"/>
                          </a:solidFill>
                          <a:effectLst/>
                          <a:latin typeface="Arial" pitchFamily="34" charset="0"/>
                        </a:rPr>
                        <a:t>: This step is optional. You do not have to select any contacts.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35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Save &amp;Submit</a:t>
                      </a:r>
                      <a:r>
                        <a:rPr kumimoji="0" lang="en-US" sz="1200" b="0" i="0" u="none" strike="noStrike" cap="none" normalizeH="0" baseline="0" dirty="0" smtClean="0">
                          <a:ln>
                            <a:noFill/>
                          </a:ln>
                          <a:solidFill>
                            <a:schemeClr val="tx1"/>
                          </a:solidFill>
                          <a:effectLst/>
                          <a:latin typeface="Arial" pitchFamily="34" charset="0"/>
                        </a:rPr>
                        <a:t> button to submit the inventory schedule, 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Schedule &amp; Submit Later</a:t>
                      </a:r>
                      <a:r>
                        <a:rPr kumimoji="0" lang="en-US" sz="1200" b="0" i="0" u="none" strike="noStrike" cap="none" normalizeH="0" baseline="0" dirty="0" smtClean="0">
                          <a:ln>
                            <a:noFill/>
                          </a:ln>
                          <a:solidFill>
                            <a:schemeClr val="tx1"/>
                          </a:solidFill>
                          <a:effectLst/>
                          <a:latin typeface="Arial" pitchFamily="34" charset="0"/>
                        </a:rPr>
                        <a:t> button if you wish to save the inventory schedule as a draft.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4343">
                <a:tc gridSpan="2">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Steps for routing the inventory schedule are </a:t>
                      </a:r>
                    </a:p>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continued on the next slide. </a:t>
                      </a:r>
                      <a:endParaRPr kumimoji="0" lang="en-US" sz="1200" b="0" i="0" u="none" strike="noStrike" cap="none" normalizeH="0" baseline="0" dirty="0" smtClean="0">
                        <a:ln>
                          <a:noFill/>
                        </a:ln>
                        <a:solidFill>
                          <a:srgbClr val="990000"/>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225302" name="Rectangle 14"/>
          <p:cNvSpPr>
            <a:spLocks noChangeArrowheads="1"/>
          </p:cNvSpPr>
          <p:nvPr/>
        </p:nvSpPr>
        <p:spPr bwMode="auto">
          <a:xfrm>
            <a:off x="3825875" y="4505325"/>
            <a:ext cx="2909888" cy="215900"/>
          </a:xfrm>
          <a:prstGeom prst="rect">
            <a:avLst/>
          </a:prstGeom>
          <a:noFill/>
          <a:ln w="9525">
            <a:noFill/>
            <a:miter lim="800000"/>
            <a:headEnd/>
            <a:tailEnd/>
          </a:ln>
        </p:spPr>
        <p:txBody>
          <a:bodyPr wrap="none">
            <a:spAutoFit/>
          </a:bodyPr>
          <a:lstStyle/>
          <a:p>
            <a:pPr algn="l"/>
            <a:r>
              <a:rPr lang="en-US" sz="800"/>
              <a:t>Graphic 3.3.10 : Inventory Schedule Points of Contact page</a:t>
            </a:r>
          </a:p>
        </p:txBody>
      </p:sp>
      <p:sp>
        <p:nvSpPr>
          <p:cNvPr id="225303" name="Rectangle 25"/>
          <p:cNvSpPr>
            <a:spLocks noChangeArrowheads="1"/>
          </p:cNvSpPr>
          <p:nvPr/>
        </p:nvSpPr>
        <p:spPr bwMode="auto">
          <a:xfrm>
            <a:off x="8140700" y="3571875"/>
            <a:ext cx="784225" cy="161925"/>
          </a:xfrm>
          <a:prstGeom prst="rect">
            <a:avLst/>
          </a:prstGeom>
          <a:noFill/>
          <a:ln w="19050" algn="ctr">
            <a:solidFill>
              <a:schemeClr val="folHlink"/>
            </a:solidFill>
            <a:miter lim="800000"/>
            <a:headEnd/>
            <a:tailEnd/>
          </a:ln>
        </p:spPr>
        <p:txBody>
          <a:bodyPr wrap="none" anchor="ctr"/>
          <a:lstStyle/>
          <a:p>
            <a:endParaRPr lang="en-US"/>
          </a:p>
        </p:txBody>
      </p:sp>
      <p:sp>
        <p:nvSpPr>
          <p:cNvPr id="225304" name="Rectangle 25"/>
          <p:cNvSpPr>
            <a:spLocks noChangeArrowheads="1"/>
          </p:cNvSpPr>
          <p:nvPr/>
        </p:nvSpPr>
        <p:spPr bwMode="auto">
          <a:xfrm>
            <a:off x="5111750" y="4114800"/>
            <a:ext cx="736600" cy="114300"/>
          </a:xfrm>
          <a:prstGeom prst="rect">
            <a:avLst/>
          </a:prstGeom>
          <a:noFill/>
          <a:ln w="19050" algn="ctr">
            <a:solidFill>
              <a:schemeClr val="folHlink"/>
            </a:solidFill>
            <a:miter lim="800000"/>
            <a:headEnd/>
            <a:tailEnd/>
          </a:ln>
        </p:spPr>
        <p:txBody>
          <a:bodyPr wrap="none" anchor="ctr"/>
          <a:lstStyle/>
          <a:p>
            <a:endParaRPr lang="en-US"/>
          </a:p>
        </p:txBody>
      </p:sp>
      <p:sp>
        <p:nvSpPr>
          <p:cNvPr id="225305" name="Rectangle 25"/>
          <p:cNvSpPr>
            <a:spLocks noChangeArrowheads="1"/>
          </p:cNvSpPr>
          <p:nvPr/>
        </p:nvSpPr>
        <p:spPr bwMode="auto">
          <a:xfrm>
            <a:off x="5835650" y="4114800"/>
            <a:ext cx="152717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22630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DEA9720-38A7-4978-AE67-3E052BA5DAB5}" type="slidenum">
              <a:rPr lang="en-US" sz="800">
                <a:solidFill>
                  <a:schemeClr val="bg1"/>
                </a:solidFill>
                <a:ea typeface="ＭＳ Ｐゴシック"/>
                <a:cs typeface="ＭＳ Ｐゴシック"/>
              </a:rPr>
              <a:pPr algn="r" eaLnBrk="0" hangingPunct="0"/>
              <a:t>218</a:t>
            </a:fld>
            <a:endParaRPr lang="en-US" sz="800">
              <a:solidFill>
                <a:schemeClr val="bg1"/>
              </a:solidFill>
              <a:ea typeface="ＭＳ Ｐゴシック"/>
              <a:cs typeface="ＭＳ Ｐゴシック"/>
            </a:endParaRPr>
          </a:p>
        </p:txBody>
      </p:sp>
      <p:sp>
        <p:nvSpPr>
          <p:cNvPr id="226308" name="Rectangle 3"/>
          <p:cNvSpPr txBox="1">
            <a:spLocks noChangeArrowheads="1"/>
          </p:cNvSpPr>
          <p:nvPr/>
        </p:nvSpPr>
        <p:spPr bwMode="auto">
          <a:xfrm>
            <a:off x="0" y="1220788"/>
            <a:ext cx="69500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Routing the Inventory Schedule</a:t>
            </a:r>
          </a:p>
        </p:txBody>
      </p:sp>
      <p:pic>
        <p:nvPicPr>
          <p:cNvPr id="226309" name="Picture 2" descr="Route Work to PLCO page"/>
          <p:cNvPicPr>
            <a:picLocks noChangeAspect="1" noChangeArrowheads="1"/>
          </p:cNvPicPr>
          <p:nvPr/>
        </p:nvPicPr>
        <p:blipFill>
          <a:blip r:embed="rId3" cstate="print"/>
          <a:srcRect/>
          <a:stretch>
            <a:fillRect/>
          </a:stretch>
        </p:blipFill>
        <p:spPr bwMode="auto">
          <a:xfrm>
            <a:off x="3943350" y="1905000"/>
            <a:ext cx="5019675" cy="1543050"/>
          </a:xfrm>
          <a:prstGeom prst="rect">
            <a:avLst/>
          </a:prstGeom>
          <a:noFill/>
          <a:ln w="19050">
            <a:solidFill>
              <a:schemeClr val="tx1"/>
            </a:solidFill>
            <a:miter lim="800000"/>
            <a:headEnd/>
            <a:tailEnd/>
          </a:ln>
        </p:spPr>
      </p:pic>
      <p:sp>
        <p:nvSpPr>
          <p:cNvPr id="226310" name="Text Box 23"/>
          <p:cNvSpPr txBox="1">
            <a:spLocks noChangeArrowheads="1"/>
          </p:cNvSpPr>
          <p:nvPr/>
        </p:nvSpPr>
        <p:spPr bwMode="auto">
          <a:xfrm>
            <a:off x="0" y="1822450"/>
            <a:ext cx="3821113" cy="1735138"/>
          </a:xfrm>
          <a:prstGeom prst="rect">
            <a:avLst/>
          </a:prstGeom>
          <a:noFill/>
          <a:ln w="9525">
            <a:noFill/>
            <a:miter lim="800000"/>
            <a:headEnd/>
            <a:tailEnd/>
          </a:ln>
        </p:spPr>
        <p:txBody>
          <a:bodyPr>
            <a:spAutoFit/>
          </a:bodyPr>
          <a:lstStyle/>
          <a:p>
            <a:pPr algn="l"/>
            <a:r>
              <a:rPr lang="en-US" sz="1200"/>
              <a:t>When you click the Save &amp; Submit button on the Inventory Schedule Points of Contact page, the Route Work to PLCO page appears (Graphic 3.3.11). The Route Work to PLCO page allows you to route work directly to a PLCO or an Administrator by typing their E-Mail address. For internal DCMA PLCOs, you may leave this field blank and send the inventory schedule to a PLCO based on CAGE cognizance in CMT.  Note: Recommend using email address for all routing.</a:t>
            </a:r>
          </a:p>
        </p:txBody>
      </p:sp>
      <p:graphicFrame>
        <p:nvGraphicFramePr>
          <p:cNvPr id="10" name="Group 4"/>
          <p:cNvGraphicFramePr>
            <a:graphicFrameLocks noGrp="1"/>
          </p:cNvGraphicFramePr>
          <p:nvPr/>
        </p:nvGraphicFramePr>
        <p:xfrm>
          <a:off x="134938" y="3698875"/>
          <a:ext cx="3618355" cy="1981200"/>
        </p:xfrm>
        <a:graphic>
          <a:graphicData uri="http://schemas.openxmlformats.org/drawingml/2006/table">
            <a:tbl>
              <a:tblPr/>
              <a:tblGrid>
                <a:gridCol w="379864"/>
                <a:gridCol w="3238491"/>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Routing the Inventory Schedule (Graphic 3.3.11)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91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or Administrator to whom you wish to route the inventory schedule, or leave the field blank to route to an internal PLCO using CMT.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576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Continue</a:t>
                      </a:r>
                      <a:r>
                        <a:rPr kumimoji="0" lang="en-US" sz="1200" b="0" i="0" u="none" strike="noStrike" cap="none" normalizeH="0" baseline="0" dirty="0" smtClean="0">
                          <a:ln>
                            <a:noFill/>
                          </a:ln>
                          <a:solidFill>
                            <a:schemeClr val="tx1"/>
                          </a:solidFill>
                          <a:effectLst/>
                          <a:latin typeface="Arial" pitchFamily="34" charset="0"/>
                        </a:rPr>
                        <a:t> button to submit the inventory schedule.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inventory schedule appears in the Inventory Schedules Workload, under the Active tab with Submitted status.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6324" name="Rectangle 14"/>
          <p:cNvSpPr>
            <a:spLocks noChangeArrowheads="1"/>
          </p:cNvSpPr>
          <p:nvPr/>
        </p:nvSpPr>
        <p:spPr bwMode="auto">
          <a:xfrm>
            <a:off x="3911600" y="3467100"/>
            <a:ext cx="2176463" cy="215900"/>
          </a:xfrm>
          <a:prstGeom prst="rect">
            <a:avLst/>
          </a:prstGeom>
          <a:noFill/>
          <a:ln w="9525">
            <a:noFill/>
            <a:miter lim="800000"/>
            <a:headEnd/>
            <a:tailEnd/>
          </a:ln>
        </p:spPr>
        <p:txBody>
          <a:bodyPr wrap="none">
            <a:spAutoFit/>
          </a:bodyPr>
          <a:lstStyle/>
          <a:p>
            <a:pPr algn="l"/>
            <a:r>
              <a:rPr lang="en-US" sz="800"/>
              <a:t>Graphic 3.3.11 : Route Work to PLCO page</a:t>
            </a:r>
          </a:p>
        </p:txBody>
      </p:sp>
      <p:sp>
        <p:nvSpPr>
          <p:cNvPr id="226325" name="Rectangle 25"/>
          <p:cNvSpPr>
            <a:spLocks noChangeArrowheads="1"/>
          </p:cNvSpPr>
          <p:nvPr/>
        </p:nvSpPr>
        <p:spPr bwMode="auto">
          <a:xfrm>
            <a:off x="6045200" y="3076575"/>
            <a:ext cx="42227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r>
              <a:rPr lang="en-US" sz="2000" smtClean="0"/>
              <a:t>Topic Three – Copying an Existing Inventory Schedule</a:t>
            </a:r>
          </a:p>
        </p:txBody>
      </p:sp>
      <p:sp>
        <p:nvSpPr>
          <p:cNvPr id="22733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FEECDC5-C758-4CB4-8CE8-2835A002C7D9}" type="slidenum">
              <a:rPr lang="en-US" sz="800">
                <a:solidFill>
                  <a:schemeClr val="bg1"/>
                </a:solidFill>
                <a:ea typeface="ＭＳ Ｐゴシック"/>
                <a:cs typeface="ＭＳ Ｐゴシック"/>
              </a:rPr>
              <a:pPr algn="r" eaLnBrk="0" hangingPunct="0"/>
              <a:t>219</a:t>
            </a:fld>
            <a:endParaRPr lang="en-US" sz="800">
              <a:solidFill>
                <a:schemeClr val="bg1"/>
              </a:solidFill>
              <a:ea typeface="ＭＳ Ｐゴシック"/>
              <a:cs typeface="ＭＳ Ｐゴシック"/>
            </a:endParaRPr>
          </a:p>
        </p:txBody>
      </p:sp>
      <p:sp>
        <p:nvSpPr>
          <p:cNvPr id="227332" name="Rectangle 3"/>
          <p:cNvSpPr txBox="1">
            <a:spLocks noChangeArrowheads="1"/>
          </p:cNvSpPr>
          <p:nvPr/>
        </p:nvSpPr>
        <p:spPr bwMode="auto">
          <a:xfrm>
            <a:off x="0" y="1220788"/>
            <a:ext cx="46164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Copying an Existing Inventory Schedule</a:t>
            </a:r>
          </a:p>
        </p:txBody>
      </p:sp>
      <p:pic>
        <p:nvPicPr>
          <p:cNvPr id="227333" name="Picture 19" descr="Copy Inventory Schedule page"/>
          <p:cNvPicPr>
            <a:picLocks noChangeAspect="1" noChangeArrowheads="1"/>
          </p:cNvPicPr>
          <p:nvPr/>
        </p:nvPicPr>
        <p:blipFill>
          <a:blip r:embed="rId2" cstate="print"/>
          <a:srcRect/>
          <a:stretch>
            <a:fillRect/>
          </a:stretch>
        </p:blipFill>
        <p:spPr bwMode="auto">
          <a:xfrm>
            <a:off x="4391025" y="3979863"/>
            <a:ext cx="4152900" cy="2306637"/>
          </a:xfrm>
          <a:prstGeom prst="rect">
            <a:avLst/>
          </a:prstGeom>
          <a:noFill/>
          <a:ln w="19050">
            <a:solidFill>
              <a:schemeClr val="tx1"/>
            </a:solidFill>
            <a:miter lim="800000"/>
            <a:headEnd/>
            <a:tailEnd/>
          </a:ln>
        </p:spPr>
      </p:pic>
      <p:pic>
        <p:nvPicPr>
          <p:cNvPr id="227334" name="Picture 6" descr="Contractor Home Page"/>
          <p:cNvPicPr>
            <a:picLocks noChangeAspect="1" noChangeArrowheads="1"/>
          </p:cNvPicPr>
          <p:nvPr/>
        </p:nvPicPr>
        <p:blipFill>
          <a:blip r:embed="rId3" cstate="print"/>
          <a:srcRect/>
          <a:stretch>
            <a:fillRect/>
          </a:stretch>
        </p:blipFill>
        <p:spPr bwMode="auto">
          <a:xfrm>
            <a:off x="4391025" y="1419225"/>
            <a:ext cx="4181475" cy="2178050"/>
          </a:xfrm>
          <a:prstGeom prst="rect">
            <a:avLst/>
          </a:prstGeom>
          <a:noFill/>
          <a:ln w="19050">
            <a:solidFill>
              <a:schemeClr val="tx1"/>
            </a:solidFill>
            <a:miter lim="800000"/>
            <a:headEnd/>
            <a:tailEnd/>
          </a:ln>
        </p:spPr>
      </p:pic>
      <p:sp>
        <p:nvSpPr>
          <p:cNvPr id="227335" name="Text Box 21"/>
          <p:cNvSpPr txBox="1">
            <a:spLocks noChangeArrowheads="1"/>
          </p:cNvSpPr>
          <p:nvPr/>
        </p:nvSpPr>
        <p:spPr bwMode="auto">
          <a:xfrm>
            <a:off x="0" y="1787525"/>
            <a:ext cx="4124325" cy="1370013"/>
          </a:xfrm>
          <a:prstGeom prst="rect">
            <a:avLst/>
          </a:prstGeom>
          <a:noFill/>
          <a:ln w="9525">
            <a:noFill/>
            <a:miter lim="800000"/>
            <a:headEnd/>
            <a:tailEnd/>
          </a:ln>
        </p:spPr>
        <p:txBody>
          <a:bodyPr>
            <a:spAutoFit/>
          </a:bodyPr>
          <a:lstStyle/>
          <a:p>
            <a:pPr algn="l"/>
            <a:r>
              <a:rPr lang="en-US" sz="1200"/>
              <a:t>Contractors, PLCOs, and Administrators can copy existing inventory schedules and their line items to create new inventory schedules. Copying an existing inventory schedule will take contract data and the selected line items (with the exception of UII entries) from an existing inventory schedule to create a new draft inventory schedule.</a:t>
            </a:r>
          </a:p>
        </p:txBody>
      </p:sp>
      <p:graphicFrame>
        <p:nvGraphicFramePr>
          <p:cNvPr id="11" name="Group 35"/>
          <p:cNvGraphicFramePr>
            <a:graphicFrameLocks noGrp="1"/>
          </p:cNvGraphicFramePr>
          <p:nvPr/>
        </p:nvGraphicFramePr>
        <p:xfrm>
          <a:off x="85725" y="3211513"/>
          <a:ext cx="3590924" cy="2377440"/>
        </p:xfrm>
        <a:graphic>
          <a:graphicData uri="http://schemas.openxmlformats.org/drawingml/2006/table">
            <a:tbl>
              <a:tblPr/>
              <a:tblGrid>
                <a:gridCol w="350935"/>
                <a:gridCol w="3239989"/>
              </a:tblGrid>
              <a:tr h="18421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Copying an Existing Inventory Schedule (Graphics 3.3.12 – 3.3.14)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275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a:t>
                      </a:r>
                      <a:r>
                        <a:rPr kumimoji="0" lang="en-US" sz="1200" b="0" i="0" u="none" strike="noStrike" cap="none" normalizeH="0" baseline="0" dirty="0" smtClean="0">
                          <a:ln>
                            <a:noFill/>
                          </a:ln>
                          <a:solidFill>
                            <a:srgbClr val="000000"/>
                          </a:solidFill>
                          <a:effectLst/>
                          <a:latin typeface="Arial" pitchFamily="34" charset="0"/>
                        </a:rPr>
                        <a:t> from the </a:t>
                      </a:r>
                      <a:r>
                        <a:rPr kumimoji="0" lang="en-US" sz="1200" b="1" i="0" u="none" strike="noStrike" cap="none" normalizeH="0" baseline="0" dirty="0" smtClean="0">
                          <a:ln>
                            <a:noFill/>
                          </a:ln>
                          <a:solidFill>
                            <a:srgbClr val="000000"/>
                          </a:solidFill>
                          <a:effectLst/>
                          <a:latin typeface="Arial" pitchFamily="34" charset="0"/>
                        </a:rPr>
                        <a:t>Home Page</a:t>
                      </a:r>
                      <a:r>
                        <a:rPr kumimoji="0" lang="en-US" sz="1200" b="0" i="0" u="none" strike="noStrike" cap="none" normalizeH="0" baseline="0" dirty="0" smtClean="0">
                          <a:ln>
                            <a:noFill/>
                          </a:ln>
                          <a:solidFill>
                            <a:srgbClr val="000000"/>
                          </a:solidFill>
                          <a:effectLst/>
                          <a:latin typeface="Arial" pitchFamily="34" charset="0"/>
                        </a:rPr>
                        <a:t> (Graphic 3.3.12).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4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Copy Existing Inventory Schedule</a:t>
                      </a:r>
                      <a:r>
                        <a:rPr kumimoji="0" lang="en-US" sz="1200" b="0" i="0" u="none" strike="noStrike" cap="none" normalizeH="0" baseline="0" dirty="0" smtClean="0">
                          <a:ln>
                            <a:noFill/>
                          </a:ln>
                          <a:solidFill>
                            <a:srgbClr val="000000"/>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Copy Inventory Schedule page appears (Graphic 3.3.13).</a:t>
                      </a:r>
                      <a:endParaRPr kumimoji="0" lang="en-US" sz="10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9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Copy</a:t>
                      </a:r>
                      <a:r>
                        <a:rPr kumimoji="0" lang="en-US" sz="1200" b="0" i="0" u="none" strike="noStrike" cap="none" normalizeH="0" baseline="0" dirty="0" smtClean="0">
                          <a:ln>
                            <a:noFill/>
                          </a:ln>
                          <a:solidFill>
                            <a:schemeClr val="tx1"/>
                          </a:solidFill>
                          <a:effectLst/>
                          <a:latin typeface="Arial" pitchFamily="34" charset="0"/>
                        </a:rPr>
                        <a:t> link next to any inventory schedule under the Active, Draft, or Inactive tabs.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Copy Line Item page appears (Graphic 3.3.14).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7352" name="Rectangle 25"/>
          <p:cNvSpPr>
            <a:spLocks noChangeArrowheads="1"/>
          </p:cNvSpPr>
          <p:nvPr/>
        </p:nvSpPr>
        <p:spPr bwMode="auto">
          <a:xfrm>
            <a:off x="4559300" y="3124200"/>
            <a:ext cx="1022350" cy="95250"/>
          </a:xfrm>
          <a:prstGeom prst="rect">
            <a:avLst/>
          </a:prstGeom>
          <a:noFill/>
          <a:ln w="19050" algn="ctr">
            <a:solidFill>
              <a:schemeClr val="folHlink"/>
            </a:solidFill>
            <a:miter lim="800000"/>
            <a:headEnd/>
            <a:tailEnd/>
          </a:ln>
        </p:spPr>
        <p:txBody>
          <a:bodyPr wrap="none" anchor="ctr"/>
          <a:lstStyle/>
          <a:p>
            <a:endParaRPr lang="en-US"/>
          </a:p>
        </p:txBody>
      </p:sp>
      <p:sp>
        <p:nvSpPr>
          <p:cNvPr id="227353" name="Rectangle 14"/>
          <p:cNvSpPr>
            <a:spLocks noChangeArrowheads="1"/>
          </p:cNvSpPr>
          <p:nvPr/>
        </p:nvSpPr>
        <p:spPr bwMode="auto">
          <a:xfrm>
            <a:off x="4359275" y="3619500"/>
            <a:ext cx="2003425" cy="215900"/>
          </a:xfrm>
          <a:prstGeom prst="rect">
            <a:avLst/>
          </a:prstGeom>
          <a:noFill/>
          <a:ln w="9525">
            <a:noFill/>
            <a:miter lim="800000"/>
            <a:headEnd/>
            <a:tailEnd/>
          </a:ln>
        </p:spPr>
        <p:txBody>
          <a:bodyPr wrap="none">
            <a:spAutoFit/>
          </a:bodyPr>
          <a:lstStyle/>
          <a:p>
            <a:pPr algn="l"/>
            <a:r>
              <a:rPr lang="en-US" sz="800"/>
              <a:t>Graphic 3.3.12 : Contractor Home Page</a:t>
            </a:r>
          </a:p>
        </p:txBody>
      </p:sp>
      <p:sp>
        <p:nvSpPr>
          <p:cNvPr id="227354" name="Rectangle 14"/>
          <p:cNvSpPr>
            <a:spLocks noChangeArrowheads="1"/>
          </p:cNvSpPr>
          <p:nvPr/>
        </p:nvSpPr>
        <p:spPr bwMode="auto">
          <a:xfrm>
            <a:off x="4378325" y="6296025"/>
            <a:ext cx="2363788" cy="215900"/>
          </a:xfrm>
          <a:prstGeom prst="rect">
            <a:avLst/>
          </a:prstGeom>
          <a:noFill/>
          <a:ln w="9525">
            <a:noFill/>
            <a:miter lim="800000"/>
            <a:headEnd/>
            <a:tailEnd/>
          </a:ln>
        </p:spPr>
        <p:txBody>
          <a:bodyPr wrap="none">
            <a:spAutoFit/>
          </a:bodyPr>
          <a:lstStyle/>
          <a:p>
            <a:pPr algn="l"/>
            <a:r>
              <a:rPr lang="en-US" sz="800"/>
              <a:t>Graphic 3.3.13 : Copy Inventory Schedule page</a:t>
            </a:r>
          </a:p>
        </p:txBody>
      </p:sp>
      <p:sp>
        <p:nvSpPr>
          <p:cNvPr id="227355" name="Rectangle 25"/>
          <p:cNvSpPr>
            <a:spLocks noChangeArrowheads="1"/>
          </p:cNvSpPr>
          <p:nvPr/>
        </p:nvSpPr>
        <p:spPr bwMode="auto">
          <a:xfrm>
            <a:off x="4454525" y="4791075"/>
            <a:ext cx="174625" cy="11906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Two – User Roles and Processes</a:t>
            </a:r>
          </a:p>
        </p:txBody>
      </p:sp>
      <p:sp>
        <p:nvSpPr>
          <p:cNvPr id="25603" name="Slide Number Placeholder 3"/>
          <p:cNvSpPr>
            <a:spLocks noGrp="1"/>
          </p:cNvSpPr>
          <p:nvPr>
            <p:ph type="sldNum" sz="quarter" idx="10"/>
          </p:nvPr>
        </p:nvSpPr>
        <p:spPr>
          <a:noFill/>
        </p:spPr>
        <p:txBody>
          <a:bodyPr/>
          <a:lstStyle/>
          <a:p>
            <a:pPr fontAlgn="base">
              <a:spcBef>
                <a:spcPct val="0"/>
              </a:spcBef>
              <a:spcAft>
                <a:spcPct val="0"/>
              </a:spcAft>
            </a:pPr>
            <a:fld id="{82326E57-8029-45C5-AA23-50FC68487872}" type="slidenum">
              <a:rPr lang="en-US" smtClean="0"/>
              <a:pPr fontAlgn="base">
                <a:spcBef>
                  <a:spcPct val="0"/>
                </a:spcBef>
                <a:spcAft>
                  <a:spcPct val="0"/>
                </a:spcAft>
              </a:pPr>
              <a:t>22</a:t>
            </a:fld>
            <a:endParaRPr lang="en-US" smtClean="0"/>
          </a:p>
        </p:txBody>
      </p:sp>
      <p:sp>
        <p:nvSpPr>
          <p:cNvPr id="2560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Two</a:t>
            </a:r>
          </a:p>
          <a:p>
            <a:pPr eaLnBrk="0" hangingPunct="0"/>
            <a:endParaRPr lang="en-US" sz="4000" b="1">
              <a:ea typeface="ＭＳ Ｐゴシック"/>
              <a:cs typeface="ＭＳ Ｐゴシック"/>
            </a:endParaRPr>
          </a:p>
          <a:p>
            <a:pPr eaLnBrk="0" hangingPunct="0"/>
            <a:r>
              <a:rPr lang="en-US" sz="2400" b="1"/>
              <a:t>User Roles and Processes</a:t>
            </a:r>
            <a:endParaRPr lang="en-US" sz="2400" b="1">
              <a:ea typeface="ＭＳ Ｐゴシック"/>
              <a:cs typeface="ＭＳ Ｐゴシック"/>
            </a:endParaRPr>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xfrm>
            <a:off x="1755775" y="282575"/>
            <a:ext cx="7388225" cy="717550"/>
          </a:xfrm>
        </p:spPr>
        <p:txBody>
          <a:bodyPr/>
          <a:lstStyle/>
          <a:p>
            <a:pPr eaLnBrk="1" hangingPunct="1"/>
            <a:r>
              <a:rPr lang="en-US" sz="2000" smtClean="0"/>
              <a:t>Topic Three – Copying an Existing Inventory Schedule</a:t>
            </a:r>
          </a:p>
        </p:txBody>
      </p:sp>
      <p:sp>
        <p:nvSpPr>
          <p:cNvPr id="228355" name="Rectangle 3"/>
          <p:cNvSpPr txBox="1">
            <a:spLocks noChangeArrowheads="1"/>
          </p:cNvSpPr>
          <p:nvPr/>
        </p:nvSpPr>
        <p:spPr bwMode="auto">
          <a:xfrm>
            <a:off x="0" y="1220788"/>
            <a:ext cx="59547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Copying an Existing Inventory Schedule – Continued</a:t>
            </a:r>
          </a:p>
        </p:txBody>
      </p:sp>
      <p:sp>
        <p:nvSpPr>
          <p:cNvPr id="22835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D400414-D2A2-46F6-B941-E8BDC21BDDA8}" type="slidenum">
              <a:rPr lang="en-US" sz="800">
                <a:solidFill>
                  <a:schemeClr val="bg1"/>
                </a:solidFill>
                <a:ea typeface="Arial Unicode MS" pitchFamily="34" charset="-128"/>
                <a:cs typeface="Arial Unicode MS" pitchFamily="34" charset="-128"/>
              </a:rPr>
              <a:pPr algn="r" eaLnBrk="0" hangingPunct="0"/>
              <a:t>220</a:t>
            </a:fld>
            <a:endParaRPr lang="en-US" sz="800">
              <a:solidFill>
                <a:schemeClr val="bg1"/>
              </a:solidFill>
              <a:ea typeface="Arial Unicode MS" pitchFamily="34" charset="-128"/>
              <a:cs typeface="Arial Unicode MS" pitchFamily="34" charset="-128"/>
            </a:endParaRPr>
          </a:p>
        </p:txBody>
      </p:sp>
      <p:pic>
        <p:nvPicPr>
          <p:cNvPr id="228357" name="Picture 20" descr="Copy Line Item page"/>
          <p:cNvPicPr>
            <a:picLocks noChangeAspect="1" noChangeArrowheads="1"/>
          </p:cNvPicPr>
          <p:nvPr/>
        </p:nvPicPr>
        <p:blipFill>
          <a:blip r:embed="rId2" cstate="print"/>
          <a:srcRect/>
          <a:stretch>
            <a:fillRect/>
          </a:stretch>
        </p:blipFill>
        <p:spPr bwMode="auto">
          <a:xfrm>
            <a:off x="3505200" y="1885950"/>
            <a:ext cx="5364163" cy="2076450"/>
          </a:xfrm>
          <a:prstGeom prst="rect">
            <a:avLst/>
          </a:prstGeom>
          <a:noFill/>
          <a:ln w="19050">
            <a:solidFill>
              <a:schemeClr val="tx1"/>
            </a:solidFill>
            <a:miter lim="800000"/>
            <a:headEnd/>
            <a:tailEnd/>
          </a:ln>
        </p:spPr>
      </p:pic>
      <p:graphicFrame>
        <p:nvGraphicFramePr>
          <p:cNvPr id="228382" name="Group 30"/>
          <p:cNvGraphicFramePr>
            <a:graphicFrameLocks noGrp="1"/>
          </p:cNvGraphicFramePr>
          <p:nvPr>
            <p:ph sz="half" idx="2"/>
          </p:nvPr>
        </p:nvGraphicFramePr>
        <p:xfrm>
          <a:off x="219075" y="1889125"/>
          <a:ext cx="3095625" cy="3535680"/>
        </p:xfrm>
        <a:graphic>
          <a:graphicData uri="http://schemas.openxmlformats.org/drawingml/2006/table">
            <a:tbl>
              <a:tblPr/>
              <a:tblGrid>
                <a:gridCol w="400050"/>
                <a:gridCol w="2695575"/>
              </a:tblGrid>
              <a:tr h="2095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Copying an Existing Inventory Schedule (Graphics 3.3.12 – 3.3.14)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302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boxes </a:t>
                      </a:r>
                      <a:r>
                        <a:rPr kumimoji="0" lang="en-US" sz="1200" b="0" i="0" u="none" strike="noStrike" cap="none" normalizeH="0" baseline="0" smtClean="0">
                          <a:ln>
                            <a:noFill/>
                          </a:ln>
                          <a:solidFill>
                            <a:schemeClr val="tx1"/>
                          </a:solidFill>
                          <a:effectLst/>
                          <a:latin typeface="Arial" pitchFamily="34" charset="0"/>
                        </a:rPr>
                        <a:t>next to the items you would like to copy. You may copy all, some, or none of the items. To copy all the items, click the Select All checkbox.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13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you wish to have of each item you are copying.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42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Save and 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Inventory Schedule page appears. If you navigate away from this page, you can find the inventory schedule under the Draft tab of the Inventory Schedules Workload.</a:t>
                      </a:r>
                      <a:endParaRPr kumimoji="0" lang="en-US"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81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Remember</a:t>
                      </a:r>
                      <a:r>
                        <a:rPr kumimoji="0" lang="en-US" sz="1200" b="0" i="0" u="none" strike="noStrike" cap="none" normalizeH="0" baseline="0" dirty="0" smtClean="0">
                          <a:ln>
                            <a:noFill/>
                          </a:ln>
                          <a:solidFill>
                            <a:schemeClr val="tx1"/>
                          </a:solidFill>
                          <a:effectLst/>
                          <a:latin typeface="Arial" pitchFamily="34" charset="0"/>
                        </a:rPr>
                        <a:t> that PCARSS does not copy UIIs from the original line items when using the copy function.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8377" name="Rectangle 14"/>
          <p:cNvSpPr>
            <a:spLocks noChangeArrowheads="1"/>
          </p:cNvSpPr>
          <p:nvPr/>
        </p:nvSpPr>
        <p:spPr bwMode="auto">
          <a:xfrm>
            <a:off x="3482975" y="3981450"/>
            <a:ext cx="1903413" cy="215900"/>
          </a:xfrm>
          <a:prstGeom prst="rect">
            <a:avLst/>
          </a:prstGeom>
          <a:noFill/>
          <a:ln w="9525">
            <a:noFill/>
            <a:miter lim="800000"/>
            <a:headEnd/>
            <a:tailEnd/>
          </a:ln>
        </p:spPr>
        <p:txBody>
          <a:bodyPr wrap="none">
            <a:spAutoFit/>
          </a:bodyPr>
          <a:lstStyle/>
          <a:p>
            <a:pPr algn="l"/>
            <a:r>
              <a:rPr lang="en-US" sz="800"/>
              <a:t>Graphic 3.3.14 : Copy Line Item page</a:t>
            </a:r>
          </a:p>
        </p:txBody>
      </p:sp>
      <p:sp>
        <p:nvSpPr>
          <p:cNvPr id="228378" name="Rectangle 25"/>
          <p:cNvSpPr>
            <a:spLocks noChangeArrowheads="1"/>
          </p:cNvSpPr>
          <p:nvPr/>
        </p:nvSpPr>
        <p:spPr bwMode="auto">
          <a:xfrm>
            <a:off x="5505450" y="3562350"/>
            <a:ext cx="962025" cy="123825"/>
          </a:xfrm>
          <a:prstGeom prst="rect">
            <a:avLst/>
          </a:prstGeom>
          <a:noFill/>
          <a:ln w="19050" algn="ctr">
            <a:solidFill>
              <a:schemeClr val="folHlink"/>
            </a:solidFill>
            <a:miter lim="800000"/>
            <a:headEnd/>
            <a:tailEnd/>
          </a:ln>
        </p:spPr>
        <p:txBody>
          <a:bodyPr wrap="none" anchor="ctr"/>
          <a:lstStyle/>
          <a:p>
            <a:endParaRPr lang="en-US"/>
          </a:p>
        </p:txBody>
      </p:sp>
      <p:sp>
        <p:nvSpPr>
          <p:cNvPr id="228379" name="Rectangle 25"/>
          <p:cNvSpPr>
            <a:spLocks noChangeArrowheads="1"/>
          </p:cNvSpPr>
          <p:nvPr/>
        </p:nvSpPr>
        <p:spPr bwMode="auto">
          <a:xfrm>
            <a:off x="3587750" y="3228975"/>
            <a:ext cx="155575" cy="133350"/>
          </a:xfrm>
          <a:prstGeom prst="rect">
            <a:avLst/>
          </a:prstGeom>
          <a:noFill/>
          <a:ln w="19050" algn="ctr">
            <a:solidFill>
              <a:schemeClr val="folHlink"/>
            </a:solidFill>
            <a:miter lim="800000"/>
            <a:headEnd/>
            <a:tailEnd/>
          </a:ln>
        </p:spPr>
        <p:txBody>
          <a:bodyPr wrap="none" anchor="ctr"/>
          <a:lstStyle/>
          <a:p>
            <a:endParaRPr lang="en-US"/>
          </a:p>
        </p:txBody>
      </p:sp>
      <p:sp>
        <p:nvSpPr>
          <p:cNvPr id="228380" name="Rectangle 25"/>
          <p:cNvSpPr>
            <a:spLocks noChangeArrowheads="1"/>
          </p:cNvSpPr>
          <p:nvPr/>
        </p:nvSpPr>
        <p:spPr bwMode="auto">
          <a:xfrm>
            <a:off x="7664450" y="3228975"/>
            <a:ext cx="517525" cy="1619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pPr eaLnBrk="1" hangingPunct="1"/>
            <a:r>
              <a:rPr lang="en-US" sz="2200" smtClean="0"/>
              <a:t>Topic Four – Submitting a Draft Inventory Schedule</a:t>
            </a:r>
          </a:p>
        </p:txBody>
      </p:sp>
      <p:sp>
        <p:nvSpPr>
          <p:cNvPr id="22937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4D5D857-5A95-4A82-9B32-858774907354}" type="slidenum">
              <a:rPr lang="en-US" sz="800">
                <a:solidFill>
                  <a:schemeClr val="bg1"/>
                </a:solidFill>
                <a:ea typeface="ＭＳ Ｐゴシック"/>
                <a:cs typeface="ＭＳ Ｐゴシック"/>
              </a:rPr>
              <a:pPr algn="r" eaLnBrk="0" hangingPunct="0"/>
              <a:t>221</a:t>
            </a:fld>
            <a:endParaRPr lang="en-US" sz="800">
              <a:solidFill>
                <a:schemeClr val="bg1"/>
              </a:solidFill>
              <a:ea typeface="ＭＳ Ｐゴシック"/>
              <a:cs typeface="ＭＳ Ｐゴシック"/>
            </a:endParaRPr>
          </a:p>
        </p:txBody>
      </p:sp>
      <p:sp>
        <p:nvSpPr>
          <p:cNvPr id="22938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Submitting a Draft Inventory Schedule</a:t>
            </a:r>
          </a:p>
        </p:txBody>
      </p:sp>
      <p:pic>
        <p:nvPicPr>
          <p:cNvPr id="229381" name="Picture 28" descr="View Inventory Schedule page"/>
          <p:cNvPicPr>
            <a:picLocks noChangeAspect="1" noChangeArrowheads="1"/>
          </p:cNvPicPr>
          <p:nvPr/>
        </p:nvPicPr>
        <p:blipFill>
          <a:blip r:embed="rId2" cstate="print"/>
          <a:srcRect/>
          <a:stretch>
            <a:fillRect/>
          </a:stretch>
        </p:blipFill>
        <p:spPr bwMode="auto">
          <a:xfrm>
            <a:off x="3924300" y="4124325"/>
            <a:ext cx="4933950" cy="2098675"/>
          </a:xfrm>
          <a:prstGeom prst="rect">
            <a:avLst/>
          </a:prstGeom>
          <a:noFill/>
          <a:ln w="19050">
            <a:solidFill>
              <a:schemeClr val="tx1"/>
            </a:solidFill>
            <a:miter lim="800000"/>
            <a:headEnd/>
            <a:tailEnd/>
          </a:ln>
        </p:spPr>
      </p:pic>
      <p:graphicFrame>
        <p:nvGraphicFramePr>
          <p:cNvPr id="229415" name="Group 39"/>
          <p:cNvGraphicFramePr>
            <a:graphicFrameLocks noGrp="1"/>
          </p:cNvGraphicFramePr>
          <p:nvPr/>
        </p:nvGraphicFramePr>
        <p:xfrm>
          <a:off x="112713" y="2686050"/>
          <a:ext cx="3405187" cy="3596640"/>
        </p:xfrm>
        <a:graphic>
          <a:graphicData uri="http://schemas.openxmlformats.org/drawingml/2006/table">
            <a:tbl>
              <a:tblPr/>
              <a:tblGrid>
                <a:gridCol w="374650"/>
                <a:gridCol w="3030537"/>
              </a:tblGrid>
              <a:tr h="13652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Submitting a Draft Inventory Schedule (Graphics 3.3.15 – 3.3.16)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Click </a:t>
                      </a:r>
                      <a:r>
                        <a:rPr kumimoji="0" lang="en-US" sz="1200" b="0" i="0" u="none" strike="noStrike" cap="none" normalizeH="0" baseline="0" smtClean="0">
                          <a:ln>
                            <a:noFill/>
                          </a:ln>
                          <a:solidFill>
                            <a:srgbClr val="000000"/>
                          </a:solidFill>
                          <a:effectLst/>
                          <a:latin typeface="Arial" pitchFamily="34" charset="0"/>
                        </a:rPr>
                        <a:t>the </a:t>
                      </a:r>
                      <a:r>
                        <a:rPr kumimoji="0" lang="en-US" sz="1200" b="1" i="0" u="none" strike="noStrike" cap="none" normalizeH="0" baseline="0" smtClean="0">
                          <a:ln>
                            <a:noFill/>
                          </a:ln>
                          <a:solidFill>
                            <a:srgbClr val="000000"/>
                          </a:solidFill>
                          <a:effectLst/>
                          <a:latin typeface="Arial" pitchFamily="34" charset="0"/>
                        </a:rPr>
                        <a:t>My Work </a:t>
                      </a:r>
                      <a:r>
                        <a:rPr kumimoji="0" lang="en-US" sz="1200" b="0" i="0" u="none" strike="noStrike" cap="none" normalizeH="0" baseline="0" smtClean="0">
                          <a:ln>
                            <a:noFill/>
                          </a:ln>
                          <a:solidFill>
                            <a:srgbClr val="000000"/>
                          </a:solidFill>
                          <a:effectLst/>
                          <a:latin typeface="Arial" pitchFamily="34" charset="0"/>
                        </a:rPr>
                        <a:t>link on the menu bar.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Draft tab</a:t>
                      </a:r>
                      <a:r>
                        <a:rPr kumimoji="0" lang="en-US" sz="1200" b="0" i="0" u="none" strike="noStrike" cap="none" normalizeH="0" baseline="0" smtClean="0">
                          <a:ln>
                            <a:noFill/>
                          </a:ln>
                          <a:solidFill>
                            <a:schemeClr val="tx1"/>
                          </a:solidFill>
                          <a:effectLst/>
                          <a:latin typeface="Arial" pitchFamily="34" charset="0"/>
                        </a:rPr>
                        <a:t> (Graphic 3.3.15).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inventory</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schedule</a:t>
                      </a:r>
                      <a:r>
                        <a:rPr kumimoji="0" lang="en-US" sz="1200" b="0" i="0" u="none" strike="noStrike" cap="none" normalizeH="0" baseline="0" smtClean="0">
                          <a:ln>
                            <a:noFill/>
                          </a:ln>
                          <a:solidFill>
                            <a:schemeClr val="tx1"/>
                          </a:solidFill>
                          <a:effectLst/>
                          <a:latin typeface="Arial" pitchFamily="34" charset="0"/>
                        </a:rPr>
                        <a:t> you wish to submit.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Inventory Schedule page appears (Graphic 3.3.16).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6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 to PLCO</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The Route to PLCO page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6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E-Mail address</a:t>
                      </a:r>
                      <a:r>
                        <a:rPr kumimoji="0" lang="en-US" sz="1200" b="0" i="0" u="none" strike="noStrike" cap="none" normalizeH="0" baseline="0" smtClean="0">
                          <a:ln>
                            <a:noFill/>
                          </a:ln>
                          <a:solidFill>
                            <a:schemeClr val="tx1"/>
                          </a:solidFill>
                          <a:effectLst/>
                          <a:latin typeface="Arial" pitchFamily="34" charset="0"/>
                        </a:rPr>
                        <a:t> of the PLCO to whom you wish to route the inventory schedule. You may leave this field blank or send the inventory schedule to an internal DCMA PLCO based on CAGE cognizance in the CMT.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a:t>
                      </a:r>
                      <a:r>
                        <a:rPr kumimoji="0" lang="en-US" sz="1200" b="0" i="0" u="none" strike="noStrike" cap="none" normalizeH="0" baseline="0" smtClean="0">
                          <a:ln>
                            <a:noFill/>
                          </a:ln>
                          <a:solidFill>
                            <a:schemeClr val="tx1"/>
                          </a:solidFill>
                          <a:effectLst/>
                          <a:latin typeface="Arial" pitchFamily="34" charset="0"/>
                        </a:rPr>
                        <a:t> button.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29407" name="Text Box 30"/>
          <p:cNvSpPr txBox="1">
            <a:spLocks noChangeArrowheads="1"/>
          </p:cNvSpPr>
          <p:nvPr/>
        </p:nvSpPr>
        <p:spPr bwMode="auto">
          <a:xfrm>
            <a:off x="0" y="1787525"/>
            <a:ext cx="3933825" cy="822325"/>
          </a:xfrm>
          <a:prstGeom prst="rect">
            <a:avLst/>
          </a:prstGeom>
          <a:noFill/>
          <a:ln w="9525">
            <a:noFill/>
            <a:miter lim="800000"/>
            <a:headEnd/>
            <a:tailEnd/>
          </a:ln>
        </p:spPr>
        <p:txBody>
          <a:bodyPr>
            <a:spAutoFit/>
          </a:bodyPr>
          <a:lstStyle/>
          <a:p>
            <a:pPr algn="l"/>
            <a:r>
              <a:rPr lang="en-US" sz="1200"/>
              <a:t>An inventory schedule with Draft status has been created but not yet submitted. You can edit inventory schedule and line item details on a draft inventory schedule, as well as add new line items and POCs.</a:t>
            </a:r>
          </a:p>
        </p:txBody>
      </p:sp>
      <p:sp>
        <p:nvSpPr>
          <p:cNvPr id="229408" name="Rectangle 14"/>
          <p:cNvSpPr>
            <a:spLocks noChangeArrowheads="1"/>
          </p:cNvSpPr>
          <p:nvPr/>
        </p:nvSpPr>
        <p:spPr bwMode="auto">
          <a:xfrm>
            <a:off x="4025900" y="3800475"/>
            <a:ext cx="2344738" cy="215900"/>
          </a:xfrm>
          <a:prstGeom prst="rect">
            <a:avLst/>
          </a:prstGeom>
          <a:noFill/>
          <a:ln w="9525">
            <a:noFill/>
            <a:miter lim="800000"/>
            <a:headEnd/>
            <a:tailEnd/>
          </a:ln>
        </p:spPr>
        <p:txBody>
          <a:bodyPr wrap="none">
            <a:spAutoFit/>
          </a:bodyPr>
          <a:lstStyle/>
          <a:p>
            <a:pPr algn="l"/>
            <a:r>
              <a:rPr lang="en-US" sz="800"/>
              <a:t>Graphic 3.3.15 : View Inventory Schedule page</a:t>
            </a:r>
          </a:p>
        </p:txBody>
      </p:sp>
      <p:sp>
        <p:nvSpPr>
          <p:cNvPr id="229409" name="Rectangle 14"/>
          <p:cNvSpPr>
            <a:spLocks noChangeArrowheads="1"/>
          </p:cNvSpPr>
          <p:nvPr/>
        </p:nvSpPr>
        <p:spPr bwMode="auto">
          <a:xfrm>
            <a:off x="3940175" y="6238875"/>
            <a:ext cx="2176463" cy="215900"/>
          </a:xfrm>
          <a:prstGeom prst="rect">
            <a:avLst/>
          </a:prstGeom>
          <a:noFill/>
          <a:ln w="9525">
            <a:noFill/>
            <a:miter lim="800000"/>
            <a:headEnd/>
            <a:tailEnd/>
          </a:ln>
        </p:spPr>
        <p:txBody>
          <a:bodyPr wrap="none">
            <a:spAutoFit/>
          </a:bodyPr>
          <a:lstStyle/>
          <a:p>
            <a:pPr algn="l"/>
            <a:r>
              <a:rPr lang="en-US" sz="800"/>
              <a:t>Graphic 3.3.16 : Route Work to PLCO page</a:t>
            </a:r>
          </a:p>
        </p:txBody>
      </p:sp>
      <p:pic>
        <p:nvPicPr>
          <p:cNvPr id="229410" name="Picture 7" descr="My Work page, Draft tab"/>
          <p:cNvPicPr>
            <a:picLocks noChangeAspect="1" noChangeArrowheads="1"/>
          </p:cNvPicPr>
          <p:nvPr/>
        </p:nvPicPr>
        <p:blipFill>
          <a:blip r:embed="rId3" cstate="print"/>
          <a:srcRect/>
          <a:stretch>
            <a:fillRect/>
          </a:stretch>
        </p:blipFill>
        <p:spPr bwMode="auto">
          <a:xfrm>
            <a:off x="4048125" y="1409700"/>
            <a:ext cx="4362450" cy="2378075"/>
          </a:xfrm>
          <a:prstGeom prst="rect">
            <a:avLst/>
          </a:prstGeom>
          <a:noFill/>
          <a:ln w="19050">
            <a:solidFill>
              <a:schemeClr val="tx1"/>
            </a:solidFill>
            <a:miter lim="800000"/>
            <a:headEnd/>
            <a:tailEnd/>
          </a:ln>
        </p:spPr>
      </p:pic>
      <p:sp>
        <p:nvSpPr>
          <p:cNvPr id="229411" name="Rectangle 25"/>
          <p:cNvSpPr>
            <a:spLocks noChangeArrowheads="1"/>
          </p:cNvSpPr>
          <p:nvPr/>
        </p:nvSpPr>
        <p:spPr bwMode="auto">
          <a:xfrm>
            <a:off x="4711700" y="1676400"/>
            <a:ext cx="279400" cy="85725"/>
          </a:xfrm>
          <a:prstGeom prst="rect">
            <a:avLst/>
          </a:prstGeom>
          <a:noFill/>
          <a:ln w="19050" algn="ctr">
            <a:solidFill>
              <a:schemeClr val="folHlink"/>
            </a:solidFill>
            <a:miter lim="800000"/>
            <a:headEnd/>
            <a:tailEnd/>
          </a:ln>
        </p:spPr>
        <p:txBody>
          <a:bodyPr wrap="none" anchor="ctr"/>
          <a:lstStyle/>
          <a:p>
            <a:endParaRPr lang="en-US"/>
          </a:p>
        </p:txBody>
      </p:sp>
      <p:sp>
        <p:nvSpPr>
          <p:cNvPr id="229412" name="Rectangle 25"/>
          <p:cNvSpPr>
            <a:spLocks noChangeArrowheads="1"/>
          </p:cNvSpPr>
          <p:nvPr/>
        </p:nvSpPr>
        <p:spPr bwMode="auto">
          <a:xfrm>
            <a:off x="4330700" y="2819400"/>
            <a:ext cx="584200" cy="95250"/>
          </a:xfrm>
          <a:prstGeom prst="rect">
            <a:avLst/>
          </a:prstGeom>
          <a:noFill/>
          <a:ln w="19050" algn="ctr">
            <a:solidFill>
              <a:schemeClr val="folHlink"/>
            </a:solidFill>
            <a:miter lim="800000"/>
            <a:headEnd/>
            <a:tailEnd/>
          </a:ln>
        </p:spPr>
        <p:txBody>
          <a:bodyPr wrap="none" anchor="ctr"/>
          <a:lstStyle/>
          <a:p>
            <a:endParaRPr lang="en-US"/>
          </a:p>
        </p:txBody>
      </p:sp>
      <p:sp>
        <p:nvSpPr>
          <p:cNvPr id="229413" name="Rectangle 25"/>
          <p:cNvSpPr>
            <a:spLocks noChangeArrowheads="1"/>
          </p:cNvSpPr>
          <p:nvPr/>
        </p:nvSpPr>
        <p:spPr bwMode="auto">
          <a:xfrm>
            <a:off x="6588125" y="5057775"/>
            <a:ext cx="59372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Deleting an Inventory Schedule</a:t>
            </a:r>
          </a:p>
        </p:txBody>
      </p:sp>
      <p:sp>
        <p:nvSpPr>
          <p:cNvPr id="23040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3236EA6-AD02-4367-A431-F4D973528FC4}" type="slidenum">
              <a:rPr lang="en-US" sz="800">
                <a:solidFill>
                  <a:schemeClr val="bg1"/>
                </a:solidFill>
                <a:ea typeface="ＭＳ Ｐゴシック"/>
                <a:cs typeface="ＭＳ Ｐゴシック"/>
              </a:rPr>
              <a:pPr algn="r" eaLnBrk="0" hangingPunct="0"/>
              <a:t>222</a:t>
            </a:fld>
            <a:endParaRPr lang="en-US" sz="800">
              <a:solidFill>
                <a:schemeClr val="bg1"/>
              </a:solidFill>
              <a:ea typeface="ＭＳ Ｐゴシック"/>
              <a:cs typeface="ＭＳ Ｐゴシック"/>
            </a:endParaRPr>
          </a:p>
        </p:txBody>
      </p:sp>
      <p:sp>
        <p:nvSpPr>
          <p:cNvPr id="23040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Deleting an Inventory Schedule</a:t>
            </a:r>
          </a:p>
        </p:txBody>
      </p:sp>
      <p:pic>
        <p:nvPicPr>
          <p:cNvPr id="230405" name="Picture 28" descr="View Inventory Schedule page"/>
          <p:cNvPicPr>
            <a:picLocks noChangeAspect="1" noChangeArrowheads="1"/>
          </p:cNvPicPr>
          <p:nvPr/>
        </p:nvPicPr>
        <p:blipFill>
          <a:blip r:embed="rId3" cstate="print"/>
          <a:srcRect/>
          <a:stretch>
            <a:fillRect/>
          </a:stretch>
        </p:blipFill>
        <p:spPr bwMode="auto">
          <a:xfrm>
            <a:off x="4114800" y="4314825"/>
            <a:ext cx="4792663" cy="2038350"/>
          </a:xfrm>
          <a:prstGeom prst="rect">
            <a:avLst/>
          </a:prstGeom>
          <a:noFill/>
          <a:ln w="19050">
            <a:solidFill>
              <a:schemeClr val="tx1"/>
            </a:solidFill>
            <a:miter lim="800000"/>
            <a:headEnd/>
            <a:tailEnd/>
          </a:ln>
        </p:spPr>
      </p:pic>
      <p:sp>
        <p:nvSpPr>
          <p:cNvPr id="230406" name="Rectangle 14"/>
          <p:cNvSpPr>
            <a:spLocks noChangeArrowheads="1"/>
          </p:cNvSpPr>
          <p:nvPr/>
        </p:nvSpPr>
        <p:spPr bwMode="auto">
          <a:xfrm>
            <a:off x="4121150" y="6381750"/>
            <a:ext cx="2586038" cy="215900"/>
          </a:xfrm>
          <a:prstGeom prst="rect">
            <a:avLst/>
          </a:prstGeom>
          <a:noFill/>
          <a:ln w="9525">
            <a:noFill/>
            <a:miter lim="800000"/>
            <a:headEnd/>
            <a:tailEnd/>
          </a:ln>
        </p:spPr>
        <p:txBody>
          <a:bodyPr wrap="none">
            <a:spAutoFit/>
          </a:bodyPr>
          <a:lstStyle/>
          <a:p>
            <a:pPr algn="l"/>
            <a:r>
              <a:rPr lang="en-US" sz="800"/>
              <a:t>Graphic 3.3.18 : View Inventory Schedule page (top)</a:t>
            </a:r>
          </a:p>
        </p:txBody>
      </p:sp>
      <p:pic>
        <p:nvPicPr>
          <p:cNvPr id="230407" name="Picture 7" descr="My Work page, Draft tab"/>
          <p:cNvPicPr>
            <a:picLocks noChangeAspect="1" noChangeArrowheads="1"/>
          </p:cNvPicPr>
          <p:nvPr/>
        </p:nvPicPr>
        <p:blipFill>
          <a:blip r:embed="rId4" cstate="print"/>
          <a:srcRect/>
          <a:stretch>
            <a:fillRect/>
          </a:stretch>
        </p:blipFill>
        <p:spPr bwMode="auto">
          <a:xfrm>
            <a:off x="4110038" y="1485900"/>
            <a:ext cx="4595812" cy="2505075"/>
          </a:xfrm>
          <a:prstGeom prst="rect">
            <a:avLst/>
          </a:prstGeom>
          <a:noFill/>
          <a:ln w="19050">
            <a:solidFill>
              <a:schemeClr val="tx1"/>
            </a:solidFill>
            <a:miter lim="800000"/>
            <a:headEnd/>
            <a:tailEnd/>
          </a:ln>
        </p:spPr>
      </p:pic>
      <p:sp>
        <p:nvSpPr>
          <p:cNvPr id="230408" name="Rectangle 14"/>
          <p:cNvSpPr>
            <a:spLocks noChangeArrowheads="1"/>
          </p:cNvSpPr>
          <p:nvPr/>
        </p:nvSpPr>
        <p:spPr bwMode="auto">
          <a:xfrm>
            <a:off x="4121150" y="3990975"/>
            <a:ext cx="2066925" cy="215900"/>
          </a:xfrm>
          <a:prstGeom prst="rect">
            <a:avLst/>
          </a:prstGeom>
          <a:noFill/>
          <a:ln w="9525">
            <a:noFill/>
            <a:miter lim="800000"/>
            <a:headEnd/>
            <a:tailEnd/>
          </a:ln>
        </p:spPr>
        <p:txBody>
          <a:bodyPr wrap="none">
            <a:spAutoFit/>
          </a:bodyPr>
          <a:lstStyle/>
          <a:p>
            <a:pPr algn="l"/>
            <a:r>
              <a:rPr lang="en-US" sz="800"/>
              <a:t>Graphic 3.3.17 : My Work page, Draft tab</a:t>
            </a:r>
          </a:p>
        </p:txBody>
      </p:sp>
      <p:sp>
        <p:nvSpPr>
          <p:cNvPr id="230409" name="Text Box 30"/>
          <p:cNvSpPr txBox="1">
            <a:spLocks noChangeArrowheads="1"/>
          </p:cNvSpPr>
          <p:nvPr/>
        </p:nvSpPr>
        <p:spPr bwMode="auto">
          <a:xfrm>
            <a:off x="0" y="1787525"/>
            <a:ext cx="3933825" cy="646113"/>
          </a:xfrm>
          <a:prstGeom prst="rect">
            <a:avLst/>
          </a:prstGeom>
          <a:noFill/>
          <a:ln w="9525">
            <a:noFill/>
            <a:miter lim="800000"/>
            <a:headEnd/>
            <a:tailEnd/>
          </a:ln>
        </p:spPr>
        <p:txBody>
          <a:bodyPr>
            <a:spAutoFit/>
          </a:bodyPr>
          <a:lstStyle/>
          <a:p>
            <a:pPr algn="l"/>
            <a:r>
              <a:rPr lang="en-US" sz="1200"/>
              <a:t>Contractors can delete inventory schedules in Draft or Rejected status. Remember that once you delete an inventory schedule, you will not be able to retrieve it.</a:t>
            </a:r>
          </a:p>
        </p:txBody>
      </p:sp>
      <p:graphicFrame>
        <p:nvGraphicFramePr>
          <p:cNvPr id="11" name="Group 41"/>
          <p:cNvGraphicFramePr>
            <a:graphicFrameLocks noGrp="1"/>
          </p:cNvGraphicFramePr>
          <p:nvPr/>
        </p:nvGraphicFramePr>
        <p:xfrm>
          <a:off x="122238" y="2544763"/>
          <a:ext cx="3582987" cy="3505200"/>
        </p:xfrm>
        <a:graphic>
          <a:graphicData uri="http://schemas.openxmlformats.org/drawingml/2006/table">
            <a:tbl>
              <a:tblPr/>
              <a:tblGrid>
                <a:gridCol w="348345"/>
                <a:gridCol w="3234642"/>
              </a:tblGrid>
              <a:tr h="23517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Deleting an Inventory Schedule (Graphics 3.3.17 – 3.3.18)</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62814">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My Work </a:t>
                      </a:r>
                      <a:r>
                        <a:rPr kumimoji="0" lang="en-US" sz="1200" b="0" i="0" u="none" strike="noStrike" cap="none" normalizeH="0" baseline="0" dirty="0" smtClean="0">
                          <a:ln>
                            <a:noFill/>
                          </a:ln>
                          <a:solidFill>
                            <a:srgbClr val="000000"/>
                          </a:solidFill>
                          <a:effectLst/>
                          <a:latin typeface="Arial" pitchFamily="34" charset="0"/>
                        </a:rPr>
                        <a:t>link on the menu bar.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437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 (Graphic 3.3.17).</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can use the      icon to delete the inventory schedule.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2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you wish to delete.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3.3.18).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22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delete</a:t>
                      </a:r>
                      <a:r>
                        <a:rPr kumimoji="0" lang="en-US" sz="1200" b="0" i="0" u="none" strike="noStrike" cap="none" normalizeH="0" baseline="0" dirty="0" smtClean="0">
                          <a:ln>
                            <a:noFill/>
                          </a:ln>
                          <a:solidFill>
                            <a:schemeClr val="tx1"/>
                          </a:solidFill>
                          <a:effectLst/>
                          <a:latin typeface="Arial" pitchFamily="34" charset="0"/>
                        </a:rPr>
                        <a:t> link on the View Inventory Schedule page.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 pop-up window appears asking you to confirm the deletion.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341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Click the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button on the pop-up window.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inventory schedule is deleted and no longer appears in your Inventory Schedules Workload.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30432" name="Picture 18" descr="delete.gif"/>
          <p:cNvPicPr>
            <a:picLocks noChangeAspect="1"/>
          </p:cNvPicPr>
          <p:nvPr/>
        </p:nvPicPr>
        <p:blipFill>
          <a:blip r:embed="rId5" cstate="print"/>
          <a:srcRect/>
          <a:stretch>
            <a:fillRect/>
          </a:stretch>
        </p:blipFill>
        <p:spPr bwMode="auto">
          <a:xfrm>
            <a:off x="1190625" y="4629150"/>
            <a:ext cx="133350" cy="133350"/>
          </a:xfrm>
          <a:prstGeom prst="rect">
            <a:avLst/>
          </a:prstGeom>
          <a:noFill/>
          <a:ln w="9525">
            <a:noFill/>
            <a:miter lim="800000"/>
            <a:headEnd/>
            <a:tailEnd/>
          </a:ln>
        </p:spPr>
      </p:pic>
      <p:pic>
        <p:nvPicPr>
          <p:cNvPr id="230433" name="Picture 18" descr="delete.gif"/>
          <p:cNvPicPr>
            <a:picLocks noChangeAspect="1"/>
          </p:cNvPicPr>
          <p:nvPr/>
        </p:nvPicPr>
        <p:blipFill>
          <a:blip r:embed="rId5" cstate="print"/>
          <a:srcRect/>
          <a:stretch>
            <a:fillRect/>
          </a:stretch>
        </p:blipFill>
        <p:spPr bwMode="auto">
          <a:xfrm>
            <a:off x="2325688" y="3448050"/>
            <a:ext cx="133350" cy="133350"/>
          </a:xfrm>
          <a:prstGeom prst="rect">
            <a:avLst/>
          </a:prstGeom>
          <a:noFill/>
          <a:ln w="9525">
            <a:noFill/>
            <a:miter lim="800000"/>
            <a:headEnd/>
            <a:tailEnd/>
          </a:ln>
        </p:spPr>
      </p:pic>
      <p:sp>
        <p:nvSpPr>
          <p:cNvPr id="230434" name="Rectangle 25"/>
          <p:cNvSpPr>
            <a:spLocks noChangeArrowheads="1"/>
          </p:cNvSpPr>
          <p:nvPr/>
        </p:nvSpPr>
        <p:spPr bwMode="auto">
          <a:xfrm>
            <a:off x="4387850" y="3467100"/>
            <a:ext cx="584200" cy="190500"/>
          </a:xfrm>
          <a:prstGeom prst="rect">
            <a:avLst/>
          </a:prstGeom>
          <a:noFill/>
          <a:ln w="19050" algn="ctr">
            <a:solidFill>
              <a:schemeClr val="folHlink"/>
            </a:solidFill>
            <a:miter lim="800000"/>
            <a:headEnd/>
            <a:tailEnd/>
          </a:ln>
        </p:spPr>
        <p:txBody>
          <a:bodyPr wrap="none" anchor="ctr"/>
          <a:lstStyle/>
          <a:p>
            <a:endParaRPr lang="en-US"/>
          </a:p>
        </p:txBody>
      </p:sp>
      <p:sp>
        <p:nvSpPr>
          <p:cNvPr id="230435" name="Rectangle 25"/>
          <p:cNvSpPr>
            <a:spLocks noChangeArrowheads="1"/>
          </p:cNvSpPr>
          <p:nvPr/>
        </p:nvSpPr>
        <p:spPr bwMode="auto">
          <a:xfrm>
            <a:off x="4168775" y="3448050"/>
            <a:ext cx="136525" cy="133350"/>
          </a:xfrm>
          <a:prstGeom prst="rect">
            <a:avLst/>
          </a:prstGeom>
          <a:noFill/>
          <a:ln w="19050" algn="ctr">
            <a:solidFill>
              <a:schemeClr val="folHlink"/>
            </a:solidFill>
            <a:miter lim="800000"/>
            <a:headEnd/>
            <a:tailEnd/>
          </a:ln>
        </p:spPr>
        <p:txBody>
          <a:bodyPr wrap="none" anchor="ctr"/>
          <a:lstStyle/>
          <a:p>
            <a:endParaRPr lang="en-US"/>
          </a:p>
        </p:txBody>
      </p:sp>
      <p:sp>
        <p:nvSpPr>
          <p:cNvPr id="230436" name="Rectangle 25"/>
          <p:cNvSpPr>
            <a:spLocks noChangeArrowheads="1"/>
          </p:cNvSpPr>
          <p:nvPr/>
        </p:nvSpPr>
        <p:spPr bwMode="auto">
          <a:xfrm>
            <a:off x="7607300" y="5210175"/>
            <a:ext cx="384175" cy="152400"/>
          </a:xfrm>
          <a:prstGeom prst="rect">
            <a:avLst/>
          </a:prstGeom>
          <a:noFill/>
          <a:ln w="19050" algn="ctr">
            <a:solidFill>
              <a:schemeClr val="folHlink"/>
            </a:solidFill>
            <a:miter lim="800000"/>
            <a:headEnd/>
            <a:tailEnd/>
          </a:ln>
        </p:spPr>
        <p:txBody>
          <a:bodyPr wrap="none" anchor="ctr"/>
          <a:lstStyle/>
          <a:p>
            <a:endParaRPr lang="en-US"/>
          </a:p>
        </p:txBody>
      </p:sp>
      <p:sp>
        <p:nvSpPr>
          <p:cNvPr id="230437" name="Rectangle 25"/>
          <p:cNvSpPr>
            <a:spLocks noChangeArrowheads="1"/>
          </p:cNvSpPr>
          <p:nvPr/>
        </p:nvSpPr>
        <p:spPr bwMode="auto">
          <a:xfrm>
            <a:off x="4802188" y="1765300"/>
            <a:ext cx="322262" cy="107950"/>
          </a:xfrm>
          <a:prstGeom prst="rect">
            <a:avLst/>
          </a:prstGeom>
          <a:noFill/>
          <a:ln w="19050" algn="ctr">
            <a:solidFill>
              <a:schemeClr val="folHlink"/>
            </a:solidFill>
            <a:miter lim="800000"/>
            <a:headEnd/>
            <a:tailEnd/>
          </a:ln>
        </p:spPr>
        <p:txBody>
          <a:bodyPr wrap="none" anchor="ctr"/>
          <a:lstStyle/>
          <a:p>
            <a:endParaRPr lang="en-US"/>
          </a:p>
        </p:txBody>
      </p:sp>
      <p:sp>
        <p:nvSpPr>
          <p:cNvPr id="230438" name="Rectangle 25"/>
          <p:cNvSpPr>
            <a:spLocks noChangeArrowheads="1"/>
          </p:cNvSpPr>
          <p:nvPr/>
        </p:nvSpPr>
        <p:spPr bwMode="auto">
          <a:xfrm>
            <a:off x="4460875" y="2466975"/>
            <a:ext cx="249238" cy="984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Six – Deleting a Line Item</a:t>
            </a:r>
          </a:p>
        </p:txBody>
      </p:sp>
      <p:sp>
        <p:nvSpPr>
          <p:cNvPr id="23142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26708D1-21F9-4502-82A9-A7CC1949B5BD}" type="slidenum">
              <a:rPr lang="en-US" sz="800">
                <a:solidFill>
                  <a:schemeClr val="bg1"/>
                </a:solidFill>
                <a:ea typeface="ＭＳ Ｐゴシック"/>
                <a:cs typeface="ＭＳ Ｐゴシック"/>
              </a:rPr>
              <a:pPr algn="r" eaLnBrk="0" hangingPunct="0"/>
              <a:t>223</a:t>
            </a:fld>
            <a:endParaRPr lang="en-US" sz="800">
              <a:solidFill>
                <a:schemeClr val="bg1"/>
              </a:solidFill>
              <a:ea typeface="ＭＳ Ｐゴシック"/>
              <a:cs typeface="ＭＳ Ｐゴシック"/>
            </a:endParaRPr>
          </a:p>
        </p:txBody>
      </p:sp>
      <p:sp>
        <p:nvSpPr>
          <p:cNvPr id="23142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Deleting a Line Item</a:t>
            </a:r>
          </a:p>
        </p:txBody>
      </p:sp>
      <p:pic>
        <p:nvPicPr>
          <p:cNvPr id="231429" name="Picture 28" descr="View Item page"/>
          <p:cNvPicPr>
            <a:picLocks noChangeAspect="1" noChangeArrowheads="1"/>
          </p:cNvPicPr>
          <p:nvPr/>
        </p:nvPicPr>
        <p:blipFill>
          <a:blip r:embed="rId3" cstate="print"/>
          <a:srcRect/>
          <a:stretch>
            <a:fillRect/>
          </a:stretch>
        </p:blipFill>
        <p:spPr bwMode="auto">
          <a:xfrm>
            <a:off x="4010025" y="3200400"/>
            <a:ext cx="4905375" cy="1635125"/>
          </a:xfrm>
          <a:prstGeom prst="rect">
            <a:avLst/>
          </a:prstGeom>
          <a:noFill/>
          <a:ln w="19050">
            <a:solidFill>
              <a:schemeClr val="tx1"/>
            </a:solidFill>
            <a:miter lim="800000"/>
            <a:headEnd/>
            <a:tailEnd/>
          </a:ln>
        </p:spPr>
      </p:pic>
      <p:sp>
        <p:nvSpPr>
          <p:cNvPr id="231430" name="Rectangle 14"/>
          <p:cNvSpPr>
            <a:spLocks noChangeArrowheads="1"/>
          </p:cNvSpPr>
          <p:nvPr/>
        </p:nvSpPr>
        <p:spPr bwMode="auto">
          <a:xfrm>
            <a:off x="3987800" y="4857750"/>
            <a:ext cx="1901825" cy="215900"/>
          </a:xfrm>
          <a:prstGeom prst="rect">
            <a:avLst/>
          </a:prstGeom>
          <a:noFill/>
          <a:ln w="9525">
            <a:noFill/>
            <a:miter lim="800000"/>
            <a:headEnd/>
            <a:tailEnd/>
          </a:ln>
        </p:spPr>
        <p:txBody>
          <a:bodyPr wrap="none">
            <a:spAutoFit/>
          </a:bodyPr>
          <a:lstStyle/>
          <a:p>
            <a:pPr algn="l"/>
            <a:r>
              <a:rPr lang="en-US" sz="800"/>
              <a:t>Graphic 3.3.20 : View Item page (top)</a:t>
            </a:r>
          </a:p>
        </p:txBody>
      </p:sp>
      <p:pic>
        <p:nvPicPr>
          <p:cNvPr id="231431" name="Picture 8" descr="pic2.gif"/>
          <p:cNvPicPr>
            <a:picLocks noChangeAspect="1"/>
          </p:cNvPicPr>
          <p:nvPr/>
        </p:nvPicPr>
        <p:blipFill>
          <a:blip r:embed="rId4" cstate="print"/>
          <a:srcRect/>
          <a:stretch>
            <a:fillRect/>
          </a:stretch>
        </p:blipFill>
        <p:spPr bwMode="auto">
          <a:xfrm>
            <a:off x="4019550" y="1833563"/>
            <a:ext cx="4886325" cy="931862"/>
          </a:xfrm>
          <a:prstGeom prst="rect">
            <a:avLst/>
          </a:prstGeom>
          <a:noFill/>
          <a:ln w="19050">
            <a:solidFill>
              <a:schemeClr val="tx1"/>
            </a:solidFill>
            <a:miter lim="800000"/>
            <a:headEnd/>
            <a:tailEnd/>
          </a:ln>
        </p:spPr>
      </p:pic>
      <p:sp>
        <p:nvSpPr>
          <p:cNvPr id="231432" name="Rectangle 14"/>
          <p:cNvSpPr>
            <a:spLocks noChangeArrowheads="1"/>
          </p:cNvSpPr>
          <p:nvPr/>
        </p:nvSpPr>
        <p:spPr bwMode="auto">
          <a:xfrm>
            <a:off x="3997325" y="2762250"/>
            <a:ext cx="3052763" cy="215900"/>
          </a:xfrm>
          <a:prstGeom prst="rect">
            <a:avLst/>
          </a:prstGeom>
          <a:noFill/>
          <a:ln w="9525">
            <a:noFill/>
            <a:miter lim="800000"/>
            <a:headEnd/>
            <a:tailEnd/>
          </a:ln>
        </p:spPr>
        <p:txBody>
          <a:bodyPr wrap="none">
            <a:spAutoFit/>
          </a:bodyPr>
          <a:lstStyle/>
          <a:p>
            <a:pPr algn="l"/>
            <a:r>
              <a:rPr lang="en-US" sz="800"/>
              <a:t>Graphic 3.3.19 : View Inventory Schedule page, Line Items tab</a:t>
            </a:r>
          </a:p>
        </p:txBody>
      </p:sp>
      <p:sp>
        <p:nvSpPr>
          <p:cNvPr id="231433" name="Text Box 30"/>
          <p:cNvSpPr txBox="1">
            <a:spLocks noChangeArrowheads="1"/>
          </p:cNvSpPr>
          <p:nvPr/>
        </p:nvSpPr>
        <p:spPr bwMode="auto">
          <a:xfrm>
            <a:off x="0" y="1787525"/>
            <a:ext cx="3933825" cy="646113"/>
          </a:xfrm>
          <a:prstGeom prst="rect">
            <a:avLst/>
          </a:prstGeom>
          <a:noFill/>
          <a:ln w="9525">
            <a:noFill/>
            <a:miter lim="800000"/>
            <a:headEnd/>
            <a:tailEnd/>
          </a:ln>
        </p:spPr>
        <p:txBody>
          <a:bodyPr>
            <a:spAutoFit/>
          </a:bodyPr>
          <a:lstStyle/>
          <a:p>
            <a:pPr algn="l"/>
            <a:r>
              <a:rPr lang="en-US" sz="1200"/>
              <a:t>Contractors can delete line items in Draft or Rejected status. Remember that once you delete a line item, you will not be able to retrieve it.</a:t>
            </a:r>
          </a:p>
        </p:txBody>
      </p:sp>
      <p:graphicFrame>
        <p:nvGraphicFramePr>
          <p:cNvPr id="11" name="Group 51"/>
          <p:cNvGraphicFramePr>
            <a:graphicFrameLocks noGrp="1"/>
          </p:cNvGraphicFramePr>
          <p:nvPr/>
        </p:nvGraphicFramePr>
        <p:xfrm>
          <a:off x="134938" y="2532063"/>
          <a:ext cx="3589337" cy="3230880"/>
        </p:xfrm>
        <a:graphic>
          <a:graphicData uri="http://schemas.openxmlformats.org/drawingml/2006/table">
            <a:tbl>
              <a:tblPr/>
              <a:tblGrid>
                <a:gridCol w="348963"/>
                <a:gridCol w="3240374"/>
              </a:tblGrid>
              <a:tr h="15235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Deleting a Line Item (Graphics 3.3.19 – 3.3.20)</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85661">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a:t>
                      </a:r>
                      <a:r>
                        <a:rPr kumimoji="0" lang="en-US" sz="1200" b="0" i="0" u="none" strike="noStrike" cap="none" normalizeH="0" baseline="0" dirty="0" smtClean="0">
                          <a:ln>
                            <a:noFill/>
                          </a:ln>
                          <a:solidFill>
                            <a:srgbClr val="000000"/>
                          </a:solidFill>
                          <a:effectLst/>
                          <a:latin typeface="Arial" pitchFamily="34" charset="0"/>
                        </a:rPr>
                        <a:t> from the </a:t>
                      </a:r>
                      <a:r>
                        <a:rPr kumimoji="0" lang="en-US" sz="1200" b="1" i="0" u="none" strike="noStrike" cap="none" normalizeH="0" baseline="0" dirty="0" smtClean="0">
                          <a:ln>
                            <a:noFill/>
                          </a:ln>
                          <a:solidFill>
                            <a:srgbClr val="000000"/>
                          </a:solidFill>
                          <a:effectLst/>
                          <a:latin typeface="Arial" pitchFamily="34" charset="0"/>
                        </a:rPr>
                        <a:t>View Inventory Schedule page</a:t>
                      </a:r>
                      <a:r>
                        <a:rPr kumimoji="0" lang="en-US" sz="1200" b="0" i="0" u="none" strike="noStrike" cap="none" normalizeH="0" baseline="0" dirty="0" smtClean="0">
                          <a:ln>
                            <a:noFill/>
                          </a:ln>
                          <a:solidFill>
                            <a:srgbClr val="000000"/>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6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Scroll</a:t>
                      </a:r>
                      <a:r>
                        <a:rPr kumimoji="0" lang="en-US" sz="1200" b="0" i="0" u="none" strike="noStrike" cap="none" normalizeH="0" baseline="0" dirty="0" smtClean="0">
                          <a:ln>
                            <a:noFill/>
                          </a:ln>
                          <a:solidFill>
                            <a:schemeClr val="tx1"/>
                          </a:solidFill>
                          <a:effectLst/>
                          <a:latin typeface="Arial" pitchFamily="34" charset="0"/>
                        </a:rPr>
                        <a:t> down to the </a:t>
                      </a:r>
                      <a:r>
                        <a:rPr kumimoji="0" lang="en-US" sz="1200" b="1" i="0" u="none" strike="noStrike" cap="none" normalizeH="0" baseline="0" dirty="0" smtClean="0">
                          <a:ln>
                            <a:noFill/>
                          </a:ln>
                          <a:solidFill>
                            <a:schemeClr val="tx1"/>
                          </a:solidFill>
                          <a:effectLst/>
                          <a:latin typeface="Arial" pitchFamily="34" charset="0"/>
                        </a:rPr>
                        <a:t>Line Items tab</a:t>
                      </a:r>
                      <a:r>
                        <a:rPr kumimoji="0" lang="en-US" sz="1200" b="0" i="0" u="none" strike="noStrike" cap="none" normalizeH="0" baseline="0" dirty="0" smtClean="0">
                          <a:ln>
                            <a:noFill/>
                          </a:ln>
                          <a:solidFill>
                            <a:schemeClr val="tx1"/>
                          </a:solidFill>
                          <a:effectLst/>
                          <a:latin typeface="Arial" pitchFamily="34" charset="0"/>
                        </a:rPr>
                        <a:t> (Graphic 3.3.19).</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can use the      icon to delete </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line item.</a:t>
                      </a:r>
                      <a:endParaRPr kumimoji="0" lang="en-US" sz="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661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line item </a:t>
                      </a:r>
                      <a:r>
                        <a:rPr kumimoji="0" lang="en-US" sz="1200" b="0" i="0" u="none" strike="noStrike" cap="none" normalizeH="0" baseline="0" dirty="0" smtClean="0">
                          <a:ln>
                            <a:noFill/>
                          </a:ln>
                          <a:solidFill>
                            <a:schemeClr val="tx1"/>
                          </a:solidFill>
                          <a:effectLst/>
                          <a:latin typeface="Arial" pitchFamily="34" charset="0"/>
                        </a:rPr>
                        <a:t>you wish to delete.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Item page appears (Graphic 3.3.20).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61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delete</a:t>
                      </a:r>
                      <a:r>
                        <a:rPr kumimoji="0" lang="en-US" sz="1200" b="0" i="0" u="none" strike="noStrike" cap="none" normalizeH="0" baseline="0" dirty="0" smtClean="0">
                          <a:ln>
                            <a:noFill/>
                          </a:ln>
                          <a:solidFill>
                            <a:schemeClr val="tx1"/>
                          </a:solidFill>
                          <a:effectLst/>
                          <a:latin typeface="Arial" pitchFamily="34" charset="0"/>
                        </a:rPr>
                        <a:t> link on the View Item page.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 pop-up window appears asking you to confirm the deletion.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18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Click the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button on the pop-up window.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line item is deleted and no longer appears on your inventory schedule.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31456" name="Picture 18" descr="delete.gif"/>
          <p:cNvPicPr>
            <a:picLocks noChangeAspect="1"/>
          </p:cNvPicPr>
          <p:nvPr/>
        </p:nvPicPr>
        <p:blipFill>
          <a:blip r:embed="rId5" cstate="print"/>
          <a:srcRect/>
          <a:stretch>
            <a:fillRect/>
          </a:stretch>
        </p:blipFill>
        <p:spPr bwMode="auto">
          <a:xfrm>
            <a:off x="2336800" y="3648075"/>
            <a:ext cx="133350" cy="133350"/>
          </a:xfrm>
          <a:prstGeom prst="rect">
            <a:avLst/>
          </a:prstGeom>
          <a:noFill/>
          <a:ln w="9525">
            <a:noFill/>
            <a:miter lim="800000"/>
            <a:headEnd/>
            <a:tailEnd/>
          </a:ln>
        </p:spPr>
      </p:pic>
      <p:pic>
        <p:nvPicPr>
          <p:cNvPr id="231457" name="Picture 18" descr="delete.gif"/>
          <p:cNvPicPr>
            <a:picLocks noChangeAspect="1"/>
          </p:cNvPicPr>
          <p:nvPr/>
        </p:nvPicPr>
        <p:blipFill>
          <a:blip r:embed="rId5" cstate="print"/>
          <a:srcRect/>
          <a:stretch>
            <a:fillRect/>
          </a:stretch>
        </p:blipFill>
        <p:spPr bwMode="auto">
          <a:xfrm>
            <a:off x="1200150" y="4495800"/>
            <a:ext cx="133350" cy="133350"/>
          </a:xfrm>
          <a:prstGeom prst="rect">
            <a:avLst/>
          </a:prstGeom>
          <a:noFill/>
          <a:ln w="9525">
            <a:noFill/>
            <a:miter lim="800000"/>
            <a:headEnd/>
            <a:tailEnd/>
          </a:ln>
        </p:spPr>
      </p:pic>
      <p:sp>
        <p:nvSpPr>
          <p:cNvPr id="231458" name="Rectangle 25"/>
          <p:cNvSpPr>
            <a:spLocks noChangeArrowheads="1"/>
          </p:cNvSpPr>
          <p:nvPr/>
        </p:nvSpPr>
        <p:spPr bwMode="auto">
          <a:xfrm>
            <a:off x="4826000" y="2305050"/>
            <a:ext cx="231775" cy="95250"/>
          </a:xfrm>
          <a:prstGeom prst="rect">
            <a:avLst/>
          </a:prstGeom>
          <a:noFill/>
          <a:ln w="19050" algn="ctr">
            <a:solidFill>
              <a:schemeClr val="folHlink"/>
            </a:solidFill>
            <a:miter lim="800000"/>
            <a:headEnd/>
            <a:tailEnd/>
          </a:ln>
        </p:spPr>
        <p:txBody>
          <a:bodyPr wrap="none" anchor="ctr"/>
          <a:lstStyle/>
          <a:p>
            <a:endParaRPr lang="en-US"/>
          </a:p>
        </p:txBody>
      </p:sp>
      <p:sp>
        <p:nvSpPr>
          <p:cNvPr id="231459" name="Rectangle 25"/>
          <p:cNvSpPr>
            <a:spLocks noChangeArrowheads="1"/>
          </p:cNvSpPr>
          <p:nvPr/>
        </p:nvSpPr>
        <p:spPr bwMode="auto">
          <a:xfrm>
            <a:off x="4083050" y="2286000"/>
            <a:ext cx="136525" cy="133350"/>
          </a:xfrm>
          <a:prstGeom prst="rect">
            <a:avLst/>
          </a:prstGeom>
          <a:noFill/>
          <a:ln w="19050" algn="ctr">
            <a:solidFill>
              <a:schemeClr val="folHlink"/>
            </a:solidFill>
            <a:miter lim="800000"/>
            <a:headEnd/>
            <a:tailEnd/>
          </a:ln>
        </p:spPr>
        <p:txBody>
          <a:bodyPr wrap="none" anchor="ctr"/>
          <a:lstStyle/>
          <a:p>
            <a:endParaRPr lang="en-US"/>
          </a:p>
        </p:txBody>
      </p:sp>
      <p:sp>
        <p:nvSpPr>
          <p:cNvPr id="231460" name="Rectangle 25"/>
          <p:cNvSpPr>
            <a:spLocks noChangeArrowheads="1"/>
          </p:cNvSpPr>
          <p:nvPr/>
        </p:nvSpPr>
        <p:spPr bwMode="auto">
          <a:xfrm>
            <a:off x="8045450" y="4067175"/>
            <a:ext cx="403225" cy="1428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pPr eaLnBrk="1" hangingPunct="1"/>
            <a:r>
              <a:rPr lang="en-US" sz="2200" smtClean="0"/>
              <a:t>Topic Seven – Viewing Inventory Schedule History</a:t>
            </a:r>
          </a:p>
        </p:txBody>
      </p:sp>
      <p:sp>
        <p:nvSpPr>
          <p:cNvPr id="232451"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Inventory Schedule History</a:t>
            </a:r>
          </a:p>
        </p:txBody>
      </p:sp>
      <p:sp>
        <p:nvSpPr>
          <p:cNvPr id="232452" name="Text Box 5"/>
          <p:cNvSpPr txBox="1">
            <a:spLocks noChangeArrowheads="1"/>
          </p:cNvSpPr>
          <p:nvPr/>
        </p:nvSpPr>
        <p:spPr bwMode="auto">
          <a:xfrm>
            <a:off x="0" y="1787525"/>
            <a:ext cx="3740150" cy="822325"/>
          </a:xfrm>
          <a:prstGeom prst="rect">
            <a:avLst/>
          </a:prstGeom>
          <a:noFill/>
          <a:ln w="9525">
            <a:noFill/>
            <a:miter lim="800000"/>
            <a:headEnd/>
            <a:tailEnd/>
          </a:ln>
        </p:spPr>
        <p:txBody>
          <a:bodyPr>
            <a:spAutoFit/>
          </a:bodyPr>
          <a:lstStyle/>
          <a:p>
            <a:pPr algn="l"/>
            <a:r>
              <a:rPr lang="en-US" sz="1200"/>
              <a:t>Contractors may view the history for any inventory schedule. Information regarding any change made to the inventory schedule appears on the View Inventory Schedule History page.</a:t>
            </a:r>
          </a:p>
        </p:txBody>
      </p:sp>
      <p:graphicFrame>
        <p:nvGraphicFramePr>
          <p:cNvPr id="1155095" name="Group 23"/>
          <p:cNvGraphicFramePr>
            <a:graphicFrameLocks noGrp="1"/>
          </p:cNvGraphicFramePr>
          <p:nvPr>
            <p:ph idx="1"/>
          </p:nvPr>
        </p:nvGraphicFramePr>
        <p:xfrm>
          <a:off x="111125" y="2697163"/>
          <a:ext cx="3413125" cy="2468880"/>
        </p:xfrm>
        <a:graphic>
          <a:graphicData uri="http://schemas.openxmlformats.org/drawingml/2006/table">
            <a:tbl>
              <a:tblPr/>
              <a:tblGrid>
                <a:gridCol w="389925"/>
                <a:gridCol w="3023200"/>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Inventory Schedule History (Graphics 3.3.21 – 3.3.22)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My Work</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1579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3.3.21).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2078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view history</a:t>
                      </a:r>
                      <a:r>
                        <a:rPr kumimoji="0" lang="en-US" sz="1200" b="0" i="0" u="none" strike="noStrike" cap="none" normalizeH="0" baseline="0" dirty="0" smtClean="0">
                          <a:ln>
                            <a:noFill/>
                          </a:ln>
                          <a:solidFill>
                            <a:schemeClr val="tx1"/>
                          </a:solidFill>
                          <a:effectLst/>
                          <a:latin typeface="Arial" pitchFamily="34" charset="0"/>
                        </a:rPr>
                        <a:t> link to view the inventory schedule’s history.</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History page appears (Graphic 3.3.22).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1246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Return</a:t>
                      </a:r>
                      <a:r>
                        <a:rPr kumimoji="0" lang="en-US" sz="1200" b="0" i="0" u="none" strike="noStrike" cap="none" normalizeH="0" baseline="0" dirty="0" smtClean="0">
                          <a:ln>
                            <a:noFill/>
                          </a:ln>
                          <a:solidFill>
                            <a:schemeClr val="tx1"/>
                          </a:solidFill>
                          <a:effectLst/>
                          <a:latin typeface="Arial" pitchFamily="34" charset="0"/>
                        </a:rPr>
                        <a:t> button to return to the View Inventory Schedule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32472" name="Picture 21" descr="View Inventory Schedule History page"/>
          <p:cNvPicPr>
            <a:picLocks noChangeAspect="1" noChangeArrowheads="1"/>
          </p:cNvPicPr>
          <p:nvPr/>
        </p:nvPicPr>
        <p:blipFill>
          <a:blip r:embed="rId2" cstate="print"/>
          <a:srcRect/>
          <a:stretch>
            <a:fillRect/>
          </a:stretch>
        </p:blipFill>
        <p:spPr bwMode="auto">
          <a:xfrm>
            <a:off x="3921125" y="3800475"/>
            <a:ext cx="4813300" cy="2373313"/>
          </a:xfrm>
          <a:prstGeom prst="rect">
            <a:avLst/>
          </a:prstGeom>
          <a:noFill/>
          <a:ln w="19050">
            <a:solidFill>
              <a:schemeClr val="tx1"/>
            </a:solidFill>
            <a:miter lim="800000"/>
            <a:headEnd/>
            <a:tailEnd/>
          </a:ln>
        </p:spPr>
      </p:pic>
      <p:sp>
        <p:nvSpPr>
          <p:cNvPr id="232473" name="Rectangle 14"/>
          <p:cNvSpPr>
            <a:spLocks noChangeArrowheads="1"/>
          </p:cNvSpPr>
          <p:nvPr/>
        </p:nvSpPr>
        <p:spPr bwMode="auto">
          <a:xfrm>
            <a:off x="3902075" y="6172200"/>
            <a:ext cx="2693988" cy="215900"/>
          </a:xfrm>
          <a:prstGeom prst="rect">
            <a:avLst/>
          </a:prstGeom>
          <a:noFill/>
          <a:ln w="9525">
            <a:noFill/>
            <a:miter lim="800000"/>
            <a:headEnd/>
            <a:tailEnd/>
          </a:ln>
        </p:spPr>
        <p:txBody>
          <a:bodyPr wrap="none">
            <a:spAutoFit/>
          </a:bodyPr>
          <a:lstStyle/>
          <a:p>
            <a:pPr algn="l"/>
            <a:r>
              <a:rPr lang="en-US" sz="800"/>
              <a:t>Graphic 3.3.22 : View Inventory Schedule History page</a:t>
            </a:r>
          </a:p>
        </p:txBody>
      </p:sp>
      <p:pic>
        <p:nvPicPr>
          <p:cNvPr id="232474" name="Picture 28" descr="View Inventory Schedule page"/>
          <p:cNvPicPr>
            <a:picLocks noChangeAspect="1" noChangeArrowheads="1"/>
          </p:cNvPicPr>
          <p:nvPr/>
        </p:nvPicPr>
        <p:blipFill>
          <a:blip r:embed="rId3" cstate="print"/>
          <a:srcRect/>
          <a:stretch>
            <a:fillRect/>
          </a:stretch>
        </p:blipFill>
        <p:spPr bwMode="auto">
          <a:xfrm>
            <a:off x="3932238" y="1419225"/>
            <a:ext cx="4792662" cy="2038350"/>
          </a:xfrm>
          <a:prstGeom prst="rect">
            <a:avLst/>
          </a:prstGeom>
          <a:noFill/>
          <a:ln w="19050">
            <a:solidFill>
              <a:schemeClr val="tx1"/>
            </a:solidFill>
            <a:miter lim="800000"/>
            <a:headEnd/>
            <a:tailEnd/>
          </a:ln>
        </p:spPr>
      </p:pic>
      <p:sp>
        <p:nvSpPr>
          <p:cNvPr id="232475" name="Rectangle 14"/>
          <p:cNvSpPr>
            <a:spLocks noChangeArrowheads="1"/>
          </p:cNvSpPr>
          <p:nvPr/>
        </p:nvSpPr>
        <p:spPr bwMode="auto">
          <a:xfrm>
            <a:off x="3911600" y="3457575"/>
            <a:ext cx="2586038" cy="215900"/>
          </a:xfrm>
          <a:prstGeom prst="rect">
            <a:avLst/>
          </a:prstGeom>
          <a:noFill/>
          <a:ln w="9525">
            <a:noFill/>
            <a:miter lim="800000"/>
            <a:headEnd/>
            <a:tailEnd/>
          </a:ln>
        </p:spPr>
        <p:txBody>
          <a:bodyPr wrap="none">
            <a:spAutoFit/>
          </a:bodyPr>
          <a:lstStyle/>
          <a:p>
            <a:pPr algn="l"/>
            <a:r>
              <a:rPr lang="en-US" sz="800"/>
              <a:t>Graphic 3.3.21 : View Inventory Schedule page (top)</a:t>
            </a:r>
          </a:p>
        </p:txBody>
      </p:sp>
      <p:sp>
        <p:nvSpPr>
          <p:cNvPr id="232476" name="Rectangle 25"/>
          <p:cNvSpPr>
            <a:spLocks noChangeArrowheads="1"/>
          </p:cNvSpPr>
          <p:nvPr/>
        </p:nvSpPr>
        <p:spPr bwMode="auto">
          <a:xfrm>
            <a:off x="7400925" y="2457450"/>
            <a:ext cx="466725" cy="142875"/>
          </a:xfrm>
          <a:prstGeom prst="rect">
            <a:avLst/>
          </a:prstGeom>
          <a:noFill/>
          <a:ln w="19050" algn="ctr">
            <a:solidFill>
              <a:schemeClr val="folHlink"/>
            </a:solidFill>
            <a:miter lim="800000"/>
            <a:headEnd/>
            <a:tailEnd/>
          </a:ln>
        </p:spPr>
        <p:txBody>
          <a:bodyPr wrap="none" anchor="ctr"/>
          <a:lstStyle/>
          <a:p>
            <a:endParaRPr lang="en-US"/>
          </a:p>
        </p:txBody>
      </p:sp>
      <p:sp>
        <p:nvSpPr>
          <p:cNvPr id="232477" name="Rectangle 25"/>
          <p:cNvSpPr>
            <a:spLocks noChangeArrowheads="1"/>
          </p:cNvSpPr>
          <p:nvPr/>
        </p:nvSpPr>
        <p:spPr bwMode="auto">
          <a:xfrm>
            <a:off x="6149975" y="5819775"/>
            <a:ext cx="30797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Eight – Editing an Inventory Schedule</a:t>
            </a:r>
          </a:p>
        </p:txBody>
      </p:sp>
      <p:sp>
        <p:nvSpPr>
          <p:cNvPr id="23347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042B5A3-9F29-4B1C-ACDA-17A6F029DA86}" type="slidenum">
              <a:rPr lang="en-US" sz="800">
                <a:solidFill>
                  <a:schemeClr val="bg1"/>
                </a:solidFill>
                <a:ea typeface="Arial Unicode MS" pitchFamily="34" charset="-128"/>
                <a:cs typeface="Arial Unicode MS" pitchFamily="34" charset="-128"/>
              </a:rPr>
              <a:pPr algn="r" eaLnBrk="0" hangingPunct="0"/>
              <a:t>225</a:t>
            </a:fld>
            <a:endParaRPr lang="en-US" sz="800">
              <a:solidFill>
                <a:schemeClr val="bg1"/>
              </a:solidFill>
              <a:ea typeface="Arial Unicode MS" pitchFamily="34" charset="-128"/>
              <a:cs typeface="Arial Unicode MS" pitchFamily="34" charset="-128"/>
            </a:endParaRPr>
          </a:p>
        </p:txBody>
      </p:sp>
      <p:graphicFrame>
        <p:nvGraphicFramePr>
          <p:cNvPr id="844804" name="Group 4"/>
          <p:cNvGraphicFramePr>
            <a:graphicFrameLocks noGrp="1"/>
          </p:cNvGraphicFramePr>
          <p:nvPr/>
        </p:nvGraphicFramePr>
        <p:xfrm>
          <a:off x="104775" y="2341563"/>
          <a:ext cx="3381375" cy="2590800"/>
        </p:xfrm>
        <a:graphic>
          <a:graphicData uri="http://schemas.openxmlformats.org/drawingml/2006/table">
            <a:tbl>
              <a:tblPr/>
              <a:tblGrid>
                <a:gridCol w="390525"/>
                <a:gridCol w="2990850"/>
              </a:tblGrid>
              <a:tr h="12159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an Inventory Schedule (Graphics 3.3.23 – 3.3.24)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403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Inventory Schedule page </a:t>
                      </a:r>
                      <a:r>
                        <a:rPr kumimoji="0" lang="en-US" sz="1200" b="0" i="0" u="none" strike="noStrike" cap="none" normalizeH="0" baseline="0" dirty="0" smtClean="0">
                          <a:ln>
                            <a:noFill/>
                          </a:ln>
                          <a:solidFill>
                            <a:schemeClr val="tx1"/>
                          </a:solidFill>
                          <a:effectLst/>
                          <a:latin typeface="Arial" pitchFamily="34" charset="0"/>
                        </a:rPr>
                        <a:t>(Graphic 3.3.23).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Edit Inventory Schedule page appears (Graphic 3.3.24).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necessary information</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Note: You cannot change the prime CAGE.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771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and the changes are saved.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33495" name="Rectangle 3"/>
          <p:cNvSpPr txBox="1">
            <a:spLocks noChangeArrowheads="1"/>
          </p:cNvSpPr>
          <p:nvPr/>
        </p:nvSpPr>
        <p:spPr bwMode="auto">
          <a:xfrm>
            <a:off x="0" y="1220788"/>
            <a:ext cx="561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an Inventory Schedule</a:t>
            </a:r>
          </a:p>
        </p:txBody>
      </p:sp>
      <p:sp>
        <p:nvSpPr>
          <p:cNvPr id="233496" name="Text Box 29"/>
          <p:cNvSpPr txBox="1">
            <a:spLocks noChangeArrowheads="1"/>
          </p:cNvSpPr>
          <p:nvPr/>
        </p:nvSpPr>
        <p:spPr bwMode="auto">
          <a:xfrm>
            <a:off x="0" y="1787525"/>
            <a:ext cx="3629025" cy="461963"/>
          </a:xfrm>
          <a:prstGeom prst="rect">
            <a:avLst/>
          </a:prstGeom>
          <a:noFill/>
          <a:ln w="9525">
            <a:noFill/>
            <a:miter lim="800000"/>
            <a:headEnd/>
            <a:tailEnd/>
          </a:ln>
        </p:spPr>
        <p:txBody>
          <a:bodyPr>
            <a:spAutoFit/>
          </a:bodyPr>
          <a:lstStyle/>
          <a:p>
            <a:pPr algn="l"/>
            <a:r>
              <a:rPr lang="en-US" sz="1200"/>
              <a:t>Contractors can only edit inventory schedules in Draft or Rejected statuses.</a:t>
            </a:r>
          </a:p>
        </p:txBody>
      </p:sp>
      <p:pic>
        <p:nvPicPr>
          <p:cNvPr id="233497" name="Picture 25" descr="Edit Inventory Schedule page"/>
          <p:cNvPicPr>
            <a:picLocks noChangeAspect="1" noChangeArrowheads="1"/>
          </p:cNvPicPr>
          <p:nvPr/>
        </p:nvPicPr>
        <p:blipFill>
          <a:blip r:embed="rId3" cstate="print"/>
          <a:srcRect/>
          <a:stretch>
            <a:fillRect/>
          </a:stretch>
        </p:blipFill>
        <p:spPr bwMode="auto">
          <a:xfrm>
            <a:off x="4044950" y="3705225"/>
            <a:ext cx="4803775" cy="2676525"/>
          </a:xfrm>
          <a:prstGeom prst="rect">
            <a:avLst/>
          </a:prstGeom>
          <a:noFill/>
          <a:ln w="19050">
            <a:solidFill>
              <a:schemeClr val="tx1"/>
            </a:solidFill>
            <a:miter lim="800000"/>
            <a:headEnd/>
            <a:tailEnd/>
          </a:ln>
        </p:spPr>
      </p:pic>
      <p:sp>
        <p:nvSpPr>
          <p:cNvPr id="233498" name="Rectangle 14"/>
          <p:cNvSpPr>
            <a:spLocks noChangeArrowheads="1"/>
          </p:cNvSpPr>
          <p:nvPr/>
        </p:nvSpPr>
        <p:spPr bwMode="auto">
          <a:xfrm>
            <a:off x="4025900" y="6400800"/>
            <a:ext cx="2541588" cy="215900"/>
          </a:xfrm>
          <a:prstGeom prst="rect">
            <a:avLst/>
          </a:prstGeom>
          <a:noFill/>
          <a:ln w="9525">
            <a:noFill/>
            <a:miter lim="800000"/>
            <a:headEnd/>
            <a:tailEnd/>
          </a:ln>
        </p:spPr>
        <p:txBody>
          <a:bodyPr wrap="none">
            <a:spAutoFit/>
          </a:bodyPr>
          <a:lstStyle/>
          <a:p>
            <a:pPr algn="l"/>
            <a:r>
              <a:rPr lang="en-US" sz="800"/>
              <a:t>Graphic 3.3.24 : Edit Inventory Schedule page (top)</a:t>
            </a:r>
          </a:p>
        </p:txBody>
      </p:sp>
      <p:pic>
        <p:nvPicPr>
          <p:cNvPr id="233499" name="Picture 28" descr="View Inventory Schedule page"/>
          <p:cNvPicPr>
            <a:picLocks noChangeAspect="1" noChangeArrowheads="1"/>
          </p:cNvPicPr>
          <p:nvPr/>
        </p:nvPicPr>
        <p:blipFill>
          <a:blip r:embed="rId4" cstate="print"/>
          <a:srcRect/>
          <a:stretch>
            <a:fillRect/>
          </a:stretch>
        </p:blipFill>
        <p:spPr bwMode="auto">
          <a:xfrm>
            <a:off x="4046538" y="1323975"/>
            <a:ext cx="4792662" cy="2038350"/>
          </a:xfrm>
          <a:prstGeom prst="rect">
            <a:avLst/>
          </a:prstGeom>
          <a:noFill/>
          <a:ln w="19050">
            <a:solidFill>
              <a:schemeClr val="tx1"/>
            </a:solidFill>
            <a:miter lim="800000"/>
            <a:headEnd/>
            <a:tailEnd/>
          </a:ln>
        </p:spPr>
      </p:pic>
      <p:sp>
        <p:nvSpPr>
          <p:cNvPr id="233500" name="Rectangle 14"/>
          <p:cNvSpPr>
            <a:spLocks noChangeArrowheads="1"/>
          </p:cNvSpPr>
          <p:nvPr/>
        </p:nvSpPr>
        <p:spPr bwMode="auto">
          <a:xfrm>
            <a:off x="4025900" y="3381375"/>
            <a:ext cx="2586038" cy="215900"/>
          </a:xfrm>
          <a:prstGeom prst="rect">
            <a:avLst/>
          </a:prstGeom>
          <a:noFill/>
          <a:ln w="9525">
            <a:noFill/>
            <a:miter lim="800000"/>
            <a:headEnd/>
            <a:tailEnd/>
          </a:ln>
        </p:spPr>
        <p:txBody>
          <a:bodyPr wrap="none">
            <a:spAutoFit/>
          </a:bodyPr>
          <a:lstStyle/>
          <a:p>
            <a:pPr algn="l"/>
            <a:r>
              <a:rPr lang="en-US" sz="800"/>
              <a:t>Graphic 3.3.23 : View Inventory Schedule page (top)</a:t>
            </a:r>
          </a:p>
        </p:txBody>
      </p:sp>
      <p:sp>
        <p:nvSpPr>
          <p:cNvPr id="233501" name="Rectangle 25"/>
          <p:cNvSpPr>
            <a:spLocks noChangeArrowheads="1"/>
          </p:cNvSpPr>
          <p:nvPr/>
        </p:nvSpPr>
        <p:spPr bwMode="auto">
          <a:xfrm>
            <a:off x="7226300" y="2228850"/>
            <a:ext cx="30797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4498" name="Picture 28" descr="View Item page"/>
          <p:cNvPicPr>
            <a:picLocks noChangeAspect="1" noChangeArrowheads="1"/>
          </p:cNvPicPr>
          <p:nvPr/>
        </p:nvPicPr>
        <p:blipFill>
          <a:blip r:embed="rId2" cstate="print"/>
          <a:srcRect/>
          <a:stretch>
            <a:fillRect/>
          </a:stretch>
        </p:blipFill>
        <p:spPr bwMode="auto">
          <a:xfrm>
            <a:off x="3876675" y="1476375"/>
            <a:ext cx="4905375" cy="1635125"/>
          </a:xfrm>
          <a:prstGeom prst="rect">
            <a:avLst/>
          </a:prstGeom>
          <a:noFill/>
          <a:ln w="19050">
            <a:solidFill>
              <a:schemeClr val="tx1"/>
            </a:solidFill>
            <a:miter lim="800000"/>
            <a:headEnd/>
            <a:tailEnd/>
          </a:ln>
        </p:spPr>
      </p:pic>
      <p:sp>
        <p:nvSpPr>
          <p:cNvPr id="234499" name="Rectangle 2"/>
          <p:cNvSpPr>
            <a:spLocks noGrp="1" noChangeArrowheads="1"/>
          </p:cNvSpPr>
          <p:nvPr>
            <p:ph type="title"/>
          </p:nvPr>
        </p:nvSpPr>
        <p:spPr/>
        <p:txBody>
          <a:bodyPr/>
          <a:lstStyle/>
          <a:p>
            <a:pPr eaLnBrk="1" hangingPunct="1"/>
            <a:r>
              <a:rPr lang="en-US" smtClean="0"/>
              <a:t>Topic Nine – Editing a Line Item</a:t>
            </a:r>
          </a:p>
        </p:txBody>
      </p:sp>
      <p:sp>
        <p:nvSpPr>
          <p:cNvPr id="234500" name="Rectangle 3"/>
          <p:cNvSpPr txBox="1">
            <a:spLocks noChangeArrowheads="1"/>
          </p:cNvSpPr>
          <p:nvPr/>
        </p:nvSpPr>
        <p:spPr bwMode="auto">
          <a:xfrm>
            <a:off x="0" y="1220788"/>
            <a:ext cx="561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Line Item</a:t>
            </a:r>
          </a:p>
        </p:txBody>
      </p:sp>
      <p:sp>
        <p:nvSpPr>
          <p:cNvPr id="23450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ACB3EF5-1C66-4F5B-AA90-71D383AE29AA}" type="slidenum">
              <a:rPr lang="en-US" sz="800">
                <a:solidFill>
                  <a:schemeClr val="bg1"/>
                </a:solidFill>
                <a:ea typeface="Arial Unicode MS" pitchFamily="34" charset="-128"/>
                <a:cs typeface="Arial Unicode MS" pitchFamily="34" charset="-128"/>
              </a:rPr>
              <a:pPr algn="r" eaLnBrk="0" hangingPunct="0"/>
              <a:t>226</a:t>
            </a:fld>
            <a:endParaRPr lang="en-US" sz="800">
              <a:solidFill>
                <a:schemeClr val="bg1"/>
              </a:solidFill>
              <a:ea typeface="Arial Unicode MS" pitchFamily="34" charset="-128"/>
              <a:cs typeface="Arial Unicode MS" pitchFamily="34" charset="-128"/>
            </a:endParaRPr>
          </a:p>
        </p:txBody>
      </p:sp>
      <p:pic>
        <p:nvPicPr>
          <p:cNvPr id="234502" name="Picture 28" descr="Update Item page"/>
          <p:cNvPicPr>
            <a:picLocks noChangeAspect="1" noChangeArrowheads="1"/>
          </p:cNvPicPr>
          <p:nvPr/>
        </p:nvPicPr>
        <p:blipFill>
          <a:blip r:embed="rId3" cstate="print"/>
          <a:srcRect/>
          <a:stretch>
            <a:fillRect/>
          </a:stretch>
        </p:blipFill>
        <p:spPr bwMode="auto">
          <a:xfrm>
            <a:off x="3862388" y="3467100"/>
            <a:ext cx="4924425" cy="2924175"/>
          </a:xfrm>
          <a:prstGeom prst="rect">
            <a:avLst/>
          </a:prstGeom>
          <a:noFill/>
          <a:ln w="19050">
            <a:solidFill>
              <a:schemeClr val="tx1"/>
            </a:solidFill>
            <a:miter lim="800000"/>
            <a:headEnd/>
            <a:tailEnd/>
          </a:ln>
        </p:spPr>
      </p:pic>
      <p:sp>
        <p:nvSpPr>
          <p:cNvPr id="234503" name="Rectangle 14"/>
          <p:cNvSpPr>
            <a:spLocks noChangeArrowheads="1"/>
          </p:cNvSpPr>
          <p:nvPr/>
        </p:nvSpPr>
        <p:spPr bwMode="auto">
          <a:xfrm>
            <a:off x="3844925" y="6400800"/>
            <a:ext cx="2011363" cy="215900"/>
          </a:xfrm>
          <a:prstGeom prst="rect">
            <a:avLst/>
          </a:prstGeom>
          <a:noFill/>
          <a:ln w="9525">
            <a:noFill/>
            <a:miter lim="800000"/>
            <a:headEnd/>
            <a:tailEnd/>
          </a:ln>
        </p:spPr>
        <p:txBody>
          <a:bodyPr wrap="none">
            <a:spAutoFit/>
          </a:bodyPr>
          <a:lstStyle/>
          <a:p>
            <a:pPr algn="l"/>
            <a:r>
              <a:rPr lang="en-US" sz="800"/>
              <a:t>Graphic 3.3.26 : Update Item page (top)</a:t>
            </a:r>
          </a:p>
        </p:txBody>
      </p:sp>
      <p:sp>
        <p:nvSpPr>
          <p:cNvPr id="234504" name="Rectangle 14"/>
          <p:cNvSpPr>
            <a:spLocks noChangeArrowheads="1"/>
          </p:cNvSpPr>
          <p:nvPr/>
        </p:nvSpPr>
        <p:spPr bwMode="auto">
          <a:xfrm>
            <a:off x="3844925" y="3114675"/>
            <a:ext cx="1901825" cy="215900"/>
          </a:xfrm>
          <a:prstGeom prst="rect">
            <a:avLst/>
          </a:prstGeom>
          <a:noFill/>
          <a:ln w="9525">
            <a:noFill/>
            <a:miter lim="800000"/>
            <a:headEnd/>
            <a:tailEnd/>
          </a:ln>
        </p:spPr>
        <p:txBody>
          <a:bodyPr wrap="none">
            <a:spAutoFit/>
          </a:bodyPr>
          <a:lstStyle/>
          <a:p>
            <a:pPr algn="l"/>
            <a:r>
              <a:rPr lang="en-US" sz="800"/>
              <a:t>Graphic 3.3.25 : View Item page (top)</a:t>
            </a:r>
          </a:p>
        </p:txBody>
      </p:sp>
      <p:sp>
        <p:nvSpPr>
          <p:cNvPr id="234505" name="Text Box 29"/>
          <p:cNvSpPr txBox="1">
            <a:spLocks noChangeArrowheads="1"/>
          </p:cNvSpPr>
          <p:nvPr/>
        </p:nvSpPr>
        <p:spPr bwMode="auto">
          <a:xfrm>
            <a:off x="0" y="1787525"/>
            <a:ext cx="3419475" cy="461963"/>
          </a:xfrm>
          <a:prstGeom prst="rect">
            <a:avLst/>
          </a:prstGeom>
          <a:noFill/>
          <a:ln w="9525">
            <a:noFill/>
            <a:miter lim="800000"/>
            <a:headEnd/>
            <a:tailEnd/>
          </a:ln>
        </p:spPr>
        <p:txBody>
          <a:bodyPr>
            <a:spAutoFit/>
          </a:bodyPr>
          <a:lstStyle/>
          <a:p>
            <a:pPr algn="l"/>
            <a:r>
              <a:rPr lang="en-US" sz="1200"/>
              <a:t>Contractors can only edit line items on inventory schedules in Draft or Rejected statuses.</a:t>
            </a:r>
          </a:p>
        </p:txBody>
      </p:sp>
      <p:graphicFrame>
        <p:nvGraphicFramePr>
          <p:cNvPr id="11" name="Group 34"/>
          <p:cNvGraphicFramePr>
            <a:graphicFrameLocks/>
          </p:cNvGraphicFramePr>
          <p:nvPr/>
        </p:nvGraphicFramePr>
        <p:xfrm>
          <a:off x="114300" y="2330450"/>
          <a:ext cx="3362325" cy="2895600"/>
        </p:xfrm>
        <a:graphic>
          <a:graphicData uri="http://schemas.openxmlformats.org/drawingml/2006/table">
            <a:tbl>
              <a:tblPr/>
              <a:tblGrid>
                <a:gridCol w="351542"/>
                <a:gridCol w="3010783"/>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 Line Item (Graphics 3.3.25 – 3.3.26)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759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Inventory Schedule page</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932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a:t>
                      </a:r>
                      <a:r>
                        <a:rPr kumimoji="0" lang="en-US" sz="1200" b="0" i="1"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link on the item number </a:t>
                      </a:r>
                      <a:r>
                        <a:rPr kumimoji="0" lang="en-US" sz="1200" b="0" i="0" u="none" strike="noStrike" cap="none" normalizeH="0" baseline="0" dirty="0" smtClean="0">
                          <a:ln>
                            <a:noFill/>
                          </a:ln>
                          <a:solidFill>
                            <a:schemeClr val="tx1"/>
                          </a:solidFill>
                          <a:effectLst/>
                          <a:latin typeface="Arial" pitchFamily="34" charset="0"/>
                        </a:rPr>
                        <a:t>at the bottom of the page.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Item page appears (Graphic 3.3.25).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 on the View Item page.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Update Item page appears (Graphic 3.3.26).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necessary information</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22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Item page appears and the changes are saved.</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34528" name="Rectangle 25"/>
          <p:cNvSpPr>
            <a:spLocks noChangeArrowheads="1"/>
          </p:cNvSpPr>
          <p:nvPr/>
        </p:nvSpPr>
        <p:spPr bwMode="auto">
          <a:xfrm>
            <a:off x="8312150" y="2352675"/>
            <a:ext cx="30797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p:txBody>
          <a:bodyPr/>
          <a:lstStyle/>
          <a:p>
            <a:pPr eaLnBrk="1" hangingPunct="1"/>
            <a:r>
              <a:rPr lang="en-US" sz="2000" smtClean="0"/>
              <a:t>Topic Ten – Requesting Withdrawal of an Inventory Schedule</a:t>
            </a:r>
          </a:p>
        </p:txBody>
      </p:sp>
      <p:sp>
        <p:nvSpPr>
          <p:cNvPr id="2355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39C44A1-5F05-46EE-920A-2CC04A6B89EA}" type="slidenum">
              <a:rPr lang="en-US" sz="800">
                <a:solidFill>
                  <a:schemeClr val="bg1"/>
                </a:solidFill>
                <a:ea typeface="ＭＳ Ｐゴシック"/>
                <a:cs typeface="ＭＳ Ｐゴシック"/>
              </a:rPr>
              <a:pPr algn="r" eaLnBrk="0" hangingPunct="0"/>
              <a:t>227</a:t>
            </a:fld>
            <a:endParaRPr lang="en-US" sz="800">
              <a:solidFill>
                <a:schemeClr val="bg1"/>
              </a:solidFill>
              <a:ea typeface="ＭＳ Ｐゴシック"/>
              <a:cs typeface="ＭＳ Ｐゴシック"/>
            </a:endParaRPr>
          </a:p>
        </p:txBody>
      </p:sp>
      <p:sp>
        <p:nvSpPr>
          <p:cNvPr id="235524" name="Rectangle 3"/>
          <p:cNvSpPr txBox="1">
            <a:spLocks noChangeArrowheads="1"/>
          </p:cNvSpPr>
          <p:nvPr/>
        </p:nvSpPr>
        <p:spPr bwMode="auto">
          <a:xfrm>
            <a:off x="0" y="1220788"/>
            <a:ext cx="49720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Requesting Withdrawal of an Inventory Schedule</a:t>
            </a:r>
          </a:p>
        </p:txBody>
      </p:sp>
      <p:sp>
        <p:nvSpPr>
          <p:cNvPr id="235525" name="Text Box 5"/>
          <p:cNvSpPr txBox="1">
            <a:spLocks noChangeArrowheads="1"/>
          </p:cNvSpPr>
          <p:nvPr/>
        </p:nvSpPr>
        <p:spPr bwMode="auto">
          <a:xfrm>
            <a:off x="0" y="1682750"/>
            <a:ext cx="4676775" cy="1200150"/>
          </a:xfrm>
          <a:prstGeom prst="rect">
            <a:avLst/>
          </a:prstGeom>
          <a:noFill/>
          <a:ln w="9525">
            <a:noFill/>
            <a:miter lim="800000"/>
            <a:headEnd/>
            <a:tailEnd/>
          </a:ln>
        </p:spPr>
        <p:txBody>
          <a:bodyPr>
            <a:spAutoFit/>
          </a:bodyPr>
          <a:lstStyle/>
          <a:p>
            <a:pPr algn="l"/>
            <a:r>
              <a:rPr lang="en-US" sz="1200"/>
              <a:t>The Contractor may submit an inventory schedule withdrawal request as long as the schedule has been assigned to a case and does not have any pending or completed dispositions, requisitions, or sales. When requesting a withdrawal at the inventory schedule level, you may withdraw an entire inventory schedule or the full quantity of one or more line items. </a:t>
            </a:r>
          </a:p>
        </p:txBody>
      </p:sp>
      <p:graphicFrame>
        <p:nvGraphicFramePr>
          <p:cNvPr id="847878" name="Group 6"/>
          <p:cNvGraphicFramePr>
            <a:graphicFrameLocks noGrp="1"/>
          </p:cNvGraphicFramePr>
          <p:nvPr>
            <p:ph idx="1"/>
          </p:nvPr>
        </p:nvGraphicFramePr>
        <p:xfrm>
          <a:off x="96838" y="2935288"/>
          <a:ext cx="4437062" cy="3633216"/>
        </p:xfrm>
        <a:graphic>
          <a:graphicData uri="http://schemas.openxmlformats.org/drawingml/2006/table">
            <a:tbl>
              <a:tblPr/>
              <a:tblGrid>
                <a:gridCol w="390600"/>
                <a:gridCol w="404646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Requesting Withdrawal of an Inventory Schedule (Graphics 3.3.27 – 3.3.29)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My Work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in Case Assigned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3.3.27).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withdraw</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Withdraw Line Item page appears (Graphic 3.3.28).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9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next to the line item(s) you wish to withdraw.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Withdrawing a line item will withdraw the full quantity of the item.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Comments for Withdraw Inventory Schedule page appears (Graphic 3.3.29).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35548" name="Picture 19" descr="Withdraw Line Item page"/>
          <p:cNvPicPr>
            <a:picLocks noChangeAspect="1" noChangeArrowheads="1"/>
          </p:cNvPicPr>
          <p:nvPr/>
        </p:nvPicPr>
        <p:blipFill>
          <a:blip r:embed="rId2" cstate="print"/>
          <a:srcRect/>
          <a:stretch>
            <a:fillRect/>
          </a:stretch>
        </p:blipFill>
        <p:spPr bwMode="auto">
          <a:xfrm>
            <a:off x="4848225" y="3657600"/>
            <a:ext cx="4095750" cy="1600200"/>
          </a:xfrm>
          <a:prstGeom prst="rect">
            <a:avLst/>
          </a:prstGeom>
          <a:noFill/>
          <a:ln w="19050">
            <a:solidFill>
              <a:schemeClr val="tx1"/>
            </a:solidFill>
            <a:miter lim="800000"/>
            <a:headEnd/>
            <a:tailEnd/>
          </a:ln>
        </p:spPr>
      </p:pic>
      <p:sp>
        <p:nvSpPr>
          <p:cNvPr id="235549" name="Rectangle 14"/>
          <p:cNvSpPr>
            <a:spLocks noChangeArrowheads="1"/>
          </p:cNvSpPr>
          <p:nvPr/>
        </p:nvSpPr>
        <p:spPr bwMode="auto">
          <a:xfrm>
            <a:off x="4816475" y="3114675"/>
            <a:ext cx="2586038" cy="215900"/>
          </a:xfrm>
          <a:prstGeom prst="rect">
            <a:avLst/>
          </a:prstGeom>
          <a:noFill/>
          <a:ln w="9525">
            <a:noFill/>
            <a:miter lim="800000"/>
            <a:headEnd/>
            <a:tailEnd/>
          </a:ln>
        </p:spPr>
        <p:txBody>
          <a:bodyPr wrap="none">
            <a:spAutoFit/>
          </a:bodyPr>
          <a:lstStyle/>
          <a:p>
            <a:pPr algn="l"/>
            <a:r>
              <a:rPr lang="en-US" sz="800"/>
              <a:t>Graphic 3.3.27 : View Inventory Schedule page (top)</a:t>
            </a:r>
          </a:p>
        </p:txBody>
      </p:sp>
      <p:sp>
        <p:nvSpPr>
          <p:cNvPr id="235550" name="Rectangle 14"/>
          <p:cNvSpPr>
            <a:spLocks noChangeArrowheads="1"/>
          </p:cNvSpPr>
          <p:nvPr/>
        </p:nvSpPr>
        <p:spPr bwMode="auto">
          <a:xfrm>
            <a:off x="4826000" y="5276850"/>
            <a:ext cx="2090738" cy="215900"/>
          </a:xfrm>
          <a:prstGeom prst="rect">
            <a:avLst/>
          </a:prstGeom>
          <a:noFill/>
          <a:ln w="9525">
            <a:noFill/>
            <a:miter lim="800000"/>
            <a:headEnd/>
            <a:tailEnd/>
          </a:ln>
        </p:spPr>
        <p:txBody>
          <a:bodyPr wrap="none">
            <a:spAutoFit/>
          </a:bodyPr>
          <a:lstStyle/>
          <a:p>
            <a:pPr algn="l"/>
            <a:r>
              <a:rPr lang="en-US" sz="800"/>
              <a:t>Graphic 3.3.28 : Withdraw Line Item page</a:t>
            </a:r>
          </a:p>
        </p:txBody>
      </p:sp>
      <p:pic>
        <p:nvPicPr>
          <p:cNvPr id="235551" name="Picture 10" descr="wd1.gif"/>
          <p:cNvPicPr>
            <a:picLocks noChangeAspect="1"/>
          </p:cNvPicPr>
          <p:nvPr/>
        </p:nvPicPr>
        <p:blipFill>
          <a:blip r:embed="rId3" cstate="print"/>
          <a:srcRect/>
          <a:stretch>
            <a:fillRect/>
          </a:stretch>
        </p:blipFill>
        <p:spPr bwMode="auto">
          <a:xfrm>
            <a:off x="4848225" y="1785938"/>
            <a:ext cx="4114800" cy="1328737"/>
          </a:xfrm>
          <a:prstGeom prst="rect">
            <a:avLst/>
          </a:prstGeom>
          <a:noFill/>
          <a:ln w="19050">
            <a:solidFill>
              <a:schemeClr val="tx1"/>
            </a:solidFill>
            <a:miter lim="800000"/>
            <a:headEnd/>
            <a:tailEnd/>
          </a:ln>
        </p:spPr>
      </p:pic>
      <p:sp>
        <p:nvSpPr>
          <p:cNvPr id="235552" name="Rectangle 25"/>
          <p:cNvSpPr>
            <a:spLocks noChangeArrowheads="1"/>
          </p:cNvSpPr>
          <p:nvPr/>
        </p:nvSpPr>
        <p:spPr bwMode="auto">
          <a:xfrm>
            <a:off x="7454900" y="2562225"/>
            <a:ext cx="307975" cy="133350"/>
          </a:xfrm>
          <a:prstGeom prst="rect">
            <a:avLst/>
          </a:prstGeom>
          <a:noFill/>
          <a:ln w="19050" algn="ctr">
            <a:solidFill>
              <a:schemeClr val="folHlink"/>
            </a:solidFill>
            <a:miter lim="800000"/>
            <a:headEnd/>
            <a:tailEnd/>
          </a:ln>
        </p:spPr>
        <p:txBody>
          <a:bodyPr wrap="none" anchor="ctr"/>
          <a:lstStyle/>
          <a:p>
            <a:endParaRPr lang="en-US"/>
          </a:p>
        </p:txBody>
      </p:sp>
      <p:sp>
        <p:nvSpPr>
          <p:cNvPr id="235553" name="Rectangle 25"/>
          <p:cNvSpPr>
            <a:spLocks noChangeArrowheads="1"/>
          </p:cNvSpPr>
          <p:nvPr/>
        </p:nvSpPr>
        <p:spPr bwMode="auto">
          <a:xfrm>
            <a:off x="4911725" y="4724400"/>
            <a:ext cx="117475" cy="238125"/>
          </a:xfrm>
          <a:prstGeom prst="rect">
            <a:avLst/>
          </a:prstGeom>
          <a:noFill/>
          <a:ln w="19050" algn="ctr">
            <a:solidFill>
              <a:schemeClr val="folHlink"/>
            </a:solidFill>
            <a:miter lim="800000"/>
            <a:headEnd/>
            <a:tailEnd/>
          </a:ln>
        </p:spPr>
        <p:txBody>
          <a:bodyPr wrap="none" anchor="ctr"/>
          <a:lstStyle/>
          <a:p>
            <a:endParaRPr lang="en-US"/>
          </a:p>
        </p:txBody>
      </p:sp>
      <p:sp>
        <p:nvSpPr>
          <p:cNvPr id="235554" name="Rectangle 25"/>
          <p:cNvSpPr>
            <a:spLocks noChangeArrowheads="1"/>
          </p:cNvSpPr>
          <p:nvPr/>
        </p:nvSpPr>
        <p:spPr bwMode="auto">
          <a:xfrm>
            <a:off x="6369050" y="4943475"/>
            <a:ext cx="74612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p:txBody>
          <a:bodyPr/>
          <a:lstStyle/>
          <a:p>
            <a:pPr eaLnBrk="1" hangingPunct="1"/>
            <a:r>
              <a:rPr lang="en-US" sz="2000" smtClean="0"/>
              <a:t>Topic Ten – Requesting Withdrawal of an Inventory Schedule</a:t>
            </a:r>
          </a:p>
        </p:txBody>
      </p:sp>
      <p:sp>
        <p:nvSpPr>
          <p:cNvPr id="23654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62447ED-CD40-4414-A480-A8853D7AD304}" type="slidenum">
              <a:rPr lang="en-US" sz="800">
                <a:solidFill>
                  <a:schemeClr val="bg1"/>
                </a:solidFill>
                <a:ea typeface="ＭＳ Ｐゴシック"/>
                <a:cs typeface="ＭＳ Ｐゴシック"/>
              </a:rPr>
              <a:pPr algn="r" eaLnBrk="0" hangingPunct="0"/>
              <a:t>228</a:t>
            </a:fld>
            <a:endParaRPr lang="en-US" sz="800">
              <a:solidFill>
                <a:schemeClr val="bg1"/>
              </a:solidFill>
              <a:ea typeface="ＭＳ Ｐゴシック"/>
              <a:cs typeface="ＭＳ Ｐゴシック"/>
            </a:endParaRPr>
          </a:p>
        </p:txBody>
      </p:sp>
      <p:sp>
        <p:nvSpPr>
          <p:cNvPr id="236548" name="Rectangle 3"/>
          <p:cNvSpPr txBox="1">
            <a:spLocks noChangeArrowheads="1"/>
          </p:cNvSpPr>
          <p:nvPr/>
        </p:nvSpPr>
        <p:spPr bwMode="auto">
          <a:xfrm>
            <a:off x="0" y="1220788"/>
            <a:ext cx="64008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Requesting Withdrawal of an Inventory Schedule – Continued  </a:t>
            </a:r>
          </a:p>
        </p:txBody>
      </p:sp>
      <p:pic>
        <p:nvPicPr>
          <p:cNvPr id="236549" name="Picture 20" descr="Comments for Withdraw Inventory Schedule page"/>
          <p:cNvPicPr>
            <a:picLocks noChangeAspect="1" noChangeArrowheads="1"/>
          </p:cNvPicPr>
          <p:nvPr/>
        </p:nvPicPr>
        <p:blipFill>
          <a:blip r:embed="rId2" cstate="print"/>
          <a:srcRect/>
          <a:stretch>
            <a:fillRect/>
          </a:stretch>
        </p:blipFill>
        <p:spPr bwMode="auto">
          <a:xfrm>
            <a:off x="4105275" y="1924050"/>
            <a:ext cx="4867275" cy="1943100"/>
          </a:xfrm>
          <a:prstGeom prst="rect">
            <a:avLst/>
          </a:prstGeom>
          <a:noFill/>
          <a:ln w="19050">
            <a:solidFill>
              <a:schemeClr val="tx1"/>
            </a:solidFill>
            <a:miter lim="800000"/>
            <a:headEnd/>
            <a:tailEnd/>
          </a:ln>
        </p:spPr>
      </p:pic>
      <p:sp>
        <p:nvSpPr>
          <p:cNvPr id="236550" name="Rectangle 14"/>
          <p:cNvSpPr>
            <a:spLocks noChangeArrowheads="1"/>
          </p:cNvSpPr>
          <p:nvPr/>
        </p:nvSpPr>
        <p:spPr bwMode="auto">
          <a:xfrm>
            <a:off x="4083050" y="3876675"/>
            <a:ext cx="3225800" cy="215900"/>
          </a:xfrm>
          <a:prstGeom prst="rect">
            <a:avLst/>
          </a:prstGeom>
          <a:noFill/>
          <a:ln w="9525">
            <a:noFill/>
            <a:miter lim="800000"/>
            <a:headEnd/>
            <a:tailEnd/>
          </a:ln>
        </p:spPr>
        <p:txBody>
          <a:bodyPr wrap="none">
            <a:spAutoFit/>
          </a:bodyPr>
          <a:lstStyle/>
          <a:p>
            <a:pPr algn="l"/>
            <a:r>
              <a:rPr lang="en-US" sz="800"/>
              <a:t>Graphic 3.3.29 : Comments for Withdraw Inventory Schedule page</a:t>
            </a:r>
          </a:p>
        </p:txBody>
      </p:sp>
      <p:graphicFrame>
        <p:nvGraphicFramePr>
          <p:cNvPr id="13" name="Group 6"/>
          <p:cNvGraphicFramePr>
            <a:graphicFrameLocks/>
          </p:cNvGraphicFramePr>
          <p:nvPr/>
        </p:nvGraphicFramePr>
        <p:xfrm>
          <a:off x="144463" y="1925638"/>
          <a:ext cx="3660775" cy="2243328"/>
        </p:xfrm>
        <a:graphic>
          <a:graphicData uri="http://schemas.openxmlformats.org/drawingml/2006/table">
            <a:tbl>
              <a:tblPr/>
              <a:tblGrid>
                <a:gridCol w="322262"/>
                <a:gridCol w="3338513"/>
              </a:tblGrid>
              <a:tr h="181791">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Requesting Withdrawal of an Inventory Schedule (Graphics 3.3.27 – 3.3.29)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1087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comments</a:t>
                      </a:r>
                      <a:r>
                        <a:rPr kumimoji="0" lang="en-US" sz="1200" b="0" i="0" u="none" strike="noStrike" cap="none" normalizeH="0" baseline="0" dirty="0" smtClean="0">
                          <a:ln>
                            <a:noFill/>
                          </a:ln>
                          <a:solidFill>
                            <a:schemeClr val="tx1"/>
                          </a:solidFill>
                          <a:effectLst/>
                          <a:latin typeface="Arial" pitchFamily="34" charset="0"/>
                        </a:rPr>
                        <a:t> regarding the withdrawal request.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932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These comments will be available when the PLCO reviews the withdrawal request. The items requested for withdrawal are now unavailable, and will remain unavailable unless the request is disapproved.</a:t>
                      </a:r>
                      <a:endParaRPr kumimoji="0" lang="en-US" sz="1000" b="0" i="1"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6564" name="Rectangle 25"/>
          <p:cNvSpPr>
            <a:spLocks noChangeArrowheads="1"/>
          </p:cNvSpPr>
          <p:nvPr/>
        </p:nvSpPr>
        <p:spPr bwMode="auto">
          <a:xfrm>
            <a:off x="6207125" y="3505200"/>
            <a:ext cx="31750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1755775" y="282575"/>
            <a:ext cx="7243763" cy="717550"/>
          </a:xfrm>
        </p:spPr>
        <p:txBody>
          <a:bodyPr/>
          <a:lstStyle/>
          <a:p>
            <a:pPr eaLnBrk="1" hangingPunct="1"/>
            <a:r>
              <a:rPr lang="en-US" sz="2200" smtClean="0"/>
              <a:t>Topic Eleven – Requesting Withdrawal of a Line Item</a:t>
            </a:r>
          </a:p>
        </p:txBody>
      </p:sp>
      <p:graphicFrame>
        <p:nvGraphicFramePr>
          <p:cNvPr id="848899" name="Group 3"/>
          <p:cNvGraphicFramePr>
            <a:graphicFrameLocks noGrp="1"/>
          </p:cNvGraphicFramePr>
          <p:nvPr>
            <p:ph idx="1"/>
          </p:nvPr>
        </p:nvGraphicFramePr>
        <p:xfrm>
          <a:off x="101600" y="2746375"/>
          <a:ext cx="4534195" cy="3742944"/>
        </p:xfrm>
        <a:graphic>
          <a:graphicData uri="http://schemas.openxmlformats.org/drawingml/2006/table">
            <a:tbl>
              <a:tblPr/>
              <a:tblGrid>
                <a:gridCol w="429876"/>
                <a:gridCol w="4104319"/>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Requesting Withdrawal of a Line Item (Graphics 3.3.30 – 3.3.33)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Inventory Schedule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Scroll</a:t>
                      </a:r>
                      <a:r>
                        <a:rPr kumimoji="0" lang="en-US" sz="1200" b="0" i="0" u="none" strike="noStrike" cap="none" normalizeH="0" baseline="0" dirty="0" smtClean="0">
                          <a:ln>
                            <a:noFill/>
                          </a:ln>
                          <a:solidFill>
                            <a:schemeClr val="tx1"/>
                          </a:solidFill>
                          <a:effectLst/>
                          <a:latin typeface="Arial" pitchFamily="34" charset="0"/>
                        </a:rPr>
                        <a:t> down to the </a:t>
                      </a:r>
                      <a:r>
                        <a:rPr kumimoji="0" lang="en-US" sz="1200" b="1" i="0" u="none" strike="noStrike" cap="none" normalizeH="0" baseline="0" dirty="0" smtClean="0">
                          <a:ln>
                            <a:noFill/>
                          </a:ln>
                          <a:solidFill>
                            <a:schemeClr val="tx1"/>
                          </a:solidFill>
                          <a:effectLst/>
                          <a:latin typeface="Arial" pitchFamily="34" charset="0"/>
                        </a:rPr>
                        <a:t>Line Items tab </a:t>
                      </a:r>
                      <a:r>
                        <a:rPr kumimoji="0" lang="en-US" sz="1200" b="0" i="0" u="none" strike="noStrike" cap="none" normalizeH="0" baseline="0" dirty="0" smtClean="0">
                          <a:ln>
                            <a:noFill/>
                          </a:ln>
                          <a:solidFill>
                            <a:schemeClr val="tx1"/>
                          </a:solidFill>
                          <a:effectLst/>
                          <a:latin typeface="Arial" pitchFamily="34" charset="0"/>
                        </a:rPr>
                        <a:t>at the bottom of the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link on the </a:t>
                      </a:r>
                      <a:r>
                        <a:rPr kumimoji="0" lang="en-US" sz="1200" b="1" i="0" u="none" strike="noStrike" cap="none" normalizeH="0" baseline="0" dirty="0" smtClean="0">
                          <a:ln>
                            <a:noFill/>
                          </a:ln>
                          <a:solidFill>
                            <a:schemeClr val="tx1"/>
                          </a:solidFill>
                          <a:effectLst/>
                          <a:latin typeface="Arial" pitchFamily="34" charset="0"/>
                        </a:rPr>
                        <a:t>item number </a:t>
                      </a:r>
                      <a:r>
                        <a:rPr kumimoji="0" lang="en-US" sz="1200" b="0" i="0" u="none" strike="noStrike" cap="none" normalizeH="0" baseline="0" dirty="0" smtClean="0">
                          <a:ln>
                            <a:noFill/>
                          </a:ln>
                          <a:solidFill>
                            <a:schemeClr val="tx1"/>
                          </a:solidFill>
                          <a:effectLst/>
                          <a:latin typeface="Arial" pitchFamily="34" charset="0"/>
                        </a:rPr>
                        <a:t>for the item you wish to withdraw.</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Item page appears (Graphic 3.3.30).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withdraw</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Withdraw Line Item page appears (Graphic 3.3.31).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next to the line item to withdraw it.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Modify</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Withdraw Quantity </a:t>
                      </a:r>
                      <a:r>
                        <a:rPr kumimoji="0" lang="en-US" sz="1200" b="0" i="0" u="none" strike="noStrike" cap="none" normalizeH="0" baseline="0" dirty="0" smtClean="0">
                          <a:ln>
                            <a:noFill/>
                          </a:ln>
                          <a:solidFill>
                            <a:schemeClr val="tx1"/>
                          </a:solidFill>
                          <a:effectLst/>
                          <a:latin typeface="Arial" pitchFamily="34" charset="0"/>
                        </a:rPr>
                        <a:t>if necessary.</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You may withdraw the entire quantity or a partial quantity.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Assign UII to Withdrawal page appears (Graphic 3.3.32).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7599" name="Rectangle 3"/>
          <p:cNvSpPr txBox="1">
            <a:spLocks noChangeArrowheads="1"/>
          </p:cNvSpPr>
          <p:nvPr/>
        </p:nvSpPr>
        <p:spPr bwMode="auto">
          <a:xfrm>
            <a:off x="0" y="1220788"/>
            <a:ext cx="837406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Requesting Withdrawal of a Line Item</a:t>
            </a:r>
          </a:p>
        </p:txBody>
      </p:sp>
      <p:sp>
        <p:nvSpPr>
          <p:cNvPr id="23760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1E32653-497D-4F74-9607-A3031F3E1D40}" type="slidenum">
              <a:rPr lang="en-US" sz="800">
                <a:solidFill>
                  <a:schemeClr val="bg1"/>
                </a:solidFill>
                <a:ea typeface="Arial Unicode MS" pitchFamily="34" charset="-128"/>
                <a:cs typeface="Arial Unicode MS" pitchFamily="34" charset="-128"/>
              </a:rPr>
              <a:pPr algn="r" eaLnBrk="0" hangingPunct="0"/>
              <a:t>229</a:t>
            </a:fld>
            <a:endParaRPr lang="en-US" sz="800">
              <a:solidFill>
                <a:schemeClr val="bg1"/>
              </a:solidFill>
              <a:ea typeface="Arial Unicode MS" pitchFamily="34" charset="-128"/>
              <a:cs typeface="Arial Unicode MS" pitchFamily="34" charset="-128"/>
            </a:endParaRPr>
          </a:p>
        </p:txBody>
      </p:sp>
      <p:pic>
        <p:nvPicPr>
          <p:cNvPr id="237601" name="Picture 27" descr="Withdraw Line Item page"/>
          <p:cNvPicPr>
            <a:picLocks noChangeAspect="1" noChangeArrowheads="1"/>
          </p:cNvPicPr>
          <p:nvPr/>
        </p:nvPicPr>
        <p:blipFill>
          <a:blip r:embed="rId2" cstate="print"/>
          <a:srcRect/>
          <a:stretch>
            <a:fillRect/>
          </a:stretch>
        </p:blipFill>
        <p:spPr bwMode="auto">
          <a:xfrm>
            <a:off x="4759325" y="3600450"/>
            <a:ext cx="4287838" cy="1362075"/>
          </a:xfrm>
          <a:prstGeom prst="rect">
            <a:avLst/>
          </a:prstGeom>
          <a:noFill/>
          <a:ln w="19050">
            <a:solidFill>
              <a:schemeClr val="tx1"/>
            </a:solidFill>
            <a:miter lim="800000"/>
            <a:headEnd/>
            <a:tailEnd/>
          </a:ln>
        </p:spPr>
      </p:pic>
      <p:sp>
        <p:nvSpPr>
          <p:cNvPr id="237602" name="Rectangle 14"/>
          <p:cNvSpPr>
            <a:spLocks noChangeArrowheads="1"/>
          </p:cNvSpPr>
          <p:nvPr/>
        </p:nvSpPr>
        <p:spPr bwMode="auto">
          <a:xfrm>
            <a:off x="4748213" y="4983163"/>
            <a:ext cx="2090737" cy="215900"/>
          </a:xfrm>
          <a:prstGeom prst="rect">
            <a:avLst/>
          </a:prstGeom>
          <a:noFill/>
          <a:ln w="9525">
            <a:noFill/>
            <a:miter lim="800000"/>
            <a:headEnd/>
            <a:tailEnd/>
          </a:ln>
        </p:spPr>
        <p:txBody>
          <a:bodyPr wrap="none">
            <a:spAutoFit/>
          </a:bodyPr>
          <a:lstStyle/>
          <a:p>
            <a:pPr algn="l"/>
            <a:r>
              <a:rPr lang="en-US" sz="800"/>
              <a:t>Graphic 3.3.31 : Withdraw Line Item page</a:t>
            </a:r>
          </a:p>
        </p:txBody>
      </p:sp>
      <p:pic>
        <p:nvPicPr>
          <p:cNvPr id="237603" name="Picture 7" descr="wd2.gif"/>
          <p:cNvPicPr>
            <a:picLocks noChangeAspect="1"/>
          </p:cNvPicPr>
          <p:nvPr/>
        </p:nvPicPr>
        <p:blipFill>
          <a:blip r:embed="rId3" cstate="print"/>
          <a:srcRect/>
          <a:stretch>
            <a:fillRect/>
          </a:stretch>
        </p:blipFill>
        <p:spPr bwMode="auto">
          <a:xfrm>
            <a:off x="4849813" y="1771650"/>
            <a:ext cx="4189412" cy="1419225"/>
          </a:xfrm>
          <a:prstGeom prst="rect">
            <a:avLst/>
          </a:prstGeom>
          <a:noFill/>
          <a:ln w="19050">
            <a:solidFill>
              <a:schemeClr val="tx1"/>
            </a:solidFill>
            <a:miter lim="800000"/>
            <a:headEnd/>
            <a:tailEnd/>
          </a:ln>
        </p:spPr>
      </p:pic>
      <p:sp>
        <p:nvSpPr>
          <p:cNvPr id="237604" name="Rectangle 14"/>
          <p:cNvSpPr>
            <a:spLocks noChangeArrowheads="1"/>
          </p:cNvSpPr>
          <p:nvPr/>
        </p:nvSpPr>
        <p:spPr bwMode="auto">
          <a:xfrm>
            <a:off x="4835525" y="3189288"/>
            <a:ext cx="1660525" cy="215900"/>
          </a:xfrm>
          <a:prstGeom prst="rect">
            <a:avLst/>
          </a:prstGeom>
          <a:noFill/>
          <a:ln w="9525">
            <a:noFill/>
            <a:miter lim="800000"/>
            <a:headEnd/>
            <a:tailEnd/>
          </a:ln>
        </p:spPr>
        <p:txBody>
          <a:bodyPr wrap="none">
            <a:spAutoFit/>
          </a:bodyPr>
          <a:lstStyle/>
          <a:p>
            <a:pPr algn="l"/>
            <a:r>
              <a:rPr lang="en-US" sz="800"/>
              <a:t>Graphic 3.3.30 : View Item page</a:t>
            </a:r>
          </a:p>
        </p:txBody>
      </p:sp>
      <p:sp>
        <p:nvSpPr>
          <p:cNvPr id="237605" name="Text Box 5"/>
          <p:cNvSpPr txBox="1">
            <a:spLocks noChangeArrowheads="1"/>
          </p:cNvSpPr>
          <p:nvPr/>
        </p:nvSpPr>
        <p:spPr bwMode="auto">
          <a:xfrm>
            <a:off x="0" y="1692275"/>
            <a:ext cx="4772025" cy="1016000"/>
          </a:xfrm>
          <a:prstGeom prst="rect">
            <a:avLst/>
          </a:prstGeom>
          <a:noFill/>
          <a:ln w="9525">
            <a:noFill/>
            <a:miter lim="800000"/>
            <a:headEnd/>
            <a:tailEnd/>
          </a:ln>
        </p:spPr>
        <p:txBody>
          <a:bodyPr>
            <a:spAutoFit/>
          </a:bodyPr>
          <a:lstStyle/>
          <a:p>
            <a:pPr algn="l"/>
            <a:r>
              <a:rPr lang="en-US" sz="1200"/>
              <a:t>The Contractor may submit a line item withdrawal request as long as the schedule it is on has been assigned to a case and the line item does not have any pending or completed dispositions, requisitions, or sales. When requesting a withdrawal at the line item level, you may withdraw the entire line item or a partial quantity. </a:t>
            </a:r>
          </a:p>
        </p:txBody>
      </p:sp>
      <p:sp>
        <p:nvSpPr>
          <p:cNvPr id="237606" name="Rectangle 25"/>
          <p:cNvSpPr>
            <a:spLocks noChangeArrowheads="1"/>
          </p:cNvSpPr>
          <p:nvPr/>
        </p:nvSpPr>
        <p:spPr bwMode="auto">
          <a:xfrm>
            <a:off x="8618538" y="2571750"/>
            <a:ext cx="323850" cy="95250"/>
          </a:xfrm>
          <a:prstGeom prst="rect">
            <a:avLst/>
          </a:prstGeom>
          <a:noFill/>
          <a:ln w="19050" algn="ctr">
            <a:solidFill>
              <a:schemeClr val="folHlink"/>
            </a:solidFill>
            <a:miter lim="800000"/>
            <a:headEnd/>
            <a:tailEnd/>
          </a:ln>
        </p:spPr>
        <p:txBody>
          <a:bodyPr wrap="none" anchor="ctr"/>
          <a:lstStyle/>
          <a:p>
            <a:endParaRPr lang="en-US"/>
          </a:p>
        </p:txBody>
      </p:sp>
      <p:sp>
        <p:nvSpPr>
          <p:cNvPr id="237607" name="Rectangle 25"/>
          <p:cNvSpPr>
            <a:spLocks noChangeArrowheads="1"/>
          </p:cNvSpPr>
          <p:nvPr/>
        </p:nvSpPr>
        <p:spPr bwMode="auto">
          <a:xfrm>
            <a:off x="6378575" y="4648200"/>
            <a:ext cx="765175" cy="114300"/>
          </a:xfrm>
          <a:prstGeom prst="rect">
            <a:avLst/>
          </a:prstGeom>
          <a:noFill/>
          <a:ln w="19050" algn="ctr">
            <a:solidFill>
              <a:schemeClr val="folHlink"/>
            </a:solidFill>
            <a:miter lim="800000"/>
            <a:headEnd/>
            <a:tailEnd/>
          </a:ln>
        </p:spPr>
        <p:txBody>
          <a:bodyPr wrap="none" anchor="ctr"/>
          <a:lstStyle/>
          <a:p>
            <a:endParaRPr lang="en-US"/>
          </a:p>
        </p:txBody>
      </p:sp>
      <p:sp>
        <p:nvSpPr>
          <p:cNvPr id="237608" name="Rectangle 25"/>
          <p:cNvSpPr>
            <a:spLocks noChangeArrowheads="1"/>
          </p:cNvSpPr>
          <p:nvPr/>
        </p:nvSpPr>
        <p:spPr bwMode="auto">
          <a:xfrm>
            <a:off x="4929188" y="4514850"/>
            <a:ext cx="174625" cy="104775"/>
          </a:xfrm>
          <a:prstGeom prst="rect">
            <a:avLst/>
          </a:prstGeom>
          <a:noFill/>
          <a:ln w="19050" algn="ctr">
            <a:solidFill>
              <a:schemeClr val="folHlink"/>
            </a:solidFill>
            <a:miter lim="800000"/>
            <a:headEnd/>
            <a:tailEnd/>
          </a:ln>
        </p:spPr>
        <p:txBody>
          <a:bodyPr wrap="none" anchor="ctr"/>
          <a:lstStyle/>
          <a:p>
            <a:endParaRPr lang="en-US"/>
          </a:p>
        </p:txBody>
      </p:sp>
      <p:sp>
        <p:nvSpPr>
          <p:cNvPr id="237609" name="Rectangle 25"/>
          <p:cNvSpPr>
            <a:spLocks noChangeArrowheads="1"/>
          </p:cNvSpPr>
          <p:nvPr/>
        </p:nvSpPr>
        <p:spPr bwMode="auto">
          <a:xfrm>
            <a:off x="8382000" y="4505325"/>
            <a:ext cx="50482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Two – Topics</a:t>
            </a:r>
          </a:p>
        </p:txBody>
      </p:sp>
      <p:sp>
        <p:nvSpPr>
          <p:cNvPr id="2662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FDE8D10-6C9E-48AD-93D6-A33740424E2A}" type="slidenum">
              <a:rPr lang="en-US" sz="800">
                <a:solidFill>
                  <a:schemeClr val="bg1"/>
                </a:solidFill>
                <a:ea typeface="ＭＳ Ｐゴシック"/>
                <a:cs typeface="ＭＳ Ｐゴシック"/>
              </a:rPr>
              <a:pPr algn="r" eaLnBrk="0" hangingPunct="0"/>
              <a:t>23</a:t>
            </a:fld>
            <a:endParaRPr lang="en-US" sz="800">
              <a:solidFill>
                <a:schemeClr val="bg1"/>
              </a:solidFill>
              <a:ea typeface="ＭＳ Ｐゴシック"/>
              <a:cs typeface="ＭＳ Ｐゴシック"/>
            </a:endParaRPr>
          </a:p>
        </p:txBody>
      </p:sp>
      <p:sp>
        <p:nvSpPr>
          <p:cNvPr id="2662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Two Topics</a:t>
            </a:r>
          </a:p>
        </p:txBody>
      </p:sp>
      <p:graphicFrame>
        <p:nvGraphicFramePr>
          <p:cNvPr id="6" name="Table 5"/>
          <p:cNvGraphicFramePr>
            <a:graphicFrameLocks noGrp="1"/>
          </p:cNvGraphicFramePr>
          <p:nvPr/>
        </p:nvGraphicFramePr>
        <p:xfrm>
          <a:off x="430213" y="1773238"/>
          <a:ext cx="7071360" cy="134112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Inventory Schedule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Referral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Three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Case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PCARSS User Roles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Grp="1" noChangeArrowheads="1"/>
          </p:cNvSpPr>
          <p:nvPr>
            <p:ph type="title"/>
          </p:nvPr>
        </p:nvSpPr>
        <p:spPr>
          <a:xfrm>
            <a:off x="1755775" y="282575"/>
            <a:ext cx="7243763" cy="717550"/>
          </a:xfrm>
        </p:spPr>
        <p:txBody>
          <a:bodyPr/>
          <a:lstStyle/>
          <a:p>
            <a:pPr eaLnBrk="1" hangingPunct="1"/>
            <a:r>
              <a:rPr lang="en-US" smtClean="0"/>
              <a:t>Topic Eleven – Requesting Withdrawal of a Line Item</a:t>
            </a:r>
          </a:p>
        </p:txBody>
      </p:sp>
      <p:graphicFrame>
        <p:nvGraphicFramePr>
          <p:cNvPr id="238624" name="Group 32"/>
          <p:cNvGraphicFramePr>
            <a:graphicFrameLocks noGrp="1"/>
          </p:cNvGraphicFramePr>
          <p:nvPr>
            <p:ph idx="1"/>
          </p:nvPr>
        </p:nvGraphicFramePr>
        <p:xfrm>
          <a:off x="130175" y="1784350"/>
          <a:ext cx="3241675" cy="4425696"/>
        </p:xfrm>
        <a:graphic>
          <a:graphicData uri="http://schemas.openxmlformats.org/drawingml/2006/table">
            <a:tbl>
              <a:tblPr/>
              <a:tblGrid>
                <a:gridCol w="384175"/>
                <a:gridCol w="2857500"/>
              </a:tblGrid>
              <a:tr h="12223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Requesting Withdrawal of a Line Item (Graphics 3.3.30 – 3.3.33)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444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you wish to withdraw.</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The Assign UII to Withdrawal page will not appear if the item does not have UIIs or if you are withdrawing the full remaining quantity.</a:t>
                      </a:r>
                      <a:endParaRPr kumimoji="0" lang="en-US" sz="10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Comments for Withdraw Line Item page appears (Graphic 3.3.33).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2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in reference to the withdrawal request.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 </a:t>
                      </a:r>
                      <a:r>
                        <a:rPr kumimoji="0" lang="en-US" sz="1200" b="0" i="0" u="none" strike="noStrike" cap="none" normalizeH="0" baseline="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These comments will be available when the PLCO reviews the withdrawal request. The items requested for withdrawal are now unavailable, and will remain unavailable unless the request is disapproved.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8614" name="Rectangle 3"/>
          <p:cNvSpPr txBox="1">
            <a:spLocks noChangeArrowheads="1"/>
          </p:cNvSpPr>
          <p:nvPr/>
        </p:nvSpPr>
        <p:spPr bwMode="auto">
          <a:xfrm>
            <a:off x="0" y="1220788"/>
            <a:ext cx="837406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Requesting Withdrawal of a Line Item – Continued </a:t>
            </a:r>
          </a:p>
        </p:txBody>
      </p:sp>
      <p:sp>
        <p:nvSpPr>
          <p:cNvPr id="2386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0D40D12-9FB7-41A3-A48C-0696F753C4A5}" type="slidenum">
              <a:rPr lang="en-US" sz="800">
                <a:solidFill>
                  <a:schemeClr val="bg1"/>
                </a:solidFill>
                <a:ea typeface="Arial Unicode MS" pitchFamily="34" charset="-128"/>
                <a:cs typeface="Arial Unicode MS" pitchFamily="34" charset="-128"/>
              </a:rPr>
              <a:pPr algn="r" eaLnBrk="0" hangingPunct="0"/>
              <a:t>230</a:t>
            </a:fld>
            <a:endParaRPr lang="en-US" sz="800">
              <a:solidFill>
                <a:schemeClr val="bg1"/>
              </a:solidFill>
              <a:ea typeface="Arial Unicode MS" pitchFamily="34" charset="-128"/>
              <a:cs typeface="Arial Unicode MS" pitchFamily="34" charset="-128"/>
            </a:endParaRPr>
          </a:p>
        </p:txBody>
      </p:sp>
      <p:pic>
        <p:nvPicPr>
          <p:cNvPr id="238616" name="Picture 29" descr="Comments for Withdraw Line Item page"/>
          <p:cNvPicPr>
            <a:picLocks noChangeAspect="1" noChangeArrowheads="1"/>
          </p:cNvPicPr>
          <p:nvPr/>
        </p:nvPicPr>
        <p:blipFill>
          <a:blip r:embed="rId2" cstate="print"/>
          <a:srcRect/>
          <a:stretch>
            <a:fillRect/>
          </a:stretch>
        </p:blipFill>
        <p:spPr bwMode="auto">
          <a:xfrm>
            <a:off x="3733800" y="4429125"/>
            <a:ext cx="4981575" cy="1981200"/>
          </a:xfrm>
          <a:prstGeom prst="rect">
            <a:avLst/>
          </a:prstGeom>
          <a:noFill/>
          <a:ln w="19050">
            <a:solidFill>
              <a:schemeClr val="tx1"/>
            </a:solidFill>
            <a:miter lim="800000"/>
            <a:headEnd/>
            <a:tailEnd/>
          </a:ln>
        </p:spPr>
      </p:pic>
      <p:pic>
        <p:nvPicPr>
          <p:cNvPr id="238617" name="Picture 28" descr="Assign UII to Withdrawal page"/>
          <p:cNvPicPr>
            <a:picLocks noChangeAspect="1" noChangeArrowheads="1"/>
          </p:cNvPicPr>
          <p:nvPr/>
        </p:nvPicPr>
        <p:blipFill>
          <a:blip r:embed="rId3" cstate="print"/>
          <a:srcRect/>
          <a:stretch>
            <a:fillRect/>
          </a:stretch>
        </p:blipFill>
        <p:spPr bwMode="auto">
          <a:xfrm>
            <a:off x="3752850" y="1751013"/>
            <a:ext cx="4962525" cy="2344737"/>
          </a:xfrm>
          <a:prstGeom prst="rect">
            <a:avLst/>
          </a:prstGeom>
          <a:noFill/>
          <a:ln w="19050">
            <a:solidFill>
              <a:schemeClr val="tx1"/>
            </a:solidFill>
            <a:miter lim="800000"/>
            <a:headEnd/>
            <a:tailEnd/>
          </a:ln>
        </p:spPr>
      </p:pic>
      <p:sp>
        <p:nvSpPr>
          <p:cNvPr id="238618" name="Rectangle 14"/>
          <p:cNvSpPr>
            <a:spLocks noChangeArrowheads="1"/>
          </p:cNvSpPr>
          <p:nvPr/>
        </p:nvSpPr>
        <p:spPr bwMode="auto">
          <a:xfrm>
            <a:off x="3730625" y="4114800"/>
            <a:ext cx="2330450" cy="215900"/>
          </a:xfrm>
          <a:prstGeom prst="rect">
            <a:avLst/>
          </a:prstGeom>
          <a:noFill/>
          <a:ln w="9525">
            <a:noFill/>
            <a:miter lim="800000"/>
            <a:headEnd/>
            <a:tailEnd/>
          </a:ln>
        </p:spPr>
        <p:txBody>
          <a:bodyPr wrap="none">
            <a:spAutoFit/>
          </a:bodyPr>
          <a:lstStyle/>
          <a:p>
            <a:pPr algn="l"/>
            <a:r>
              <a:rPr lang="en-US" sz="800"/>
              <a:t>Graphic 3.3.32 : Assign UII to Withdrawal page</a:t>
            </a:r>
          </a:p>
        </p:txBody>
      </p:sp>
      <p:sp>
        <p:nvSpPr>
          <p:cNvPr id="238619" name="Rectangle 14"/>
          <p:cNvSpPr>
            <a:spLocks noChangeArrowheads="1"/>
          </p:cNvSpPr>
          <p:nvPr/>
        </p:nvSpPr>
        <p:spPr bwMode="auto">
          <a:xfrm>
            <a:off x="3711575" y="6429375"/>
            <a:ext cx="2765425" cy="215900"/>
          </a:xfrm>
          <a:prstGeom prst="rect">
            <a:avLst/>
          </a:prstGeom>
          <a:noFill/>
          <a:ln w="9525">
            <a:noFill/>
            <a:miter lim="800000"/>
            <a:headEnd/>
            <a:tailEnd/>
          </a:ln>
        </p:spPr>
        <p:txBody>
          <a:bodyPr wrap="none">
            <a:spAutoFit/>
          </a:bodyPr>
          <a:lstStyle/>
          <a:p>
            <a:pPr algn="l"/>
            <a:r>
              <a:rPr lang="en-US" sz="800"/>
              <a:t>Graphic 3.3.33 : Comments for Withdraw Line Item page</a:t>
            </a:r>
          </a:p>
        </p:txBody>
      </p:sp>
      <p:sp>
        <p:nvSpPr>
          <p:cNvPr id="238620" name="Rectangle 25"/>
          <p:cNvSpPr>
            <a:spLocks noChangeArrowheads="1"/>
          </p:cNvSpPr>
          <p:nvPr/>
        </p:nvSpPr>
        <p:spPr bwMode="auto">
          <a:xfrm>
            <a:off x="5892800" y="3733800"/>
            <a:ext cx="317500" cy="104775"/>
          </a:xfrm>
          <a:prstGeom prst="rect">
            <a:avLst/>
          </a:prstGeom>
          <a:noFill/>
          <a:ln w="19050" algn="ctr">
            <a:solidFill>
              <a:schemeClr val="folHlink"/>
            </a:solidFill>
            <a:miter lim="800000"/>
            <a:headEnd/>
            <a:tailEnd/>
          </a:ln>
        </p:spPr>
        <p:txBody>
          <a:bodyPr wrap="none" anchor="ctr"/>
          <a:lstStyle/>
          <a:p>
            <a:endParaRPr lang="en-US"/>
          </a:p>
        </p:txBody>
      </p:sp>
      <p:sp>
        <p:nvSpPr>
          <p:cNvPr id="238621" name="Rectangle 25"/>
          <p:cNvSpPr>
            <a:spLocks noChangeArrowheads="1"/>
          </p:cNvSpPr>
          <p:nvPr/>
        </p:nvSpPr>
        <p:spPr bwMode="auto">
          <a:xfrm>
            <a:off x="5892800" y="6048375"/>
            <a:ext cx="317500" cy="114300"/>
          </a:xfrm>
          <a:prstGeom prst="rect">
            <a:avLst/>
          </a:prstGeom>
          <a:noFill/>
          <a:ln w="19050" algn="ctr">
            <a:solidFill>
              <a:schemeClr val="folHlink"/>
            </a:solidFill>
            <a:miter lim="800000"/>
            <a:headEnd/>
            <a:tailEnd/>
          </a:ln>
        </p:spPr>
        <p:txBody>
          <a:bodyPr wrap="none" anchor="ctr"/>
          <a:lstStyle/>
          <a:p>
            <a:endParaRPr lang="en-US"/>
          </a:p>
        </p:txBody>
      </p:sp>
      <p:sp>
        <p:nvSpPr>
          <p:cNvPr id="238622" name="Rectangle 25"/>
          <p:cNvSpPr>
            <a:spLocks noChangeArrowheads="1"/>
          </p:cNvSpPr>
          <p:nvPr/>
        </p:nvSpPr>
        <p:spPr bwMode="auto">
          <a:xfrm>
            <a:off x="4016375" y="3076575"/>
            <a:ext cx="165100" cy="6286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1755775" y="282575"/>
            <a:ext cx="7388225" cy="717550"/>
          </a:xfrm>
        </p:spPr>
        <p:txBody>
          <a:bodyPr/>
          <a:lstStyle/>
          <a:p>
            <a:pPr eaLnBrk="1" hangingPunct="1"/>
            <a:r>
              <a:rPr lang="en-US" sz="2200" smtClean="0"/>
              <a:t>Topic Twelve – Resubmitting an Inventory Schedule</a:t>
            </a:r>
          </a:p>
        </p:txBody>
      </p:sp>
      <p:sp>
        <p:nvSpPr>
          <p:cNvPr id="23961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451E5E4-FB4E-4C9E-8934-0F8F7FEC2EF0}" type="slidenum">
              <a:rPr lang="en-US" sz="800">
                <a:solidFill>
                  <a:schemeClr val="bg1"/>
                </a:solidFill>
                <a:ea typeface="ＭＳ Ｐゴシック"/>
                <a:cs typeface="ＭＳ Ｐゴシック"/>
              </a:rPr>
              <a:pPr algn="r" eaLnBrk="0" hangingPunct="0"/>
              <a:t>231</a:t>
            </a:fld>
            <a:endParaRPr lang="en-US" sz="800">
              <a:solidFill>
                <a:schemeClr val="bg1"/>
              </a:solidFill>
              <a:ea typeface="ＭＳ Ｐゴシック"/>
              <a:cs typeface="ＭＳ Ｐゴシック"/>
            </a:endParaRPr>
          </a:p>
        </p:txBody>
      </p:sp>
      <p:sp>
        <p:nvSpPr>
          <p:cNvPr id="239620" name="Rectangle 3"/>
          <p:cNvSpPr txBox="1">
            <a:spLocks noChangeArrowheads="1"/>
          </p:cNvSpPr>
          <p:nvPr/>
        </p:nvSpPr>
        <p:spPr bwMode="auto">
          <a:xfrm>
            <a:off x="0" y="1220788"/>
            <a:ext cx="64738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Resubmitting an Inventory Schedule</a:t>
            </a:r>
          </a:p>
        </p:txBody>
      </p:sp>
      <p:sp>
        <p:nvSpPr>
          <p:cNvPr id="239621" name="Text Box 5"/>
          <p:cNvSpPr txBox="1">
            <a:spLocks noChangeArrowheads="1"/>
          </p:cNvSpPr>
          <p:nvPr/>
        </p:nvSpPr>
        <p:spPr bwMode="auto">
          <a:xfrm>
            <a:off x="0" y="1787525"/>
            <a:ext cx="4279900" cy="457200"/>
          </a:xfrm>
          <a:prstGeom prst="rect">
            <a:avLst/>
          </a:prstGeom>
          <a:noFill/>
          <a:ln w="9525">
            <a:noFill/>
            <a:miter lim="800000"/>
            <a:headEnd/>
            <a:tailEnd/>
          </a:ln>
        </p:spPr>
        <p:txBody>
          <a:bodyPr>
            <a:spAutoFit/>
          </a:bodyPr>
          <a:lstStyle/>
          <a:p>
            <a:pPr algn="l"/>
            <a:r>
              <a:rPr lang="en-US" sz="1200"/>
              <a:t>Contractors, PLCOs, and Administrators can resubmit rejected inventory schedules.</a:t>
            </a:r>
          </a:p>
        </p:txBody>
      </p:sp>
      <p:pic>
        <p:nvPicPr>
          <p:cNvPr id="239622" name="Picture 25" descr="View Inventory Schedule page for a Rejected Inventory Schedule"/>
          <p:cNvPicPr>
            <a:picLocks noChangeAspect="1" noChangeArrowheads="1"/>
          </p:cNvPicPr>
          <p:nvPr/>
        </p:nvPicPr>
        <p:blipFill>
          <a:blip r:embed="rId2" cstate="print"/>
          <a:srcRect/>
          <a:stretch>
            <a:fillRect/>
          </a:stretch>
        </p:blipFill>
        <p:spPr bwMode="auto">
          <a:xfrm>
            <a:off x="4094163" y="1876425"/>
            <a:ext cx="4678362" cy="2152650"/>
          </a:xfrm>
          <a:prstGeom prst="rect">
            <a:avLst/>
          </a:prstGeom>
          <a:noFill/>
          <a:ln w="19050">
            <a:solidFill>
              <a:schemeClr val="tx1"/>
            </a:solidFill>
            <a:miter lim="800000"/>
            <a:headEnd/>
            <a:tailEnd/>
          </a:ln>
        </p:spPr>
      </p:pic>
      <p:sp>
        <p:nvSpPr>
          <p:cNvPr id="239623" name="Rectangle 14"/>
          <p:cNvSpPr>
            <a:spLocks noChangeArrowheads="1"/>
          </p:cNvSpPr>
          <p:nvPr/>
        </p:nvSpPr>
        <p:spPr bwMode="auto">
          <a:xfrm>
            <a:off x="4073525" y="4048125"/>
            <a:ext cx="2586038" cy="215900"/>
          </a:xfrm>
          <a:prstGeom prst="rect">
            <a:avLst/>
          </a:prstGeom>
          <a:noFill/>
          <a:ln w="9525">
            <a:noFill/>
            <a:miter lim="800000"/>
            <a:headEnd/>
            <a:tailEnd/>
          </a:ln>
        </p:spPr>
        <p:txBody>
          <a:bodyPr wrap="none">
            <a:spAutoFit/>
          </a:bodyPr>
          <a:lstStyle/>
          <a:p>
            <a:pPr algn="l"/>
            <a:r>
              <a:rPr lang="en-US" sz="800"/>
              <a:t>Graphic 3.3.34 : View Inventory Schedule page (top)</a:t>
            </a:r>
          </a:p>
        </p:txBody>
      </p:sp>
      <p:pic>
        <p:nvPicPr>
          <p:cNvPr id="239624" name="Picture 2" descr="Route Work to PLCO page"/>
          <p:cNvPicPr>
            <a:picLocks noChangeAspect="1" noChangeArrowheads="1"/>
          </p:cNvPicPr>
          <p:nvPr/>
        </p:nvPicPr>
        <p:blipFill>
          <a:blip r:embed="rId3" cstate="print"/>
          <a:srcRect/>
          <a:stretch>
            <a:fillRect/>
          </a:stretch>
        </p:blipFill>
        <p:spPr bwMode="auto">
          <a:xfrm>
            <a:off x="3952875" y="4438650"/>
            <a:ext cx="5019675" cy="1543050"/>
          </a:xfrm>
          <a:prstGeom prst="rect">
            <a:avLst/>
          </a:prstGeom>
          <a:noFill/>
          <a:ln w="19050">
            <a:solidFill>
              <a:schemeClr val="tx1"/>
            </a:solidFill>
            <a:miter lim="800000"/>
            <a:headEnd/>
            <a:tailEnd/>
          </a:ln>
        </p:spPr>
      </p:pic>
      <p:sp>
        <p:nvSpPr>
          <p:cNvPr id="239625" name="Rectangle 14"/>
          <p:cNvSpPr>
            <a:spLocks noChangeArrowheads="1"/>
          </p:cNvSpPr>
          <p:nvPr/>
        </p:nvSpPr>
        <p:spPr bwMode="auto">
          <a:xfrm>
            <a:off x="3930650" y="5991225"/>
            <a:ext cx="2176463" cy="215900"/>
          </a:xfrm>
          <a:prstGeom prst="rect">
            <a:avLst/>
          </a:prstGeom>
          <a:noFill/>
          <a:ln w="9525">
            <a:noFill/>
            <a:miter lim="800000"/>
            <a:headEnd/>
            <a:tailEnd/>
          </a:ln>
        </p:spPr>
        <p:txBody>
          <a:bodyPr wrap="none">
            <a:spAutoFit/>
          </a:bodyPr>
          <a:lstStyle/>
          <a:p>
            <a:pPr algn="l"/>
            <a:r>
              <a:rPr lang="en-US" sz="800"/>
              <a:t>Graphic 3.3.35 : Route Work to PLCO page</a:t>
            </a:r>
          </a:p>
        </p:txBody>
      </p:sp>
      <p:graphicFrame>
        <p:nvGraphicFramePr>
          <p:cNvPr id="11" name="Group 28"/>
          <p:cNvGraphicFramePr>
            <a:graphicFrameLocks noGrp="1"/>
          </p:cNvGraphicFramePr>
          <p:nvPr/>
        </p:nvGraphicFramePr>
        <p:xfrm>
          <a:off x="95250" y="2301875"/>
          <a:ext cx="3629025" cy="4139184"/>
        </p:xfrm>
        <a:graphic>
          <a:graphicData uri="http://schemas.openxmlformats.org/drawingml/2006/table">
            <a:tbl>
              <a:tblPr/>
              <a:tblGrid>
                <a:gridCol w="455016"/>
                <a:gridCol w="3174009"/>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Resubmitting an Inventory Schedule (Graphics 3.3.34 – 3.3.35)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My Work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42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you wish to resubmit.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3.3.34).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40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a:t>
                      </a:r>
                      <a:r>
                        <a:rPr kumimoji="0" lang="en-US" sz="1200" b="1" i="0" u="none" strike="noStrike" cap="none" normalizeH="0" baseline="0" dirty="0" smtClean="0">
                          <a:ln>
                            <a:noFill/>
                          </a:ln>
                          <a:solidFill>
                            <a:schemeClr val="tx1"/>
                          </a:solidFill>
                          <a:effectLst/>
                          <a:latin typeface="Arial" pitchFamily="34" charset="0"/>
                        </a:rPr>
                        <a:t> re-submit</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Route Work to PLCO page appears (Graphic 3.3.35).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133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or Administrator to whom you wish to route the inventory schedule, or leave the field blank to route to an internal PLCO using CMT.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58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Continue</a:t>
                      </a:r>
                      <a:r>
                        <a:rPr kumimoji="0" lang="en-US" sz="1200" b="0" i="0" u="none" strike="noStrike" cap="none" normalizeH="0" baseline="0" dirty="0" smtClean="0">
                          <a:ln>
                            <a:noFill/>
                          </a:ln>
                          <a:solidFill>
                            <a:schemeClr val="tx1"/>
                          </a:solidFill>
                          <a:effectLst/>
                          <a:latin typeface="Arial" pitchFamily="34" charset="0"/>
                        </a:rPr>
                        <a:t> button to submit the inventory schedule.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inventory schedule appears in the Inventory Schedules Workload, under the Active tab with Submitted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9648" name="Rectangle 25"/>
          <p:cNvSpPr>
            <a:spLocks noChangeArrowheads="1"/>
          </p:cNvSpPr>
          <p:nvPr/>
        </p:nvSpPr>
        <p:spPr bwMode="auto">
          <a:xfrm>
            <a:off x="6064250" y="5600700"/>
            <a:ext cx="422275" cy="133350"/>
          </a:xfrm>
          <a:prstGeom prst="rect">
            <a:avLst/>
          </a:prstGeom>
          <a:noFill/>
          <a:ln w="19050" algn="ctr">
            <a:solidFill>
              <a:schemeClr val="folHlink"/>
            </a:solidFill>
            <a:miter lim="800000"/>
            <a:headEnd/>
            <a:tailEnd/>
          </a:ln>
        </p:spPr>
        <p:txBody>
          <a:bodyPr wrap="none" anchor="ctr"/>
          <a:lstStyle/>
          <a:p>
            <a:endParaRPr lang="en-US"/>
          </a:p>
        </p:txBody>
      </p:sp>
      <p:sp>
        <p:nvSpPr>
          <p:cNvPr id="239649" name="Rectangle 25"/>
          <p:cNvSpPr>
            <a:spLocks noChangeArrowheads="1"/>
          </p:cNvSpPr>
          <p:nvPr/>
        </p:nvSpPr>
        <p:spPr bwMode="auto">
          <a:xfrm>
            <a:off x="7493000" y="2762250"/>
            <a:ext cx="38417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a:xfrm>
            <a:off x="1755775" y="282575"/>
            <a:ext cx="7232650" cy="717550"/>
          </a:xfrm>
        </p:spPr>
        <p:txBody>
          <a:bodyPr/>
          <a:lstStyle/>
          <a:p>
            <a:pPr eaLnBrk="1" hangingPunct="1"/>
            <a:r>
              <a:rPr lang="en-US" sz="1700" smtClean="0"/>
              <a:t>Topic Thirteen – Viewing Disposition Instructions and Shipping Items</a:t>
            </a:r>
          </a:p>
        </p:txBody>
      </p:sp>
      <p:sp>
        <p:nvSpPr>
          <p:cNvPr id="24064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2DF772A-2F57-416C-9DD7-5F1DB7FD309D}" type="slidenum">
              <a:rPr lang="en-US" sz="800">
                <a:solidFill>
                  <a:schemeClr val="bg1"/>
                </a:solidFill>
                <a:ea typeface="ＭＳ Ｐゴシック"/>
                <a:cs typeface="ＭＳ Ｐゴシック"/>
              </a:rPr>
              <a:pPr algn="r" eaLnBrk="0" hangingPunct="0"/>
              <a:t>232</a:t>
            </a:fld>
            <a:endParaRPr lang="en-US" sz="800">
              <a:solidFill>
                <a:schemeClr val="bg1"/>
              </a:solidFill>
              <a:ea typeface="ＭＳ Ｐゴシック"/>
              <a:cs typeface="ＭＳ Ｐゴシック"/>
            </a:endParaRPr>
          </a:p>
        </p:txBody>
      </p:sp>
      <p:sp>
        <p:nvSpPr>
          <p:cNvPr id="240644" name="Rectangle 3"/>
          <p:cNvSpPr txBox="1">
            <a:spLocks noChangeArrowheads="1"/>
          </p:cNvSpPr>
          <p:nvPr/>
        </p:nvSpPr>
        <p:spPr bwMode="auto">
          <a:xfrm>
            <a:off x="0" y="1220788"/>
            <a:ext cx="64738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Disposition Instructions and Shipping Items</a:t>
            </a:r>
          </a:p>
        </p:txBody>
      </p:sp>
      <p:sp>
        <p:nvSpPr>
          <p:cNvPr id="240645" name="Text Box 5"/>
          <p:cNvSpPr txBox="1">
            <a:spLocks noChangeArrowheads="1"/>
          </p:cNvSpPr>
          <p:nvPr/>
        </p:nvSpPr>
        <p:spPr bwMode="auto">
          <a:xfrm>
            <a:off x="0" y="1787525"/>
            <a:ext cx="4572000" cy="822325"/>
          </a:xfrm>
          <a:prstGeom prst="rect">
            <a:avLst/>
          </a:prstGeom>
          <a:noFill/>
          <a:ln w="9525">
            <a:noFill/>
            <a:miter lim="800000"/>
            <a:headEnd/>
            <a:tailEnd/>
          </a:ln>
        </p:spPr>
        <p:txBody>
          <a:bodyPr>
            <a:spAutoFit/>
          </a:bodyPr>
          <a:lstStyle/>
          <a:p>
            <a:pPr algn="l"/>
            <a:r>
              <a:rPr lang="en-US" sz="1200"/>
              <a:t>Contractors, PLCOs, and Administrators have the ability to ship dispositioned line items. When the PLCO issues a disposition code to an item in the inventory schedule, the schedule gains Disposition - Action Pending status.</a:t>
            </a:r>
          </a:p>
        </p:txBody>
      </p:sp>
      <p:pic>
        <p:nvPicPr>
          <p:cNvPr id="240646" name="Picture 25" descr="View Disposition page"/>
          <p:cNvPicPr>
            <a:picLocks noChangeAspect="1" noChangeArrowheads="1"/>
          </p:cNvPicPr>
          <p:nvPr/>
        </p:nvPicPr>
        <p:blipFill>
          <a:blip r:embed="rId2" cstate="print"/>
          <a:srcRect/>
          <a:stretch>
            <a:fillRect/>
          </a:stretch>
        </p:blipFill>
        <p:spPr bwMode="auto">
          <a:xfrm>
            <a:off x="4603750" y="3844925"/>
            <a:ext cx="4321175" cy="1681163"/>
          </a:xfrm>
          <a:prstGeom prst="rect">
            <a:avLst/>
          </a:prstGeom>
          <a:noFill/>
          <a:ln w="19050">
            <a:solidFill>
              <a:schemeClr val="tx1"/>
            </a:solidFill>
            <a:miter lim="800000"/>
            <a:headEnd/>
            <a:tailEnd/>
          </a:ln>
        </p:spPr>
      </p:pic>
      <p:sp>
        <p:nvSpPr>
          <p:cNvPr id="240647" name="Rectangle 14"/>
          <p:cNvSpPr>
            <a:spLocks noChangeArrowheads="1"/>
          </p:cNvSpPr>
          <p:nvPr/>
        </p:nvSpPr>
        <p:spPr bwMode="auto">
          <a:xfrm>
            <a:off x="4579938" y="5549900"/>
            <a:ext cx="1963737" cy="215900"/>
          </a:xfrm>
          <a:prstGeom prst="rect">
            <a:avLst/>
          </a:prstGeom>
          <a:noFill/>
          <a:ln w="9525">
            <a:noFill/>
            <a:miter lim="800000"/>
            <a:headEnd/>
            <a:tailEnd/>
          </a:ln>
        </p:spPr>
        <p:txBody>
          <a:bodyPr wrap="none">
            <a:spAutoFit/>
          </a:bodyPr>
          <a:lstStyle/>
          <a:p>
            <a:pPr algn="l"/>
            <a:r>
              <a:rPr lang="en-US" sz="800"/>
              <a:t>Graphic 3.3.37 : View Disposition page</a:t>
            </a:r>
          </a:p>
        </p:txBody>
      </p:sp>
      <p:pic>
        <p:nvPicPr>
          <p:cNvPr id="240648" name="Picture 8" descr="displink.gif"/>
          <p:cNvPicPr>
            <a:picLocks noChangeAspect="1"/>
          </p:cNvPicPr>
          <p:nvPr/>
        </p:nvPicPr>
        <p:blipFill>
          <a:blip r:embed="rId3" cstate="print"/>
          <a:srcRect/>
          <a:stretch>
            <a:fillRect/>
          </a:stretch>
        </p:blipFill>
        <p:spPr bwMode="auto">
          <a:xfrm>
            <a:off x="4597400" y="1785938"/>
            <a:ext cx="4313238" cy="1679575"/>
          </a:xfrm>
          <a:prstGeom prst="rect">
            <a:avLst/>
          </a:prstGeom>
          <a:noFill/>
          <a:ln w="19050">
            <a:solidFill>
              <a:schemeClr val="tx1"/>
            </a:solidFill>
            <a:miter lim="800000"/>
            <a:headEnd/>
            <a:tailEnd/>
          </a:ln>
        </p:spPr>
      </p:pic>
      <p:sp>
        <p:nvSpPr>
          <p:cNvPr id="240649" name="Rectangle 14"/>
          <p:cNvSpPr>
            <a:spLocks noChangeArrowheads="1"/>
          </p:cNvSpPr>
          <p:nvPr/>
        </p:nvSpPr>
        <p:spPr bwMode="auto">
          <a:xfrm>
            <a:off x="4568825" y="3473450"/>
            <a:ext cx="2205038" cy="215900"/>
          </a:xfrm>
          <a:prstGeom prst="rect">
            <a:avLst/>
          </a:prstGeom>
          <a:noFill/>
          <a:ln w="9525">
            <a:noFill/>
            <a:miter lim="800000"/>
            <a:headEnd/>
            <a:tailEnd/>
          </a:ln>
        </p:spPr>
        <p:txBody>
          <a:bodyPr wrap="none">
            <a:spAutoFit/>
          </a:bodyPr>
          <a:lstStyle/>
          <a:p>
            <a:pPr algn="l"/>
            <a:r>
              <a:rPr lang="en-US" sz="800"/>
              <a:t>Graphic 3.3.36 : View Disposition page (top)</a:t>
            </a:r>
          </a:p>
        </p:txBody>
      </p:sp>
      <p:graphicFrame>
        <p:nvGraphicFramePr>
          <p:cNvPr id="12" name="Group 31"/>
          <p:cNvGraphicFramePr>
            <a:graphicFrameLocks/>
          </p:cNvGraphicFramePr>
          <p:nvPr/>
        </p:nvGraphicFramePr>
        <p:xfrm>
          <a:off x="130175" y="2655888"/>
          <a:ext cx="4282337" cy="3840480"/>
        </p:xfrm>
        <a:graphic>
          <a:graphicData uri="http://schemas.openxmlformats.org/drawingml/2006/table">
            <a:tbl>
              <a:tblPr/>
              <a:tblGrid>
                <a:gridCol w="383838"/>
                <a:gridCol w="3898499"/>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Disposition Instructions and Shipping Items (Graphics 3.3.36 – 3.3.39)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Schedules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0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desired inventory schedule</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3.3.36).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985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 to view the disposition details.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Disposition page appears and displays the line items in the inventory schedule that have been issued a disposition code (Graphic 3.3.37). Items that require shipping have the Pending Shipment status and items that do not require shipping have the Shipping Not Required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920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view</a:t>
                      </a:r>
                      <a:r>
                        <a:rPr kumimoji="0" lang="en-US" sz="1200" b="0" i="0" u="none" strike="noStrike" cap="none" normalizeH="0" baseline="0" dirty="0" smtClean="0">
                          <a:ln>
                            <a:noFill/>
                          </a:ln>
                          <a:solidFill>
                            <a:schemeClr val="tx1"/>
                          </a:solidFill>
                          <a:effectLst/>
                          <a:latin typeface="Arial" pitchFamily="34" charset="0"/>
                        </a:rPr>
                        <a:t> link next to an item.</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Disposition Instructions page appears (Graphic 3.3.38).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0669" name="Rectangle 25"/>
          <p:cNvSpPr>
            <a:spLocks noChangeArrowheads="1"/>
          </p:cNvSpPr>
          <p:nvPr/>
        </p:nvSpPr>
        <p:spPr bwMode="auto">
          <a:xfrm>
            <a:off x="4648200" y="5038725"/>
            <a:ext cx="212725" cy="104775"/>
          </a:xfrm>
          <a:prstGeom prst="rect">
            <a:avLst/>
          </a:prstGeom>
          <a:noFill/>
          <a:ln w="19050" algn="ctr">
            <a:solidFill>
              <a:schemeClr val="folHlink"/>
            </a:solidFill>
            <a:miter lim="800000"/>
            <a:headEnd/>
            <a:tailEnd/>
          </a:ln>
        </p:spPr>
        <p:txBody>
          <a:bodyPr wrap="none" anchor="ctr"/>
          <a:lstStyle/>
          <a:p>
            <a:endParaRPr lang="en-US"/>
          </a:p>
        </p:txBody>
      </p:sp>
      <p:sp>
        <p:nvSpPr>
          <p:cNvPr id="240670" name="Rectangle 25"/>
          <p:cNvSpPr>
            <a:spLocks noChangeArrowheads="1"/>
          </p:cNvSpPr>
          <p:nvPr/>
        </p:nvSpPr>
        <p:spPr bwMode="auto">
          <a:xfrm>
            <a:off x="7353300" y="2581275"/>
            <a:ext cx="361950" cy="952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p:nvPr>
        </p:nvSpPr>
        <p:spPr>
          <a:xfrm>
            <a:off x="1755775" y="282575"/>
            <a:ext cx="7232650" cy="717550"/>
          </a:xfrm>
        </p:spPr>
        <p:txBody>
          <a:bodyPr/>
          <a:lstStyle/>
          <a:p>
            <a:pPr eaLnBrk="1" hangingPunct="1"/>
            <a:r>
              <a:rPr lang="en-US" sz="1700" smtClean="0"/>
              <a:t>Topic Thirteen – Viewing Disposition Instructions and Shipping Items</a:t>
            </a:r>
          </a:p>
        </p:txBody>
      </p:sp>
      <p:sp>
        <p:nvSpPr>
          <p:cNvPr id="24166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620B326-430F-45A0-AEC6-EA03A1E257DC}" type="slidenum">
              <a:rPr lang="en-US" sz="800">
                <a:solidFill>
                  <a:schemeClr val="bg1"/>
                </a:solidFill>
                <a:ea typeface="ＭＳ Ｐゴシック"/>
                <a:cs typeface="ＭＳ Ｐゴシック"/>
              </a:rPr>
              <a:pPr algn="r" eaLnBrk="0" hangingPunct="0"/>
              <a:t>233</a:t>
            </a:fld>
            <a:endParaRPr lang="en-US" sz="800">
              <a:solidFill>
                <a:schemeClr val="bg1"/>
              </a:solidFill>
              <a:ea typeface="ＭＳ Ｐゴシック"/>
              <a:cs typeface="ＭＳ Ｐゴシック"/>
            </a:endParaRPr>
          </a:p>
        </p:txBody>
      </p:sp>
      <p:sp>
        <p:nvSpPr>
          <p:cNvPr id="241668" name="Rectangle 3"/>
          <p:cNvSpPr txBox="1">
            <a:spLocks noChangeArrowheads="1"/>
          </p:cNvSpPr>
          <p:nvPr/>
        </p:nvSpPr>
        <p:spPr bwMode="auto">
          <a:xfrm>
            <a:off x="0" y="1220788"/>
            <a:ext cx="701992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Disposition Instructions and Shipping Items – Continued </a:t>
            </a:r>
          </a:p>
        </p:txBody>
      </p:sp>
      <p:pic>
        <p:nvPicPr>
          <p:cNvPr id="241669" name="Picture 25" descr="Disposition Instructions page"/>
          <p:cNvPicPr>
            <a:picLocks noChangeAspect="1" noChangeArrowheads="1"/>
          </p:cNvPicPr>
          <p:nvPr/>
        </p:nvPicPr>
        <p:blipFill>
          <a:blip r:embed="rId2" cstate="print"/>
          <a:srcRect/>
          <a:stretch>
            <a:fillRect/>
          </a:stretch>
        </p:blipFill>
        <p:spPr bwMode="auto">
          <a:xfrm>
            <a:off x="4048125" y="1752600"/>
            <a:ext cx="4852988" cy="3581400"/>
          </a:xfrm>
          <a:prstGeom prst="rect">
            <a:avLst/>
          </a:prstGeom>
          <a:noFill/>
          <a:ln w="19050">
            <a:solidFill>
              <a:schemeClr val="tx1"/>
            </a:solidFill>
            <a:miter lim="800000"/>
            <a:headEnd/>
            <a:tailEnd/>
          </a:ln>
        </p:spPr>
      </p:pic>
      <p:sp>
        <p:nvSpPr>
          <p:cNvPr id="241670" name="Rectangle 14"/>
          <p:cNvSpPr>
            <a:spLocks noChangeArrowheads="1"/>
          </p:cNvSpPr>
          <p:nvPr/>
        </p:nvSpPr>
        <p:spPr bwMode="auto">
          <a:xfrm>
            <a:off x="4025900" y="5343525"/>
            <a:ext cx="2268538" cy="215900"/>
          </a:xfrm>
          <a:prstGeom prst="rect">
            <a:avLst/>
          </a:prstGeom>
          <a:noFill/>
          <a:ln w="9525">
            <a:noFill/>
            <a:miter lim="800000"/>
            <a:headEnd/>
            <a:tailEnd/>
          </a:ln>
        </p:spPr>
        <p:txBody>
          <a:bodyPr wrap="none">
            <a:spAutoFit/>
          </a:bodyPr>
          <a:lstStyle/>
          <a:p>
            <a:pPr algn="l"/>
            <a:r>
              <a:rPr lang="en-US" sz="800"/>
              <a:t>Graphic 3.3.38 : Disposition Instructions page</a:t>
            </a:r>
          </a:p>
        </p:txBody>
      </p:sp>
      <p:graphicFrame>
        <p:nvGraphicFramePr>
          <p:cNvPr id="241687" name="Group 23"/>
          <p:cNvGraphicFramePr>
            <a:graphicFrameLocks noGrp="1"/>
          </p:cNvGraphicFramePr>
          <p:nvPr/>
        </p:nvGraphicFramePr>
        <p:xfrm>
          <a:off x="161925" y="1751013"/>
          <a:ext cx="3678238" cy="1694688"/>
        </p:xfrm>
        <a:graphic>
          <a:graphicData uri="http://schemas.openxmlformats.org/drawingml/2006/table">
            <a:tbl>
              <a:tblPr/>
              <a:tblGrid>
                <a:gridCol w="373063"/>
                <a:gridCol w="3305175"/>
              </a:tblGrid>
              <a:tr h="19050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Viewing Disposition Instructions and Shipping Items (Graphics 3.3.36 – 3.3.39)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206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that will be shipped.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Items Shipped</a:t>
                      </a:r>
                      <a:r>
                        <a:rPr kumimoji="0" lang="en-US" sz="1200" b="0" i="0" u="none" strike="noStrike" cap="none" normalizeH="0" baseline="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Disposition Comments page appears (Graphic 3.3.39).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1684" name="Rectangle 25"/>
          <p:cNvSpPr>
            <a:spLocks noChangeArrowheads="1"/>
          </p:cNvSpPr>
          <p:nvPr/>
        </p:nvSpPr>
        <p:spPr bwMode="auto">
          <a:xfrm>
            <a:off x="5959475" y="4057650"/>
            <a:ext cx="679450" cy="133350"/>
          </a:xfrm>
          <a:prstGeom prst="rect">
            <a:avLst/>
          </a:prstGeom>
          <a:noFill/>
          <a:ln w="19050" algn="ctr">
            <a:solidFill>
              <a:schemeClr val="folHlink"/>
            </a:solidFill>
            <a:miter lim="800000"/>
            <a:headEnd/>
            <a:tailEnd/>
          </a:ln>
        </p:spPr>
        <p:txBody>
          <a:bodyPr wrap="none" anchor="ctr"/>
          <a:lstStyle/>
          <a:p>
            <a:endParaRPr lang="en-US"/>
          </a:p>
        </p:txBody>
      </p:sp>
      <p:sp>
        <p:nvSpPr>
          <p:cNvPr id="241685" name="Rectangle 25"/>
          <p:cNvSpPr>
            <a:spLocks noChangeArrowheads="1"/>
          </p:cNvSpPr>
          <p:nvPr/>
        </p:nvSpPr>
        <p:spPr bwMode="auto">
          <a:xfrm>
            <a:off x="4130675" y="4486275"/>
            <a:ext cx="117475" cy="6191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755775" y="282575"/>
            <a:ext cx="7388225" cy="717550"/>
          </a:xfrm>
        </p:spPr>
        <p:txBody>
          <a:bodyPr/>
          <a:lstStyle/>
          <a:p>
            <a:pPr eaLnBrk="1" hangingPunct="1"/>
            <a:r>
              <a:rPr lang="en-US" sz="1700" smtClean="0"/>
              <a:t>Topic Thirteen – Viewing Disposition Instructions and Shipping Items</a:t>
            </a:r>
          </a:p>
        </p:txBody>
      </p:sp>
      <p:sp>
        <p:nvSpPr>
          <p:cNvPr id="24269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8C93040-5724-4C6A-852A-01463840B9E0}" type="slidenum">
              <a:rPr lang="en-US" sz="800">
                <a:solidFill>
                  <a:schemeClr val="bg1"/>
                </a:solidFill>
                <a:ea typeface="Arial Unicode MS" pitchFamily="34" charset="-128"/>
                <a:cs typeface="Arial Unicode MS" pitchFamily="34" charset="-128"/>
              </a:rPr>
              <a:pPr algn="r" eaLnBrk="0" hangingPunct="0"/>
              <a:t>234</a:t>
            </a:fld>
            <a:endParaRPr lang="en-US" sz="800">
              <a:solidFill>
                <a:schemeClr val="bg1"/>
              </a:solidFill>
              <a:ea typeface="Arial Unicode MS" pitchFamily="34" charset="-128"/>
              <a:cs typeface="Arial Unicode MS" pitchFamily="34" charset="-128"/>
            </a:endParaRPr>
          </a:p>
        </p:txBody>
      </p:sp>
      <p:sp>
        <p:nvSpPr>
          <p:cNvPr id="242692" name="Rectangle 3"/>
          <p:cNvSpPr txBox="1">
            <a:spLocks noChangeArrowheads="1"/>
          </p:cNvSpPr>
          <p:nvPr/>
        </p:nvSpPr>
        <p:spPr bwMode="auto">
          <a:xfrm>
            <a:off x="0" y="1220788"/>
            <a:ext cx="7696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Disposition Instructions and Shipping Items – Continued </a:t>
            </a:r>
          </a:p>
        </p:txBody>
      </p:sp>
      <p:pic>
        <p:nvPicPr>
          <p:cNvPr id="242693" name="Picture 26" descr="Disposition Comments page"/>
          <p:cNvPicPr>
            <a:picLocks noChangeAspect="1" noChangeArrowheads="1"/>
          </p:cNvPicPr>
          <p:nvPr/>
        </p:nvPicPr>
        <p:blipFill>
          <a:blip r:embed="rId2" cstate="print"/>
          <a:srcRect/>
          <a:stretch>
            <a:fillRect/>
          </a:stretch>
        </p:blipFill>
        <p:spPr bwMode="auto">
          <a:xfrm>
            <a:off x="4048125" y="1747838"/>
            <a:ext cx="4813300" cy="2147887"/>
          </a:xfrm>
          <a:prstGeom prst="rect">
            <a:avLst/>
          </a:prstGeom>
          <a:noFill/>
          <a:ln w="19050">
            <a:solidFill>
              <a:schemeClr val="tx1"/>
            </a:solidFill>
            <a:miter lim="800000"/>
            <a:headEnd/>
            <a:tailEnd/>
          </a:ln>
        </p:spPr>
      </p:pic>
      <p:sp>
        <p:nvSpPr>
          <p:cNvPr id="242694" name="Rectangle 14"/>
          <p:cNvSpPr>
            <a:spLocks noChangeArrowheads="1"/>
          </p:cNvSpPr>
          <p:nvPr/>
        </p:nvSpPr>
        <p:spPr bwMode="auto">
          <a:xfrm>
            <a:off x="4025900" y="3905250"/>
            <a:ext cx="2238375" cy="215900"/>
          </a:xfrm>
          <a:prstGeom prst="rect">
            <a:avLst/>
          </a:prstGeom>
          <a:noFill/>
          <a:ln w="9525">
            <a:noFill/>
            <a:miter lim="800000"/>
            <a:headEnd/>
            <a:tailEnd/>
          </a:ln>
        </p:spPr>
        <p:txBody>
          <a:bodyPr wrap="none">
            <a:spAutoFit/>
          </a:bodyPr>
          <a:lstStyle/>
          <a:p>
            <a:pPr algn="l"/>
            <a:r>
              <a:rPr lang="en-US" sz="800"/>
              <a:t>Graphic 3.3.39 : Disposition Comments page</a:t>
            </a:r>
          </a:p>
        </p:txBody>
      </p:sp>
      <p:graphicFrame>
        <p:nvGraphicFramePr>
          <p:cNvPr id="242710" name="Group 22"/>
          <p:cNvGraphicFramePr>
            <a:graphicFrameLocks noGrp="1"/>
          </p:cNvGraphicFramePr>
          <p:nvPr/>
        </p:nvGraphicFramePr>
        <p:xfrm>
          <a:off x="161925" y="1751013"/>
          <a:ext cx="3678238" cy="2572512"/>
        </p:xfrm>
        <a:graphic>
          <a:graphicData uri="http://schemas.openxmlformats.org/drawingml/2006/table">
            <a:tbl>
              <a:tblPr/>
              <a:tblGrid>
                <a:gridCol w="373063"/>
                <a:gridCol w="3305175"/>
              </a:tblGrid>
              <a:tr h="17780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Viewing Disposition Instructions and Shipping Items (Graphics 3.3.36 – 3.3.39)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06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regarding the shipment.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326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Disposition page appears and displays the shipped items. If you have shipped only some of the specified UIIs, the status of the disposition is Partially Shipped. Once all the UIIs are shipped, the status of the disposition becomes Shipped - Awaiting PLCO. When the PLCO marks the disposition complete, the status of the disposition becomes Shipped.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42708" name="Rectangle 25"/>
          <p:cNvSpPr>
            <a:spLocks noChangeArrowheads="1"/>
          </p:cNvSpPr>
          <p:nvPr/>
        </p:nvSpPr>
        <p:spPr bwMode="auto">
          <a:xfrm flipV="1">
            <a:off x="6121400" y="3552825"/>
            <a:ext cx="30797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pPr eaLnBrk="1" hangingPunct="1"/>
            <a:r>
              <a:rPr lang="en-US" smtClean="0"/>
              <a:t>Lesson Three – Review </a:t>
            </a:r>
          </a:p>
        </p:txBody>
      </p:sp>
      <p:sp>
        <p:nvSpPr>
          <p:cNvPr id="2437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E24A0A5-F5E3-4212-9E6A-F119CA8CD5DD}" type="slidenum">
              <a:rPr lang="en-US" sz="800">
                <a:solidFill>
                  <a:schemeClr val="bg1"/>
                </a:solidFill>
                <a:ea typeface="ＭＳ Ｐゴシック"/>
                <a:cs typeface="ＭＳ Ｐゴシック"/>
              </a:rPr>
              <a:pPr algn="r" eaLnBrk="0" hangingPunct="0"/>
              <a:t>235</a:t>
            </a:fld>
            <a:endParaRPr lang="en-US" sz="800">
              <a:solidFill>
                <a:schemeClr val="bg1"/>
              </a:solidFill>
              <a:ea typeface="ＭＳ Ｐゴシック"/>
              <a:cs typeface="ＭＳ Ｐゴシック"/>
            </a:endParaRPr>
          </a:p>
        </p:txBody>
      </p:sp>
      <p:sp>
        <p:nvSpPr>
          <p:cNvPr id="243716" name="Rectangle 3"/>
          <p:cNvSpPr txBox="1">
            <a:spLocks noChangeArrowheads="1"/>
          </p:cNvSpPr>
          <p:nvPr/>
        </p:nvSpPr>
        <p:spPr bwMode="auto">
          <a:xfrm>
            <a:off x="0" y="1220788"/>
            <a:ext cx="50673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covered the following topics:</a:t>
            </a:r>
          </a:p>
        </p:txBody>
      </p:sp>
      <p:graphicFrame>
        <p:nvGraphicFramePr>
          <p:cNvPr id="6" name="Table 5"/>
          <p:cNvGraphicFramePr>
            <a:graphicFrameLocks noGrp="1"/>
          </p:cNvGraphicFramePr>
          <p:nvPr/>
        </p:nvGraphicFramePr>
        <p:xfrm>
          <a:off x="430213" y="1773238"/>
          <a:ext cx="7071360" cy="43586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Inventory Schedules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Copying an Existing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Submitting a Draft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Inventory Schedule History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Eight</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Withdrawal of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Withdrawal of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Thirteen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Disposition Instructions and Shipping Items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pPr eaLnBrk="1" hangingPunct="1"/>
            <a:r>
              <a:rPr lang="en-US" smtClean="0"/>
              <a:t>Lesson Four – Sales</a:t>
            </a:r>
          </a:p>
        </p:txBody>
      </p:sp>
      <p:sp>
        <p:nvSpPr>
          <p:cNvPr id="24473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A760B0D-2FAD-438E-AA4D-682B91DED001}" type="slidenum">
              <a:rPr lang="en-US" sz="800">
                <a:solidFill>
                  <a:schemeClr val="bg1"/>
                </a:solidFill>
                <a:ea typeface="ＭＳ Ｐゴシック"/>
                <a:cs typeface="ＭＳ Ｐゴシック"/>
              </a:rPr>
              <a:pPr algn="r" eaLnBrk="0" hangingPunct="0"/>
              <a:t>236</a:t>
            </a:fld>
            <a:endParaRPr lang="en-US" sz="800">
              <a:solidFill>
                <a:schemeClr val="bg1"/>
              </a:solidFill>
              <a:ea typeface="ＭＳ Ｐゴシック"/>
              <a:cs typeface="ＭＳ Ｐゴシック"/>
            </a:endParaRPr>
          </a:p>
        </p:txBody>
      </p:sp>
      <p:sp>
        <p:nvSpPr>
          <p:cNvPr id="244740"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Four</a:t>
            </a:r>
          </a:p>
          <a:p>
            <a:pPr eaLnBrk="0" hangingPunct="0"/>
            <a:endParaRPr lang="en-US" sz="4000" b="1">
              <a:ea typeface="ＭＳ Ｐゴシック"/>
              <a:cs typeface="ＭＳ Ｐゴシック"/>
            </a:endParaRPr>
          </a:p>
          <a:p>
            <a:pPr eaLnBrk="0" hangingPunct="0"/>
            <a:r>
              <a:rPr lang="en-US" sz="2400" b="1"/>
              <a:t>Sales</a:t>
            </a:r>
            <a:endParaRPr lang="en-US" sz="2400" b="1">
              <a:ea typeface="ＭＳ Ｐゴシック"/>
              <a:cs typeface="ＭＳ Ｐゴシック"/>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pPr eaLnBrk="1" hangingPunct="1"/>
            <a:r>
              <a:rPr lang="en-US" smtClean="0"/>
              <a:t>Lesson Four – Topics</a:t>
            </a:r>
          </a:p>
        </p:txBody>
      </p:sp>
      <p:sp>
        <p:nvSpPr>
          <p:cNvPr id="24576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6D33733-02D4-48B7-B096-CF3B2D68A343}" type="slidenum">
              <a:rPr lang="en-US" sz="800">
                <a:solidFill>
                  <a:schemeClr val="bg1"/>
                </a:solidFill>
                <a:ea typeface="ＭＳ Ｐゴシック"/>
                <a:cs typeface="ＭＳ Ｐゴシック"/>
              </a:rPr>
              <a:pPr algn="r" eaLnBrk="0" hangingPunct="0"/>
              <a:t>237</a:t>
            </a:fld>
            <a:endParaRPr lang="en-US" sz="800">
              <a:solidFill>
                <a:schemeClr val="bg1"/>
              </a:solidFill>
              <a:ea typeface="ＭＳ Ｐゴシック"/>
              <a:cs typeface="ＭＳ Ｐゴシック"/>
            </a:endParaRPr>
          </a:p>
        </p:txBody>
      </p:sp>
      <p:sp>
        <p:nvSpPr>
          <p:cNvPr id="24576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Four Topics</a:t>
            </a:r>
          </a:p>
        </p:txBody>
      </p:sp>
      <p:graphicFrame>
        <p:nvGraphicFramePr>
          <p:cNvPr id="7" name="Table 6"/>
          <p:cNvGraphicFramePr>
            <a:graphicFrameLocks noGrp="1"/>
          </p:cNvGraphicFramePr>
          <p:nvPr/>
        </p:nvGraphicFramePr>
        <p:xfrm>
          <a:off x="430213" y="1773238"/>
          <a:ext cx="7071360" cy="23469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Sales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Sales Lots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Existing Bidders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New Bidder</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Entering Bids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Bid Summary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Collecting Proceeds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pPr eaLnBrk="1" hangingPunct="1"/>
            <a:r>
              <a:rPr lang="en-US" smtClean="0"/>
              <a:t>Topic One – Managing the Sales Workload</a:t>
            </a:r>
          </a:p>
        </p:txBody>
      </p:sp>
      <p:sp>
        <p:nvSpPr>
          <p:cNvPr id="24678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438F643-D40A-4F55-BEF5-3A7583938705}" type="slidenum">
              <a:rPr lang="en-US" sz="800">
                <a:solidFill>
                  <a:schemeClr val="bg1"/>
                </a:solidFill>
                <a:ea typeface="ＭＳ Ｐゴシック"/>
                <a:cs typeface="ＭＳ Ｐゴシック"/>
              </a:rPr>
              <a:pPr algn="r" eaLnBrk="0" hangingPunct="0"/>
              <a:t>238</a:t>
            </a:fld>
            <a:endParaRPr lang="en-US" sz="800">
              <a:solidFill>
                <a:schemeClr val="bg1"/>
              </a:solidFill>
              <a:ea typeface="ＭＳ Ｐゴシック"/>
              <a:cs typeface="ＭＳ Ｐゴシック"/>
            </a:endParaRPr>
          </a:p>
        </p:txBody>
      </p:sp>
      <p:sp>
        <p:nvSpPr>
          <p:cNvPr id="24678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Sales Workload</a:t>
            </a:r>
          </a:p>
        </p:txBody>
      </p:sp>
      <p:sp>
        <p:nvSpPr>
          <p:cNvPr id="246789" name="Text Box 5"/>
          <p:cNvSpPr txBox="1">
            <a:spLocks noChangeArrowheads="1"/>
          </p:cNvSpPr>
          <p:nvPr/>
        </p:nvSpPr>
        <p:spPr bwMode="auto">
          <a:xfrm>
            <a:off x="0" y="1787525"/>
            <a:ext cx="3581400" cy="1552575"/>
          </a:xfrm>
          <a:prstGeom prst="rect">
            <a:avLst/>
          </a:prstGeom>
          <a:noFill/>
          <a:ln w="9525">
            <a:noFill/>
            <a:miter lim="800000"/>
            <a:headEnd/>
            <a:tailEnd/>
          </a:ln>
        </p:spPr>
        <p:txBody>
          <a:bodyPr>
            <a:spAutoFit/>
          </a:bodyPr>
          <a:lstStyle/>
          <a:p>
            <a:pPr algn="l"/>
            <a:r>
              <a:rPr lang="en-US" sz="1200" dirty="0"/>
              <a:t>Contractors can view the Sales Workload by clicking either the </a:t>
            </a:r>
            <a:r>
              <a:rPr lang="en-US" sz="1200" b="1" dirty="0"/>
              <a:t>Sales</a:t>
            </a:r>
            <a:r>
              <a:rPr lang="en-US" sz="1200" dirty="0"/>
              <a:t> link on the menu bar or </a:t>
            </a:r>
            <a:r>
              <a:rPr lang="en-US" sz="1200" b="1" dirty="0"/>
              <a:t>Sales Submitted</a:t>
            </a:r>
            <a:r>
              <a:rPr lang="en-US" sz="1200" dirty="0"/>
              <a:t> link on the Home Page. The Sales Workload has two tabs: Active and Closed. The Active tab appears by default and displays sales assigned to you, sales on the inventory in your workload, and the sales for your assigned CAGE(s).</a:t>
            </a:r>
          </a:p>
        </p:txBody>
      </p:sp>
      <p:graphicFrame>
        <p:nvGraphicFramePr>
          <p:cNvPr id="856070" name="Group 6"/>
          <p:cNvGraphicFramePr>
            <a:graphicFrameLocks noGrp="1"/>
          </p:cNvGraphicFramePr>
          <p:nvPr>
            <p:ph idx="1"/>
          </p:nvPr>
        </p:nvGraphicFramePr>
        <p:xfrm>
          <a:off x="87313" y="3433763"/>
          <a:ext cx="3198811" cy="1554480"/>
        </p:xfrm>
        <a:graphic>
          <a:graphicData uri="http://schemas.openxmlformats.org/drawingml/2006/table">
            <a:tbl>
              <a:tblPr/>
              <a:tblGrid>
                <a:gridCol w="322261"/>
                <a:gridCol w="2876550"/>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Sales Workload (Graphic 3.4.1)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a:t>
                      </a:r>
                      <a:r>
                        <a:rPr kumimoji="0" lang="en-US" sz="1200" b="1" i="0" u="none" strike="noStrike" cap="none" normalizeH="0" baseline="0" dirty="0" smtClean="0">
                          <a:ln>
                            <a:noFill/>
                          </a:ln>
                          <a:solidFill>
                            <a:srgbClr val="000000"/>
                          </a:solidFill>
                          <a:effectLst/>
                          <a:latin typeface="Arial" pitchFamily="34" charset="0"/>
                        </a:rPr>
                        <a:t> Active 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sales assigned to you, sales on the inventory in your workload, and the sales for your assigned CAGE(s) (Graphic 3.4.1).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Closed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your closed sales.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46803" name="Picture 19" descr="s_workload_active"/>
          <p:cNvPicPr>
            <a:picLocks noChangeAspect="1" noChangeArrowheads="1"/>
          </p:cNvPicPr>
          <p:nvPr/>
        </p:nvPicPr>
        <p:blipFill>
          <a:blip r:embed="rId2" cstate="print"/>
          <a:srcRect/>
          <a:stretch>
            <a:fillRect/>
          </a:stretch>
        </p:blipFill>
        <p:spPr bwMode="auto">
          <a:xfrm>
            <a:off x="3556000" y="1866900"/>
            <a:ext cx="5454650" cy="1685925"/>
          </a:xfrm>
          <a:prstGeom prst="rect">
            <a:avLst/>
          </a:prstGeom>
          <a:noFill/>
          <a:ln w="19050">
            <a:solidFill>
              <a:schemeClr val="tx1"/>
            </a:solidFill>
            <a:miter lim="800000"/>
            <a:headEnd/>
            <a:tailEnd/>
          </a:ln>
        </p:spPr>
      </p:pic>
      <p:sp>
        <p:nvSpPr>
          <p:cNvPr id="246804" name="Rectangle 14"/>
          <p:cNvSpPr>
            <a:spLocks noChangeArrowheads="1"/>
          </p:cNvSpPr>
          <p:nvPr/>
        </p:nvSpPr>
        <p:spPr bwMode="auto">
          <a:xfrm>
            <a:off x="3530600" y="3552825"/>
            <a:ext cx="2413000" cy="215900"/>
          </a:xfrm>
          <a:prstGeom prst="rect">
            <a:avLst/>
          </a:prstGeom>
          <a:noFill/>
          <a:ln w="9525">
            <a:noFill/>
            <a:miter lim="800000"/>
            <a:headEnd/>
            <a:tailEnd/>
          </a:ln>
        </p:spPr>
        <p:txBody>
          <a:bodyPr wrap="none">
            <a:spAutoFit/>
          </a:bodyPr>
          <a:lstStyle/>
          <a:p>
            <a:pPr algn="l"/>
            <a:r>
              <a:rPr lang="en-US" sz="800"/>
              <a:t>Graphic 3.4.1 : Sales Workload page, Active tab </a:t>
            </a:r>
          </a:p>
        </p:txBody>
      </p:sp>
      <p:graphicFrame>
        <p:nvGraphicFramePr>
          <p:cNvPr id="9" name="Group 43"/>
          <p:cNvGraphicFramePr>
            <a:graphicFrameLocks noGrp="1"/>
          </p:cNvGraphicFramePr>
          <p:nvPr/>
        </p:nvGraphicFramePr>
        <p:xfrm>
          <a:off x="3562350" y="3916363"/>
          <a:ext cx="5429250" cy="1941513"/>
        </p:xfrm>
        <a:graphic>
          <a:graphicData uri="http://schemas.openxmlformats.org/drawingml/2006/table">
            <a:tbl>
              <a:tblPr/>
              <a:tblGrid>
                <a:gridCol w="5429250"/>
              </a:tblGrid>
              <a:tr h="1139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search for a sale within the workload</a:t>
                      </a: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sale and/or case number in the corresponding search boxes at the top right corner of the page. You may search on full or partial numbers. Then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All tabs in the workload now display only the sales that match the search criteria you entered and all the rest are filtered out.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801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clear a search and display the full workload</a:t>
                      </a:r>
                      <a:r>
                        <a:rPr kumimoji="0" lang="en-US" sz="10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remove</a:t>
                      </a:r>
                      <a:r>
                        <a:rPr kumimoji="0" lang="en-US" sz="1200" b="0" i="0" u="none" strike="noStrike" cap="none" normalizeH="0" baseline="0" dirty="0" smtClean="0">
                          <a:ln>
                            <a:noFill/>
                          </a:ln>
                          <a:solidFill>
                            <a:schemeClr val="tx1"/>
                          </a:solidFill>
                          <a:effectLst/>
                          <a:latin typeface="Arial" pitchFamily="34" charset="0"/>
                        </a:rPr>
                        <a:t> the search criteria from the Sale No. and Case No. boxes and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workload tabs now display all of your inventory schedules.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46813" name="Picture 84" descr="search"/>
          <p:cNvPicPr>
            <a:picLocks noChangeAspect="1" noChangeArrowheads="1"/>
          </p:cNvPicPr>
          <p:nvPr/>
        </p:nvPicPr>
        <p:blipFill>
          <a:blip r:embed="rId3" cstate="print"/>
          <a:srcRect/>
          <a:stretch>
            <a:fillRect/>
          </a:stretch>
        </p:blipFill>
        <p:spPr bwMode="auto">
          <a:xfrm>
            <a:off x="7204075" y="4440238"/>
            <a:ext cx="152400" cy="142875"/>
          </a:xfrm>
          <a:prstGeom prst="rect">
            <a:avLst/>
          </a:prstGeom>
          <a:noFill/>
          <a:ln w="9525">
            <a:noFill/>
            <a:miter lim="800000"/>
            <a:headEnd/>
            <a:tailEnd/>
          </a:ln>
        </p:spPr>
      </p:pic>
      <p:pic>
        <p:nvPicPr>
          <p:cNvPr id="246814" name="Picture 84" descr="search"/>
          <p:cNvPicPr>
            <a:picLocks noChangeAspect="1" noChangeArrowheads="1"/>
          </p:cNvPicPr>
          <p:nvPr/>
        </p:nvPicPr>
        <p:blipFill>
          <a:blip r:embed="rId3" cstate="print"/>
          <a:srcRect/>
          <a:stretch>
            <a:fillRect/>
          </a:stretch>
        </p:blipFill>
        <p:spPr bwMode="auto">
          <a:xfrm>
            <a:off x="7180263" y="5392738"/>
            <a:ext cx="152400" cy="142875"/>
          </a:xfrm>
          <a:prstGeom prst="rect">
            <a:avLst/>
          </a:prstGeom>
          <a:noFill/>
          <a:ln w="9525">
            <a:noFill/>
            <a:miter lim="800000"/>
            <a:headEnd/>
            <a:tailEnd/>
          </a:ln>
        </p:spPr>
      </p:pic>
      <p:sp>
        <p:nvSpPr>
          <p:cNvPr id="246815" name="Rectangle 25"/>
          <p:cNvSpPr>
            <a:spLocks noChangeArrowheads="1"/>
          </p:cNvSpPr>
          <p:nvPr/>
        </p:nvSpPr>
        <p:spPr bwMode="auto">
          <a:xfrm>
            <a:off x="7305675" y="2435225"/>
            <a:ext cx="1600200" cy="307975"/>
          </a:xfrm>
          <a:prstGeom prst="rect">
            <a:avLst/>
          </a:prstGeom>
          <a:noFill/>
          <a:ln w="19050" algn="ctr">
            <a:solidFill>
              <a:schemeClr val="folHlink"/>
            </a:solidFill>
            <a:miter lim="800000"/>
            <a:headEnd/>
            <a:tailEnd/>
          </a:ln>
        </p:spPr>
        <p:txBody>
          <a:bodyPr wrap="none" anchor="ctr"/>
          <a:lstStyle/>
          <a:p>
            <a:endParaRPr lang="en-US"/>
          </a:p>
        </p:txBody>
      </p:sp>
      <p:sp>
        <p:nvSpPr>
          <p:cNvPr id="246816" name="Rectangle 25"/>
          <p:cNvSpPr>
            <a:spLocks noChangeArrowheads="1"/>
          </p:cNvSpPr>
          <p:nvPr/>
        </p:nvSpPr>
        <p:spPr bwMode="auto">
          <a:xfrm>
            <a:off x="8582025" y="2781300"/>
            <a:ext cx="323850" cy="123825"/>
          </a:xfrm>
          <a:prstGeom prst="rect">
            <a:avLst/>
          </a:prstGeom>
          <a:noFill/>
          <a:ln w="19050" algn="ctr">
            <a:solidFill>
              <a:schemeClr val="folHlink"/>
            </a:solidFill>
            <a:miter lim="800000"/>
            <a:headEnd/>
            <a:tailEnd/>
          </a:ln>
        </p:spPr>
        <p:txBody>
          <a:bodyPr wrap="none" anchor="ctr"/>
          <a:lstStyle/>
          <a:p>
            <a:endParaRPr lang="en-US"/>
          </a:p>
        </p:txBody>
      </p:sp>
      <p:sp>
        <p:nvSpPr>
          <p:cNvPr id="246817" name="Rectangle 25"/>
          <p:cNvSpPr>
            <a:spLocks noChangeArrowheads="1"/>
          </p:cNvSpPr>
          <p:nvPr/>
        </p:nvSpPr>
        <p:spPr bwMode="auto">
          <a:xfrm>
            <a:off x="3609975" y="2825750"/>
            <a:ext cx="695325" cy="1270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pPr eaLnBrk="1" hangingPunct="1"/>
            <a:r>
              <a:rPr lang="en-US" smtClean="0"/>
              <a:t>Topic Two – Managing Sales Lots</a:t>
            </a:r>
          </a:p>
        </p:txBody>
      </p:sp>
      <p:sp>
        <p:nvSpPr>
          <p:cNvPr id="24781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4B264DD-DB67-44A6-8B10-CC74E75375CA}" type="slidenum">
              <a:rPr lang="en-US" sz="800">
                <a:solidFill>
                  <a:schemeClr val="bg1"/>
                </a:solidFill>
                <a:ea typeface="ＭＳ Ｐゴシック"/>
                <a:cs typeface="ＭＳ Ｐゴシック"/>
              </a:rPr>
              <a:pPr algn="r" eaLnBrk="0" hangingPunct="0"/>
              <a:t>239</a:t>
            </a:fld>
            <a:endParaRPr lang="en-US" sz="800">
              <a:solidFill>
                <a:schemeClr val="bg1"/>
              </a:solidFill>
              <a:ea typeface="ＭＳ Ｐゴシック"/>
              <a:cs typeface="ＭＳ Ｐゴシック"/>
            </a:endParaRPr>
          </a:p>
        </p:txBody>
      </p:sp>
      <p:sp>
        <p:nvSpPr>
          <p:cNvPr id="24781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Sales Lots</a:t>
            </a:r>
          </a:p>
        </p:txBody>
      </p:sp>
      <p:sp>
        <p:nvSpPr>
          <p:cNvPr id="247813" name="Text Box 5"/>
          <p:cNvSpPr txBox="1">
            <a:spLocks noChangeArrowheads="1"/>
          </p:cNvSpPr>
          <p:nvPr/>
        </p:nvSpPr>
        <p:spPr bwMode="auto">
          <a:xfrm>
            <a:off x="0" y="1787525"/>
            <a:ext cx="3798888" cy="639763"/>
          </a:xfrm>
          <a:prstGeom prst="rect">
            <a:avLst/>
          </a:prstGeom>
          <a:noFill/>
          <a:ln w="9525">
            <a:noFill/>
            <a:miter lim="800000"/>
            <a:headEnd/>
            <a:tailEnd/>
          </a:ln>
        </p:spPr>
        <p:txBody>
          <a:bodyPr>
            <a:spAutoFit/>
          </a:bodyPr>
          <a:lstStyle/>
          <a:p>
            <a:pPr algn="l"/>
            <a:r>
              <a:rPr lang="en-US" sz="1200"/>
              <a:t>A lot is a group of line items that will be sold as a bundle for a price. Creating sales lots is the first step in the sales process.</a:t>
            </a:r>
          </a:p>
        </p:txBody>
      </p:sp>
      <p:graphicFrame>
        <p:nvGraphicFramePr>
          <p:cNvPr id="857094" name="Group 6"/>
          <p:cNvGraphicFramePr>
            <a:graphicFrameLocks noGrp="1"/>
          </p:cNvGraphicFramePr>
          <p:nvPr>
            <p:ph idx="1"/>
          </p:nvPr>
        </p:nvGraphicFramePr>
        <p:xfrm>
          <a:off x="136525" y="2592388"/>
          <a:ext cx="3521075" cy="1816608"/>
        </p:xfrm>
        <a:graphic>
          <a:graphicData uri="http://schemas.openxmlformats.org/drawingml/2006/table">
            <a:tbl>
              <a:tblPr/>
              <a:tblGrid>
                <a:gridCol w="344130"/>
                <a:gridCol w="317694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Sales Lots (Graphics 3.4.2 – 3.4.4)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that is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 (Graphic 3.4.2).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manage lots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Manage Lots page appears (Graphic 3.4.3).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7830" name="Picture 22" descr="View Sale page"/>
          <p:cNvPicPr>
            <a:picLocks noChangeAspect="1" noChangeArrowheads="1"/>
          </p:cNvPicPr>
          <p:nvPr/>
        </p:nvPicPr>
        <p:blipFill>
          <a:blip r:embed="rId2" cstate="print"/>
          <a:srcRect/>
          <a:stretch>
            <a:fillRect/>
          </a:stretch>
        </p:blipFill>
        <p:spPr bwMode="auto">
          <a:xfrm>
            <a:off x="3992563" y="1828800"/>
            <a:ext cx="4875212" cy="2962275"/>
          </a:xfrm>
          <a:prstGeom prst="rect">
            <a:avLst/>
          </a:prstGeom>
          <a:noFill/>
          <a:ln w="19050">
            <a:solidFill>
              <a:schemeClr val="tx1"/>
            </a:solidFill>
            <a:miter lim="800000"/>
            <a:headEnd/>
            <a:tailEnd/>
          </a:ln>
        </p:spPr>
      </p:pic>
      <p:sp>
        <p:nvSpPr>
          <p:cNvPr id="247831" name="Rectangle 14"/>
          <p:cNvSpPr>
            <a:spLocks noChangeArrowheads="1"/>
          </p:cNvSpPr>
          <p:nvPr/>
        </p:nvSpPr>
        <p:spPr bwMode="auto">
          <a:xfrm>
            <a:off x="3959225" y="4810125"/>
            <a:ext cx="1697038" cy="215900"/>
          </a:xfrm>
          <a:prstGeom prst="rect">
            <a:avLst/>
          </a:prstGeom>
          <a:noFill/>
          <a:ln w="9525">
            <a:noFill/>
            <a:miter lim="800000"/>
            <a:headEnd/>
            <a:tailEnd/>
          </a:ln>
        </p:spPr>
        <p:txBody>
          <a:bodyPr wrap="none">
            <a:spAutoFit/>
          </a:bodyPr>
          <a:lstStyle/>
          <a:p>
            <a:pPr algn="l"/>
            <a:r>
              <a:rPr lang="en-US" sz="800"/>
              <a:t>Graphic 3.4.2 : View Sale page </a:t>
            </a:r>
          </a:p>
        </p:txBody>
      </p:sp>
      <p:sp>
        <p:nvSpPr>
          <p:cNvPr id="247832" name="Rectangle 25"/>
          <p:cNvSpPr>
            <a:spLocks noChangeArrowheads="1"/>
          </p:cNvSpPr>
          <p:nvPr/>
        </p:nvSpPr>
        <p:spPr bwMode="auto">
          <a:xfrm>
            <a:off x="6686550" y="2625725"/>
            <a:ext cx="466725" cy="1079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15"/>
          <p:cNvPicPr>
            <a:picLocks noChangeAspect="1" noChangeArrowheads="1"/>
          </p:cNvPicPr>
          <p:nvPr/>
        </p:nvPicPr>
        <p:blipFill>
          <a:blip r:embed="rId3" cstate="print"/>
          <a:srcRect/>
          <a:stretch>
            <a:fillRect/>
          </a:stretch>
        </p:blipFill>
        <p:spPr bwMode="auto">
          <a:xfrm>
            <a:off x="4627563" y="2800350"/>
            <a:ext cx="1158875" cy="1385888"/>
          </a:xfrm>
          <a:prstGeom prst="rect">
            <a:avLst/>
          </a:prstGeom>
          <a:noFill/>
          <a:ln w="19050">
            <a:solidFill>
              <a:schemeClr val="tx1"/>
            </a:solidFill>
            <a:miter lim="800000"/>
            <a:headEnd/>
            <a:tailEnd/>
          </a:ln>
        </p:spPr>
      </p:pic>
      <p:sp>
        <p:nvSpPr>
          <p:cNvPr id="27651"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a:t>
            </a:r>
            <a:r>
              <a:rPr lang="en-US" smtClean="0">
                <a:solidFill>
                  <a:srgbClr val="000000"/>
                </a:solidFill>
              </a:rPr>
              <a:t>Inventory Schedule Process</a:t>
            </a:r>
            <a:endParaRPr lang="en-US" smtClean="0"/>
          </a:p>
        </p:txBody>
      </p:sp>
      <p:sp>
        <p:nvSpPr>
          <p:cNvPr id="2765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E642BE0-C82B-4569-BBF7-CF3241F54BA2}" type="slidenum">
              <a:rPr lang="en-US" sz="800">
                <a:solidFill>
                  <a:schemeClr val="bg1"/>
                </a:solidFill>
                <a:ea typeface="ＭＳ Ｐゴシック"/>
                <a:cs typeface="ＭＳ Ｐゴシック"/>
              </a:rPr>
              <a:pPr algn="r" eaLnBrk="0" hangingPunct="0"/>
              <a:t>24</a:t>
            </a:fld>
            <a:endParaRPr lang="en-US" sz="800">
              <a:solidFill>
                <a:schemeClr val="bg1"/>
              </a:solidFill>
              <a:ea typeface="ＭＳ Ｐゴシック"/>
              <a:cs typeface="ＭＳ Ｐゴシック"/>
            </a:endParaRPr>
          </a:p>
        </p:txBody>
      </p:sp>
      <p:pic>
        <p:nvPicPr>
          <p:cNvPr id="27653" name="Picture 7" descr="j0415932"/>
          <p:cNvPicPr>
            <a:picLocks noChangeAspect="1" noChangeArrowheads="1"/>
          </p:cNvPicPr>
          <p:nvPr/>
        </p:nvPicPr>
        <p:blipFill>
          <a:blip r:embed="rId4" cstate="print"/>
          <a:srcRect/>
          <a:stretch>
            <a:fillRect/>
          </a:stretch>
        </p:blipFill>
        <p:spPr bwMode="auto">
          <a:xfrm>
            <a:off x="766763" y="1905000"/>
            <a:ext cx="2051050" cy="1322388"/>
          </a:xfrm>
          <a:prstGeom prst="rect">
            <a:avLst/>
          </a:prstGeom>
          <a:noFill/>
          <a:ln w="19050">
            <a:solidFill>
              <a:srgbClr val="000000"/>
            </a:solidFill>
            <a:miter lim="800000"/>
            <a:headEnd/>
            <a:tailEnd/>
          </a:ln>
        </p:spPr>
      </p:pic>
      <p:grpSp>
        <p:nvGrpSpPr>
          <p:cNvPr id="27654" name="Group 15"/>
          <p:cNvGrpSpPr>
            <a:grpSpLocks/>
          </p:cNvGrpSpPr>
          <p:nvPr/>
        </p:nvGrpSpPr>
        <p:grpSpPr bwMode="auto">
          <a:xfrm>
            <a:off x="2516188" y="1876425"/>
            <a:ext cx="1292225" cy="922338"/>
            <a:chOff x="5326061" y="2565674"/>
            <a:chExt cx="950381" cy="717552"/>
          </a:xfrm>
        </p:grpSpPr>
        <p:sp>
          <p:nvSpPr>
            <p:cNvPr id="27668" name="AutoShape 14"/>
            <p:cNvSpPr>
              <a:spLocks noChangeArrowheads="1"/>
            </p:cNvSpPr>
            <p:nvPr/>
          </p:nvSpPr>
          <p:spPr bwMode="auto">
            <a:xfrm rot="-5195566">
              <a:off x="5412579" y="2479156"/>
              <a:ext cx="717552" cy="890587"/>
            </a:xfrm>
            <a:prstGeom prst="wave">
              <a:avLst>
                <a:gd name="adj1" fmla="val 13005"/>
                <a:gd name="adj2" fmla="val 0"/>
              </a:avLst>
            </a:prstGeom>
            <a:solidFill>
              <a:srgbClr val="FFFFFF"/>
            </a:solidFill>
            <a:ln w="19050">
              <a:solidFill>
                <a:srgbClr val="000000"/>
              </a:solidFill>
              <a:round/>
              <a:headEnd/>
              <a:tailEnd/>
            </a:ln>
          </p:spPr>
          <p:txBody>
            <a:bodyPr vert="eaVert"/>
            <a:lstStyle/>
            <a:p>
              <a:pPr algn="l"/>
              <a:endParaRPr lang="en-US"/>
            </a:p>
          </p:txBody>
        </p:sp>
        <p:sp>
          <p:nvSpPr>
            <p:cNvPr id="27669" name="Text Box 12"/>
            <p:cNvSpPr txBox="1">
              <a:spLocks noChangeArrowheads="1"/>
            </p:cNvSpPr>
            <p:nvPr/>
          </p:nvSpPr>
          <p:spPr bwMode="auto">
            <a:xfrm>
              <a:off x="5549541" y="2583612"/>
              <a:ext cx="706437" cy="361950"/>
            </a:xfrm>
            <a:prstGeom prst="rect">
              <a:avLst/>
            </a:prstGeom>
            <a:noFill/>
            <a:ln w="19050">
              <a:noFill/>
              <a:miter lim="800000"/>
              <a:headEnd/>
              <a:tailEnd/>
            </a:ln>
          </p:spPr>
          <p:txBody>
            <a:bodyPr/>
            <a:lstStyle/>
            <a:p>
              <a:pPr algn="l">
                <a:spcAft>
                  <a:spcPts val="1000"/>
                </a:spcAft>
              </a:pPr>
              <a:r>
                <a:rPr lang="en-US" sz="1200" b="1">
                  <a:solidFill>
                    <a:srgbClr val="C00000"/>
                  </a:solidFill>
                  <a:latin typeface="Calibri" pitchFamily="34" charset="0"/>
                </a:rPr>
                <a:t>DRAFT</a:t>
              </a:r>
              <a:endParaRPr lang="en-US"/>
            </a:p>
          </p:txBody>
        </p:sp>
        <p:sp>
          <p:nvSpPr>
            <p:cNvPr id="27670" name="Text Box 13"/>
            <p:cNvSpPr txBox="1">
              <a:spLocks noChangeArrowheads="1"/>
            </p:cNvSpPr>
            <p:nvPr/>
          </p:nvSpPr>
          <p:spPr bwMode="auto">
            <a:xfrm>
              <a:off x="5465486" y="2658094"/>
              <a:ext cx="810956" cy="245705"/>
            </a:xfrm>
            <a:prstGeom prst="rect">
              <a:avLst/>
            </a:prstGeom>
            <a:noFill/>
            <a:ln w="19050">
              <a:noFill/>
              <a:miter lim="800000"/>
              <a:headEnd/>
              <a:tailEnd/>
            </a:ln>
          </p:spPr>
          <p:txBody>
            <a:bodyPr/>
            <a:lstStyle/>
            <a:p>
              <a:pPr algn="l">
                <a:spcAft>
                  <a:spcPts val="1000"/>
                </a:spcAft>
              </a:pPr>
              <a:r>
                <a:rPr lang="en-US" sz="1100" b="1">
                  <a:latin typeface="Arial Unicode MS" pitchFamily="34" charset="-128"/>
                </a:rPr>
                <a:t>	</a:t>
              </a:r>
              <a:r>
                <a:rPr lang="en-US" sz="1100" b="1">
                  <a:latin typeface="Calibri" pitchFamily="34" charset="0"/>
                </a:rPr>
                <a:t>Inventory Schedule</a:t>
              </a:r>
              <a:endParaRPr lang="en-US" b="1"/>
            </a:p>
          </p:txBody>
        </p:sp>
      </p:grpSp>
      <p:grpSp>
        <p:nvGrpSpPr>
          <p:cNvPr id="27655" name="Group 16"/>
          <p:cNvGrpSpPr>
            <a:grpSpLocks/>
          </p:cNvGrpSpPr>
          <p:nvPr/>
        </p:nvGrpSpPr>
        <p:grpSpPr bwMode="auto">
          <a:xfrm>
            <a:off x="5594350" y="3108325"/>
            <a:ext cx="1177925" cy="962025"/>
            <a:chOff x="5025565" y="2489200"/>
            <a:chExt cx="916450" cy="717550"/>
          </a:xfrm>
        </p:grpSpPr>
        <p:sp>
          <p:nvSpPr>
            <p:cNvPr id="27666" name="AutoShape 14"/>
            <p:cNvSpPr>
              <a:spLocks noChangeArrowheads="1"/>
            </p:cNvSpPr>
            <p:nvPr/>
          </p:nvSpPr>
          <p:spPr bwMode="auto">
            <a:xfrm rot="-5195566">
              <a:off x="5112084" y="2402681"/>
              <a:ext cx="717550" cy="890587"/>
            </a:xfrm>
            <a:prstGeom prst="wave">
              <a:avLst>
                <a:gd name="adj1" fmla="val 13005"/>
                <a:gd name="adj2" fmla="val 0"/>
              </a:avLst>
            </a:prstGeom>
            <a:solidFill>
              <a:srgbClr val="FFFFFF"/>
            </a:solidFill>
            <a:ln w="19050">
              <a:solidFill>
                <a:srgbClr val="000000"/>
              </a:solidFill>
              <a:round/>
              <a:headEnd/>
              <a:tailEnd/>
            </a:ln>
          </p:spPr>
          <p:txBody>
            <a:bodyPr vert="eaVert"/>
            <a:lstStyle/>
            <a:p>
              <a:pPr algn="l"/>
              <a:endParaRPr lang="en-US"/>
            </a:p>
          </p:txBody>
        </p:sp>
        <p:sp>
          <p:nvSpPr>
            <p:cNvPr id="27667" name="Text Box 13"/>
            <p:cNvSpPr txBox="1">
              <a:spLocks noChangeArrowheads="1"/>
            </p:cNvSpPr>
            <p:nvPr/>
          </p:nvSpPr>
          <p:spPr bwMode="auto">
            <a:xfrm>
              <a:off x="5157790" y="2579291"/>
              <a:ext cx="784225" cy="263525"/>
            </a:xfrm>
            <a:prstGeom prst="rect">
              <a:avLst/>
            </a:prstGeom>
            <a:noFill/>
            <a:ln w="19050">
              <a:noFill/>
              <a:miter lim="800000"/>
              <a:headEnd/>
              <a:tailEnd/>
            </a:ln>
          </p:spPr>
          <p:txBody>
            <a:bodyPr/>
            <a:lstStyle/>
            <a:p>
              <a:pPr algn="l">
                <a:spcAft>
                  <a:spcPts val="1000"/>
                </a:spcAft>
              </a:pPr>
              <a:r>
                <a:rPr lang="en-US" sz="1100" b="1">
                  <a:latin typeface="Arial Unicode MS" pitchFamily="34" charset="-128"/>
                </a:rPr>
                <a:t>	</a:t>
              </a:r>
              <a:r>
                <a:rPr lang="en-US" sz="1100" b="1">
                  <a:latin typeface="Calibri" pitchFamily="34" charset="0"/>
                </a:rPr>
                <a:t>Inventory Schedule</a:t>
              </a:r>
              <a:endParaRPr lang="en-US" b="1"/>
            </a:p>
          </p:txBody>
        </p:sp>
      </p:grpSp>
      <p:cxnSp>
        <p:nvCxnSpPr>
          <p:cNvPr id="27656" name="Elbow Connector 23"/>
          <p:cNvCxnSpPr>
            <a:cxnSpLocks noChangeShapeType="1"/>
          </p:cNvCxnSpPr>
          <p:nvPr/>
        </p:nvCxnSpPr>
        <p:spPr bwMode="auto">
          <a:xfrm>
            <a:off x="2857500" y="3148013"/>
            <a:ext cx="1719263" cy="785812"/>
          </a:xfrm>
          <a:prstGeom prst="bentConnector3">
            <a:avLst>
              <a:gd name="adj1" fmla="val 49954"/>
            </a:avLst>
          </a:prstGeom>
          <a:noFill/>
          <a:ln w="19050" algn="ctr">
            <a:solidFill>
              <a:schemeClr val="tx1"/>
            </a:solidFill>
            <a:round/>
            <a:headEnd/>
            <a:tailEnd type="arrow" w="med" len="med"/>
          </a:ln>
        </p:spPr>
      </p:cxnSp>
      <p:sp>
        <p:nvSpPr>
          <p:cNvPr id="27657" name="TextBox 24"/>
          <p:cNvSpPr txBox="1">
            <a:spLocks noChangeArrowheads="1"/>
          </p:cNvSpPr>
          <p:nvPr/>
        </p:nvSpPr>
        <p:spPr bwMode="auto">
          <a:xfrm>
            <a:off x="304800" y="4926013"/>
            <a:ext cx="2638425" cy="841375"/>
          </a:xfrm>
          <a:prstGeom prst="rect">
            <a:avLst/>
          </a:prstGeom>
          <a:noFill/>
          <a:ln w="19050">
            <a:solidFill>
              <a:schemeClr val="tx1"/>
            </a:solidFill>
            <a:miter lim="800000"/>
            <a:headEnd/>
            <a:tailEnd/>
          </a:ln>
        </p:spPr>
        <p:txBody>
          <a:bodyPr>
            <a:spAutoFit/>
          </a:bodyPr>
          <a:lstStyle/>
          <a:p>
            <a:pPr marL="225425" indent="-225425" algn="l">
              <a:buFont typeface="Arial" pitchFamily="34" charset="0"/>
              <a:buChar char="•"/>
            </a:pPr>
            <a:r>
              <a:rPr lang="en-US" sz="1200"/>
              <a:t>The receiving PLCO accepts the inventory schedule. </a:t>
            </a:r>
          </a:p>
          <a:p>
            <a:pPr marL="225425" indent="-225425" algn="l">
              <a:buFont typeface="Arial" pitchFamily="34" charset="0"/>
              <a:buChar char="•"/>
            </a:pPr>
            <a:r>
              <a:rPr lang="en-US" sz="1200"/>
              <a:t>He or she assigns the inventory schedule to a case.</a:t>
            </a:r>
          </a:p>
        </p:txBody>
      </p:sp>
      <p:sp>
        <p:nvSpPr>
          <p:cNvPr id="27658" name="TextBox 25"/>
          <p:cNvSpPr txBox="1">
            <a:spLocks noChangeArrowheads="1"/>
          </p:cNvSpPr>
          <p:nvPr/>
        </p:nvSpPr>
        <p:spPr bwMode="auto">
          <a:xfrm>
            <a:off x="6440488" y="4926013"/>
            <a:ext cx="2363787" cy="1206500"/>
          </a:xfrm>
          <a:prstGeom prst="rect">
            <a:avLst/>
          </a:prstGeom>
          <a:noFill/>
          <a:ln w="19050">
            <a:solidFill>
              <a:schemeClr val="tx1"/>
            </a:solidFill>
            <a:miter lim="800000"/>
            <a:headEnd/>
            <a:tailEnd/>
          </a:ln>
        </p:spPr>
        <p:txBody>
          <a:bodyPr>
            <a:spAutoFit/>
          </a:bodyPr>
          <a:lstStyle/>
          <a:p>
            <a:pPr marL="225425" indent="-225425" algn="l">
              <a:buFont typeface="Arial" pitchFamily="34" charset="0"/>
              <a:buChar char="•"/>
            </a:pPr>
            <a:r>
              <a:rPr lang="en-US" sz="1200"/>
              <a:t>The receiving PLCO rejects the inventory schedule.</a:t>
            </a:r>
          </a:p>
          <a:p>
            <a:pPr marL="225425" indent="-225425" algn="l">
              <a:buFont typeface="Arial" pitchFamily="34" charset="0"/>
              <a:buChar char="•"/>
            </a:pPr>
            <a:r>
              <a:rPr lang="en-US" sz="1200"/>
              <a:t>It is sent back to the Contractor or PLCO where it may be updated and resubmitted, or deleted.</a:t>
            </a:r>
          </a:p>
        </p:txBody>
      </p:sp>
      <p:cxnSp>
        <p:nvCxnSpPr>
          <p:cNvPr id="27659" name="Elbow Connector 27"/>
          <p:cNvCxnSpPr>
            <a:cxnSpLocks noChangeShapeType="1"/>
            <a:stCxn id="27666" idx="1"/>
            <a:endCxn id="27657" idx="0"/>
          </p:cNvCxnSpPr>
          <p:nvPr/>
        </p:nvCxnSpPr>
        <p:spPr bwMode="auto">
          <a:xfrm rot="5400000">
            <a:off x="3462337" y="2241551"/>
            <a:ext cx="836613" cy="4513262"/>
          </a:xfrm>
          <a:prstGeom prst="bentConnector3">
            <a:avLst>
              <a:gd name="adj1" fmla="val 51801"/>
            </a:avLst>
          </a:prstGeom>
          <a:noFill/>
          <a:ln w="19050" algn="ctr">
            <a:solidFill>
              <a:schemeClr val="tx1"/>
            </a:solidFill>
            <a:round/>
            <a:headEnd/>
            <a:tailEnd type="arrow" w="med" len="med"/>
          </a:ln>
        </p:spPr>
      </p:cxnSp>
      <p:cxnSp>
        <p:nvCxnSpPr>
          <p:cNvPr id="27660" name="Shape 29"/>
          <p:cNvCxnSpPr>
            <a:cxnSpLocks noChangeShapeType="1"/>
            <a:stCxn id="27666" idx="1"/>
            <a:endCxn id="27658" idx="0"/>
          </p:cNvCxnSpPr>
          <p:nvPr/>
        </p:nvCxnSpPr>
        <p:spPr bwMode="auto">
          <a:xfrm rot="16200000" flipH="1">
            <a:off x="6461918" y="3755232"/>
            <a:ext cx="836613" cy="1485900"/>
          </a:xfrm>
          <a:prstGeom prst="bentConnector3">
            <a:avLst>
              <a:gd name="adj1" fmla="val 51801"/>
            </a:avLst>
          </a:prstGeom>
          <a:noFill/>
          <a:ln w="19050" algn="ctr">
            <a:solidFill>
              <a:schemeClr val="tx1"/>
            </a:solidFill>
            <a:round/>
            <a:headEnd/>
            <a:tailEnd type="arrow" w="med" len="med"/>
          </a:ln>
        </p:spPr>
      </p:cxnSp>
      <p:sp>
        <p:nvSpPr>
          <p:cNvPr id="27661" name="Rectangle 47"/>
          <p:cNvSpPr>
            <a:spLocks noChangeArrowheads="1"/>
          </p:cNvSpPr>
          <p:nvPr/>
        </p:nvSpPr>
        <p:spPr bwMode="auto">
          <a:xfrm>
            <a:off x="4614863" y="4197350"/>
            <a:ext cx="1209675" cy="214313"/>
          </a:xfrm>
          <a:prstGeom prst="rect">
            <a:avLst/>
          </a:prstGeom>
          <a:noFill/>
          <a:ln w="9525">
            <a:noFill/>
            <a:miter lim="800000"/>
            <a:headEnd/>
            <a:tailEnd/>
          </a:ln>
        </p:spPr>
        <p:txBody>
          <a:bodyPr>
            <a:spAutoFit/>
          </a:bodyPr>
          <a:lstStyle/>
          <a:p>
            <a:r>
              <a:rPr lang="en-US" sz="800"/>
              <a:t>PLCO</a:t>
            </a:r>
          </a:p>
        </p:txBody>
      </p:sp>
      <p:sp>
        <p:nvSpPr>
          <p:cNvPr id="27662" name="Rectangle 48"/>
          <p:cNvSpPr>
            <a:spLocks noChangeArrowheads="1"/>
          </p:cNvSpPr>
          <p:nvPr/>
        </p:nvSpPr>
        <p:spPr bwMode="auto">
          <a:xfrm>
            <a:off x="704850" y="3286125"/>
            <a:ext cx="2101850" cy="214313"/>
          </a:xfrm>
          <a:prstGeom prst="rect">
            <a:avLst/>
          </a:prstGeom>
          <a:noFill/>
          <a:ln w="9525">
            <a:noFill/>
            <a:miter lim="800000"/>
            <a:headEnd/>
            <a:tailEnd/>
          </a:ln>
        </p:spPr>
        <p:txBody>
          <a:bodyPr>
            <a:spAutoFit/>
          </a:bodyPr>
          <a:lstStyle/>
          <a:p>
            <a:r>
              <a:rPr lang="en-US" sz="800"/>
              <a:t>Contractor or PLCO</a:t>
            </a:r>
          </a:p>
        </p:txBody>
      </p:sp>
      <p:sp>
        <p:nvSpPr>
          <p:cNvPr id="27663"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Inventory Schedule Process</a:t>
            </a:r>
          </a:p>
        </p:txBody>
      </p:sp>
      <p:sp>
        <p:nvSpPr>
          <p:cNvPr id="27664" name="Line 33"/>
          <p:cNvSpPr>
            <a:spLocks noChangeShapeType="1"/>
          </p:cNvSpPr>
          <p:nvPr/>
        </p:nvSpPr>
        <p:spPr bwMode="auto">
          <a:xfrm>
            <a:off x="4656138" y="4506913"/>
            <a:ext cx="9525" cy="423862"/>
          </a:xfrm>
          <a:prstGeom prst="line">
            <a:avLst/>
          </a:prstGeom>
          <a:noFill/>
          <a:ln w="19050">
            <a:solidFill>
              <a:schemeClr val="tx1"/>
            </a:solidFill>
            <a:round/>
            <a:headEnd/>
            <a:tailEnd type="arrow" w="med" len="med"/>
          </a:ln>
        </p:spPr>
        <p:txBody>
          <a:bodyPr/>
          <a:lstStyle/>
          <a:p>
            <a:endParaRPr lang="en-US"/>
          </a:p>
        </p:txBody>
      </p:sp>
      <p:sp>
        <p:nvSpPr>
          <p:cNvPr id="27665" name="TextBox 25"/>
          <p:cNvSpPr txBox="1">
            <a:spLocks noChangeArrowheads="1"/>
          </p:cNvSpPr>
          <p:nvPr/>
        </p:nvSpPr>
        <p:spPr bwMode="auto">
          <a:xfrm>
            <a:off x="3533775" y="4935538"/>
            <a:ext cx="2374900" cy="841375"/>
          </a:xfrm>
          <a:prstGeom prst="rect">
            <a:avLst/>
          </a:prstGeom>
          <a:noFill/>
          <a:ln w="19050">
            <a:solidFill>
              <a:schemeClr val="tx1"/>
            </a:solidFill>
            <a:miter lim="800000"/>
            <a:headEnd/>
            <a:tailEnd/>
          </a:ln>
        </p:spPr>
        <p:txBody>
          <a:bodyPr>
            <a:spAutoFit/>
          </a:bodyPr>
          <a:lstStyle/>
          <a:p>
            <a:pPr marL="225425" indent="-225425" algn="l">
              <a:buFont typeface="Arial" pitchFamily="34" charset="0"/>
              <a:buNone/>
            </a:pPr>
            <a:r>
              <a:rPr lang="en-US" sz="1200"/>
              <a:t>The receiving PLCO assigns </a:t>
            </a:r>
          </a:p>
          <a:p>
            <a:pPr marL="225425" indent="-225425" algn="l">
              <a:buFont typeface="Arial" pitchFamily="34" charset="0"/>
              <a:buNone/>
            </a:pPr>
            <a:r>
              <a:rPr lang="en-US" sz="1200"/>
              <a:t>the inventory schedule to a </a:t>
            </a:r>
          </a:p>
          <a:p>
            <a:pPr marL="225425" indent="-225425" algn="l">
              <a:buFont typeface="Arial" pitchFamily="34" charset="0"/>
              <a:buNone/>
            </a:pPr>
            <a:r>
              <a:rPr lang="en-US" sz="1200"/>
              <a:t>referral to send to another </a:t>
            </a:r>
          </a:p>
          <a:p>
            <a:pPr marL="225425" indent="-225425" algn="l">
              <a:buFont typeface="Arial" pitchFamily="34" charset="0"/>
              <a:buNone/>
            </a:pPr>
            <a:r>
              <a:rPr lang="en-US" sz="1200"/>
              <a:t>PLCO.</a:t>
            </a:r>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31E875D-A09E-43DA-B396-DAA1A9972CC7}" type="slidenum">
              <a:rPr lang="en-US" sz="800">
                <a:solidFill>
                  <a:schemeClr val="bg1"/>
                </a:solidFill>
                <a:ea typeface="Arial Unicode MS" pitchFamily="34" charset="-128"/>
                <a:cs typeface="Arial Unicode MS" pitchFamily="34" charset="-128"/>
              </a:rPr>
              <a:pPr algn="r" eaLnBrk="0" hangingPunct="0"/>
              <a:t>240</a:t>
            </a:fld>
            <a:endParaRPr lang="en-US" sz="800">
              <a:solidFill>
                <a:schemeClr val="bg1"/>
              </a:solidFill>
              <a:ea typeface="Arial Unicode MS" pitchFamily="34" charset="-128"/>
              <a:cs typeface="Arial Unicode MS" pitchFamily="34" charset="-128"/>
            </a:endParaRPr>
          </a:p>
        </p:txBody>
      </p:sp>
      <p:sp>
        <p:nvSpPr>
          <p:cNvPr id="24883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Managing Sales Lots</a:t>
            </a:r>
          </a:p>
        </p:txBody>
      </p:sp>
      <p:sp>
        <p:nvSpPr>
          <p:cNvPr id="24883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Sales Lots – Continued</a:t>
            </a:r>
          </a:p>
        </p:txBody>
      </p:sp>
      <p:graphicFrame>
        <p:nvGraphicFramePr>
          <p:cNvPr id="858117" name="Group 5"/>
          <p:cNvGraphicFramePr>
            <a:graphicFrameLocks noGrp="1"/>
          </p:cNvGraphicFramePr>
          <p:nvPr/>
        </p:nvGraphicFramePr>
        <p:xfrm>
          <a:off x="130175" y="1712913"/>
          <a:ext cx="3633788" cy="3456432"/>
        </p:xfrm>
        <a:graphic>
          <a:graphicData uri="http://schemas.openxmlformats.org/drawingml/2006/table">
            <a:tbl>
              <a:tblPr/>
              <a:tblGrid>
                <a:gridCol w="312738"/>
                <a:gridCol w="3321050"/>
              </a:tblGrid>
              <a:tr h="12311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Sales Lots (Graphics 3.4.2 – 3.4.4)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1737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create lot</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Create/Update Lot page appears (Graphic 3.4.4).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953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description</a:t>
                      </a:r>
                      <a:r>
                        <a:rPr kumimoji="0" lang="en-US" sz="1200" b="0" i="0" u="none" strike="noStrike" cap="none" normalizeH="0" baseline="0" dirty="0" smtClean="0">
                          <a:ln>
                            <a:noFill/>
                          </a:ln>
                          <a:solidFill>
                            <a:schemeClr val="tx1"/>
                          </a:solidFill>
                          <a:effectLst/>
                          <a:latin typeface="Arial" pitchFamily="34" charset="0"/>
                        </a:rPr>
                        <a:t> in the Lot Description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86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boxes</a:t>
                      </a:r>
                      <a:r>
                        <a:rPr kumimoji="0" lang="en-US" sz="1200" b="0" i="0" u="none" strike="noStrike" cap="none" normalizeH="0" baseline="0" dirty="0" smtClean="0">
                          <a:ln>
                            <a:noFill/>
                          </a:ln>
                          <a:solidFill>
                            <a:schemeClr val="tx1"/>
                          </a:solidFill>
                          <a:effectLst/>
                          <a:latin typeface="Arial" pitchFamily="34" charset="0"/>
                        </a:rPr>
                        <a:t> next to the items you wish to include in the lot.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Allocated box automatically displays the full available quantity for that item.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802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Modify</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quantity</a:t>
                      </a:r>
                      <a:r>
                        <a:rPr kumimoji="0" lang="en-US" sz="1200" b="0" i="0" u="none" strike="noStrike" cap="none" normalizeH="0" baseline="0" dirty="0" smtClean="0">
                          <a:ln>
                            <a:noFill/>
                          </a:ln>
                          <a:solidFill>
                            <a:schemeClr val="tx1"/>
                          </a:solidFill>
                          <a:effectLst/>
                          <a:latin typeface="Arial" pitchFamily="34" charset="0"/>
                        </a:rPr>
                        <a:t> of each item you wish to include if necessary.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737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may repeat these steps until you have no items left to assign to lots.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8859" name="Picture 30" descr="add"/>
          <p:cNvPicPr>
            <a:picLocks noChangeAspect="1" noChangeArrowheads="1"/>
          </p:cNvPicPr>
          <p:nvPr/>
        </p:nvPicPr>
        <p:blipFill>
          <a:blip r:embed="rId3" cstate="print"/>
          <a:srcRect/>
          <a:stretch>
            <a:fillRect/>
          </a:stretch>
        </p:blipFill>
        <p:spPr bwMode="auto">
          <a:xfrm>
            <a:off x="1179513" y="2071688"/>
            <a:ext cx="152400" cy="152400"/>
          </a:xfrm>
          <a:prstGeom prst="rect">
            <a:avLst/>
          </a:prstGeom>
          <a:noFill/>
          <a:ln w="9525">
            <a:noFill/>
            <a:miter lim="800000"/>
            <a:headEnd/>
            <a:tailEnd/>
          </a:ln>
        </p:spPr>
      </p:pic>
      <p:pic>
        <p:nvPicPr>
          <p:cNvPr id="248860" name="Picture 23" descr="Manage Lots page"/>
          <p:cNvPicPr>
            <a:picLocks noChangeAspect="1" noChangeArrowheads="1"/>
          </p:cNvPicPr>
          <p:nvPr/>
        </p:nvPicPr>
        <p:blipFill>
          <a:blip r:embed="rId4" cstate="print"/>
          <a:srcRect/>
          <a:stretch>
            <a:fillRect/>
          </a:stretch>
        </p:blipFill>
        <p:spPr bwMode="auto">
          <a:xfrm>
            <a:off x="4152900" y="1419225"/>
            <a:ext cx="4603750" cy="2398713"/>
          </a:xfrm>
          <a:prstGeom prst="rect">
            <a:avLst/>
          </a:prstGeom>
          <a:noFill/>
          <a:ln w="19050">
            <a:solidFill>
              <a:schemeClr val="tx1"/>
            </a:solidFill>
            <a:miter lim="800000"/>
            <a:headEnd/>
            <a:tailEnd/>
          </a:ln>
        </p:spPr>
      </p:pic>
      <p:pic>
        <p:nvPicPr>
          <p:cNvPr id="248861" name="Picture 31" descr="Create/Update Lot page"/>
          <p:cNvPicPr>
            <a:picLocks noChangeAspect="1" noChangeArrowheads="1"/>
          </p:cNvPicPr>
          <p:nvPr/>
        </p:nvPicPr>
        <p:blipFill>
          <a:blip r:embed="rId5" cstate="print"/>
          <a:srcRect/>
          <a:stretch>
            <a:fillRect/>
          </a:stretch>
        </p:blipFill>
        <p:spPr bwMode="auto">
          <a:xfrm>
            <a:off x="4143375" y="4191000"/>
            <a:ext cx="4638675" cy="2157413"/>
          </a:xfrm>
          <a:prstGeom prst="rect">
            <a:avLst/>
          </a:prstGeom>
          <a:noFill/>
          <a:ln w="19050">
            <a:solidFill>
              <a:schemeClr val="tx1"/>
            </a:solidFill>
            <a:miter lim="800000"/>
            <a:headEnd/>
            <a:tailEnd/>
          </a:ln>
        </p:spPr>
      </p:pic>
      <p:sp>
        <p:nvSpPr>
          <p:cNvPr id="248862" name="Rectangle 14"/>
          <p:cNvSpPr>
            <a:spLocks noChangeArrowheads="1"/>
          </p:cNvSpPr>
          <p:nvPr/>
        </p:nvSpPr>
        <p:spPr bwMode="auto">
          <a:xfrm>
            <a:off x="4121150" y="3829050"/>
            <a:ext cx="1749425" cy="215900"/>
          </a:xfrm>
          <a:prstGeom prst="rect">
            <a:avLst/>
          </a:prstGeom>
          <a:noFill/>
          <a:ln w="9525">
            <a:noFill/>
            <a:miter lim="800000"/>
            <a:headEnd/>
            <a:tailEnd/>
          </a:ln>
        </p:spPr>
        <p:txBody>
          <a:bodyPr wrap="none">
            <a:spAutoFit/>
          </a:bodyPr>
          <a:lstStyle/>
          <a:p>
            <a:pPr algn="l"/>
            <a:r>
              <a:rPr lang="en-US" sz="800"/>
              <a:t>Graphic 3.4.3 : Manage Lots page</a:t>
            </a:r>
          </a:p>
        </p:txBody>
      </p:sp>
      <p:sp>
        <p:nvSpPr>
          <p:cNvPr id="248863" name="Rectangle 14"/>
          <p:cNvSpPr>
            <a:spLocks noChangeArrowheads="1"/>
          </p:cNvSpPr>
          <p:nvPr/>
        </p:nvSpPr>
        <p:spPr bwMode="auto">
          <a:xfrm>
            <a:off x="4121150" y="6372225"/>
            <a:ext cx="1995488" cy="215900"/>
          </a:xfrm>
          <a:prstGeom prst="rect">
            <a:avLst/>
          </a:prstGeom>
          <a:noFill/>
          <a:ln w="9525">
            <a:noFill/>
            <a:miter lim="800000"/>
            <a:headEnd/>
            <a:tailEnd/>
          </a:ln>
        </p:spPr>
        <p:txBody>
          <a:bodyPr wrap="none">
            <a:spAutoFit/>
          </a:bodyPr>
          <a:lstStyle/>
          <a:p>
            <a:pPr algn="l"/>
            <a:r>
              <a:rPr lang="en-US" sz="800"/>
              <a:t>Graphic 3.4.4 : Create/Update Lot page</a:t>
            </a:r>
          </a:p>
        </p:txBody>
      </p:sp>
      <p:sp>
        <p:nvSpPr>
          <p:cNvPr id="248864" name="Rectangle 25"/>
          <p:cNvSpPr>
            <a:spLocks noChangeArrowheads="1"/>
          </p:cNvSpPr>
          <p:nvPr/>
        </p:nvSpPr>
        <p:spPr bwMode="auto">
          <a:xfrm>
            <a:off x="8210550" y="3209925"/>
            <a:ext cx="485775" cy="123825"/>
          </a:xfrm>
          <a:prstGeom prst="rect">
            <a:avLst/>
          </a:prstGeom>
          <a:noFill/>
          <a:ln w="19050" algn="ctr">
            <a:solidFill>
              <a:schemeClr val="folHlink"/>
            </a:solidFill>
            <a:miter lim="800000"/>
            <a:headEnd/>
            <a:tailEnd/>
          </a:ln>
        </p:spPr>
        <p:txBody>
          <a:bodyPr wrap="none" anchor="ctr"/>
          <a:lstStyle/>
          <a:p>
            <a:endParaRPr lang="en-US"/>
          </a:p>
        </p:txBody>
      </p:sp>
      <p:sp>
        <p:nvSpPr>
          <p:cNvPr id="248865" name="Rectangle 25"/>
          <p:cNvSpPr>
            <a:spLocks noChangeArrowheads="1"/>
          </p:cNvSpPr>
          <p:nvPr/>
        </p:nvSpPr>
        <p:spPr bwMode="auto">
          <a:xfrm>
            <a:off x="6134100" y="5997575"/>
            <a:ext cx="304800" cy="1365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p:txBody>
          <a:bodyPr/>
          <a:lstStyle/>
          <a:p>
            <a:pPr eaLnBrk="1" hangingPunct="1"/>
            <a:r>
              <a:rPr lang="en-US" smtClean="0"/>
              <a:t>Topic Three – Searching for Existing Bidders</a:t>
            </a:r>
          </a:p>
        </p:txBody>
      </p:sp>
      <p:sp>
        <p:nvSpPr>
          <p:cNvPr id="24985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E1A1551-E993-484E-999F-82A81DAA1A39}" type="slidenum">
              <a:rPr lang="en-US" sz="800">
                <a:solidFill>
                  <a:schemeClr val="bg1"/>
                </a:solidFill>
                <a:ea typeface="ＭＳ Ｐゴシック"/>
                <a:cs typeface="ＭＳ Ｐゴシック"/>
              </a:rPr>
              <a:pPr algn="r" eaLnBrk="0" hangingPunct="0"/>
              <a:t>241</a:t>
            </a:fld>
            <a:endParaRPr lang="en-US" sz="800">
              <a:solidFill>
                <a:schemeClr val="bg1"/>
              </a:solidFill>
              <a:ea typeface="ＭＳ Ｐゴシック"/>
              <a:cs typeface="ＭＳ Ｐゴシック"/>
            </a:endParaRPr>
          </a:p>
        </p:txBody>
      </p:sp>
      <p:sp>
        <p:nvSpPr>
          <p:cNvPr id="249860" name="Text Box 4"/>
          <p:cNvSpPr txBox="1">
            <a:spLocks noChangeArrowheads="1"/>
          </p:cNvSpPr>
          <p:nvPr/>
        </p:nvSpPr>
        <p:spPr bwMode="auto">
          <a:xfrm>
            <a:off x="0" y="1787525"/>
            <a:ext cx="3762375" cy="1016000"/>
          </a:xfrm>
          <a:prstGeom prst="rect">
            <a:avLst/>
          </a:prstGeom>
          <a:noFill/>
          <a:ln w="9525">
            <a:noFill/>
            <a:miter lim="800000"/>
            <a:headEnd/>
            <a:tailEnd/>
          </a:ln>
        </p:spPr>
        <p:txBody>
          <a:bodyPr>
            <a:spAutoFit/>
          </a:bodyPr>
          <a:lstStyle/>
          <a:p>
            <a:pPr algn="l">
              <a:spcBef>
                <a:spcPct val="50000"/>
              </a:spcBef>
            </a:pPr>
            <a:r>
              <a:rPr lang="en-US" sz="1200"/>
              <a:t>Once you have created one or more lots for the sale, the assign bidders link appears at the top of the page. The Assign Bidders page lists the bidders assigned to purchase the lots on the sale and appears by default on the Assign Bidders page.</a:t>
            </a:r>
          </a:p>
        </p:txBody>
      </p:sp>
      <p:sp>
        <p:nvSpPr>
          <p:cNvPr id="249861" name="Rectangle 3"/>
          <p:cNvSpPr txBox="1">
            <a:spLocks noChangeArrowheads="1"/>
          </p:cNvSpPr>
          <p:nvPr/>
        </p:nvSpPr>
        <p:spPr bwMode="auto">
          <a:xfrm>
            <a:off x="0" y="1220788"/>
            <a:ext cx="55118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Existing Bidders</a:t>
            </a:r>
          </a:p>
        </p:txBody>
      </p:sp>
      <p:graphicFrame>
        <p:nvGraphicFramePr>
          <p:cNvPr id="860166" name="Group 6"/>
          <p:cNvGraphicFramePr>
            <a:graphicFrameLocks noGrp="1"/>
          </p:cNvGraphicFramePr>
          <p:nvPr>
            <p:ph idx="1"/>
          </p:nvPr>
        </p:nvGraphicFramePr>
        <p:xfrm>
          <a:off x="95250" y="2851150"/>
          <a:ext cx="3638550" cy="3541776"/>
        </p:xfrm>
        <a:graphic>
          <a:graphicData uri="http://schemas.openxmlformats.org/drawingml/2006/table">
            <a:tbl>
              <a:tblPr/>
              <a:tblGrid>
                <a:gridCol w="403195"/>
                <a:gridCol w="323535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Existing Bidders (Graphics 3.4.5 – 3.4.7)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that is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64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assign bidders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Assign Bidders page appears (Graphic 3.4.5).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64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Search Bidders page appears (Graphic 3.4.6).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field.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64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Bidder Search Results page appears (Graphic 3.4.7).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49887" name="Picture 37" descr="Assign Bidders page"/>
          <p:cNvPicPr>
            <a:picLocks noChangeAspect="1" noChangeArrowheads="1"/>
          </p:cNvPicPr>
          <p:nvPr/>
        </p:nvPicPr>
        <p:blipFill>
          <a:blip r:embed="rId2" cstate="print"/>
          <a:srcRect/>
          <a:stretch>
            <a:fillRect/>
          </a:stretch>
        </p:blipFill>
        <p:spPr bwMode="auto">
          <a:xfrm>
            <a:off x="4057650" y="1362075"/>
            <a:ext cx="4695825" cy="2428875"/>
          </a:xfrm>
          <a:prstGeom prst="rect">
            <a:avLst/>
          </a:prstGeom>
          <a:noFill/>
          <a:ln w="19050">
            <a:solidFill>
              <a:schemeClr val="tx1"/>
            </a:solidFill>
            <a:miter lim="800000"/>
            <a:headEnd/>
            <a:tailEnd/>
          </a:ln>
        </p:spPr>
      </p:pic>
      <p:pic>
        <p:nvPicPr>
          <p:cNvPr id="249888" name="Picture 26" descr="Search Bidders page"/>
          <p:cNvPicPr>
            <a:picLocks noChangeAspect="1" noChangeArrowheads="1"/>
          </p:cNvPicPr>
          <p:nvPr/>
        </p:nvPicPr>
        <p:blipFill>
          <a:blip r:embed="rId3" cstate="print"/>
          <a:srcRect/>
          <a:stretch>
            <a:fillRect/>
          </a:stretch>
        </p:blipFill>
        <p:spPr bwMode="auto">
          <a:xfrm>
            <a:off x="4067175" y="4171950"/>
            <a:ext cx="4695825" cy="2178050"/>
          </a:xfrm>
          <a:prstGeom prst="rect">
            <a:avLst/>
          </a:prstGeom>
          <a:noFill/>
          <a:ln w="19050">
            <a:solidFill>
              <a:schemeClr val="tx1"/>
            </a:solidFill>
            <a:miter lim="800000"/>
            <a:headEnd/>
            <a:tailEnd/>
          </a:ln>
        </p:spPr>
      </p:pic>
      <p:sp>
        <p:nvSpPr>
          <p:cNvPr id="249889" name="Rectangle 14"/>
          <p:cNvSpPr>
            <a:spLocks noChangeArrowheads="1"/>
          </p:cNvSpPr>
          <p:nvPr/>
        </p:nvSpPr>
        <p:spPr bwMode="auto">
          <a:xfrm>
            <a:off x="4035425" y="3800475"/>
            <a:ext cx="1868488" cy="215900"/>
          </a:xfrm>
          <a:prstGeom prst="rect">
            <a:avLst/>
          </a:prstGeom>
          <a:noFill/>
          <a:ln w="9525">
            <a:noFill/>
            <a:miter lim="800000"/>
            <a:headEnd/>
            <a:tailEnd/>
          </a:ln>
        </p:spPr>
        <p:txBody>
          <a:bodyPr wrap="none">
            <a:spAutoFit/>
          </a:bodyPr>
          <a:lstStyle/>
          <a:p>
            <a:pPr algn="l"/>
            <a:r>
              <a:rPr lang="en-US" sz="800"/>
              <a:t>Graphic 3.4.5 : Assign Bidders page </a:t>
            </a:r>
          </a:p>
        </p:txBody>
      </p:sp>
      <p:sp>
        <p:nvSpPr>
          <p:cNvPr id="249890" name="Rectangle 14"/>
          <p:cNvSpPr>
            <a:spLocks noChangeArrowheads="1"/>
          </p:cNvSpPr>
          <p:nvPr/>
        </p:nvSpPr>
        <p:spPr bwMode="auto">
          <a:xfrm>
            <a:off x="4044950" y="6372225"/>
            <a:ext cx="1885950" cy="215900"/>
          </a:xfrm>
          <a:prstGeom prst="rect">
            <a:avLst/>
          </a:prstGeom>
          <a:noFill/>
          <a:ln w="9525">
            <a:noFill/>
            <a:miter lim="800000"/>
            <a:headEnd/>
            <a:tailEnd/>
          </a:ln>
        </p:spPr>
        <p:txBody>
          <a:bodyPr wrap="none">
            <a:spAutoFit/>
          </a:bodyPr>
          <a:lstStyle/>
          <a:p>
            <a:pPr algn="l"/>
            <a:r>
              <a:rPr lang="en-US" sz="800"/>
              <a:t>Graphic 3.4.6 : Search Bidders page </a:t>
            </a:r>
          </a:p>
        </p:txBody>
      </p:sp>
      <p:pic>
        <p:nvPicPr>
          <p:cNvPr id="249891" name="Picture 84" descr="search"/>
          <p:cNvPicPr>
            <a:picLocks noChangeAspect="1" noChangeArrowheads="1"/>
          </p:cNvPicPr>
          <p:nvPr/>
        </p:nvPicPr>
        <p:blipFill>
          <a:blip r:embed="rId4" cstate="print"/>
          <a:srcRect/>
          <a:stretch>
            <a:fillRect/>
          </a:stretch>
        </p:blipFill>
        <p:spPr bwMode="auto">
          <a:xfrm>
            <a:off x="1241425" y="4757738"/>
            <a:ext cx="152400" cy="142875"/>
          </a:xfrm>
          <a:prstGeom prst="rect">
            <a:avLst/>
          </a:prstGeom>
          <a:noFill/>
          <a:ln w="9525">
            <a:noFill/>
            <a:miter lim="800000"/>
            <a:headEnd/>
            <a:tailEnd/>
          </a:ln>
        </p:spPr>
      </p:pic>
      <p:sp>
        <p:nvSpPr>
          <p:cNvPr id="249892" name="Rectangle 25"/>
          <p:cNvSpPr>
            <a:spLocks noChangeArrowheads="1"/>
          </p:cNvSpPr>
          <p:nvPr/>
        </p:nvSpPr>
        <p:spPr bwMode="auto">
          <a:xfrm>
            <a:off x="8172450" y="3228975"/>
            <a:ext cx="514350" cy="142875"/>
          </a:xfrm>
          <a:prstGeom prst="rect">
            <a:avLst/>
          </a:prstGeom>
          <a:noFill/>
          <a:ln w="19050" algn="ctr">
            <a:solidFill>
              <a:schemeClr val="folHlink"/>
            </a:solidFill>
            <a:miter lim="800000"/>
            <a:headEnd/>
            <a:tailEnd/>
          </a:ln>
        </p:spPr>
        <p:txBody>
          <a:bodyPr wrap="none" anchor="ctr"/>
          <a:lstStyle/>
          <a:p>
            <a:endParaRPr lang="en-US"/>
          </a:p>
        </p:txBody>
      </p:sp>
      <p:sp>
        <p:nvSpPr>
          <p:cNvPr id="249893" name="Rectangle 25"/>
          <p:cNvSpPr>
            <a:spLocks noChangeArrowheads="1"/>
          </p:cNvSpPr>
          <p:nvPr/>
        </p:nvSpPr>
        <p:spPr bwMode="auto">
          <a:xfrm>
            <a:off x="7134225" y="2181225"/>
            <a:ext cx="533400" cy="123825"/>
          </a:xfrm>
          <a:prstGeom prst="rect">
            <a:avLst/>
          </a:prstGeom>
          <a:noFill/>
          <a:ln w="19050" algn="ctr">
            <a:solidFill>
              <a:schemeClr val="folHlink"/>
            </a:solidFill>
            <a:miter lim="800000"/>
            <a:headEnd/>
            <a:tailEnd/>
          </a:ln>
        </p:spPr>
        <p:txBody>
          <a:bodyPr wrap="none" anchor="ctr"/>
          <a:lstStyle/>
          <a:p>
            <a:endParaRPr lang="en-US"/>
          </a:p>
        </p:txBody>
      </p:sp>
      <p:sp>
        <p:nvSpPr>
          <p:cNvPr id="249894" name="Rectangle 25"/>
          <p:cNvSpPr>
            <a:spLocks noChangeArrowheads="1"/>
          </p:cNvSpPr>
          <p:nvPr/>
        </p:nvSpPr>
        <p:spPr bwMode="auto">
          <a:xfrm>
            <a:off x="6096000" y="6010275"/>
            <a:ext cx="31432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882" name="Picture 27" descr="Bidder Search Results page"/>
          <p:cNvPicPr>
            <a:picLocks noChangeAspect="1" noChangeArrowheads="1"/>
          </p:cNvPicPr>
          <p:nvPr/>
        </p:nvPicPr>
        <p:blipFill>
          <a:blip r:embed="rId2" cstate="print"/>
          <a:srcRect/>
          <a:stretch>
            <a:fillRect/>
          </a:stretch>
        </p:blipFill>
        <p:spPr bwMode="auto">
          <a:xfrm>
            <a:off x="3905250" y="1809750"/>
            <a:ext cx="5076825" cy="1682750"/>
          </a:xfrm>
          <a:prstGeom prst="rect">
            <a:avLst/>
          </a:prstGeom>
          <a:noFill/>
          <a:ln w="19050">
            <a:solidFill>
              <a:schemeClr val="tx1"/>
            </a:solidFill>
            <a:miter lim="800000"/>
            <a:headEnd/>
            <a:tailEnd/>
          </a:ln>
        </p:spPr>
      </p:pic>
      <p:sp>
        <p:nvSpPr>
          <p:cNvPr id="250883" name="Rectangle 2"/>
          <p:cNvSpPr>
            <a:spLocks noGrp="1" noChangeArrowheads="1"/>
          </p:cNvSpPr>
          <p:nvPr>
            <p:ph type="title"/>
          </p:nvPr>
        </p:nvSpPr>
        <p:spPr/>
        <p:txBody>
          <a:bodyPr/>
          <a:lstStyle/>
          <a:p>
            <a:pPr eaLnBrk="1" hangingPunct="1"/>
            <a:r>
              <a:rPr lang="en-US" smtClean="0"/>
              <a:t>Topic Three – Searching for Existing Bidders</a:t>
            </a:r>
          </a:p>
        </p:txBody>
      </p:sp>
      <p:sp>
        <p:nvSpPr>
          <p:cNvPr id="25088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CD14CE6-E54F-40FB-A26D-CA86F52B0DA0}" type="slidenum">
              <a:rPr lang="en-US" sz="800">
                <a:solidFill>
                  <a:schemeClr val="bg1"/>
                </a:solidFill>
                <a:ea typeface="ＭＳ Ｐゴシック"/>
                <a:cs typeface="ＭＳ Ｐゴシック"/>
              </a:rPr>
              <a:pPr algn="r" eaLnBrk="0" hangingPunct="0"/>
              <a:t>242</a:t>
            </a:fld>
            <a:endParaRPr lang="en-US" sz="800">
              <a:solidFill>
                <a:schemeClr val="bg1"/>
              </a:solidFill>
              <a:ea typeface="ＭＳ Ｐゴシック"/>
              <a:cs typeface="ＭＳ Ｐゴシック"/>
            </a:endParaRPr>
          </a:p>
        </p:txBody>
      </p:sp>
      <p:sp>
        <p:nvSpPr>
          <p:cNvPr id="250885" name="Rectangle 3"/>
          <p:cNvSpPr txBox="1">
            <a:spLocks noChangeArrowheads="1"/>
          </p:cNvSpPr>
          <p:nvPr/>
        </p:nvSpPr>
        <p:spPr bwMode="auto">
          <a:xfrm>
            <a:off x="0" y="1220788"/>
            <a:ext cx="55118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Existing Bidders</a:t>
            </a:r>
          </a:p>
        </p:txBody>
      </p:sp>
      <p:graphicFrame>
        <p:nvGraphicFramePr>
          <p:cNvPr id="860166" name="Group 6"/>
          <p:cNvGraphicFramePr>
            <a:graphicFrameLocks noGrp="1"/>
          </p:cNvGraphicFramePr>
          <p:nvPr>
            <p:ph idx="1"/>
          </p:nvPr>
        </p:nvGraphicFramePr>
        <p:xfrm>
          <a:off x="95250" y="1812925"/>
          <a:ext cx="3524250" cy="2225040"/>
        </p:xfrm>
        <a:graphic>
          <a:graphicData uri="http://schemas.openxmlformats.org/drawingml/2006/table">
            <a:tbl>
              <a:tblPr/>
              <a:tblGrid>
                <a:gridCol w="390529"/>
                <a:gridCol w="3133721"/>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Existing Bidders (Graphics 3.4.5 – 3.4.7)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next to bidders’ names to add them to the sale.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Bidder(s) to Sale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Assign Bidders page appears and lists the bidders assigned to purchase the lots on the sale.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To search for bidders again,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again</a:t>
                      </a:r>
                      <a:r>
                        <a:rPr kumimoji="0" lang="en-US" sz="1200" b="0" i="0" u="none" strike="noStrike" cap="none" normalizeH="0" baseline="0" dirty="0" smtClean="0">
                          <a:ln>
                            <a:noFill/>
                          </a:ln>
                          <a:solidFill>
                            <a:schemeClr val="tx1"/>
                          </a:solidFill>
                          <a:effectLst/>
                          <a:latin typeface="Arial" pitchFamily="34" charset="0"/>
                        </a:rPr>
                        <a:t> link.</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50901" name="Rectangle 14"/>
          <p:cNvSpPr>
            <a:spLocks noChangeArrowheads="1"/>
          </p:cNvSpPr>
          <p:nvPr/>
        </p:nvSpPr>
        <p:spPr bwMode="auto">
          <a:xfrm>
            <a:off x="3883025" y="3514725"/>
            <a:ext cx="2206625" cy="215900"/>
          </a:xfrm>
          <a:prstGeom prst="rect">
            <a:avLst/>
          </a:prstGeom>
          <a:noFill/>
          <a:ln w="9525">
            <a:noFill/>
            <a:miter lim="800000"/>
            <a:headEnd/>
            <a:tailEnd/>
          </a:ln>
        </p:spPr>
        <p:txBody>
          <a:bodyPr wrap="none">
            <a:spAutoFit/>
          </a:bodyPr>
          <a:lstStyle/>
          <a:p>
            <a:pPr algn="l"/>
            <a:r>
              <a:rPr lang="en-US" sz="800"/>
              <a:t>Graphic 3.4.7 : Bidder Search Results page </a:t>
            </a:r>
          </a:p>
        </p:txBody>
      </p:sp>
      <p:sp>
        <p:nvSpPr>
          <p:cNvPr id="250902" name="Rectangle 25"/>
          <p:cNvSpPr>
            <a:spLocks noChangeArrowheads="1"/>
          </p:cNvSpPr>
          <p:nvPr/>
        </p:nvSpPr>
        <p:spPr bwMode="auto">
          <a:xfrm>
            <a:off x="5695950" y="3114675"/>
            <a:ext cx="1104900" cy="123825"/>
          </a:xfrm>
          <a:prstGeom prst="rect">
            <a:avLst/>
          </a:prstGeom>
          <a:noFill/>
          <a:ln w="19050" algn="ctr">
            <a:solidFill>
              <a:schemeClr val="folHlink"/>
            </a:solidFill>
            <a:miter lim="800000"/>
            <a:headEnd/>
            <a:tailEnd/>
          </a:ln>
        </p:spPr>
        <p:txBody>
          <a:bodyPr wrap="none" anchor="ctr"/>
          <a:lstStyle/>
          <a:p>
            <a:endParaRPr lang="en-US"/>
          </a:p>
        </p:txBody>
      </p:sp>
      <p:sp>
        <p:nvSpPr>
          <p:cNvPr id="250903" name="Rectangle 25"/>
          <p:cNvSpPr>
            <a:spLocks noChangeArrowheads="1"/>
          </p:cNvSpPr>
          <p:nvPr/>
        </p:nvSpPr>
        <p:spPr bwMode="auto">
          <a:xfrm>
            <a:off x="7543800" y="2733675"/>
            <a:ext cx="609600" cy="123825"/>
          </a:xfrm>
          <a:prstGeom prst="rect">
            <a:avLst/>
          </a:prstGeom>
          <a:noFill/>
          <a:ln w="19050" algn="ctr">
            <a:solidFill>
              <a:schemeClr val="folHlink"/>
            </a:solidFill>
            <a:miter lim="800000"/>
            <a:headEnd/>
            <a:tailEnd/>
          </a:ln>
        </p:spPr>
        <p:txBody>
          <a:bodyPr wrap="none" anchor="ctr"/>
          <a:lstStyle/>
          <a:p>
            <a:endParaRPr lang="en-US"/>
          </a:p>
        </p:txBody>
      </p:sp>
      <p:pic>
        <p:nvPicPr>
          <p:cNvPr id="250904" name="Picture 84" descr="search"/>
          <p:cNvPicPr>
            <a:picLocks noChangeAspect="1" noChangeArrowheads="1"/>
          </p:cNvPicPr>
          <p:nvPr/>
        </p:nvPicPr>
        <p:blipFill>
          <a:blip r:embed="rId3" cstate="print"/>
          <a:srcRect/>
          <a:stretch>
            <a:fillRect/>
          </a:stretch>
        </p:blipFill>
        <p:spPr bwMode="auto">
          <a:xfrm>
            <a:off x="2732088" y="3605213"/>
            <a:ext cx="152400" cy="142875"/>
          </a:xfrm>
          <a:prstGeom prst="rect">
            <a:avLst/>
          </a:prstGeom>
          <a:noFill/>
          <a:ln w="9525">
            <a:noFill/>
            <a:miter lim="800000"/>
            <a:headEnd/>
            <a:tailEnd/>
          </a:ln>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pPr eaLnBrk="1" hangingPunct="1"/>
            <a:r>
              <a:rPr lang="en-US" smtClean="0"/>
              <a:t>Topic Four – Creating a New Bidder</a:t>
            </a:r>
          </a:p>
        </p:txBody>
      </p:sp>
      <p:sp>
        <p:nvSpPr>
          <p:cNvPr id="25190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06165CA-52D8-4EC7-9E49-225045C12A72}" type="slidenum">
              <a:rPr lang="en-US" sz="800">
                <a:solidFill>
                  <a:schemeClr val="bg1"/>
                </a:solidFill>
                <a:ea typeface="ＭＳ Ｐゴシック"/>
                <a:cs typeface="ＭＳ Ｐゴシック"/>
              </a:rPr>
              <a:pPr algn="r" eaLnBrk="0" hangingPunct="0"/>
              <a:t>243</a:t>
            </a:fld>
            <a:endParaRPr lang="en-US" sz="800">
              <a:solidFill>
                <a:schemeClr val="bg1"/>
              </a:solidFill>
              <a:ea typeface="ＭＳ Ｐゴシック"/>
              <a:cs typeface="ＭＳ Ｐゴシック"/>
            </a:endParaRPr>
          </a:p>
        </p:txBody>
      </p:sp>
      <p:sp>
        <p:nvSpPr>
          <p:cNvPr id="251908" name="Rectangle 3"/>
          <p:cNvSpPr txBox="1">
            <a:spLocks noChangeArrowheads="1"/>
          </p:cNvSpPr>
          <p:nvPr/>
        </p:nvSpPr>
        <p:spPr bwMode="auto">
          <a:xfrm>
            <a:off x="0" y="1220788"/>
            <a:ext cx="48895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New Bidder</a:t>
            </a:r>
          </a:p>
        </p:txBody>
      </p:sp>
      <p:sp>
        <p:nvSpPr>
          <p:cNvPr id="251909" name="Text Box 5"/>
          <p:cNvSpPr txBox="1">
            <a:spLocks noChangeArrowheads="1"/>
          </p:cNvSpPr>
          <p:nvPr/>
        </p:nvSpPr>
        <p:spPr bwMode="auto">
          <a:xfrm>
            <a:off x="0" y="1730375"/>
            <a:ext cx="3941763" cy="461963"/>
          </a:xfrm>
          <a:prstGeom prst="rect">
            <a:avLst/>
          </a:prstGeom>
          <a:noFill/>
          <a:ln w="9525">
            <a:noFill/>
            <a:miter lim="800000"/>
            <a:headEnd/>
            <a:tailEnd/>
          </a:ln>
        </p:spPr>
        <p:txBody>
          <a:bodyPr>
            <a:spAutoFit/>
          </a:bodyPr>
          <a:lstStyle/>
          <a:p>
            <a:pPr algn="l">
              <a:spcBef>
                <a:spcPct val="50000"/>
              </a:spcBef>
            </a:pPr>
            <a:r>
              <a:rPr lang="en-US" sz="1200"/>
              <a:t>If you can’t find your desired bidder in the search results, you can create a new bidder.</a:t>
            </a:r>
          </a:p>
        </p:txBody>
      </p:sp>
      <p:graphicFrame>
        <p:nvGraphicFramePr>
          <p:cNvPr id="861190" name="Group 6"/>
          <p:cNvGraphicFramePr>
            <a:graphicFrameLocks noGrp="1"/>
          </p:cNvGraphicFramePr>
          <p:nvPr>
            <p:ph idx="1"/>
          </p:nvPr>
        </p:nvGraphicFramePr>
        <p:xfrm>
          <a:off x="104775" y="2322513"/>
          <a:ext cx="3368675" cy="3425952"/>
        </p:xfrm>
        <a:graphic>
          <a:graphicData uri="http://schemas.openxmlformats.org/drawingml/2006/table">
            <a:tbl>
              <a:tblPr/>
              <a:tblGrid>
                <a:gridCol w="325438"/>
                <a:gridCol w="3043237"/>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New Bidder (Graphics 3.4.8 – 3.4.9)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363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Bidder Search Results</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 </a:t>
                      </a:r>
                      <a:r>
                        <a:rPr kumimoji="0" lang="en-US" sz="1200" b="0" i="0" u="none" strike="noStrike" cap="none" normalizeH="0" baseline="0" dirty="0" smtClean="0">
                          <a:ln>
                            <a:noFill/>
                          </a:ln>
                          <a:solidFill>
                            <a:schemeClr val="tx1"/>
                          </a:solidFill>
                          <a:effectLst/>
                          <a:latin typeface="Arial" pitchFamily="34" charset="0"/>
                        </a:rPr>
                        <a:t>(Graphic 3.4.8).</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484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add new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Create/Update Bidder Information page appears (Graphic 3.4.9).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bidder details</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8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bidder is not yet added to the sale, however it has been added to the database and will be available to search for and add.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363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Perform</a:t>
                      </a:r>
                      <a:r>
                        <a:rPr kumimoji="0" lang="en-US" sz="1200" b="0" i="0" u="none" strike="noStrike" cap="none" normalizeH="0" baseline="0" dirty="0" smtClean="0">
                          <a:ln>
                            <a:noFill/>
                          </a:ln>
                          <a:solidFill>
                            <a:schemeClr val="tx1"/>
                          </a:solidFill>
                          <a:effectLst/>
                          <a:latin typeface="Arial" pitchFamily="34" charset="0"/>
                        </a:rPr>
                        <a:t> the steps for </a:t>
                      </a:r>
                      <a:r>
                        <a:rPr kumimoji="0" lang="en-US" sz="1200" b="1" i="0" u="none" strike="noStrike" cap="none" normalizeH="0" baseline="0" dirty="0" smtClean="0">
                          <a:ln>
                            <a:noFill/>
                          </a:ln>
                          <a:solidFill>
                            <a:schemeClr val="tx1"/>
                          </a:solidFill>
                          <a:effectLst/>
                          <a:latin typeface="Arial" pitchFamily="34" charset="0"/>
                        </a:rPr>
                        <a:t>Searching for Existing Bidders</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1932" name="Picture 25" descr="add"/>
          <p:cNvPicPr>
            <a:picLocks noChangeAspect="1" noChangeArrowheads="1"/>
          </p:cNvPicPr>
          <p:nvPr/>
        </p:nvPicPr>
        <p:blipFill>
          <a:blip r:embed="rId2" cstate="print"/>
          <a:srcRect/>
          <a:stretch>
            <a:fillRect/>
          </a:stretch>
        </p:blipFill>
        <p:spPr bwMode="auto">
          <a:xfrm>
            <a:off x="1173163" y="3217863"/>
            <a:ext cx="152400" cy="152400"/>
          </a:xfrm>
          <a:prstGeom prst="rect">
            <a:avLst/>
          </a:prstGeom>
          <a:noFill/>
          <a:ln w="9525">
            <a:noFill/>
            <a:miter lim="800000"/>
            <a:headEnd/>
            <a:tailEnd/>
          </a:ln>
        </p:spPr>
      </p:pic>
      <p:pic>
        <p:nvPicPr>
          <p:cNvPr id="251933" name="Picture 27" descr="Bidder Search Results page"/>
          <p:cNvPicPr>
            <a:picLocks noChangeAspect="1" noChangeArrowheads="1"/>
          </p:cNvPicPr>
          <p:nvPr/>
        </p:nvPicPr>
        <p:blipFill>
          <a:blip r:embed="rId3" cstate="print"/>
          <a:srcRect/>
          <a:stretch>
            <a:fillRect/>
          </a:stretch>
        </p:blipFill>
        <p:spPr bwMode="auto">
          <a:xfrm>
            <a:off x="3762375" y="1409700"/>
            <a:ext cx="5076825" cy="1682750"/>
          </a:xfrm>
          <a:prstGeom prst="rect">
            <a:avLst/>
          </a:prstGeom>
          <a:noFill/>
          <a:ln w="19050">
            <a:solidFill>
              <a:schemeClr val="tx1"/>
            </a:solidFill>
            <a:miter lim="800000"/>
            <a:headEnd/>
            <a:tailEnd/>
          </a:ln>
        </p:spPr>
      </p:pic>
      <p:pic>
        <p:nvPicPr>
          <p:cNvPr id="251934" name="Picture 28" descr="Create/Update Bidder Information page"/>
          <p:cNvPicPr>
            <a:picLocks noChangeAspect="1" noChangeArrowheads="1"/>
          </p:cNvPicPr>
          <p:nvPr/>
        </p:nvPicPr>
        <p:blipFill>
          <a:blip r:embed="rId4" cstate="print"/>
          <a:srcRect/>
          <a:stretch>
            <a:fillRect/>
          </a:stretch>
        </p:blipFill>
        <p:spPr bwMode="auto">
          <a:xfrm>
            <a:off x="3771900" y="3429000"/>
            <a:ext cx="4846638" cy="2962275"/>
          </a:xfrm>
          <a:prstGeom prst="rect">
            <a:avLst/>
          </a:prstGeom>
          <a:noFill/>
          <a:ln w="19050">
            <a:solidFill>
              <a:schemeClr val="tx1"/>
            </a:solidFill>
            <a:miter lim="800000"/>
            <a:headEnd/>
            <a:tailEnd/>
          </a:ln>
        </p:spPr>
      </p:pic>
      <p:sp>
        <p:nvSpPr>
          <p:cNvPr id="251935" name="Rectangle 14"/>
          <p:cNvSpPr>
            <a:spLocks noChangeArrowheads="1"/>
          </p:cNvSpPr>
          <p:nvPr/>
        </p:nvSpPr>
        <p:spPr bwMode="auto">
          <a:xfrm>
            <a:off x="3749675" y="3114675"/>
            <a:ext cx="2206625" cy="215900"/>
          </a:xfrm>
          <a:prstGeom prst="rect">
            <a:avLst/>
          </a:prstGeom>
          <a:noFill/>
          <a:ln w="9525">
            <a:noFill/>
            <a:miter lim="800000"/>
            <a:headEnd/>
            <a:tailEnd/>
          </a:ln>
        </p:spPr>
        <p:txBody>
          <a:bodyPr wrap="none">
            <a:spAutoFit/>
          </a:bodyPr>
          <a:lstStyle/>
          <a:p>
            <a:pPr algn="l"/>
            <a:r>
              <a:rPr lang="en-US" sz="800"/>
              <a:t>Graphic 3.4.8 : Bidder Search Results page </a:t>
            </a:r>
          </a:p>
        </p:txBody>
      </p:sp>
      <p:sp>
        <p:nvSpPr>
          <p:cNvPr id="251936" name="Rectangle 14"/>
          <p:cNvSpPr>
            <a:spLocks noChangeArrowheads="1"/>
          </p:cNvSpPr>
          <p:nvPr/>
        </p:nvSpPr>
        <p:spPr bwMode="auto">
          <a:xfrm>
            <a:off x="3749675" y="6410325"/>
            <a:ext cx="2724150" cy="215900"/>
          </a:xfrm>
          <a:prstGeom prst="rect">
            <a:avLst/>
          </a:prstGeom>
          <a:noFill/>
          <a:ln w="9525">
            <a:noFill/>
            <a:miter lim="800000"/>
            <a:headEnd/>
            <a:tailEnd/>
          </a:ln>
        </p:spPr>
        <p:txBody>
          <a:bodyPr wrap="none">
            <a:spAutoFit/>
          </a:bodyPr>
          <a:lstStyle/>
          <a:p>
            <a:pPr algn="l"/>
            <a:r>
              <a:rPr lang="en-US" sz="800"/>
              <a:t>Graphic 3.4.9 : Create/Update Bidder Information page </a:t>
            </a:r>
          </a:p>
        </p:txBody>
      </p:sp>
      <p:sp>
        <p:nvSpPr>
          <p:cNvPr id="251937" name="Rectangle 25"/>
          <p:cNvSpPr>
            <a:spLocks noChangeArrowheads="1"/>
          </p:cNvSpPr>
          <p:nvPr/>
        </p:nvSpPr>
        <p:spPr bwMode="auto">
          <a:xfrm>
            <a:off x="8029575" y="2333625"/>
            <a:ext cx="723900" cy="133350"/>
          </a:xfrm>
          <a:prstGeom prst="rect">
            <a:avLst/>
          </a:prstGeom>
          <a:noFill/>
          <a:ln w="19050" algn="ctr">
            <a:solidFill>
              <a:schemeClr val="folHlink"/>
            </a:solidFill>
            <a:miter lim="800000"/>
            <a:headEnd/>
            <a:tailEnd/>
          </a:ln>
        </p:spPr>
        <p:txBody>
          <a:bodyPr wrap="none" anchor="ctr"/>
          <a:lstStyle/>
          <a:p>
            <a:endParaRPr lang="en-US"/>
          </a:p>
        </p:txBody>
      </p:sp>
      <p:sp>
        <p:nvSpPr>
          <p:cNvPr id="251938" name="Rectangle 25"/>
          <p:cNvSpPr>
            <a:spLocks noChangeArrowheads="1"/>
          </p:cNvSpPr>
          <p:nvPr/>
        </p:nvSpPr>
        <p:spPr bwMode="auto">
          <a:xfrm>
            <a:off x="5867400" y="6038850"/>
            <a:ext cx="295275"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p:txBody>
          <a:bodyPr/>
          <a:lstStyle/>
          <a:p>
            <a:pPr eaLnBrk="1" hangingPunct="1"/>
            <a:r>
              <a:rPr lang="en-US" smtClean="0"/>
              <a:t>Topic Five – Entering Bids</a:t>
            </a:r>
          </a:p>
        </p:txBody>
      </p:sp>
      <p:sp>
        <p:nvSpPr>
          <p:cNvPr id="25293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525F0DC-71BD-4C5C-8C36-8BDD9E916466}" type="slidenum">
              <a:rPr lang="en-US" sz="800">
                <a:solidFill>
                  <a:schemeClr val="bg1"/>
                </a:solidFill>
                <a:ea typeface="ＭＳ Ｐゴシック"/>
                <a:cs typeface="ＭＳ Ｐゴシック"/>
              </a:rPr>
              <a:pPr algn="r" eaLnBrk="0" hangingPunct="0"/>
              <a:t>244</a:t>
            </a:fld>
            <a:endParaRPr lang="en-US" sz="800">
              <a:solidFill>
                <a:schemeClr val="bg1"/>
              </a:solidFill>
              <a:ea typeface="ＭＳ Ｐゴシック"/>
              <a:cs typeface="ＭＳ Ｐゴシック"/>
            </a:endParaRPr>
          </a:p>
        </p:txBody>
      </p:sp>
      <p:sp>
        <p:nvSpPr>
          <p:cNvPr id="25293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Entering Bids</a:t>
            </a:r>
          </a:p>
        </p:txBody>
      </p:sp>
      <p:sp>
        <p:nvSpPr>
          <p:cNvPr id="252933" name="Text Box 5"/>
          <p:cNvSpPr txBox="1">
            <a:spLocks noChangeArrowheads="1"/>
          </p:cNvSpPr>
          <p:nvPr/>
        </p:nvSpPr>
        <p:spPr bwMode="auto">
          <a:xfrm>
            <a:off x="0" y="1787525"/>
            <a:ext cx="3773488" cy="822325"/>
          </a:xfrm>
          <a:prstGeom prst="rect">
            <a:avLst/>
          </a:prstGeom>
          <a:noFill/>
          <a:ln w="9525">
            <a:noFill/>
            <a:miter lim="800000"/>
            <a:headEnd/>
            <a:tailEnd/>
          </a:ln>
        </p:spPr>
        <p:txBody>
          <a:bodyPr>
            <a:spAutoFit/>
          </a:bodyPr>
          <a:lstStyle/>
          <a:p>
            <a:pPr algn="l">
              <a:spcBef>
                <a:spcPct val="50000"/>
              </a:spcBef>
            </a:pPr>
            <a:r>
              <a:rPr lang="en-US" sz="1200"/>
              <a:t>Once you have assigned one or more bidders to the sale, the </a:t>
            </a:r>
            <a:r>
              <a:rPr lang="en-US" sz="1200" b="1"/>
              <a:t>conduct sales</a:t>
            </a:r>
            <a:r>
              <a:rPr lang="en-US" sz="1200"/>
              <a:t> link appears at the top of the page. Clicking the </a:t>
            </a:r>
            <a:r>
              <a:rPr lang="en-US" sz="1200" b="1"/>
              <a:t>conduct sales</a:t>
            </a:r>
            <a:r>
              <a:rPr lang="en-US" sz="1200"/>
              <a:t> link will allow you enter bids on the sales lots.</a:t>
            </a:r>
          </a:p>
        </p:txBody>
      </p:sp>
      <p:graphicFrame>
        <p:nvGraphicFramePr>
          <p:cNvPr id="862234" name="Group 26"/>
          <p:cNvGraphicFramePr>
            <a:graphicFrameLocks noGrp="1"/>
          </p:cNvGraphicFramePr>
          <p:nvPr>
            <p:ph idx="1"/>
          </p:nvPr>
        </p:nvGraphicFramePr>
        <p:xfrm>
          <a:off x="149225" y="2738438"/>
          <a:ext cx="3429000" cy="2523744"/>
        </p:xfrm>
        <a:graphic>
          <a:graphicData uri="http://schemas.openxmlformats.org/drawingml/2006/table">
            <a:tbl>
              <a:tblPr/>
              <a:tblGrid>
                <a:gridCol w="358775"/>
                <a:gridCol w="307022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Entering Bids (Graphics 3.4.10 – 3.4.13)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sale that is pending action.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Sale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conduct sales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Conduct Sales page appears (Graphic 3.4.10).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enter bids by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Enter Bids page appears (Graphic 3.4.11).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2953" name="Picture 25" descr="add"/>
          <p:cNvPicPr>
            <a:picLocks noChangeAspect="1" noChangeArrowheads="1"/>
          </p:cNvPicPr>
          <p:nvPr/>
        </p:nvPicPr>
        <p:blipFill>
          <a:blip r:embed="rId2" cstate="print"/>
          <a:srcRect/>
          <a:stretch>
            <a:fillRect/>
          </a:stretch>
        </p:blipFill>
        <p:spPr bwMode="auto">
          <a:xfrm>
            <a:off x="1252538" y="4643438"/>
            <a:ext cx="152400" cy="152400"/>
          </a:xfrm>
          <a:prstGeom prst="rect">
            <a:avLst/>
          </a:prstGeom>
          <a:noFill/>
          <a:ln w="9525">
            <a:noFill/>
            <a:miter lim="800000"/>
            <a:headEnd/>
            <a:tailEnd/>
          </a:ln>
        </p:spPr>
      </p:pic>
      <p:pic>
        <p:nvPicPr>
          <p:cNvPr id="252954" name="Picture 26" descr="Conduct Sales page"/>
          <p:cNvPicPr>
            <a:picLocks noChangeAspect="1" noChangeArrowheads="1"/>
          </p:cNvPicPr>
          <p:nvPr/>
        </p:nvPicPr>
        <p:blipFill>
          <a:blip r:embed="rId3" cstate="print"/>
          <a:srcRect/>
          <a:stretch>
            <a:fillRect/>
          </a:stretch>
        </p:blipFill>
        <p:spPr bwMode="auto">
          <a:xfrm>
            <a:off x="3990975" y="1428750"/>
            <a:ext cx="5038725" cy="2720975"/>
          </a:xfrm>
          <a:prstGeom prst="rect">
            <a:avLst/>
          </a:prstGeom>
          <a:noFill/>
          <a:ln w="19050">
            <a:solidFill>
              <a:schemeClr val="tx1"/>
            </a:solidFill>
            <a:miter lim="800000"/>
            <a:headEnd/>
            <a:tailEnd/>
          </a:ln>
        </p:spPr>
      </p:pic>
      <p:pic>
        <p:nvPicPr>
          <p:cNvPr id="252955" name="Picture 27" descr="Enter Bids page"/>
          <p:cNvPicPr>
            <a:picLocks noChangeAspect="1" noChangeArrowheads="1"/>
          </p:cNvPicPr>
          <p:nvPr/>
        </p:nvPicPr>
        <p:blipFill>
          <a:blip r:embed="rId4" cstate="print"/>
          <a:srcRect/>
          <a:stretch>
            <a:fillRect/>
          </a:stretch>
        </p:blipFill>
        <p:spPr bwMode="auto">
          <a:xfrm>
            <a:off x="4000500" y="4435475"/>
            <a:ext cx="4714875" cy="2012950"/>
          </a:xfrm>
          <a:prstGeom prst="rect">
            <a:avLst/>
          </a:prstGeom>
          <a:noFill/>
          <a:ln w="19050">
            <a:solidFill>
              <a:schemeClr val="tx1"/>
            </a:solidFill>
            <a:miter lim="800000"/>
            <a:headEnd/>
            <a:tailEnd/>
          </a:ln>
        </p:spPr>
      </p:pic>
      <p:sp>
        <p:nvSpPr>
          <p:cNvPr id="252956" name="Rectangle 14"/>
          <p:cNvSpPr>
            <a:spLocks noChangeArrowheads="1"/>
          </p:cNvSpPr>
          <p:nvPr/>
        </p:nvSpPr>
        <p:spPr bwMode="auto">
          <a:xfrm>
            <a:off x="3949700" y="4162425"/>
            <a:ext cx="1881188" cy="215900"/>
          </a:xfrm>
          <a:prstGeom prst="rect">
            <a:avLst/>
          </a:prstGeom>
          <a:noFill/>
          <a:ln w="9525">
            <a:noFill/>
            <a:miter lim="800000"/>
            <a:headEnd/>
            <a:tailEnd/>
          </a:ln>
        </p:spPr>
        <p:txBody>
          <a:bodyPr wrap="none">
            <a:spAutoFit/>
          </a:bodyPr>
          <a:lstStyle/>
          <a:p>
            <a:pPr algn="l"/>
            <a:r>
              <a:rPr lang="en-US" sz="800"/>
              <a:t>Graphic 3.4.10 : Conduct Sales page</a:t>
            </a:r>
          </a:p>
        </p:txBody>
      </p:sp>
      <p:sp>
        <p:nvSpPr>
          <p:cNvPr id="252957" name="Rectangle 14"/>
          <p:cNvSpPr>
            <a:spLocks noChangeArrowheads="1"/>
          </p:cNvSpPr>
          <p:nvPr/>
        </p:nvSpPr>
        <p:spPr bwMode="auto">
          <a:xfrm>
            <a:off x="3987800" y="6457950"/>
            <a:ext cx="1684338" cy="215900"/>
          </a:xfrm>
          <a:prstGeom prst="rect">
            <a:avLst/>
          </a:prstGeom>
          <a:noFill/>
          <a:ln w="9525">
            <a:noFill/>
            <a:miter lim="800000"/>
            <a:headEnd/>
            <a:tailEnd/>
          </a:ln>
        </p:spPr>
        <p:txBody>
          <a:bodyPr wrap="none">
            <a:spAutoFit/>
          </a:bodyPr>
          <a:lstStyle/>
          <a:p>
            <a:pPr algn="l"/>
            <a:r>
              <a:rPr lang="en-US" sz="800"/>
              <a:t>Graphic 3.4.11 : Enter Bids page</a:t>
            </a:r>
          </a:p>
        </p:txBody>
      </p:sp>
      <p:sp>
        <p:nvSpPr>
          <p:cNvPr id="252958" name="Rectangle 25"/>
          <p:cNvSpPr>
            <a:spLocks noChangeArrowheads="1"/>
          </p:cNvSpPr>
          <p:nvPr/>
        </p:nvSpPr>
        <p:spPr bwMode="auto">
          <a:xfrm>
            <a:off x="7896225" y="2238375"/>
            <a:ext cx="523875" cy="142875"/>
          </a:xfrm>
          <a:prstGeom prst="rect">
            <a:avLst/>
          </a:prstGeom>
          <a:noFill/>
          <a:ln w="19050" algn="ctr">
            <a:solidFill>
              <a:schemeClr val="folHlink"/>
            </a:solidFill>
            <a:miter lim="800000"/>
            <a:headEnd/>
            <a:tailEnd/>
          </a:ln>
        </p:spPr>
        <p:txBody>
          <a:bodyPr wrap="none" anchor="ctr"/>
          <a:lstStyle/>
          <a:p>
            <a:endParaRPr lang="en-US"/>
          </a:p>
        </p:txBody>
      </p:sp>
      <p:sp>
        <p:nvSpPr>
          <p:cNvPr id="252959" name="Rectangle 25"/>
          <p:cNvSpPr>
            <a:spLocks noChangeArrowheads="1"/>
          </p:cNvSpPr>
          <p:nvPr/>
        </p:nvSpPr>
        <p:spPr bwMode="auto">
          <a:xfrm>
            <a:off x="8105775" y="3390900"/>
            <a:ext cx="838200" cy="1619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4B5C02E-601B-4BA9-ADE5-0D329EA2BDA7}" type="slidenum">
              <a:rPr lang="en-US" sz="800">
                <a:solidFill>
                  <a:schemeClr val="bg1"/>
                </a:solidFill>
                <a:ea typeface="Arial Unicode MS" pitchFamily="34" charset="-128"/>
                <a:cs typeface="Arial Unicode MS" pitchFamily="34" charset="-128"/>
              </a:rPr>
              <a:pPr algn="r" eaLnBrk="0" hangingPunct="0"/>
              <a:t>245</a:t>
            </a:fld>
            <a:endParaRPr lang="en-US" sz="800">
              <a:solidFill>
                <a:schemeClr val="bg1"/>
              </a:solidFill>
              <a:ea typeface="Arial Unicode MS" pitchFamily="34" charset="-128"/>
              <a:cs typeface="Arial Unicode MS" pitchFamily="34" charset="-128"/>
            </a:endParaRPr>
          </a:p>
        </p:txBody>
      </p:sp>
      <p:sp>
        <p:nvSpPr>
          <p:cNvPr id="25395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Entering Bids</a:t>
            </a:r>
          </a:p>
        </p:txBody>
      </p:sp>
      <p:sp>
        <p:nvSpPr>
          <p:cNvPr id="25395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Entering Bids – Continued</a:t>
            </a:r>
          </a:p>
        </p:txBody>
      </p:sp>
      <p:graphicFrame>
        <p:nvGraphicFramePr>
          <p:cNvPr id="863237" name="Group 5"/>
          <p:cNvGraphicFramePr>
            <a:graphicFrameLocks noGrp="1"/>
          </p:cNvGraphicFramePr>
          <p:nvPr/>
        </p:nvGraphicFramePr>
        <p:xfrm>
          <a:off x="115888" y="1679575"/>
          <a:ext cx="3989387" cy="4754880"/>
        </p:xfrm>
        <a:graphic>
          <a:graphicData uri="http://schemas.openxmlformats.org/drawingml/2006/table">
            <a:tbl>
              <a:tblPr/>
              <a:tblGrid>
                <a:gridCol w="421056"/>
                <a:gridCol w="3568331"/>
              </a:tblGrid>
              <a:tr h="14662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Entering Bids (Graphics 3.4.10 – 3.4.13)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834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bidder</a:t>
                      </a:r>
                      <a:r>
                        <a:rPr kumimoji="0" lang="en-US" sz="1200" b="0" i="0" u="none" strike="noStrike" cap="none" normalizeH="0" baseline="0" dirty="0" smtClean="0">
                          <a:ln>
                            <a:noFill/>
                          </a:ln>
                          <a:solidFill>
                            <a:schemeClr val="tx1"/>
                          </a:solidFill>
                          <a:effectLst/>
                          <a:latin typeface="Arial" pitchFamily="34" charset="0"/>
                        </a:rPr>
                        <a:t> from the Bidder Name drop-down list.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a:t>
                      </a:r>
                      <a:r>
                        <a:rPr kumimoji="0" lang="en-US" sz="1200" b="0" i="0" u="none" strike="noStrike" cap="none" normalizeH="0" baseline="0" dirty="0" smtClean="0">
                          <a:ln>
                            <a:noFill/>
                          </a:ln>
                          <a:solidFill>
                            <a:schemeClr val="tx1"/>
                          </a:solidFill>
                          <a:effectLst/>
                          <a:latin typeface="Arial" pitchFamily="34" charset="0"/>
                        </a:rPr>
                        <a:t> for either No Bid</a:t>
                      </a:r>
                      <a:r>
                        <a:rPr kumimoji="0" lang="en-US" sz="1200" b="1"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or No Response or </a:t>
                      </a: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amount of the bidder’s bid.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4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date</a:t>
                      </a:r>
                      <a:r>
                        <a:rPr kumimoji="0" lang="en-US" sz="1200" b="0" i="0" u="none" strike="noStrike" cap="none" normalizeH="0" baseline="0" dirty="0" smtClean="0">
                          <a:ln>
                            <a:noFill/>
                          </a:ln>
                          <a:solidFill>
                            <a:schemeClr val="tx1"/>
                          </a:solidFill>
                          <a:effectLst/>
                          <a:latin typeface="Arial" pitchFamily="34" charset="0"/>
                        </a:rPr>
                        <a:t> if you typed a bid amount or selected the No Bid option.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617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Repeat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Steps 5-7</a:t>
                      </a:r>
                      <a:r>
                        <a:rPr kumimoji="0" lang="en-US" sz="1200" b="0" i="0" u="none" strike="noStrike" cap="none" normalizeH="0" baseline="0" dirty="0" smtClean="0">
                          <a:ln>
                            <a:noFill/>
                          </a:ln>
                          <a:solidFill>
                            <a:schemeClr val="tx1"/>
                          </a:solidFill>
                          <a:effectLst/>
                          <a:latin typeface="Arial" pitchFamily="34" charset="0"/>
                        </a:rPr>
                        <a:t> for each bidder.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482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and Continue</a:t>
                      </a:r>
                      <a:r>
                        <a:rPr kumimoji="0" lang="en-US" sz="1200" b="0" i="0" u="none" strike="noStrike" cap="none" normalizeH="0" baseline="0" dirty="0" smtClean="0">
                          <a:ln>
                            <a:noFill/>
                          </a:ln>
                          <a:solidFill>
                            <a:schemeClr val="tx1"/>
                          </a:solidFill>
                          <a:effectLst/>
                          <a:latin typeface="Arial" pitchFamily="34" charset="0"/>
                        </a:rPr>
                        <a:t> button to save your changes.</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Conduct Sales page appears (Graphic 3.4.13).</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Note: Once all the bidders have either a bid, no bid, or no response selected for each lot, the All Bids Completed button appears on the Conduct Sales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47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All Bids Completed</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defRPr/>
                      </a:pPr>
                      <a:r>
                        <a:rPr lang="en-US" sz="1000" dirty="0" smtClean="0"/>
                        <a:t>Once you click the All Bids Completed button, the sale's status will change to All Bids Complete and you will no longer be able to modify lots, bidders, or bid amounts.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3982" name="Picture 27" descr="Enter Bids page"/>
          <p:cNvPicPr>
            <a:picLocks noChangeAspect="1" noChangeArrowheads="1"/>
          </p:cNvPicPr>
          <p:nvPr/>
        </p:nvPicPr>
        <p:blipFill>
          <a:blip r:embed="rId3" cstate="print"/>
          <a:srcRect/>
          <a:stretch>
            <a:fillRect/>
          </a:stretch>
        </p:blipFill>
        <p:spPr bwMode="auto">
          <a:xfrm>
            <a:off x="4362450" y="1320800"/>
            <a:ext cx="4572000" cy="1952625"/>
          </a:xfrm>
          <a:prstGeom prst="rect">
            <a:avLst/>
          </a:prstGeom>
          <a:noFill/>
          <a:ln w="19050">
            <a:solidFill>
              <a:schemeClr val="tx1"/>
            </a:solidFill>
            <a:miter lim="800000"/>
            <a:headEnd/>
            <a:tailEnd/>
          </a:ln>
        </p:spPr>
      </p:pic>
      <p:sp>
        <p:nvSpPr>
          <p:cNvPr id="253983" name="Rectangle 14"/>
          <p:cNvSpPr>
            <a:spLocks noChangeArrowheads="1"/>
          </p:cNvSpPr>
          <p:nvPr/>
        </p:nvSpPr>
        <p:spPr bwMode="auto">
          <a:xfrm>
            <a:off x="4340225" y="3295650"/>
            <a:ext cx="1684338" cy="215900"/>
          </a:xfrm>
          <a:prstGeom prst="rect">
            <a:avLst/>
          </a:prstGeom>
          <a:noFill/>
          <a:ln w="9525">
            <a:noFill/>
            <a:miter lim="800000"/>
            <a:headEnd/>
            <a:tailEnd/>
          </a:ln>
        </p:spPr>
        <p:txBody>
          <a:bodyPr wrap="none">
            <a:spAutoFit/>
          </a:bodyPr>
          <a:lstStyle/>
          <a:p>
            <a:pPr algn="l"/>
            <a:r>
              <a:rPr lang="en-US" sz="800"/>
              <a:t>Graphic 3.4.12 : Enter Bids page</a:t>
            </a:r>
          </a:p>
        </p:txBody>
      </p:sp>
      <p:pic>
        <p:nvPicPr>
          <p:cNvPr id="253984" name="Picture 8" descr="a.gif"/>
          <p:cNvPicPr>
            <a:picLocks noChangeAspect="1"/>
          </p:cNvPicPr>
          <p:nvPr/>
        </p:nvPicPr>
        <p:blipFill>
          <a:blip r:embed="rId4" cstate="print"/>
          <a:srcRect/>
          <a:stretch>
            <a:fillRect/>
          </a:stretch>
        </p:blipFill>
        <p:spPr bwMode="auto">
          <a:xfrm>
            <a:off x="4381500" y="3676650"/>
            <a:ext cx="4551363" cy="2598738"/>
          </a:xfrm>
          <a:prstGeom prst="rect">
            <a:avLst/>
          </a:prstGeom>
          <a:noFill/>
          <a:ln w="19050">
            <a:solidFill>
              <a:schemeClr val="tx1"/>
            </a:solidFill>
            <a:miter lim="800000"/>
            <a:headEnd/>
            <a:tailEnd/>
          </a:ln>
        </p:spPr>
      </p:pic>
      <p:sp>
        <p:nvSpPr>
          <p:cNvPr id="253985" name="Rectangle 14"/>
          <p:cNvSpPr>
            <a:spLocks noChangeArrowheads="1"/>
          </p:cNvSpPr>
          <p:nvPr/>
        </p:nvSpPr>
        <p:spPr bwMode="auto">
          <a:xfrm>
            <a:off x="4359275" y="6286500"/>
            <a:ext cx="1881188" cy="215900"/>
          </a:xfrm>
          <a:prstGeom prst="rect">
            <a:avLst/>
          </a:prstGeom>
          <a:noFill/>
          <a:ln w="9525">
            <a:noFill/>
            <a:miter lim="800000"/>
            <a:headEnd/>
            <a:tailEnd/>
          </a:ln>
        </p:spPr>
        <p:txBody>
          <a:bodyPr wrap="none">
            <a:spAutoFit/>
          </a:bodyPr>
          <a:lstStyle/>
          <a:p>
            <a:pPr algn="l"/>
            <a:r>
              <a:rPr lang="en-US" sz="800"/>
              <a:t>Graphic 3.4.13 : Conduct Sales page</a:t>
            </a:r>
          </a:p>
        </p:txBody>
      </p:sp>
      <p:sp>
        <p:nvSpPr>
          <p:cNvPr id="253986" name="Rectangle 25"/>
          <p:cNvSpPr>
            <a:spLocks noChangeArrowheads="1"/>
          </p:cNvSpPr>
          <p:nvPr/>
        </p:nvSpPr>
        <p:spPr bwMode="auto">
          <a:xfrm>
            <a:off x="6067425" y="2943225"/>
            <a:ext cx="828675" cy="114300"/>
          </a:xfrm>
          <a:prstGeom prst="rect">
            <a:avLst/>
          </a:prstGeom>
          <a:noFill/>
          <a:ln w="19050" algn="ctr">
            <a:solidFill>
              <a:schemeClr val="folHlink"/>
            </a:solidFill>
            <a:miter lim="800000"/>
            <a:headEnd/>
            <a:tailEnd/>
          </a:ln>
        </p:spPr>
        <p:txBody>
          <a:bodyPr wrap="none" anchor="ctr"/>
          <a:lstStyle/>
          <a:p>
            <a:endParaRPr lang="en-US"/>
          </a:p>
        </p:txBody>
      </p:sp>
      <p:sp>
        <p:nvSpPr>
          <p:cNvPr id="253987" name="Rectangle 25"/>
          <p:cNvSpPr>
            <a:spLocks noChangeArrowheads="1"/>
          </p:cNvSpPr>
          <p:nvPr/>
        </p:nvSpPr>
        <p:spPr bwMode="auto">
          <a:xfrm>
            <a:off x="6229350" y="5934075"/>
            <a:ext cx="84772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2"/>
          <p:cNvSpPr>
            <a:spLocks noGrp="1" noChangeArrowheads="1"/>
          </p:cNvSpPr>
          <p:nvPr>
            <p:ph type="title"/>
          </p:nvPr>
        </p:nvSpPr>
        <p:spPr/>
        <p:txBody>
          <a:bodyPr/>
          <a:lstStyle/>
          <a:p>
            <a:pPr eaLnBrk="1" hangingPunct="1"/>
            <a:r>
              <a:rPr lang="en-US" smtClean="0"/>
              <a:t>Topic Six – Viewing the Bid Summary</a:t>
            </a:r>
          </a:p>
        </p:txBody>
      </p:sp>
      <p:sp>
        <p:nvSpPr>
          <p:cNvPr id="25497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D24410B-4142-48A8-A6C3-C3CC648E47AF}" type="slidenum">
              <a:rPr lang="en-US" sz="800">
                <a:solidFill>
                  <a:schemeClr val="bg1"/>
                </a:solidFill>
                <a:ea typeface="Arial Unicode MS" pitchFamily="34" charset="-128"/>
                <a:cs typeface="Arial Unicode MS" pitchFamily="34" charset="-128"/>
              </a:rPr>
              <a:pPr algn="r" eaLnBrk="0" hangingPunct="0"/>
              <a:t>246</a:t>
            </a:fld>
            <a:endParaRPr lang="en-US" sz="800">
              <a:solidFill>
                <a:schemeClr val="bg1"/>
              </a:solidFill>
              <a:ea typeface="Arial Unicode MS" pitchFamily="34" charset="-128"/>
              <a:cs typeface="Arial Unicode MS" pitchFamily="34" charset="-128"/>
            </a:endParaRPr>
          </a:p>
        </p:txBody>
      </p:sp>
      <p:sp>
        <p:nvSpPr>
          <p:cNvPr id="25498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Bid Summary</a:t>
            </a:r>
          </a:p>
        </p:txBody>
      </p:sp>
      <p:sp>
        <p:nvSpPr>
          <p:cNvPr id="254981" name="Text Box 5"/>
          <p:cNvSpPr txBox="1">
            <a:spLocks noChangeArrowheads="1"/>
          </p:cNvSpPr>
          <p:nvPr/>
        </p:nvSpPr>
        <p:spPr bwMode="auto">
          <a:xfrm>
            <a:off x="0" y="1601788"/>
            <a:ext cx="4029075" cy="1016000"/>
          </a:xfrm>
          <a:prstGeom prst="rect">
            <a:avLst/>
          </a:prstGeom>
          <a:noFill/>
          <a:ln w="9525">
            <a:noFill/>
            <a:miter lim="800000"/>
            <a:headEnd/>
            <a:tailEnd/>
          </a:ln>
        </p:spPr>
        <p:txBody>
          <a:bodyPr>
            <a:spAutoFit/>
          </a:bodyPr>
          <a:lstStyle/>
          <a:p>
            <a:pPr algn="l"/>
            <a:r>
              <a:rPr lang="en-US" sz="1200"/>
              <a:t>At any time during or after the bid entry process, you may view a summary of the bids already entered. The bid summary link appears on the Enter Bids page during the bid entry process, but is moved to the Conduct Sales page once all bids are complete.</a:t>
            </a:r>
          </a:p>
        </p:txBody>
      </p:sp>
      <p:graphicFrame>
        <p:nvGraphicFramePr>
          <p:cNvPr id="865286" name="Group 6"/>
          <p:cNvGraphicFramePr>
            <a:graphicFrameLocks noGrp="1"/>
          </p:cNvGraphicFramePr>
          <p:nvPr>
            <p:ph idx="1"/>
          </p:nvPr>
        </p:nvGraphicFramePr>
        <p:xfrm>
          <a:off x="95250" y="2638425"/>
          <a:ext cx="3857625" cy="4005072"/>
        </p:xfrm>
        <a:graphic>
          <a:graphicData uri="http://schemas.openxmlformats.org/drawingml/2006/table">
            <a:tbl>
              <a:tblPr/>
              <a:tblGrid>
                <a:gridCol w="406774"/>
                <a:gridCol w="3450851"/>
              </a:tblGrid>
              <a:tr h="11932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the Bid Summary (Graphics 3.4.14 – 3.4.15)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352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Sale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897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conduct sales</a:t>
                      </a:r>
                      <a:r>
                        <a:rPr kumimoji="0" lang="en-US" sz="1200" b="0" i="0" u="none" strike="noStrike" cap="none" normalizeH="0" baseline="0" dirty="0" smtClean="0">
                          <a:ln>
                            <a:noFill/>
                          </a:ln>
                          <a:solidFill>
                            <a:schemeClr val="tx1"/>
                          </a:solidFill>
                          <a:effectLst/>
                          <a:latin typeface="Arial" pitchFamily="34" charset="0"/>
                        </a:rPr>
                        <a:t> link. If the </a:t>
                      </a:r>
                      <a:r>
                        <a:rPr kumimoji="0" lang="en-US" sz="1200" b="1" i="0" u="none" strike="noStrike" cap="none" normalizeH="0" baseline="0" dirty="0" smtClean="0">
                          <a:ln>
                            <a:noFill/>
                          </a:ln>
                          <a:solidFill>
                            <a:schemeClr val="tx1"/>
                          </a:solidFill>
                          <a:effectLst/>
                          <a:latin typeface="Arial" pitchFamily="34" charset="0"/>
                        </a:rPr>
                        <a:t>conduct sales</a:t>
                      </a:r>
                      <a:r>
                        <a:rPr kumimoji="0" lang="en-US" sz="1200" b="0" i="0" u="none" strike="noStrike" cap="none" normalizeH="0" baseline="0" dirty="0" smtClean="0">
                          <a:ln>
                            <a:noFill/>
                          </a:ln>
                          <a:solidFill>
                            <a:schemeClr val="tx1"/>
                          </a:solidFill>
                          <a:effectLst/>
                          <a:latin typeface="Arial" pitchFamily="34" charset="0"/>
                        </a:rPr>
                        <a:t> link is grayed out because all bids are complete, select the </a:t>
                      </a:r>
                      <a:r>
                        <a:rPr kumimoji="0" lang="en-US" sz="1200" b="1" i="0" u="none" strike="noStrike" cap="none" normalizeH="0" baseline="0" dirty="0" smtClean="0">
                          <a:ln>
                            <a:noFill/>
                          </a:ln>
                          <a:solidFill>
                            <a:schemeClr val="tx1"/>
                          </a:solidFill>
                          <a:effectLst/>
                          <a:latin typeface="Arial" pitchFamily="34" charset="0"/>
                        </a:rPr>
                        <a:t>Conduct Sales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Conduct Sales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580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bid summary</a:t>
                      </a:r>
                      <a:r>
                        <a:rPr kumimoji="0" lang="en-US" sz="1200" b="0" i="0" u="none" strike="noStrike" cap="none" normalizeH="0" baseline="0" dirty="0" smtClean="0">
                          <a:ln>
                            <a:noFill/>
                          </a:ln>
                          <a:solidFill>
                            <a:schemeClr val="tx1"/>
                          </a:solidFill>
                          <a:effectLst/>
                          <a:latin typeface="Arial" pitchFamily="34" charset="0"/>
                        </a:rPr>
                        <a:t> link. This link is displayed on the Conduct Sales page only after all bids are complete. </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Otherwise,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enter bids by bidder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Enter Bids page appears (Graphic 3.4.14).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760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bid summary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defRPr/>
                      </a:pPr>
                      <a:r>
                        <a:rPr kumimoji="0" lang="en-US" sz="1000" b="0" i="0" u="none" strike="noStrike" cap="none" normalizeH="0" baseline="0" dirty="0" smtClean="0">
                          <a:ln>
                            <a:noFill/>
                          </a:ln>
                          <a:solidFill>
                            <a:schemeClr val="tx1"/>
                          </a:solidFill>
                          <a:effectLst/>
                          <a:latin typeface="Arial" pitchFamily="34" charset="0"/>
                        </a:rPr>
                        <a:t>Each lot and bidder, along with their bid amount and date of bid appears (Graphic 3.4.15).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52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100" b="0" i="1" u="none" strike="noStrike" cap="none" normalizeH="0" baseline="0" dirty="0" smtClean="0">
                          <a:ln>
                            <a:noFill/>
                          </a:ln>
                          <a:solidFill>
                            <a:schemeClr val="tx1"/>
                          </a:solidFill>
                          <a:effectLst/>
                          <a:latin typeface="Arial" pitchFamily="34" charset="0"/>
                        </a:rPr>
                        <a:t>Click</a:t>
                      </a:r>
                      <a:r>
                        <a:rPr kumimoji="0" lang="en-US" sz="1100" b="0" i="0" u="none" strike="noStrike" cap="none" normalizeH="0" baseline="0" dirty="0" smtClean="0">
                          <a:ln>
                            <a:noFill/>
                          </a:ln>
                          <a:solidFill>
                            <a:schemeClr val="tx1"/>
                          </a:solidFill>
                          <a:effectLst/>
                          <a:latin typeface="Arial" pitchFamily="34" charset="0"/>
                        </a:rPr>
                        <a:t> the </a:t>
                      </a:r>
                      <a:r>
                        <a:rPr kumimoji="0" lang="en-US" sz="1100" b="1" i="0" u="none" strike="noStrike" cap="none" normalizeH="0" baseline="0" dirty="0" smtClean="0">
                          <a:ln>
                            <a:noFill/>
                          </a:ln>
                          <a:solidFill>
                            <a:schemeClr val="tx1"/>
                          </a:solidFill>
                          <a:effectLst/>
                          <a:latin typeface="Arial" pitchFamily="34" charset="0"/>
                        </a:rPr>
                        <a:t>OK</a:t>
                      </a:r>
                      <a:r>
                        <a:rPr kumimoji="0" lang="en-US" sz="1100" b="0" i="0" u="none" strike="noStrike" cap="none" normalizeH="0" baseline="0" dirty="0" smtClean="0">
                          <a:ln>
                            <a:noFill/>
                          </a:ln>
                          <a:solidFill>
                            <a:schemeClr val="tx1"/>
                          </a:solidFill>
                          <a:effectLst/>
                          <a:latin typeface="Arial" pitchFamily="34" charset="0"/>
                        </a:rPr>
                        <a:t> button to return to the previous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5004" name="Picture 25" descr="add"/>
          <p:cNvPicPr>
            <a:picLocks noChangeAspect="1" noChangeArrowheads="1"/>
          </p:cNvPicPr>
          <p:nvPr/>
        </p:nvPicPr>
        <p:blipFill>
          <a:blip r:embed="rId2" cstate="print"/>
          <a:srcRect/>
          <a:stretch>
            <a:fillRect/>
          </a:stretch>
        </p:blipFill>
        <p:spPr bwMode="auto">
          <a:xfrm>
            <a:off x="1957388" y="4964113"/>
            <a:ext cx="152400" cy="152400"/>
          </a:xfrm>
          <a:prstGeom prst="rect">
            <a:avLst/>
          </a:prstGeom>
          <a:noFill/>
          <a:ln w="9525">
            <a:noFill/>
            <a:miter lim="800000"/>
            <a:headEnd/>
            <a:tailEnd/>
          </a:ln>
        </p:spPr>
      </p:pic>
      <p:pic>
        <p:nvPicPr>
          <p:cNvPr id="255005" name="Picture 31" descr="Bids Summary page"/>
          <p:cNvPicPr>
            <a:picLocks noChangeAspect="1" noChangeArrowheads="1"/>
          </p:cNvPicPr>
          <p:nvPr/>
        </p:nvPicPr>
        <p:blipFill>
          <a:blip r:embed="rId3" cstate="print"/>
          <a:srcRect/>
          <a:stretch>
            <a:fillRect/>
          </a:stretch>
        </p:blipFill>
        <p:spPr bwMode="auto">
          <a:xfrm>
            <a:off x="4124325" y="4181475"/>
            <a:ext cx="4752975" cy="1914525"/>
          </a:xfrm>
          <a:prstGeom prst="rect">
            <a:avLst/>
          </a:prstGeom>
          <a:noFill/>
          <a:ln w="19050">
            <a:solidFill>
              <a:schemeClr val="tx1"/>
            </a:solidFill>
            <a:miter lim="800000"/>
            <a:headEnd/>
            <a:tailEnd/>
          </a:ln>
        </p:spPr>
      </p:pic>
      <p:sp>
        <p:nvSpPr>
          <p:cNvPr id="255006" name="Rectangle 14"/>
          <p:cNvSpPr>
            <a:spLocks noChangeArrowheads="1"/>
          </p:cNvSpPr>
          <p:nvPr/>
        </p:nvSpPr>
        <p:spPr bwMode="auto">
          <a:xfrm>
            <a:off x="4102100" y="6096000"/>
            <a:ext cx="1906588" cy="215900"/>
          </a:xfrm>
          <a:prstGeom prst="rect">
            <a:avLst/>
          </a:prstGeom>
          <a:noFill/>
          <a:ln w="9525">
            <a:noFill/>
            <a:miter lim="800000"/>
            <a:headEnd/>
            <a:tailEnd/>
          </a:ln>
        </p:spPr>
        <p:txBody>
          <a:bodyPr wrap="none">
            <a:spAutoFit/>
          </a:bodyPr>
          <a:lstStyle/>
          <a:p>
            <a:pPr algn="l"/>
            <a:r>
              <a:rPr lang="en-US" sz="800"/>
              <a:t>Graphic 3.4.15 : Bids Summary page </a:t>
            </a:r>
          </a:p>
        </p:txBody>
      </p:sp>
      <p:pic>
        <p:nvPicPr>
          <p:cNvPr id="255007" name="Picture 27" descr="Enter Bids page"/>
          <p:cNvPicPr>
            <a:picLocks noChangeAspect="1" noChangeArrowheads="1"/>
          </p:cNvPicPr>
          <p:nvPr/>
        </p:nvPicPr>
        <p:blipFill>
          <a:blip r:embed="rId4" cstate="print"/>
          <a:srcRect/>
          <a:stretch>
            <a:fillRect/>
          </a:stretch>
        </p:blipFill>
        <p:spPr bwMode="auto">
          <a:xfrm>
            <a:off x="4133850" y="1616075"/>
            <a:ext cx="4714875" cy="2012950"/>
          </a:xfrm>
          <a:prstGeom prst="rect">
            <a:avLst/>
          </a:prstGeom>
          <a:noFill/>
          <a:ln w="19050">
            <a:solidFill>
              <a:schemeClr val="tx1"/>
            </a:solidFill>
            <a:miter lim="800000"/>
            <a:headEnd/>
            <a:tailEnd/>
          </a:ln>
        </p:spPr>
      </p:pic>
      <p:sp>
        <p:nvSpPr>
          <p:cNvPr id="255008" name="Rectangle 14"/>
          <p:cNvSpPr>
            <a:spLocks noChangeArrowheads="1"/>
          </p:cNvSpPr>
          <p:nvPr/>
        </p:nvSpPr>
        <p:spPr bwMode="auto">
          <a:xfrm>
            <a:off x="4111625" y="3648075"/>
            <a:ext cx="1684338" cy="215900"/>
          </a:xfrm>
          <a:prstGeom prst="rect">
            <a:avLst/>
          </a:prstGeom>
          <a:noFill/>
          <a:ln w="9525">
            <a:noFill/>
            <a:miter lim="800000"/>
            <a:headEnd/>
            <a:tailEnd/>
          </a:ln>
        </p:spPr>
        <p:txBody>
          <a:bodyPr wrap="none">
            <a:spAutoFit/>
          </a:bodyPr>
          <a:lstStyle/>
          <a:p>
            <a:pPr algn="l"/>
            <a:r>
              <a:rPr lang="en-US" sz="800"/>
              <a:t>Graphic 3.4.14 : Enter Bids page</a:t>
            </a:r>
          </a:p>
        </p:txBody>
      </p:sp>
      <p:sp>
        <p:nvSpPr>
          <p:cNvPr id="255009" name="Rectangle 25"/>
          <p:cNvSpPr>
            <a:spLocks noChangeArrowheads="1"/>
          </p:cNvSpPr>
          <p:nvPr/>
        </p:nvSpPr>
        <p:spPr bwMode="auto">
          <a:xfrm>
            <a:off x="8296275" y="2600325"/>
            <a:ext cx="476250" cy="104775"/>
          </a:xfrm>
          <a:prstGeom prst="rect">
            <a:avLst/>
          </a:prstGeom>
          <a:noFill/>
          <a:ln w="19050" algn="ctr">
            <a:solidFill>
              <a:schemeClr val="folHlink"/>
            </a:solidFill>
            <a:miter lim="800000"/>
            <a:headEnd/>
            <a:tailEnd/>
          </a:ln>
        </p:spPr>
        <p:txBody>
          <a:bodyPr wrap="none" anchor="ctr"/>
          <a:lstStyle/>
          <a:p>
            <a:endParaRPr lang="en-US"/>
          </a:p>
        </p:txBody>
      </p:sp>
      <p:sp>
        <p:nvSpPr>
          <p:cNvPr id="255010" name="Rectangle 25"/>
          <p:cNvSpPr>
            <a:spLocks noChangeArrowheads="1"/>
          </p:cNvSpPr>
          <p:nvPr/>
        </p:nvSpPr>
        <p:spPr bwMode="auto">
          <a:xfrm>
            <a:off x="6324600" y="5743575"/>
            <a:ext cx="31432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p:txBody>
          <a:bodyPr/>
          <a:lstStyle/>
          <a:p>
            <a:pPr eaLnBrk="1" hangingPunct="1"/>
            <a:r>
              <a:rPr lang="en-US" smtClean="0"/>
              <a:t>Topic Seven – Collecting Proceeds</a:t>
            </a:r>
          </a:p>
        </p:txBody>
      </p:sp>
      <p:sp>
        <p:nvSpPr>
          <p:cNvPr id="25600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298F164-6C1D-4C98-BDA7-C1413BFB2C75}" type="slidenum">
              <a:rPr lang="en-US" sz="800">
                <a:solidFill>
                  <a:schemeClr val="bg1"/>
                </a:solidFill>
                <a:ea typeface="Arial Unicode MS" pitchFamily="34" charset="-128"/>
                <a:cs typeface="Arial Unicode MS" pitchFamily="34" charset="-128"/>
              </a:rPr>
              <a:pPr algn="r" eaLnBrk="0" hangingPunct="0"/>
              <a:t>247</a:t>
            </a:fld>
            <a:endParaRPr lang="en-US" sz="800">
              <a:solidFill>
                <a:schemeClr val="bg1"/>
              </a:solidFill>
              <a:ea typeface="Arial Unicode MS" pitchFamily="34" charset="-128"/>
              <a:cs typeface="Arial Unicode MS" pitchFamily="34" charset="-128"/>
            </a:endParaRPr>
          </a:p>
        </p:txBody>
      </p:sp>
      <p:sp>
        <p:nvSpPr>
          <p:cNvPr id="256004" name="Rectangle 3"/>
          <p:cNvSpPr txBox="1">
            <a:spLocks noChangeArrowheads="1"/>
          </p:cNvSpPr>
          <p:nvPr/>
        </p:nvSpPr>
        <p:spPr bwMode="auto">
          <a:xfrm>
            <a:off x="0" y="1220788"/>
            <a:ext cx="5181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Collecting Proceeds</a:t>
            </a:r>
          </a:p>
        </p:txBody>
      </p:sp>
      <p:sp>
        <p:nvSpPr>
          <p:cNvPr id="256005" name="Text Box 5"/>
          <p:cNvSpPr txBox="1">
            <a:spLocks noChangeArrowheads="1"/>
          </p:cNvSpPr>
          <p:nvPr/>
        </p:nvSpPr>
        <p:spPr bwMode="auto">
          <a:xfrm>
            <a:off x="0" y="1787525"/>
            <a:ext cx="4202113" cy="646113"/>
          </a:xfrm>
          <a:prstGeom prst="rect">
            <a:avLst/>
          </a:prstGeom>
          <a:noFill/>
          <a:ln w="9525">
            <a:noFill/>
            <a:miter lim="800000"/>
            <a:headEnd/>
            <a:tailEnd/>
          </a:ln>
        </p:spPr>
        <p:txBody>
          <a:bodyPr>
            <a:spAutoFit/>
          </a:bodyPr>
          <a:lstStyle/>
          <a:p>
            <a:pPr algn="l"/>
            <a:r>
              <a:rPr lang="en-US" sz="1200"/>
              <a:t>While the Contractor is able to conduct the sale, he or she cannot award the sale. Sales are awarded by the PLCO or Administrator conducting the sale.</a:t>
            </a:r>
          </a:p>
        </p:txBody>
      </p:sp>
      <p:graphicFrame>
        <p:nvGraphicFramePr>
          <p:cNvPr id="867334" name="Group 6"/>
          <p:cNvGraphicFramePr>
            <a:graphicFrameLocks noGrp="1"/>
          </p:cNvGraphicFramePr>
          <p:nvPr>
            <p:ph sz="half" idx="2"/>
          </p:nvPr>
        </p:nvGraphicFramePr>
        <p:xfrm>
          <a:off x="107950" y="2520950"/>
          <a:ext cx="3836988" cy="2743200"/>
        </p:xfrm>
        <a:graphic>
          <a:graphicData uri="http://schemas.openxmlformats.org/drawingml/2006/table">
            <a:tbl>
              <a:tblPr/>
              <a:tblGrid>
                <a:gridCol w="371475"/>
                <a:gridCol w="3465513"/>
              </a:tblGrid>
              <a:tr h="143194">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Collecting Proceeds (Graphics 3.4.16 – 3.4.17)</a:t>
                      </a: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6169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Sales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18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sale</a:t>
                      </a:r>
                      <a:r>
                        <a:rPr kumimoji="0" lang="en-US" sz="1200" b="0" i="0" u="none" strike="noStrike" cap="none" normalizeH="0" baseline="0" dirty="0" smtClean="0">
                          <a:ln>
                            <a:noFill/>
                          </a:ln>
                          <a:solidFill>
                            <a:schemeClr val="tx1"/>
                          </a:solidFill>
                          <a:effectLst/>
                          <a:latin typeface="Arial" pitchFamily="34" charset="0"/>
                        </a:rPr>
                        <a:t> with Awarded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Award page appears (Graphic 3.4.16).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592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updated</a:t>
                      </a:r>
                      <a:r>
                        <a:rPr kumimoji="0" lang="en-US" sz="1200" b="0" i="0" u="none" strike="noStrike" cap="none" normalizeH="0" baseline="0" dirty="0" smtClean="0">
                          <a:ln>
                            <a:noFill/>
                          </a:ln>
                          <a:solidFill>
                            <a:schemeClr val="tx1"/>
                          </a:solidFill>
                          <a:effectLst/>
                          <a:latin typeface="Arial" pitchFamily="34" charset="0"/>
                        </a:rPr>
                        <a:t> link next to a lot with the Pending Award Collections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Award Decision page appears (Graphic 3.4.17).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388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Proceeds Collected</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Award page appears and the status of the lot is now Awarded Proceeds Collected.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56025" name="Picture 27" descr="View Award page"/>
          <p:cNvPicPr>
            <a:picLocks noChangeAspect="1" noChangeArrowheads="1"/>
          </p:cNvPicPr>
          <p:nvPr/>
        </p:nvPicPr>
        <p:blipFill>
          <a:blip r:embed="rId2" cstate="print"/>
          <a:srcRect/>
          <a:stretch>
            <a:fillRect/>
          </a:stretch>
        </p:blipFill>
        <p:spPr bwMode="auto">
          <a:xfrm>
            <a:off x="4486275" y="1323975"/>
            <a:ext cx="4143375" cy="2244725"/>
          </a:xfrm>
          <a:prstGeom prst="rect">
            <a:avLst/>
          </a:prstGeom>
          <a:noFill/>
          <a:ln w="19050">
            <a:solidFill>
              <a:schemeClr val="tx1"/>
            </a:solidFill>
            <a:miter lim="800000"/>
            <a:headEnd/>
            <a:tailEnd/>
          </a:ln>
        </p:spPr>
      </p:pic>
      <p:pic>
        <p:nvPicPr>
          <p:cNvPr id="256026" name="Picture 28" descr="Award Decision"/>
          <p:cNvPicPr>
            <a:picLocks noChangeAspect="1" noChangeArrowheads="1"/>
          </p:cNvPicPr>
          <p:nvPr/>
        </p:nvPicPr>
        <p:blipFill>
          <a:blip r:embed="rId3" cstate="print"/>
          <a:srcRect/>
          <a:stretch>
            <a:fillRect/>
          </a:stretch>
        </p:blipFill>
        <p:spPr bwMode="auto">
          <a:xfrm>
            <a:off x="4483100" y="3886200"/>
            <a:ext cx="4165600" cy="2343150"/>
          </a:xfrm>
          <a:prstGeom prst="rect">
            <a:avLst/>
          </a:prstGeom>
          <a:noFill/>
          <a:ln w="19050">
            <a:solidFill>
              <a:schemeClr val="tx1"/>
            </a:solidFill>
            <a:miter lim="800000"/>
            <a:headEnd/>
            <a:tailEnd/>
          </a:ln>
        </p:spPr>
      </p:pic>
      <p:sp>
        <p:nvSpPr>
          <p:cNvPr id="256027" name="Rectangle 14"/>
          <p:cNvSpPr>
            <a:spLocks noChangeArrowheads="1"/>
          </p:cNvSpPr>
          <p:nvPr/>
        </p:nvSpPr>
        <p:spPr bwMode="auto">
          <a:xfrm>
            <a:off x="4464050" y="3581400"/>
            <a:ext cx="1866900" cy="215900"/>
          </a:xfrm>
          <a:prstGeom prst="rect">
            <a:avLst/>
          </a:prstGeom>
          <a:noFill/>
          <a:ln w="9525">
            <a:noFill/>
            <a:miter lim="800000"/>
            <a:headEnd/>
            <a:tailEnd/>
          </a:ln>
        </p:spPr>
        <p:txBody>
          <a:bodyPr wrap="none">
            <a:spAutoFit/>
          </a:bodyPr>
          <a:lstStyle/>
          <a:p>
            <a:pPr algn="l"/>
            <a:r>
              <a:rPr lang="en-US" sz="800"/>
              <a:t>Graphic 3.4.16 : Collecting Proceeds</a:t>
            </a:r>
          </a:p>
        </p:txBody>
      </p:sp>
      <p:sp>
        <p:nvSpPr>
          <p:cNvPr id="256028" name="Rectangle 14"/>
          <p:cNvSpPr>
            <a:spLocks noChangeArrowheads="1"/>
          </p:cNvSpPr>
          <p:nvPr/>
        </p:nvSpPr>
        <p:spPr bwMode="auto">
          <a:xfrm>
            <a:off x="4464050" y="6229350"/>
            <a:ext cx="1952625" cy="215900"/>
          </a:xfrm>
          <a:prstGeom prst="rect">
            <a:avLst/>
          </a:prstGeom>
          <a:noFill/>
          <a:ln w="9525">
            <a:noFill/>
            <a:miter lim="800000"/>
            <a:headEnd/>
            <a:tailEnd/>
          </a:ln>
        </p:spPr>
        <p:txBody>
          <a:bodyPr wrap="none">
            <a:spAutoFit/>
          </a:bodyPr>
          <a:lstStyle/>
          <a:p>
            <a:pPr algn="l"/>
            <a:r>
              <a:rPr lang="en-US" sz="800"/>
              <a:t>Graphic 3.4.17 : Award Decision page </a:t>
            </a:r>
          </a:p>
        </p:txBody>
      </p:sp>
      <p:sp>
        <p:nvSpPr>
          <p:cNvPr id="256029" name="Rectangle 25"/>
          <p:cNvSpPr>
            <a:spLocks noChangeArrowheads="1"/>
          </p:cNvSpPr>
          <p:nvPr/>
        </p:nvSpPr>
        <p:spPr bwMode="auto">
          <a:xfrm>
            <a:off x="5724525" y="5926138"/>
            <a:ext cx="800100" cy="95250"/>
          </a:xfrm>
          <a:prstGeom prst="rect">
            <a:avLst/>
          </a:prstGeom>
          <a:noFill/>
          <a:ln w="19050" algn="ctr">
            <a:solidFill>
              <a:schemeClr val="folHlink"/>
            </a:solidFill>
            <a:miter lim="800000"/>
            <a:headEnd/>
            <a:tailEnd/>
          </a:ln>
        </p:spPr>
        <p:txBody>
          <a:bodyPr wrap="none" anchor="ctr"/>
          <a:lstStyle/>
          <a:p>
            <a:endParaRPr lang="en-US"/>
          </a:p>
        </p:txBody>
      </p:sp>
      <p:sp>
        <p:nvSpPr>
          <p:cNvPr id="256030" name="Rectangle 25"/>
          <p:cNvSpPr>
            <a:spLocks noChangeArrowheads="1"/>
          </p:cNvSpPr>
          <p:nvPr/>
        </p:nvSpPr>
        <p:spPr bwMode="auto">
          <a:xfrm>
            <a:off x="4543425" y="3200400"/>
            <a:ext cx="276225"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p:txBody>
          <a:bodyPr/>
          <a:lstStyle/>
          <a:p>
            <a:pPr eaLnBrk="1" hangingPunct="1"/>
            <a:r>
              <a:rPr lang="en-US" smtClean="0"/>
              <a:t>Lesson Four –  Review</a:t>
            </a:r>
          </a:p>
        </p:txBody>
      </p:sp>
      <p:sp>
        <p:nvSpPr>
          <p:cNvPr id="25702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DF80C92-506E-43CE-ACE3-FA3EE89BF0DD}" type="slidenum">
              <a:rPr lang="en-US" sz="800">
                <a:solidFill>
                  <a:schemeClr val="bg1"/>
                </a:solidFill>
                <a:ea typeface="ＭＳ Ｐゴシック"/>
                <a:cs typeface="ＭＳ Ｐゴシック"/>
              </a:rPr>
              <a:pPr algn="r" eaLnBrk="0" hangingPunct="0"/>
              <a:t>248</a:t>
            </a:fld>
            <a:endParaRPr lang="en-US" sz="800">
              <a:solidFill>
                <a:schemeClr val="bg1"/>
              </a:solidFill>
              <a:ea typeface="ＭＳ Ｐゴシック"/>
              <a:cs typeface="ＭＳ Ｐゴシック"/>
            </a:endParaRPr>
          </a:p>
        </p:txBody>
      </p:sp>
      <p:sp>
        <p:nvSpPr>
          <p:cNvPr id="257028" name="Rectangle 3"/>
          <p:cNvSpPr txBox="1">
            <a:spLocks noChangeArrowheads="1"/>
          </p:cNvSpPr>
          <p:nvPr/>
        </p:nvSpPr>
        <p:spPr bwMode="auto">
          <a:xfrm>
            <a:off x="0" y="1220788"/>
            <a:ext cx="67183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Four covered the following topics:</a:t>
            </a:r>
          </a:p>
        </p:txBody>
      </p:sp>
      <p:graphicFrame>
        <p:nvGraphicFramePr>
          <p:cNvPr id="6" name="Table 5"/>
          <p:cNvGraphicFramePr>
            <a:graphicFrameLocks noGrp="1"/>
          </p:cNvGraphicFramePr>
          <p:nvPr/>
        </p:nvGraphicFramePr>
        <p:xfrm>
          <a:off x="430213" y="1773238"/>
          <a:ext cx="7071360" cy="23469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Sales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Sales Lots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Existing Bidders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New Bidder</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Entering Bids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Bid Summary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Collecting Proceeds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p:txBody>
          <a:bodyPr/>
          <a:lstStyle/>
          <a:p>
            <a:pPr eaLnBrk="1" hangingPunct="1"/>
            <a:r>
              <a:rPr lang="en-US" smtClean="0"/>
              <a:t>Module Three – Review </a:t>
            </a:r>
          </a:p>
        </p:txBody>
      </p:sp>
      <p:sp>
        <p:nvSpPr>
          <p:cNvPr id="25805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70838A1-5E5B-4A20-A8C1-1B90F2E9EB33}" type="slidenum">
              <a:rPr lang="en-US" sz="800">
                <a:solidFill>
                  <a:schemeClr val="bg1"/>
                </a:solidFill>
                <a:ea typeface="ＭＳ Ｐゴシック"/>
                <a:cs typeface="ＭＳ Ｐゴシック"/>
              </a:rPr>
              <a:pPr algn="r" eaLnBrk="0" hangingPunct="0"/>
              <a:t>249</a:t>
            </a:fld>
            <a:endParaRPr lang="en-US" sz="800">
              <a:solidFill>
                <a:schemeClr val="bg1"/>
              </a:solidFill>
              <a:ea typeface="ＭＳ Ｐゴシック"/>
              <a:cs typeface="ＭＳ Ｐゴシック"/>
            </a:endParaRPr>
          </a:p>
        </p:txBody>
      </p:sp>
      <p:sp>
        <p:nvSpPr>
          <p:cNvPr id="258052" name="Rectangle 3"/>
          <p:cNvSpPr txBox="1">
            <a:spLocks noChangeArrowheads="1"/>
          </p:cNvSpPr>
          <p:nvPr/>
        </p:nvSpPr>
        <p:spPr bwMode="auto">
          <a:xfrm>
            <a:off x="0" y="1220788"/>
            <a:ext cx="50800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Three covered the following lessons:</a:t>
            </a:r>
          </a:p>
        </p:txBody>
      </p:sp>
      <p:graphicFrame>
        <p:nvGraphicFramePr>
          <p:cNvPr id="6" name="Table 5"/>
          <p:cNvGraphicFramePr>
            <a:graphicFrameLocks noGrp="1"/>
          </p:cNvGraphicFramePr>
          <p:nvPr/>
        </p:nvGraphicFramePr>
        <p:xfrm>
          <a:off x="430213" y="1773238"/>
          <a:ext cx="7071360" cy="134112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Contacts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Inventory Schedules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Sales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3D97009-E3CC-4E27-8521-D22D406C07CA}" type="slidenum">
              <a:rPr lang="en-US" sz="800">
                <a:solidFill>
                  <a:schemeClr val="bg1"/>
                </a:solidFill>
                <a:ea typeface="ＭＳ Ｐゴシック"/>
                <a:cs typeface="ＭＳ Ｐゴシック"/>
              </a:rPr>
              <a:pPr algn="r" eaLnBrk="0" hangingPunct="0"/>
              <a:t>25</a:t>
            </a:fld>
            <a:endParaRPr lang="en-US" sz="800">
              <a:solidFill>
                <a:schemeClr val="bg1"/>
              </a:solidFill>
              <a:ea typeface="ＭＳ Ｐゴシック"/>
              <a:cs typeface="ＭＳ Ｐゴシック"/>
            </a:endParaRPr>
          </a:p>
        </p:txBody>
      </p:sp>
      <p:sp>
        <p:nvSpPr>
          <p:cNvPr id="2867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Referral Process</a:t>
            </a:r>
          </a:p>
        </p:txBody>
      </p:sp>
      <p:pic>
        <p:nvPicPr>
          <p:cNvPr id="28676" name="Picture 7" descr="j0415932"/>
          <p:cNvPicPr>
            <a:picLocks noChangeAspect="1" noChangeArrowheads="1"/>
          </p:cNvPicPr>
          <p:nvPr/>
        </p:nvPicPr>
        <p:blipFill>
          <a:blip r:embed="rId3" cstate="print"/>
          <a:srcRect/>
          <a:stretch>
            <a:fillRect/>
          </a:stretch>
        </p:blipFill>
        <p:spPr bwMode="auto">
          <a:xfrm>
            <a:off x="3738563" y="1477963"/>
            <a:ext cx="2051050" cy="1322387"/>
          </a:xfrm>
          <a:prstGeom prst="rect">
            <a:avLst/>
          </a:prstGeom>
          <a:noFill/>
          <a:ln w="19050">
            <a:solidFill>
              <a:srgbClr val="000000"/>
            </a:solidFill>
            <a:miter lim="800000"/>
            <a:headEnd/>
            <a:tailEnd/>
          </a:ln>
        </p:spPr>
      </p:pic>
      <p:sp>
        <p:nvSpPr>
          <p:cNvPr id="28677" name="TextBox 12"/>
          <p:cNvSpPr txBox="1">
            <a:spLocks noChangeArrowheads="1"/>
          </p:cNvSpPr>
          <p:nvPr/>
        </p:nvSpPr>
        <p:spPr bwMode="auto">
          <a:xfrm>
            <a:off x="906463" y="4787900"/>
            <a:ext cx="3570287" cy="476250"/>
          </a:xfrm>
          <a:prstGeom prst="rect">
            <a:avLst/>
          </a:prstGeom>
          <a:noFill/>
          <a:ln w="19050">
            <a:solidFill>
              <a:schemeClr val="tx1"/>
            </a:solidFill>
            <a:miter lim="800000"/>
            <a:headEnd/>
            <a:tailEnd/>
          </a:ln>
        </p:spPr>
        <p:txBody>
          <a:bodyPr>
            <a:spAutoFit/>
          </a:bodyPr>
          <a:lstStyle/>
          <a:p>
            <a:pPr indent="109538" algn="l">
              <a:buFont typeface="Arial" pitchFamily="34" charset="0"/>
              <a:buChar char="•"/>
            </a:pPr>
            <a:r>
              <a:rPr lang="en-US" sz="1200"/>
              <a:t>The PCLO who receives the referral accepts it.</a:t>
            </a:r>
          </a:p>
          <a:p>
            <a:pPr indent="109538" algn="l">
              <a:buFont typeface="Arial" pitchFamily="34" charset="0"/>
              <a:buChar char="•"/>
            </a:pPr>
            <a:r>
              <a:rPr lang="en-US" sz="1200"/>
              <a:t>The referral becomes a draft case. </a:t>
            </a:r>
          </a:p>
        </p:txBody>
      </p:sp>
      <p:sp>
        <p:nvSpPr>
          <p:cNvPr id="2867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Referral Process</a:t>
            </a:r>
          </a:p>
        </p:txBody>
      </p:sp>
      <p:grpSp>
        <p:nvGrpSpPr>
          <p:cNvPr id="28679" name="Group 20"/>
          <p:cNvGrpSpPr>
            <a:grpSpLocks/>
          </p:cNvGrpSpPr>
          <p:nvPr/>
        </p:nvGrpSpPr>
        <p:grpSpPr bwMode="auto">
          <a:xfrm>
            <a:off x="5668963" y="1625600"/>
            <a:ext cx="1111250" cy="962025"/>
            <a:chOff x="5326063" y="2489200"/>
            <a:chExt cx="970184" cy="717550"/>
          </a:xfrm>
        </p:grpSpPr>
        <p:sp>
          <p:nvSpPr>
            <p:cNvPr id="28684" name="AutoShape 14"/>
            <p:cNvSpPr>
              <a:spLocks noChangeArrowheads="1"/>
            </p:cNvSpPr>
            <p:nvPr/>
          </p:nvSpPr>
          <p:spPr bwMode="auto">
            <a:xfrm rot="-5195566">
              <a:off x="5412582" y="2402681"/>
              <a:ext cx="717550" cy="890587"/>
            </a:xfrm>
            <a:prstGeom prst="wave">
              <a:avLst>
                <a:gd name="adj1" fmla="val 13005"/>
                <a:gd name="adj2" fmla="val 0"/>
              </a:avLst>
            </a:prstGeom>
            <a:solidFill>
              <a:srgbClr val="FFFFFF"/>
            </a:solidFill>
            <a:ln w="19050">
              <a:solidFill>
                <a:srgbClr val="000000"/>
              </a:solidFill>
              <a:round/>
              <a:headEnd/>
              <a:tailEnd/>
            </a:ln>
          </p:spPr>
          <p:txBody>
            <a:bodyPr vert="eaVert"/>
            <a:lstStyle/>
            <a:p>
              <a:pPr algn="l"/>
              <a:endParaRPr lang="en-US"/>
            </a:p>
          </p:txBody>
        </p:sp>
        <p:sp>
          <p:nvSpPr>
            <p:cNvPr id="28685" name="Text Box 12"/>
            <p:cNvSpPr txBox="1">
              <a:spLocks noChangeArrowheads="1"/>
            </p:cNvSpPr>
            <p:nvPr/>
          </p:nvSpPr>
          <p:spPr bwMode="auto">
            <a:xfrm>
              <a:off x="5503982" y="2627313"/>
              <a:ext cx="792265" cy="361950"/>
            </a:xfrm>
            <a:prstGeom prst="rect">
              <a:avLst/>
            </a:prstGeom>
            <a:noFill/>
            <a:ln w="19050">
              <a:noFill/>
              <a:miter lim="800000"/>
              <a:headEnd/>
              <a:tailEnd/>
            </a:ln>
          </p:spPr>
          <p:txBody>
            <a:bodyPr/>
            <a:lstStyle/>
            <a:p>
              <a:pPr algn="l">
                <a:spcAft>
                  <a:spcPts val="1000"/>
                </a:spcAft>
              </a:pPr>
              <a:r>
                <a:rPr lang="en-US" sz="1400" b="1">
                  <a:solidFill>
                    <a:srgbClr val="C00000"/>
                  </a:solidFill>
                  <a:latin typeface="Calibri" pitchFamily="34" charset="0"/>
                </a:rPr>
                <a:t>Active</a:t>
              </a:r>
              <a:endParaRPr lang="en-US"/>
            </a:p>
          </p:txBody>
        </p:sp>
        <p:sp>
          <p:nvSpPr>
            <p:cNvPr id="28686" name="Text Box 13"/>
            <p:cNvSpPr txBox="1">
              <a:spLocks noChangeArrowheads="1"/>
            </p:cNvSpPr>
            <p:nvPr/>
          </p:nvSpPr>
          <p:spPr bwMode="auto">
            <a:xfrm>
              <a:off x="5432528" y="2703973"/>
              <a:ext cx="784225" cy="263525"/>
            </a:xfrm>
            <a:prstGeom prst="rect">
              <a:avLst/>
            </a:prstGeom>
            <a:noFill/>
            <a:ln w="19050">
              <a:noFill/>
              <a:miter lim="800000"/>
              <a:headEnd/>
              <a:tailEnd/>
            </a:ln>
          </p:spPr>
          <p:txBody>
            <a:bodyPr/>
            <a:lstStyle/>
            <a:p>
              <a:pPr algn="l">
                <a:spcAft>
                  <a:spcPts val="1000"/>
                </a:spcAft>
              </a:pPr>
              <a:r>
                <a:rPr lang="en-US" sz="1100">
                  <a:latin typeface="Arial Unicode MS" pitchFamily="34" charset="-128"/>
                </a:rPr>
                <a:t>	</a:t>
              </a:r>
              <a:r>
                <a:rPr lang="en-US" sz="1100" b="1">
                  <a:latin typeface="Calibri" pitchFamily="34" charset="0"/>
                </a:rPr>
                <a:t>Referral</a:t>
              </a:r>
              <a:endParaRPr lang="en-US" b="1"/>
            </a:p>
          </p:txBody>
        </p:sp>
      </p:grpSp>
      <p:cxnSp>
        <p:nvCxnSpPr>
          <p:cNvPr id="28680" name="AutoShape 32"/>
          <p:cNvCxnSpPr>
            <a:cxnSpLocks noChangeShapeType="1"/>
          </p:cNvCxnSpPr>
          <p:nvPr/>
        </p:nvCxnSpPr>
        <p:spPr bwMode="auto">
          <a:xfrm rot="16200000" flipH="1">
            <a:off x="4698207" y="2875756"/>
            <a:ext cx="1963738" cy="1831975"/>
          </a:xfrm>
          <a:prstGeom prst="bentConnector3">
            <a:avLst>
              <a:gd name="adj1" fmla="val 49958"/>
            </a:avLst>
          </a:prstGeom>
          <a:noFill/>
          <a:ln w="19050">
            <a:solidFill>
              <a:schemeClr val="tx1"/>
            </a:solidFill>
            <a:miter lim="800000"/>
            <a:headEnd/>
            <a:tailEnd type="triangle" w="med" len="med"/>
          </a:ln>
        </p:spPr>
      </p:cxnSp>
      <p:cxnSp>
        <p:nvCxnSpPr>
          <p:cNvPr id="28681" name="AutoShape 34"/>
          <p:cNvCxnSpPr>
            <a:cxnSpLocks noChangeShapeType="1"/>
            <a:endCxn id="28677" idx="0"/>
          </p:cNvCxnSpPr>
          <p:nvPr/>
        </p:nvCxnSpPr>
        <p:spPr bwMode="auto">
          <a:xfrm rot="5400000">
            <a:off x="2743994" y="2758281"/>
            <a:ext cx="1968500" cy="2071688"/>
          </a:xfrm>
          <a:prstGeom prst="bentConnector3">
            <a:avLst>
              <a:gd name="adj1" fmla="val 49921"/>
            </a:avLst>
          </a:prstGeom>
          <a:noFill/>
          <a:ln w="19050">
            <a:solidFill>
              <a:schemeClr val="tx1"/>
            </a:solidFill>
            <a:miter lim="800000"/>
            <a:headEnd/>
            <a:tailEnd type="triangle" w="med" len="med"/>
          </a:ln>
        </p:spPr>
      </p:cxnSp>
      <p:sp>
        <p:nvSpPr>
          <p:cNvPr id="28682" name="TextBox 24"/>
          <p:cNvSpPr txBox="1">
            <a:spLocks noChangeArrowheads="1"/>
          </p:cNvSpPr>
          <p:nvPr/>
        </p:nvSpPr>
        <p:spPr bwMode="auto">
          <a:xfrm>
            <a:off x="4900613" y="4773613"/>
            <a:ext cx="3629025" cy="1016000"/>
          </a:xfrm>
          <a:prstGeom prst="rect">
            <a:avLst/>
          </a:prstGeom>
          <a:noFill/>
          <a:ln w="19050">
            <a:solidFill>
              <a:schemeClr val="tx1"/>
            </a:solidFill>
            <a:miter lim="800000"/>
            <a:headEnd/>
            <a:tailEnd/>
          </a:ln>
        </p:spPr>
        <p:txBody>
          <a:bodyPr>
            <a:spAutoFit/>
          </a:bodyPr>
          <a:lstStyle/>
          <a:p>
            <a:pPr marL="225425" indent="-225425" algn="l">
              <a:buFontTx/>
              <a:buChar char="•"/>
            </a:pPr>
            <a:r>
              <a:rPr lang="en-US" sz="1200"/>
              <a:t>The PCLO who receives the referral rejects it and sends it back to the PLCO who created it. </a:t>
            </a:r>
          </a:p>
          <a:p>
            <a:pPr marL="225425" indent="-225425" algn="l">
              <a:buFont typeface="Arial" pitchFamily="34" charset="0"/>
              <a:buChar char="•"/>
            </a:pPr>
            <a:r>
              <a:rPr lang="en-US" sz="1200"/>
              <a:t>The PLCO who originally created the referral views the rejected referral and either resubmits it or deletes it.</a:t>
            </a:r>
          </a:p>
        </p:txBody>
      </p:sp>
      <p:sp>
        <p:nvSpPr>
          <p:cNvPr id="28683" name="Rectangle 48"/>
          <p:cNvSpPr>
            <a:spLocks noChangeArrowheads="1"/>
          </p:cNvSpPr>
          <p:nvPr/>
        </p:nvSpPr>
        <p:spPr bwMode="auto">
          <a:xfrm>
            <a:off x="2943225" y="2824163"/>
            <a:ext cx="2101850" cy="214312"/>
          </a:xfrm>
          <a:prstGeom prst="rect">
            <a:avLst/>
          </a:prstGeom>
          <a:noFill/>
          <a:ln w="9525">
            <a:noFill/>
            <a:miter lim="800000"/>
            <a:headEnd/>
            <a:tailEnd/>
          </a:ln>
        </p:spPr>
        <p:txBody>
          <a:bodyPr>
            <a:spAutoFit/>
          </a:bodyPr>
          <a:lstStyle/>
          <a:p>
            <a:r>
              <a:rPr lang="en-US" sz="800"/>
              <a:t>PLCO</a:t>
            </a:r>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p:txBody>
          <a:bodyPr/>
          <a:lstStyle/>
          <a:p>
            <a:pPr eaLnBrk="1" hangingPunct="1"/>
            <a:r>
              <a:rPr lang="en-US" smtClean="0"/>
              <a:t>Module Four – Screener Role</a:t>
            </a:r>
          </a:p>
        </p:txBody>
      </p:sp>
      <p:sp>
        <p:nvSpPr>
          <p:cNvPr id="25907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1EAED86-30EB-4FA1-A42D-6CFEFEA122B9}" type="slidenum">
              <a:rPr lang="en-US" sz="800">
                <a:solidFill>
                  <a:schemeClr val="bg1"/>
                </a:solidFill>
                <a:ea typeface="ＭＳ Ｐゴシック"/>
                <a:cs typeface="ＭＳ Ｐゴシック"/>
              </a:rPr>
              <a:pPr algn="r" eaLnBrk="0" hangingPunct="0"/>
              <a:t>250</a:t>
            </a:fld>
            <a:endParaRPr lang="en-US" sz="800">
              <a:solidFill>
                <a:schemeClr val="bg1"/>
              </a:solidFill>
              <a:ea typeface="ＭＳ Ｐゴシック"/>
              <a:cs typeface="ＭＳ Ｐゴシック"/>
            </a:endParaRPr>
          </a:p>
        </p:txBody>
      </p:sp>
      <p:sp>
        <p:nvSpPr>
          <p:cNvPr id="259076"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Module Four</a:t>
            </a:r>
          </a:p>
          <a:p>
            <a:pPr eaLnBrk="0" hangingPunct="0"/>
            <a:endParaRPr lang="en-US" sz="4000" b="1">
              <a:ea typeface="ＭＳ Ｐゴシック"/>
              <a:cs typeface="ＭＳ Ｐゴシック"/>
            </a:endParaRPr>
          </a:p>
          <a:p>
            <a:pPr eaLnBrk="0" hangingPunct="0"/>
            <a:r>
              <a:rPr lang="en-US" sz="2400" b="1"/>
              <a:t>Screener Role</a:t>
            </a:r>
            <a:endParaRPr lang="en-US" sz="2400" b="1">
              <a:ea typeface="ＭＳ Ｐゴシック"/>
              <a:cs typeface="ＭＳ Ｐゴシック"/>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p:txBody>
          <a:bodyPr/>
          <a:lstStyle/>
          <a:p>
            <a:pPr eaLnBrk="1" hangingPunct="1"/>
            <a:r>
              <a:rPr lang="en-US" smtClean="0"/>
              <a:t>Module Four – Lessons</a:t>
            </a:r>
          </a:p>
        </p:txBody>
      </p:sp>
      <p:sp>
        <p:nvSpPr>
          <p:cNvPr id="26009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2917F76-1EBB-4DFA-9BC0-4B42CCC7DFD2}" type="slidenum">
              <a:rPr lang="en-US" sz="800">
                <a:solidFill>
                  <a:schemeClr val="bg1"/>
                </a:solidFill>
                <a:ea typeface="ＭＳ Ｐゴシック"/>
                <a:cs typeface="ＭＳ Ｐゴシック"/>
              </a:rPr>
              <a:pPr algn="r" eaLnBrk="0" hangingPunct="0"/>
              <a:t>251</a:t>
            </a:fld>
            <a:endParaRPr lang="en-US" sz="800">
              <a:solidFill>
                <a:schemeClr val="bg1"/>
              </a:solidFill>
              <a:ea typeface="ＭＳ Ｐゴシック"/>
              <a:cs typeface="ＭＳ Ｐゴシック"/>
            </a:endParaRPr>
          </a:p>
        </p:txBody>
      </p:sp>
      <p:sp>
        <p:nvSpPr>
          <p:cNvPr id="26010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Four Lessons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Requisitions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Alerts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r>
              <a:rPr lang="en-US" smtClean="0"/>
              <a:t>Lesson One – Screener Common Tasks </a:t>
            </a:r>
          </a:p>
        </p:txBody>
      </p:sp>
      <p:sp>
        <p:nvSpPr>
          <p:cNvPr id="2611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2FE915F-8F3F-42BD-B28B-BBF8C19B42E6}" type="slidenum">
              <a:rPr lang="en-US" sz="800">
                <a:solidFill>
                  <a:schemeClr val="bg1"/>
                </a:solidFill>
                <a:ea typeface="ＭＳ Ｐゴシック"/>
                <a:cs typeface="ＭＳ Ｐゴシック"/>
              </a:rPr>
              <a:pPr algn="r" eaLnBrk="0" hangingPunct="0"/>
              <a:t>252</a:t>
            </a:fld>
            <a:endParaRPr lang="en-US" sz="800">
              <a:solidFill>
                <a:schemeClr val="bg1"/>
              </a:solidFill>
              <a:ea typeface="ＭＳ Ｐゴシック"/>
              <a:cs typeface="ＭＳ Ｐゴシック"/>
            </a:endParaRPr>
          </a:p>
        </p:txBody>
      </p:sp>
      <p:sp>
        <p:nvSpPr>
          <p:cNvPr id="26112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One</a:t>
            </a:r>
          </a:p>
          <a:p>
            <a:pPr eaLnBrk="0" hangingPunct="0"/>
            <a:endParaRPr lang="en-US" sz="4000" b="1">
              <a:ea typeface="ＭＳ Ｐゴシック"/>
              <a:cs typeface="ＭＳ Ｐゴシック"/>
            </a:endParaRPr>
          </a:p>
          <a:p>
            <a:pPr eaLnBrk="0" hangingPunct="0"/>
            <a:r>
              <a:rPr lang="en-US" sz="2400" b="1"/>
              <a:t>Screener Common Tasks</a:t>
            </a:r>
            <a:endParaRPr lang="en-US" sz="2400" b="1">
              <a:ea typeface="ＭＳ Ｐゴシック"/>
              <a:cs typeface="ＭＳ Ｐゴシック"/>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p:txBody>
          <a:bodyPr/>
          <a:lstStyle/>
          <a:p>
            <a:pPr eaLnBrk="1" hangingPunct="1"/>
            <a:r>
              <a:rPr lang="en-US" smtClean="0"/>
              <a:t>Lesson One – Topic</a:t>
            </a:r>
          </a:p>
        </p:txBody>
      </p:sp>
      <p:sp>
        <p:nvSpPr>
          <p:cNvPr id="26214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D713E9A-46C6-44B9-8DFC-40C197456EC8}" type="slidenum">
              <a:rPr lang="en-US" sz="800">
                <a:solidFill>
                  <a:schemeClr val="bg1"/>
                </a:solidFill>
                <a:ea typeface="ＭＳ Ｐゴシック"/>
                <a:cs typeface="ＭＳ Ｐゴシック"/>
              </a:rPr>
              <a:pPr algn="r" eaLnBrk="0" hangingPunct="0"/>
              <a:t>253</a:t>
            </a:fld>
            <a:endParaRPr lang="en-US" sz="800">
              <a:solidFill>
                <a:schemeClr val="bg1"/>
              </a:solidFill>
              <a:ea typeface="ＭＳ Ｐゴシック"/>
              <a:cs typeface="ＭＳ Ｐゴシック"/>
            </a:endParaRPr>
          </a:p>
        </p:txBody>
      </p:sp>
      <p:sp>
        <p:nvSpPr>
          <p:cNvPr id="26214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Topic</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Property Screener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Property Read-only Screener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p:txBody>
          <a:bodyPr/>
          <a:lstStyle/>
          <a:p>
            <a:pPr eaLnBrk="1" hangingPunct="1"/>
            <a:r>
              <a:rPr lang="en-US" sz="2000" smtClean="0"/>
              <a:t>Topic One – Viewing the Property Screener Home Page</a:t>
            </a:r>
          </a:p>
        </p:txBody>
      </p:sp>
      <p:sp>
        <p:nvSpPr>
          <p:cNvPr id="26317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539D435-4F54-48F0-A624-AC1AF18C1BEA}" type="slidenum">
              <a:rPr lang="en-US" sz="800">
                <a:solidFill>
                  <a:schemeClr val="bg1"/>
                </a:solidFill>
                <a:ea typeface="ＭＳ Ｐゴシック"/>
                <a:cs typeface="ＭＳ Ｐゴシック"/>
              </a:rPr>
              <a:pPr algn="r" eaLnBrk="0" hangingPunct="0"/>
              <a:t>254</a:t>
            </a:fld>
            <a:endParaRPr lang="en-US" sz="800">
              <a:solidFill>
                <a:schemeClr val="bg1"/>
              </a:solidFill>
              <a:ea typeface="ＭＳ Ｐゴシック"/>
              <a:cs typeface="ＭＳ Ｐゴシック"/>
            </a:endParaRPr>
          </a:p>
        </p:txBody>
      </p:sp>
      <p:sp>
        <p:nvSpPr>
          <p:cNvPr id="263172" name="Rectangle 3"/>
          <p:cNvSpPr txBox="1">
            <a:spLocks noChangeArrowheads="1"/>
          </p:cNvSpPr>
          <p:nvPr/>
        </p:nvSpPr>
        <p:spPr bwMode="auto">
          <a:xfrm>
            <a:off x="0" y="1220788"/>
            <a:ext cx="51085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Property Screener Home Page</a:t>
            </a:r>
          </a:p>
        </p:txBody>
      </p:sp>
      <p:sp>
        <p:nvSpPr>
          <p:cNvPr id="263173" name="Text Box 5"/>
          <p:cNvSpPr txBox="1">
            <a:spLocks noChangeArrowheads="1"/>
          </p:cNvSpPr>
          <p:nvPr/>
        </p:nvSpPr>
        <p:spPr bwMode="auto">
          <a:xfrm>
            <a:off x="0" y="1787525"/>
            <a:ext cx="3417888" cy="4017963"/>
          </a:xfrm>
          <a:prstGeom prst="rect">
            <a:avLst/>
          </a:prstGeom>
          <a:noFill/>
          <a:ln w="9525">
            <a:noFill/>
            <a:miter lim="800000"/>
            <a:headEnd/>
            <a:tailEnd/>
          </a:ln>
        </p:spPr>
        <p:txBody>
          <a:bodyPr>
            <a:spAutoFit/>
          </a:bodyPr>
          <a:lstStyle/>
          <a:p>
            <a:pPr algn="l">
              <a:spcBef>
                <a:spcPct val="50000"/>
              </a:spcBef>
            </a:pPr>
            <a:r>
              <a:rPr lang="en-US" sz="1200"/>
              <a:t>The Property Screener Home Page appears when you log into the PCARSS application through IWAM or EWAM as a Screener (Graphic 4.1.1).</a:t>
            </a:r>
          </a:p>
          <a:p>
            <a:pPr algn="l">
              <a:spcBef>
                <a:spcPct val="50000"/>
              </a:spcBef>
            </a:pPr>
            <a:endParaRPr lang="en-US" sz="1200"/>
          </a:p>
          <a:p>
            <a:pPr algn="l"/>
            <a:r>
              <a:rPr lang="en-US" sz="1200"/>
              <a:t>The following tabs appear on the PLCO Home Page:</a:t>
            </a:r>
          </a:p>
          <a:p>
            <a:pPr algn="l"/>
            <a:endParaRPr lang="en-US" sz="1200"/>
          </a:p>
          <a:p>
            <a:pPr lvl="1" indent="114300" algn="l">
              <a:buFontTx/>
              <a:buChar char="•"/>
            </a:pPr>
            <a:r>
              <a:rPr lang="en-US" sz="1200" b="1"/>
              <a:t>Items Requiring your Attention</a:t>
            </a:r>
            <a:r>
              <a:rPr lang="en-US" sz="1200"/>
              <a:t> - Items requiring your immediate attention appear under this tab. The number next to a category is the number of items requiring your attention in that category, and the count is updated based on your workloads. PCARSS will not display categories with a count of zero, and if all categories have a count of zero, this tab will not appear at all. </a:t>
            </a:r>
          </a:p>
          <a:p>
            <a:pPr lvl="1" indent="114300" algn="l"/>
            <a:endParaRPr lang="en-US" sz="1200"/>
          </a:p>
          <a:p>
            <a:pPr lvl="1" indent="114300" algn="l">
              <a:buFontTx/>
              <a:buChar char="•"/>
            </a:pPr>
            <a:r>
              <a:rPr lang="en-US" sz="1200" b="1"/>
              <a:t>Tasks</a:t>
            </a:r>
            <a:r>
              <a:rPr lang="en-US" sz="1200"/>
              <a:t> - The links under this tab allow you to perform different tasks.</a:t>
            </a:r>
          </a:p>
        </p:txBody>
      </p:sp>
      <p:pic>
        <p:nvPicPr>
          <p:cNvPr id="263174" name="Picture 6" descr="Property Screener Home Page"/>
          <p:cNvPicPr>
            <a:picLocks noChangeAspect="1" noChangeArrowheads="1"/>
          </p:cNvPicPr>
          <p:nvPr/>
        </p:nvPicPr>
        <p:blipFill>
          <a:blip r:embed="rId2" cstate="print"/>
          <a:srcRect/>
          <a:stretch>
            <a:fillRect/>
          </a:stretch>
        </p:blipFill>
        <p:spPr bwMode="auto">
          <a:xfrm>
            <a:off x="3602038" y="1797050"/>
            <a:ext cx="5259387" cy="2017713"/>
          </a:xfrm>
          <a:prstGeom prst="rect">
            <a:avLst/>
          </a:prstGeom>
          <a:noFill/>
          <a:ln w="19050">
            <a:solidFill>
              <a:schemeClr val="tx1"/>
            </a:solidFill>
            <a:miter lim="800000"/>
            <a:headEnd/>
            <a:tailEnd/>
          </a:ln>
        </p:spPr>
      </p:pic>
      <p:sp>
        <p:nvSpPr>
          <p:cNvPr id="263175" name="Rectangle 14"/>
          <p:cNvSpPr>
            <a:spLocks noChangeArrowheads="1"/>
          </p:cNvSpPr>
          <p:nvPr/>
        </p:nvSpPr>
        <p:spPr bwMode="auto">
          <a:xfrm>
            <a:off x="3600450" y="3832225"/>
            <a:ext cx="1866900" cy="214313"/>
          </a:xfrm>
          <a:prstGeom prst="rect">
            <a:avLst/>
          </a:prstGeom>
          <a:noFill/>
          <a:ln w="9525">
            <a:noFill/>
            <a:miter lim="800000"/>
            <a:headEnd/>
            <a:tailEnd/>
          </a:ln>
        </p:spPr>
        <p:txBody>
          <a:bodyPr wrap="none">
            <a:spAutoFit/>
          </a:bodyPr>
          <a:lstStyle/>
          <a:p>
            <a:pPr algn="l"/>
            <a:r>
              <a:rPr lang="en-US" sz="800"/>
              <a:t>Graphic 4.1.1 : Screener Home Page</a:t>
            </a:r>
          </a:p>
        </p:txBody>
      </p:sp>
      <p:sp>
        <p:nvSpPr>
          <p:cNvPr id="263176" name="Rectangle 25"/>
          <p:cNvSpPr>
            <a:spLocks noChangeArrowheads="1"/>
          </p:cNvSpPr>
          <p:nvPr/>
        </p:nvSpPr>
        <p:spPr bwMode="auto">
          <a:xfrm>
            <a:off x="3651250" y="2619375"/>
            <a:ext cx="1090613" cy="134938"/>
          </a:xfrm>
          <a:prstGeom prst="rect">
            <a:avLst/>
          </a:prstGeom>
          <a:noFill/>
          <a:ln w="19050" algn="ctr">
            <a:solidFill>
              <a:schemeClr val="folHlink"/>
            </a:solidFill>
            <a:miter lim="800000"/>
            <a:headEnd/>
            <a:tailEnd/>
          </a:ln>
        </p:spPr>
        <p:txBody>
          <a:bodyPr wrap="none" anchor="ctr"/>
          <a:lstStyle/>
          <a:p>
            <a:endParaRPr lang="en-US"/>
          </a:p>
        </p:txBody>
      </p:sp>
      <p:sp>
        <p:nvSpPr>
          <p:cNvPr id="263177" name="Rectangle 25"/>
          <p:cNvSpPr>
            <a:spLocks noChangeArrowheads="1"/>
          </p:cNvSpPr>
          <p:nvPr/>
        </p:nvSpPr>
        <p:spPr bwMode="auto">
          <a:xfrm>
            <a:off x="3662363" y="3171825"/>
            <a:ext cx="282575" cy="134938"/>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idx="4294967295"/>
          </p:nvPr>
        </p:nvSpPr>
        <p:spPr/>
        <p:txBody>
          <a:bodyPr/>
          <a:lstStyle/>
          <a:p>
            <a:pPr eaLnBrk="1" hangingPunct="1"/>
            <a:r>
              <a:rPr lang="en-US" sz="2000" smtClean="0"/>
              <a:t>Topic Two – Viewing the Read-only Screener Home Page</a:t>
            </a:r>
          </a:p>
        </p:txBody>
      </p:sp>
      <p:sp>
        <p:nvSpPr>
          <p:cNvPr id="26419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6788572-CB82-40DC-AB43-C3D248978B4E}" type="slidenum">
              <a:rPr lang="en-US" sz="800">
                <a:solidFill>
                  <a:schemeClr val="bg1"/>
                </a:solidFill>
                <a:ea typeface="ＭＳ Ｐゴシック"/>
                <a:cs typeface="ＭＳ Ｐゴシック"/>
              </a:rPr>
              <a:pPr algn="r" eaLnBrk="0" hangingPunct="0"/>
              <a:t>255</a:t>
            </a:fld>
            <a:endParaRPr lang="en-US" sz="800">
              <a:solidFill>
                <a:schemeClr val="bg1"/>
              </a:solidFill>
              <a:ea typeface="ＭＳ Ｐゴシック"/>
              <a:cs typeface="ＭＳ Ｐゴシック"/>
            </a:endParaRPr>
          </a:p>
        </p:txBody>
      </p:sp>
      <p:sp>
        <p:nvSpPr>
          <p:cNvPr id="264196" name="Rectangle 3"/>
          <p:cNvSpPr txBox="1">
            <a:spLocks noChangeArrowheads="1"/>
          </p:cNvSpPr>
          <p:nvPr/>
        </p:nvSpPr>
        <p:spPr bwMode="auto">
          <a:xfrm>
            <a:off x="0" y="1220788"/>
            <a:ext cx="57340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Read-only Screener Home Page</a:t>
            </a:r>
          </a:p>
        </p:txBody>
      </p:sp>
      <p:sp>
        <p:nvSpPr>
          <p:cNvPr id="264197" name="Text Box 5"/>
          <p:cNvSpPr txBox="1">
            <a:spLocks noChangeArrowheads="1"/>
          </p:cNvSpPr>
          <p:nvPr/>
        </p:nvSpPr>
        <p:spPr bwMode="auto">
          <a:xfrm>
            <a:off x="0" y="1787525"/>
            <a:ext cx="3417888" cy="4062413"/>
          </a:xfrm>
          <a:prstGeom prst="rect">
            <a:avLst/>
          </a:prstGeom>
          <a:noFill/>
          <a:ln w="9525">
            <a:noFill/>
            <a:miter lim="800000"/>
            <a:headEnd/>
            <a:tailEnd/>
          </a:ln>
        </p:spPr>
        <p:txBody>
          <a:bodyPr>
            <a:spAutoFit/>
          </a:bodyPr>
          <a:lstStyle/>
          <a:p>
            <a:pPr algn="l">
              <a:spcBef>
                <a:spcPct val="50000"/>
              </a:spcBef>
            </a:pPr>
            <a:r>
              <a:rPr lang="en-US" sz="1200"/>
              <a:t>The Property View Only Screener Home Page appears when you log into the PCARSS application through IWAM or EWAM as a Read-only Screener (Graphic 4.1.2).</a:t>
            </a:r>
          </a:p>
          <a:p>
            <a:pPr algn="l">
              <a:spcBef>
                <a:spcPct val="50000"/>
              </a:spcBef>
            </a:pPr>
            <a:endParaRPr lang="en-US" sz="1200"/>
          </a:p>
          <a:p>
            <a:pPr algn="l"/>
            <a:r>
              <a:rPr lang="en-US" sz="1200"/>
              <a:t>The following tabs appear on the Property View Only Screener Home Page:</a:t>
            </a:r>
          </a:p>
          <a:p>
            <a:pPr algn="l"/>
            <a:endParaRPr lang="en-US" sz="1200"/>
          </a:p>
          <a:p>
            <a:pPr lvl="1" indent="114300" algn="l">
              <a:buFontTx/>
              <a:buChar char="•"/>
            </a:pPr>
            <a:r>
              <a:rPr lang="en-US" sz="1200" b="1"/>
              <a:t>Items Requiring your Attention</a:t>
            </a:r>
            <a:r>
              <a:rPr lang="en-US" sz="1200"/>
              <a:t> - Items requiring your immediate attention appear under this tab. The number next to a category is the number of items requiring your attention in that category, and the count is updated based on your workloads. PCARSS will not display categories with a count of zero, and if all categories have a count of zero, this tab will not appear at all. </a:t>
            </a:r>
          </a:p>
          <a:p>
            <a:pPr lvl="1" indent="114300" algn="l"/>
            <a:endParaRPr lang="en-US" sz="1200"/>
          </a:p>
          <a:p>
            <a:pPr lvl="1" indent="114300" algn="l">
              <a:buFontTx/>
              <a:buChar char="•"/>
            </a:pPr>
            <a:r>
              <a:rPr lang="en-US" sz="1200" b="1"/>
              <a:t>Tasks</a:t>
            </a:r>
            <a:r>
              <a:rPr lang="en-US" sz="1200"/>
              <a:t> - The links under this tab allow you to perform different tasks.</a:t>
            </a:r>
          </a:p>
        </p:txBody>
      </p:sp>
      <p:sp>
        <p:nvSpPr>
          <p:cNvPr id="264198" name="Rectangle 14"/>
          <p:cNvSpPr>
            <a:spLocks noChangeArrowheads="1"/>
          </p:cNvSpPr>
          <p:nvPr/>
        </p:nvSpPr>
        <p:spPr bwMode="auto">
          <a:xfrm>
            <a:off x="3503613" y="4424363"/>
            <a:ext cx="2794000" cy="214312"/>
          </a:xfrm>
          <a:prstGeom prst="rect">
            <a:avLst/>
          </a:prstGeom>
          <a:noFill/>
          <a:ln w="9525">
            <a:noFill/>
            <a:miter lim="800000"/>
            <a:headEnd/>
            <a:tailEnd/>
          </a:ln>
        </p:spPr>
        <p:txBody>
          <a:bodyPr wrap="none">
            <a:spAutoFit/>
          </a:bodyPr>
          <a:lstStyle/>
          <a:p>
            <a:pPr algn="l"/>
            <a:r>
              <a:rPr lang="en-US" sz="800"/>
              <a:t>Graphic 4.1.2 : Property View Only Screener Home Page</a:t>
            </a:r>
          </a:p>
        </p:txBody>
      </p:sp>
      <p:pic>
        <p:nvPicPr>
          <p:cNvPr id="264199" name="Picture 8" descr="Property View Only Screener Home Page"/>
          <p:cNvPicPr>
            <a:picLocks noChangeAspect="1" noChangeArrowheads="1"/>
          </p:cNvPicPr>
          <p:nvPr/>
        </p:nvPicPr>
        <p:blipFill>
          <a:blip r:embed="rId2" cstate="print"/>
          <a:srcRect/>
          <a:stretch>
            <a:fillRect/>
          </a:stretch>
        </p:blipFill>
        <p:spPr bwMode="auto">
          <a:xfrm>
            <a:off x="3549650" y="1851025"/>
            <a:ext cx="5346700" cy="2560638"/>
          </a:xfrm>
          <a:prstGeom prst="rect">
            <a:avLst/>
          </a:prstGeom>
          <a:noFill/>
          <a:ln w="19050">
            <a:solidFill>
              <a:schemeClr val="tx1"/>
            </a:solidFill>
            <a:miter lim="800000"/>
            <a:headEnd/>
            <a:tailEnd/>
          </a:ln>
        </p:spPr>
      </p:pic>
      <p:sp>
        <p:nvSpPr>
          <p:cNvPr id="264200" name="Rectangle 25"/>
          <p:cNvSpPr>
            <a:spLocks noChangeArrowheads="1"/>
          </p:cNvSpPr>
          <p:nvPr/>
        </p:nvSpPr>
        <p:spPr bwMode="auto">
          <a:xfrm>
            <a:off x="3619500" y="3001963"/>
            <a:ext cx="1377950" cy="146050"/>
          </a:xfrm>
          <a:prstGeom prst="rect">
            <a:avLst/>
          </a:prstGeom>
          <a:noFill/>
          <a:ln w="19050" algn="ctr">
            <a:solidFill>
              <a:schemeClr val="folHlink"/>
            </a:solidFill>
            <a:miter lim="800000"/>
            <a:headEnd/>
            <a:tailEnd/>
          </a:ln>
        </p:spPr>
        <p:txBody>
          <a:bodyPr wrap="none" anchor="ctr"/>
          <a:lstStyle/>
          <a:p>
            <a:endParaRPr lang="en-US"/>
          </a:p>
        </p:txBody>
      </p:sp>
      <p:sp>
        <p:nvSpPr>
          <p:cNvPr id="264201" name="Rectangle 25"/>
          <p:cNvSpPr>
            <a:spLocks noChangeArrowheads="1"/>
          </p:cNvSpPr>
          <p:nvPr/>
        </p:nvSpPr>
        <p:spPr bwMode="auto">
          <a:xfrm>
            <a:off x="3619500" y="3597275"/>
            <a:ext cx="377825" cy="1460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p:txBody>
          <a:bodyPr/>
          <a:lstStyle/>
          <a:p>
            <a:pPr eaLnBrk="1" hangingPunct="1"/>
            <a:r>
              <a:rPr lang="en-US" smtClean="0"/>
              <a:t>Lesson One – Review </a:t>
            </a:r>
          </a:p>
        </p:txBody>
      </p:sp>
      <p:sp>
        <p:nvSpPr>
          <p:cNvPr id="26521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CE94F5B-5418-4883-B954-016178C17846}" type="slidenum">
              <a:rPr lang="en-US" sz="800">
                <a:solidFill>
                  <a:schemeClr val="bg1"/>
                </a:solidFill>
                <a:ea typeface="ＭＳ Ｐゴシック"/>
                <a:cs typeface="ＭＳ Ｐゴシック"/>
              </a:rPr>
              <a:pPr algn="r" eaLnBrk="0" hangingPunct="0"/>
              <a:t>256</a:t>
            </a:fld>
            <a:endParaRPr lang="en-US" sz="800">
              <a:solidFill>
                <a:schemeClr val="bg1"/>
              </a:solidFill>
              <a:ea typeface="ＭＳ Ｐゴシック"/>
              <a:cs typeface="ＭＳ Ｐゴシック"/>
            </a:endParaRPr>
          </a:p>
        </p:txBody>
      </p:sp>
      <p:sp>
        <p:nvSpPr>
          <p:cNvPr id="265220" name="Rectangle 3"/>
          <p:cNvSpPr txBox="1">
            <a:spLocks noChangeArrowheads="1"/>
          </p:cNvSpPr>
          <p:nvPr/>
        </p:nvSpPr>
        <p:spPr bwMode="auto">
          <a:xfrm>
            <a:off x="0" y="1220788"/>
            <a:ext cx="48069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covered the following topic:</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Property Screener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Property Read-only Screener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r>
              <a:rPr lang="en-US" smtClean="0"/>
              <a:t>Lesson Two – Requisitions </a:t>
            </a:r>
          </a:p>
        </p:txBody>
      </p:sp>
      <p:sp>
        <p:nvSpPr>
          <p:cNvPr id="26624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0A4D3F5-F4F3-4E24-8311-543EDF5593CB}" type="slidenum">
              <a:rPr lang="en-US" sz="800">
                <a:solidFill>
                  <a:schemeClr val="bg1"/>
                </a:solidFill>
                <a:ea typeface="ＭＳ Ｐゴシック"/>
                <a:cs typeface="ＭＳ Ｐゴシック"/>
              </a:rPr>
              <a:pPr algn="r" eaLnBrk="0" hangingPunct="0"/>
              <a:t>257</a:t>
            </a:fld>
            <a:endParaRPr lang="en-US" sz="800">
              <a:solidFill>
                <a:schemeClr val="bg1"/>
              </a:solidFill>
              <a:ea typeface="ＭＳ Ｐゴシック"/>
              <a:cs typeface="ＭＳ Ｐゴシック"/>
            </a:endParaRPr>
          </a:p>
        </p:txBody>
      </p:sp>
      <p:sp>
        <p:nvSpPr>
          <p:cNvPr id="26624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Two</a:t>
            </a:r>
          </a:p>
          <a:p>
            <a:pPr eaLnBrk="0" hangingPunct="0"/>
            <a:endParaRPr lang="en-US" sz="4000" b="1">
              <a:ea typeface="ＭＳ Ｐゴシック"/>
              <a:cs typeface="ＭＳ Ｐゴシック"/>
            </a:endParaRPr>
          </a:p>
          <a:p>
            <a:pPr eaLnBrk="0" hangingPunct="0"/>
            <a:r>
              <a:rPr lang="en-US" sz="2400" b="1"/>
              <a:t>Requisitions</a:t>
            </a:r>
            <a:endParaRPr lang="en-US" sz="2400" b="1">
              <a:ea typeface="ＭＳ Ｐゴシック"/>
              <a:cs typeface="ＭＳ Ｐゴシック"/>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pPr eaLnBrk="1" hangingPunct="1"/>
            <a:r>
              <a:rPr lang="en-US" smtClean="0"/>
              <a:t>Lesson Two – Topics </a:t>
            </a:r>
          </a:p>
        </p:txBody>
      </p:sp>
      <p:sp>
        <p:nvSpPr>
          <p:cNvPr id="26726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DB1EE20-0DAE-4996-8BD4-058DFA815549}" type="slidenum">
              <a:rPr lang="en-US" sz="800">
                <a:solidFill>
                  <a:schemeClr val="bg1"/>
                </a:solidFill>
                <a:ea typeface="ＭＳ Ｐゴシック"/>
                <a:cs typeface="ＭＳ Ｐゴシック"/>
              </a:rPr>
              <a:pPr algn="r" eaLnBrk="0" hangingPunct="0"/>
              <a:t>258</a:t>
            </a:fld>
            <a:endParaRPr lang="en-US" sz="800">
              <a:solidFill>
                <a:schemeClr val="bg1"/>
              </a:solidFill>
              <a:ea typeface="ＭＳ Ｐゴシック"/>
              <a:cs typeface="ＭＳ Ｐゴシック"/>
            </a:endParaRPr>
          </a:p>
        </p:txBody>
      </p:sp>
      <p:sp>
        <p:nvSpPr>
          <p:cNvPr id="26726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Two Topics</a:t>
            </a:r>
          </a:p>
        </p:txBody>
      </p:sp>
      <p:graphicFrame>
        <p:nvGraphicFramePr>
          <p:cNvPr id="6" name="Table 5"/>
          <p:cNvGraphicFramePr>
            <a:graphicFrameLocks noGrp="1"/>
          </p:cNvGraphicFramePr>
          <p:nvPr/>
        </p:nvGraphicFramePr>
        <p:xfrm>
          <a:off x="430213" y="1773238"/>
          <a:ext cx="7071360" cy="23469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Requisition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Inventory for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Cart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Cancellation of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Group 43"/>
          <p:cNvGraphicFramePr>
            <a:graphicFrameLocks noGrp="1"/>
          </p:cNvGraphicFramePr>
          <p:nvPr/>
        </p:nvGraphicFramePr>
        <p:xfrm>
          <a:off x="3894138" y="4464050"/>
          <a:ext cx="5013325" cy="1976755"/>
        </p:xfrm>
        <a:graphic>
          <a:graphicData uri="http://schemas.openxmlformats.org/drawingml/2006/table">
            <a:tbl>
              <a:tblPr/>
              <a:tblGrid>
                <a:gridCol w="5013325"/>
              </a:tblGrid>
              <a:tr h="1184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search for a requisition within the workload</a:t>
                      </a: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requisition number and/or case number in the corresponding search boxes at the top right corner of the page. You may search on full or partial numbers. Then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All tabs in the workload now display only the requisitions that match the search criteria you entered and all the rest are filtered out.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clear a search and display the full workload</a:t>
                      </a:r>
                      <a:r>
                        <a:rPr kumimoji="0" lang="en-US" sz="10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remove</a:t>
                      </a:r>
                      <a:r>
                        <a:rPr kumimoji="0" lang="en-US" sz="1200" b="0" i="0" u="none" strike="noStrike" cap="none" normalizeH="0" baseline="0" dirty="0" smtClean="0">
                          <a:ln>
                            <a:noFill/>
                          </a:ln>
                          <a:solidFill>
                            <a:schemeClr val="tx1"/>
                          </a:solidFill>
                          <a:effectLst/>
                          <a:latin typeface="Arial" pitchFamily="34" charset="0"/>
                        </a:rPr>
                        <a:t> the search criteria from the Requisition No. and Case No. boxes and click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workload tabs now display all of your requisitions.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68298" name="Rectangle 2"/>
          <p:cNvSpPr>
            <a:spLocks noGrp="1" noChangeArrowheads="1"/>
          </p:cNvSpPr>
          <p:nvPr>
            <p:ph type="title"/>
          </p:nvPr>
        </p:nvSpPr>
        <p:spPr/>
        <p:txBody>
          <a:bodyPr/>
          <a:lstStyle/>
          <a:p>
            <a:pPr eaLnBrk="1" hangingPunct="1"/>
            <a:r>
              <a:rPr lang="en-US" sz="2300" smtClean="0"/>
              <a:t>Topic One – Managing the Requisition Workload</a:t>
            </a:r>
          </a:p>
        </p:txBody>
      </p:sp>
      <p:sp>
        <p:nvSpPr>
          <p:cNvPr id="26829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0ADBF39-A012-412C-AFC0-800394B1D824}" type="slidenum">
              <a:rPr lang="en-US" sz="800">
                <a:solidFill>
                  <a:schemeClr val="bg1"/>
                </a:solidFill>
                <a:ea typeface="ＭＳ Ｐゴシック"/>
                <a:cs typeface="ＭＳ Ｐゴシック"/>
              </a:rPr>
              <a:pPr algn="r" eaLnBrk="0" hangingPunct="0"/>
              <a:t>259</a:t>
            </a:fld>
            <a:endParaRPr lang="en-US" sz="800">
              <a:solidFill>
                <a:schemeClr val="bg1"/>
              </a:solidFill>
              <a:ea typeface="ＭＳ Ｐゴシック"/>
              <a:cs typeface="ＭＳ Ｐゴシック"/>
            </a:endParaRPr>
          </a:p>
        </p:txBody>
      </p:sp>
      <p:sp>
        <p:nvSpPr>
          <p:cNvPr id="26830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Requisition Workload</a:t>
            </a:r>
          </a:p>
        </p:txBody>
      </p:sp>
      <p:sp>
        <p:nvSpPr>
          <p:cNvPr id="268301" name="Text Box 5"/>
          <p:cNvSpPr txBox="1">
            <a:spLocks noChangeArrowheads="1"/>
          </p:cNvSpPr>
          <p:nvPr/>
        </p:nvSpPr>
        <p:spPr bwMode="auto">
          <a:xfrm>
            <a:off x="0" y="1787525"/>
            <a:ext cx="3871913" cy="646113"/>
          </a:xfrm>
          <a:prstGeom prst="rect">
            <a:avLst/>
          </a:prstGeom>
          <a:noFill/>
          <a:ln w="9525">
            <a:noFill/>
            <a:miter lim="800000"/>
            <a:headEnd/>
            <a:tailEnd/>
          </a:ln>
        </p:spPr>
        <p:txBody>
          <a:bodyPr>
            <a:spAutoFit/>
          </a:bodyPr>
          <a:lstStyle/>
          <a:p>
            <a:pPr algn="l">
              <a:spcBef>
                <a:spcPct val="50000"/>
              </a:spcBef>
            </a:pPr>
            <a:r>
              <a:rPr lang="en-US" sz="1200"/>
              <a:t>Screeners can view their Requisition Workload by clicking the Requisitions link on the menu bar. Read-only Screeners do not have a Requisition Workload.</a:t>
            </a:r>
          </a:p>
        </p:txBody>
      </p:sp>
      <p:graphicFrame>
        <p:nvGraphicFramePr>
          <p:cNvPr id="878625" name="Group 33"/>
          <p:cNvGraphicFramePr>
            <a:graphicFrameLocks noGrp="1"/>
          </p:cNvGraphicFramePr>
          <p:nvPr>
            <p:ph idx="1"/>
          </p:nvPr>
        </p:nvGraphicFramePr>
        <p:xfrm>
          <a:off x="131763" y="2708275"/>
          <a:ext cx="3506788" cy="2133600"/>
        </p:xfrm>
        <a:graphic>
          <a:graphicData uri="http://schemas.openxmlformats.org/drawingml/2006/table">
            <a:tbl>
              <a:tblPr/>
              <a:tblGrid>
                <a:gridCol w="322263"/>
                <a:gridCol w="3184525"/>
              </a:tblGrid>
              <a:tr h="13036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Requisition Workload (Graphics 4.2.1)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09622">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a:t>
                      </a:r>
                      <a:r>
                        <a:rPr kumimoji="0" lang="en-US" sz="1200" b="1" i="0" u="none" strike="noStrike" cap="none" normalizeH="0" baseline="0" dirty="0" smtClean="0">
                          <a:ln>
                            <a:noFill/>
                          </a:ln>
                          <a:solidFill>
                            <a:srgbClr val="000000"/>
                          </a:solidFill>
                          <a:effectLst/>
                          <a:latin typeface="Arial" pitchFamily="34" charset="0"/>
                        </a:rPr>
                        <a:t> Active 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the requisitions you have submitted (Graphic 4.2.1).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9622">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the requisitions you have created and saved but not yet submitted.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1101">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Inactive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the requisitions you have submitted that have been cancelled, rejected, or shipped.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68318" name="Rectangle 14"/>
          <p:cNvSpPr>
            <a:spLocks noChangeArrowheads="1"/>
          </p:cNvSpPr>
          <p:nvPr/>
        </p:nvSpPr>
        <p:spPr bwMode="auto">
          <a:xfrm>
            <a:off x="3787775" y="3898900"/>
            <a:ext cx="2636838" cy="215900"/>
          </a:xfrm>
          <a:prstGeom prst="rect">
            <a:avLst/>
          </a:prstGeom>
          <a:noFill/>
          <a:ln w="9525">
            <a:noFill/>
            <a:miter lim="800000"/>
            <a:headEnd/>
            <a:tailEnd/>
          </a:ln>
        </p:spPr>
        <p:txBody>
          <a:bodyPr wrap="none">
            <a:spAutoFit/>
          </a:bodyPr>
          <a:lstStyle/>
          <a:p>
            <a:pPr algn="l"/>
            <a:r>
              <a:rPr lang="en-US" sz="800"/>
              <a:t>Graphic 4.2.1 : Requisition Workload page, Active tab</a:t>
            </a:r>
          </a:p>
        </p:txBody>
      </p:sp>
      <p:pic>
        <p:nvPicPr>
          <p:cNvPr id="268319" name="Picture 28" descr="Requisition Workload page, Active tab"/>
          <p:cNvPicPr>
            <a:picLocks noChangeAspect="1" noChangeArrowheads="1"/>
          </p:cNvPicPr>
          <p:nvPr/>
        </p:nvPicPr>
        <p:blipFill>
          <a:blip r:embed="rId2" cstate="print"/>
          <a:srcRect/>
          <a:stretch>
            <a:fillRect/>
          </a:stretch>
        </p:blipFill>
        <p:spPr bwMode="auto">
          <a:xfrm>
            <a:off x="3797300" y="1839913"/>
            <a:ext cx="5175250" cy="2057400"/>
          </a:xfrm>
          <a:prstGeom prst="rect">
            <a:avLst/>
          </a:prstGeom>
          <a:noFill/>
          <a:ln w="19050">
            <a:solidFill>
              <a:schemeClr val="tx1"/>
            </a:solidFill>
            <a:miter lim="800000"/>
            <a:headEnd/>
            <a:tailEnd/>
          </a:ln>
        </p:spPr>
      </p:pic>
      <p:sp>
        <p:nvSpPr>
          <p:cNvPr id="268320" name="Rectangle 35"/>
          <p:cNvSpPr>
            <a:spLocks noChangeArrowheads="1"/>
          </p:cNvSpPr>
          <p:nvPr/>
        </p:nvSpPr>
        <p:spPr bwMode="auto">
          <a:xfrm>
            <a:off x="7086600" y="2365375"/>
            <a:ext cx="1798638" cy="323850"/>
          </a:xfrm>
          <a:prstGeom prst="rect">
            <a:avLst/>
          </a:prstGeom>
          <a:noFill/>
          <a:ln w="19050" algn="ctr">
            <a:solidFill>
              <a:schemeClr val="folHlink"/>
            </a:solidFill>
            <a:miter lim="800000"/>
            <a:headEnd/>
            <a:tailEnd/>
          </a:ln>
        </p:spPr>
        <p:txBody>
          <a:bodyPr wrap="none" anchor="ctr"/>
          <a:lstStyle/>
          <a:p>
            <a:endParaRPr lang="en-US"/>
          </a:p>
        </p:txBody>
      </p:sp>
      <p:sp>
        <p:nvSpPr>
          <p:cNvPr id="268321" name="Rectangle 35"/>
          <p:cNvSpPr>
            <a:spLocks noChangeArrowheads="1"/>
          </p:cNvSpPr>
          <p:nvPr/>
        </p:nvSpPr>
        <p:spPr bwMode="auto">
          <a:xfrm>
            <a:off x="8585200" y="2763838"/>
            <a:ext cx="304800" cy="107950"/>
          </a:xfrm>
          <a:prstGeom prst="rect">
            <a:avLst/>
          </a:prstGeom>
          <a:noFill/>
          <a:ln w="19050" algn="ctr">
            <a:solidFill>
              <a:schemeClr val="folHlink"/>
            </a:solidFill>
            <a:miter lim="800000"/>
            <a:headEnd/>
            <a:tailEnd/>
          </a:ln>
        </p:spPr>
        <p:txBody>
          <a:bodyPr wrap="none" anchor="ctr"/>
          <a:lstStyle/>
          <a:p>
            <a:endParaRPr lang="en-US"/>
          </a:p>
        </p:txBody>
      </p:sp>
      <p:sp>
        <p:nvSpPr>
          <p:cNvPr id="268322" name="Rectangle 35"/>
          <p:cNvSpPr>
            <a:spLocks noChangeArrowheads="1"/>
          </p:cNvSpPr>
          <p:nvPr/>
        </p:nvSpPr>
        <p:spPr bwMode="auto">
          <a:xfrm>
            <a:off x="3825875" y="2786063"/>
            <a:ext cx="1079500" cy="139700"/>
          </a:xfrm>
          <a:prstGeom prst="rect">
            <a:avLst/>
          </a:prstGeom>
          <a:noFill/>
          <a:ln w="19050" algn="ctr">
            <a:solidFill>
              <a:schemeClr val="folHlink"/>
            </a:solidFill>
            <a:miter lim="800000"/>
            <a:headEnd/>
            <a:tailEnd/>
          </a:ln>
        </p:spPr>
        <p:txBody>
          <a:bodyPr wrap="none" anchor="ctr"/>
          <a:lstStyle/>
          <a:p>
            <a:endParaRPr lang="en-US"/>
          </a:p>
        </p:txBody>
      </p:sp>
      <p:pic>
        <p:nvPicPr>
          <p:cNvPr id="268323" name="Picture 5" descr="search"/>
          <p:cNvPicPr>
            <a:picLocks noChangeAspect="1" noChangeArrowheads="1"/>
          </p:cNvPicPr>
          <p:nvPr/>
        </p:nvPicPr>
        <p:blipFill>
          <a:blip r:embed="rId3" cstate="print"/>
          <a:srcRect/>
          <a:stretch>
            <a:fillRect/>
          </a:stretch>
        </p:blipFill>
        <p:spPr bwMode="auto">
          <a:xfrm>
            <a:off x="4953000" y="5095875"/>
            <a:ext cx="152400" cy="142875"/>
          </a:xfrm>
          <a:prstGeom prst="rect">
            <a:avLst/>
          </a:prstGeom>
          <a:noFill/>
          <a:ln w="9525">
            <a:noFill/>
            <a:miter lim="800000"/>
            <a:headEnd/>
            <a:tailEnd/>
          </a:ln>
        </p:spPr>
      </p:pic>
      <p:pic>
        <p:nvPicPr>
          <p:cNvPr id="268324" name="Picture 5" descr="search"/>
          <p:cNvPicPr>
            <a:picLocks noChangeAspect="1" noChangeArrowheads="1"/>
          </p:cNvPicPr>
          <p:nvPr/>
        </p:nvPicPr>
        <p:blipFill>
          <a:blip r:embed="rId3" cstate="print"/>
          <a:srcRect/>
          <a:stretch>
            <a:fillRect/>
          </a:stretch>
        </p:blipFill>
        <p:spPr bwMode="auto">
          <a:xfrm>
            <a:off x="3971925" y="6076950"/>
            <a:ext cx="152400" cy="1428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B059D54-6424-4465-A083-5056486E43C9}" type="slidenum">
              <a:rPr lang="en-US" sz="800">
                <a:solidFill>
                  <a:schemeClr val="bg1"/>
                </a:solidFill>
                <a:ea typeface="ＭＳ Ｐゴシック"/>
                <a:cs typeface="ＭＳ Ｐゴシック"/>
              </a:rPr>
              <a:pPr algn="r" eaLnBrk="0" hangingPunct="0"/>
              <a:t>26</a:t>
            </a:fld>
            <a:endParaRPr lang="en-US" sz="800">
              <a:solidFill>
                <a:schemeClr val="bg1"/>
              </a:solidFill>
              <a:ea typeface="ＭＳ Ｐゴシック"/>
              <a:cs typeface="ＭＳ Ｐゴシック"/>
            </a:endParaRPr>
          </a:p>
        </p:txBody>
      </p:sp>
      <p:sp>
        <p:nvSpPr>
          <p:cNvPr id="2969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Three – Case Process</a:t>
            </a:r>
          </a:p>
        </p:txBody>
      </p:sp>
      <p:pic>
        <p:nvPicPr>
          <p:cNvPr id="29700" name="Picture 7" descr="j0415932"/>
          <p:cNvPicPr>
            <a:picLocks noChangeAspect="1" noChangeArrowheads="1"/>
          </p:cNvPicPr>
          <p:nvPr/>
        </p:nvPicPr>
        <p:blipFill>
          <a:blip r:embed="rId3" cstate="print"/>
          <a:srcRect/>
          <a:stretch>
            <a:fillRect/>
          </a:stretch>
        </p:blipFill>
        <p:spPr bwMode="auto">
          <a:xfrm>
            <a:off x="3511550" y="1209675"/>
            <a:ext cx="2051050" cy="1322388"/>
          </a:xfrm>
          <a:prstGeom prst="rect">
            <a:avLst/>
          </a:prstGeom>
          <a:noFill/>
          <a:ln w="19050">
            <a:solidFill>
              <a:srgbClr val="000000"/>
            </a:solidFill>
            <a:miter lim="800000"/>
            <a:headEnd/>
            <a:tailEnd/>
          </a:ln>
        </p:spPr>
      </p:pic>
      <p:grpSp>
        <p:nvGrpSpPr>
          <p:cNvPr id="29701" name="Group 20"/>
          <p:cNvGrpSpPr>
            <a:grpSpLocks/>
          </p:cNvGrpSpPr>
          <p:nvPr/>
        </p:nvGrpSpPr>
        <p:grpSpPr bwMode="auto">
          <a:xfrm>
            <a:off x="5064125" y="1535113"/>
            <a:ext cx="1111250" cy="962025"/>
            <a:chOff x="5326063" y="2489200"/>
            <a:chExt cx="970184" cy="717550"/>
          </a:xfrm>
        </p:grpSpPr>
        <p:sp>
          <p:nvSpPr>
            <p:cNvPr id="29714" name="AutoShape 14"/>
            <p:cNvSpPr>
              <a:spLocks noChangeArrowheads="1"/>
            </p:cNvSpPr>
            <p:nvPr/>
          </p:nvSpPr>
          <p:spPr bwMode="auto">
            <a:xfrm rot="-5195566">
              <a:off x="5412582" y="2402681"/>
              <a:ext cx="717550" cy="890587"/>
            </a:xfrm>
            <a:prstGeom prst="wave">
              <a:avLst>
                <a:gd name="adj1" fmla="val 13005"/>
                <a:gd name="adj2" fmla="val 0"/>
              </a:avLst>
            </a:prstGeom>
            <a:solidFill>
              <a:srgbClr val="FFFFFF"/>
            </a:solidFill>
            <a:ln w="9525">
              <a:solidFill>
                <a:srgbClr val="000000"/>
              </a:solidFill>
              <a:round/>
              <a:headEnd/>
              <a:tailEnd/>
            </a:ln>
          </p:spPr>
          <p:txBody>
            <a:bodyPr vert="eaVert"/>
            <a:lstStyle/>
            <a:p>
              <a:pPr algn="l"/>
              <a:endParaRPr lang="en-US"/>
            </a:p>
          </p:txBody>
        </p:sp>
        <p:sp>
          <p:nvSpPr>
            <p:cNvPr id="29715" name="Text Box 12"/>
            <p:cNvSpPr txBox="1">
              <a:spLocks noChangeArrowheads="1"/>
            </p:cNvSpPr>
            <p:nvPr/>
          </p:nvSpPr>
          <p:spPr bwMode="auto">
            <a:xfrm>
              <a:off x="5503982" y="2627313"/>
              <a:ext cx="792265" cy="361950"/>
            </a:xfrm>
            <a:prstGeom prst="rect">
              <a:avLst/>
            </a:prstGeom>
            <a:noFill/>
            <a:ln w="9525">
              <a:noFill/>
              <a:miter lim="800000"/>
              <a:headEnd/>
              <a:tailEnd/>
            </a:ln>
          </p:spPr>
          <p:txBody>
            <a:bodyPr/>
            <a:lstStyle/>
            <a:p>
              <a:pPr algn="l">
                <a:spcAft>
                  <a:spcPts val="1000"/>
                </a:spcAft>
              </a:pPr>
              <a:r>
                <a:rPr lang="en-US" sz="1400" b="1">
                  <a:solidFill>
                    <a:srgbClr val="C00000"/>
                  </a:solidFill>
                  <a:latin typeface="Calibri" pitchFamily="34" charset="0"/>
                </a:rPr>
                <a:t>Active</a:t>
              </a:r>
              <a:endParaRPr lang="en-US"/>
            </a:p>
          </p:txBody>
        </p:sp>
        <p:sp>
          <p:nvSpPr>
            <p:cNvPr id="29716" name="Text Box 13"/>
            <p:cNvSpPr txBox="1">
              <a:spLocks noChangeArrowheads="1"/>
            </p:cNvSpPr>
            <p:nvPr/>
          </p:nvSpPr>
          <p:spPr bwMode="auto">
            <a:xfrm>
              <a:off x="5432528" y="2703973"/>
              <a:ext cx="784225" cy="263525"/>
            </a:xfrm>
            <a:prstGeom prst="rect">
              <a:avLst/>
            </a:prstGeom>
            <a:noFill/>
            <a:ln w="9525">
              <a:noFill/>
              <a:miter lim="800000"/>
              <a:headEnd/>
              <a:tailEnd/>
            </a:ln>
          </p:spPr>
          <p:txBody>
            <a:bodyPr/>
            <a:lstStyle/>
            <a:p>
              <a:pPr algn="l">
                <a:spcAft>
                  <a:spcPts val="1000"/>
                </a:spcAft>
              </a:pPr>
              <a:r>
                <a:rPr lang="en-US" sz="1100">
                  <a:latin typeface="Arial Unicode MS" pitchFamily="34" charset="-128"/>
                </a:rPr>
                <a:t>	</a:t>
              </a:r>
              <a:r>
                <a:rPr lang="en-US" sz="1100" b="1">
                  <a:latin typeface="Calibri" pitchFamily="34" charset="0"/>
                </a:rPr>
                <a:t>Case</a:t>
              </a:r>
              <a:endParaRPr lang="en-US" b="1"/>
            </a:p>
          </p:txBody>
        </p:sp>
      </p:grpSp>
      <p:sp>
        <p:nvSpPr>
          <p:cNvPr id="2970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Case Process</a:t>
            </a:r>
          </a:p>
        </p:txBody>
      </p:sp>
      <p:sp>
        <p:nvSpPr>
          <p:cNvPr id="29703" name="TextBox 25"/>
          <p:cNvSpPr txBox="1">
            <a:spLocks noChangeArrowheads="1"/>
          </p:cNvSpPr>
          <p:nvPr/>
        </p:nvSpPr>
        <p:spPr bwMode="auto">
          <a:xfrm>
            <a:off x="215900" y="3062288"/>
            <a:ext cx="3114675" cy="1754187"/>
          </a:xfrm>
          <a:prstGeom prst="rect">
            <a:avLst/>
          </a:prstGeom>
          <a:noFill/>
          <a:ln w="19050">
            <a:solidFill>
              <a:schemeClr val="tx1"/>
            </a:solidFill>
            <a:miter lim="800000"/>
            <a:headEnd/>
            <a:tailEnd/>
          </a:ln>
        </p:spPr>
        <p:txBody>
          <a:bodyPr>
            <a:spAutoFit/>
          </a:bodyPr>
          <a:lstStyle/>
          <a:p>
            <a:pPr algn="l"/>
            <a:r>
              <a:rPr lang="en-US" sz="1200"/>
              <a:t>A Screener or PLCO performs an inventory search and finds the item(s) in the case. He or she creates a requisition for the item(s) and submits it to the PLCO assigned to the case. The PLCO approves the requisition and issues disposition instructions for the items. The Contractor will then perform the disposal per the PLCO's instructions.</a:t>
            </a:r>
          </a:p>
        </p:txBody>
      </p:sp>
      <p:sp>
        <p:nvSpPr>
          <p:cNvPr id="29704" name="Text Box 37"/>
          <p:cNvSpPr txBox="1">
            <a:spLocks noChangeArrowheads="1"/>
          </p:cNvSpPr>
          <p:nvPr/>
        </p:nvSpPr>
        <p:spPr bwMode="auto">
          <a:xfrm>
            <a:off x="3733800" y="3100388"/>
            <a:ext cx="2079625" cy="1754187"/>
          </a:xfrm>
          <a:prstGeom prst="rect">
            <a:avLst/>
          </a:prstGeom>
          <a:noFill/>
          <a:ln w="19050">
            <a:solidFill>
              <a:schemeClr val="tx1"/>
            </a:solidFill>
            <a:miter lim="800000"/>
            <a:headEnd/>
            <a:tailEnd/>
          </a:ln>
        </p:spPr>
        <p:txBody>
          <a:bodyPr>
            <a:spAutoFit/>
          </a:bodyPr>
          <a:lstStyle/>
          <a:p>
            <a:pPr algn="l">
              <a:spcBef>
                <a:spcPct val="50000"/>
              </a:spcBef>
            </a:pPr>
            <a:r>
              <a:rPr lang="en-US" sz="1200"/>
              <a:t>The PLCO creates a sales authorization in an attempt to sell the inventory. The PLCO or Contractor enter the sale data. Once the inventory is sold, the Contractor collects the proceeds from the buyer and ships the inventory.</a:t>
            </a:r>
          </a:p>
        </p:txBody>
      </p:sp>
      <p:sp>
        <p:nvSpPr>
          <p:cNvPr id="29705" name="TextBox 26"/>
          <p:cNvSpPr txBox="1">
            <a:spLocks noChangeArrowheads="1"/>
          </p:cNvSpPr>
          <p:nvPr/>
        </p:nvSpPr>
        <p:spPr bwMode="auto">
          <a:xfrm>
            <a:off x="6146800" y="3065463"/>
            <a:ext cx="2017713" cy="1570037"/>
          </a:xfrm>
          <a:prstGeom prst="rect">
            <a:avLst/>
          </a:prstGeom>
          <a:noFill/>
          <a:ln w="19050">
            <a:solidFill>
              <a:schemeClr val="tx1"/>
            </a:solidFill>
            <a:miter lim="800000"/>
            <a:headEnd/>
            <a:tailEnd/>
          </a:ln>
        </p:spPr>
        <p:txBody>
          <a:bodyPr>
            <a:spAutoFit/>
          </a:bodyPr>
          <a:lstStyle/>
          <a:p>
            <a:pPr algn="l"/>
            <a:r>
              <a:rPr lang="en-US" sz="1200"/>
              <a:t>The item(s) are not requisitioned or sold. The PLCO assigns a final disposition code to dispose of the item and the Contractor performs the disposal per the PLCO's instructions.</a:t>
            </a:r>
          </a:p>
        </p:txBody>
      </p:sp>
      <p:cxnSp>
        <p:nvCxnSpPr>
          <p:cNvPr id="29706" name="AutoShape 42"/>
          <p:cNvCxnSpPr>
            <a:cxnSpLocks noChangeShapeType="1"/>
          </p:cNvCxnSpPr>
          <p:nvPr/>
        </p:nvCxnSpPr>
        <p:spPr bwMode="auto">
          <a:xfrm rot="5400000">
            <a:off x="2944019" y="1454944"/>
            <a:ext cx="485775" cy="2722563"/>
          </a:xfrm>
          <a:prstGeom prst="bentConnector3">
            <a:avLst>
              <a:gd name="adj1" fmla="val 53921"/>
            </a:avLst>
          </a:prstGeom>
          <a:noFill/>
          <a:ln w="19050">
            <a:solidFill>
              <a:schemeClr val="tx1"/>
            </a:solidFill>
            <a:miter lim="800000"/>
            <a:headEnd/>
            <a:tailEnd type="triangle" w="med" len="med"/>
          </a:ln>
        </p:spPr>
      </p:cxnSp>
      <p:cxnSp>
        <p:nvCxnSpPr>
          <p:cNvPr id="29707" name="AutoShape 43"/>
          <p:cNvCxnSpPr>
            <a:cxnSpLocks noChangeShapeType="1"/>
          </p:cNvCxnSpPr>
          <p:nvPr/>
        </p:nvCxnSpPr>
        <p:spPr bwMode="auto">
          <a:xfrm rot="16200000" flipH="1">
            <a:off x="5386388" y="1736725"/>
            <a:ext cx="482600" cy="2155825"/>
          </a:xfrm>
          <a:prstGeom prst="bentConnector3">
            <a:avLst>
              <a:gd name="adj1" fmla="val 53949"/>
            </a:avLst>
          </a:prstGeom>
          <a:noFill/>
          <a:ln w="19050">
            <a:solidFill>
              <a:schemeClr val="tx1"/>
            </a:solidFill>
            <a:miter lim="800000"/>
            <a:headEnd/>
            <a:tailEnd type="triangle" w="med" len="med"/>
          </a:ln>
        </p:spPr>
      </p:cxnSp>
      <p:sp>
        <p:nvSpPr>
          <p:cNvPr id="29708" name="Line 48"/>
          <p:cNvSpPr>
            <a:spLocks noChangeShapeType="1"/>
          </p:cNvSpPr>
          <p:nvPr/>
        </p:nvSpPr>
        <p:spPr bwMode="auto">
          <a:xfrm>
            <a:off x="4556125" y="2797175"/>
            <a:ext cx="0" cy="287338"/>
          </a:xfrm>
          <a:prstGeom prst="line">
            <a:avLst/>
          </a:prstGeom>
          <a:noFill/>
          <a:ln w="19050">
            <a:solidFill>
              <a:schemeClr val="tx1"/>
            </a:solidFill>
            <a:round/>
            <a:headEnd/>
            <a:tailEnd type="triangle" w="med" len="med"/>
          </a:ln>
        </p:spPr>
        <p:txBody>
          <a:bodyPr/>
          <a:lstStyle/>
          <a:p>
            <a:endParaRPr lang="en-US"/>
          </a:p>
        </p:txBody>
      </p:sp>
      <p:sp>
        <p:nvSpPr>
          <p:cNvPr id="29709" name="Text Box 51"/>
          <p:cNvSpPr txBox="1">
            <a:spLocks noChangeArrowheads="1"/>
          </p:cNvSpPr>
          <p:nvPr/>
        </p:nvSpPr>
        <p:spPr bwMode="auto">
          <a:xfrm>
            <a:off x="3773488" y="5641975"/>
            <a:ext cx="1957387" cy="841375"/>
          </a:xfrm>
          <a:prstGeom prst="rect">
            <a:avLst/>
          </a:prstGeom>
          <a:noFill/>
          <a:ln w="19050">
            <a:solidFill>
              <a:schemeClr val="tx1"/>
            </a:solidFill>
            <a:miter lim="800000"/>
            <a:headEnd/>
            <a:tailEnd/>
          </a:ln>
        </p:spPr>
        <p:txBody>
          <a:bodyPr>
            <a:spAutoFit/>
          </a:bodyPr>
          <a:lstStyle/>
          <a:p>
            <a:pPr algn="l">
              <a:spcBef>
                <a:spcPct val="50000"/>
              </a:spcBef>
            </a:pPr>
            <a:r>
              <a:rPr lang="en-US" sz="1200"/>
              <a:t>When all of the items on the case have been fully dispositioned, the case can be closed.</a:t>
            </a:r>
          </a:p>
        </p:txBody>
      </p:sp>
      <p:cxnSp>
        <p:nvCxnSpPr>
          <p:cNvPr id="29710" name="AutoShape 58"/>
          <p:cNvCxnSpPr>
            <a:cxnSpLocks noChangeShapeType="1"/>
            <a:stCxn id="29703" idx="2"/>
            <a:endCxn id="29709" idx="1"/>
          </p:cNvCxnSpPr>
          <p:nvPr/>
        </p:nvCxnSpPr>
        <p:spPr bwMode="auto">
          <a:xfrm rot="16200000" flipH="1">
            <a:off x="2150269" y="4439444"/>
            <a:ext cx="1246188" cy="2000250"/>
          </a:xfrm>
          <a:prstGeom prst="bentConnector2">
            <a:avLst/>
          </a:prstGeom>
          <a:noFill/>
          <a:ln w="19050">
            <a:solidFill>
              <a:schemeClr val="tx1"/>
            </a:solidFill>
            <a:miter lim="800000"/>
            <a:headEnd/>
            <a:tailEnd type="triangle" w="med" len="med"/>
          </a:ln>
        </p:spPr>
      </p:cxnSp>
      <p:cxnSp>
        <p:nvCxnSpPr>
          <p:cNvPr id="29711" name="AutoShape 60"/>
          <p:cNvCxnSpPr>
            <a:cxnSpLocks noChangeShapeType="1"/>
            <a:stCxn id="29705" idx="2"/>
            <a:endCxn id="29709" idx="3"/>
          </p:cNvCxnSpPr>
          <p:nvPr/>
        </p:nvCxnSpPr>
        <p:spPr bwMode="auto">
          <a:xfrm rot="5400000">
            <a:off x="5730081" y="4636294"/>
            <a:ext cx="1427163" cy="1425575"/>
          </a:xfrm>
          <a:prstGeom prst="bentConnector2">
            <a:avLst/>
          </a:prstGeom>
          <a:noFill/>
          <a:ln w="19050">
            <a:solidFill>
              <a:schemeClr val="tx1"/>
            </a:solidFill>
            <a:miter lim="800000"/>
            <a:headEnd/>
            <a:tailEnd type="triangle" w="med" len="med"/>
          </a:ln>
        </p:spPr>
      </p:cxnSp>
      <p:sp>
        <p:nvSpPr>
          <p:cNvPr id="29712" name="Rectangle 48"/>
          <p:cNvSpPr>
            <a:spLocks noChangeArrowheads="1"/>
          </p:cNvSpPr>
          <p:nvPr/>
        </p:nvSpPr>
        <p:spPr bwMode="auto">
          <a:xfrm>
            <a:off x="2654300" y="2573338"/>
            <a:ext cx="2101850" cy="214312"/>
          </a:xfrm>
          <a:prstGeom prst="rect">
            <a:avLst/>
          </a:prstGeom>
          <a:noFill/>
          <a:ln w="9525">
            <a:noFill/>
            <a:miter lim="800000"/>
            <a:headEnd/>
            <a:tailEnd/>
          </a:ln>
        </p:spPr>
        <p:txBody>
          <a:bodyPr>
            <a:spAutoFit/>
          </a:bodyPr>
          <a:lstStyle/>
          <a:p>
            <a:r>
              <a:rPr lang="en-US" sz="800"/>
              <a:t>PLCO</a:t>
            </a:r>
          </a:p>
        </p:txBody>
      </p:sp>
      <p:cxnSp>
        <p:nvCxnSpPr>
          <p:cNvPr id="32" name="Straight Arrow Connector 31"/>
          <p:cNvCxnSpPr/>
          <p:nvPr/>
        </p:nvCxnSpPr>
        <p:spPr bwMode="auto">
          <a:xfrm rot="16200000" flipH="1">
            <a:off x="4157663" y="5245100"/>
            <a:ext cx="803275" cy="3175"/>
          </a:xfrm>
          <a:prstGeom prst="straightConnector1">
            <a:avLst/>
          </a:prstGeom>
          <a:ln w="19050">
            <a:solidFill>
              <a:schemeClr val="tx1"/>
            </a:solidFill>
            <a:headEnd type="none" w="med" len="med"/>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1755775" y="282575"/>
            <a:ext cx="7196138" cy="717550"/>
          </a:xfrm>
        </p:spPr>
        <p:txBody>
          <a:bodyPr/>
          <a:lstStyle/>
          <a:p>
            <a:pPr eaLnBrk="1" hangingPunct="1"/>
            <a:r>
              <a:rPr lang="en-US" smtClean="0"/>
              <a:t>Topic Two – Searching Inventory for Requisition</a:t>
            </a:r>
          </a:p>
        </p:txBody>
      </p:sp>
      <p:sp>
        <p:nvSpPr>
          <p:cNvPr id="2693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4C975A2-9D28-4052-B0B4-27149531A43F}" type="slidenum">
              <a:rPr lang="en-US" sz="800">
                <a:solidFill>
                  <a:schemeClr val="bg1"/>
                </a:solidFill>
                <a:ea typeface="Arial Unicode MS" pitchFamily="34" charset="-128"/>
                <a:cs typeface="Arial Unicode MS" pitchFamily="34" charset="-128"/>
              </a:rPr>
              <a:pPr algn="r" eaLnBrk="0" hangingPunct="0"/>
              <a:t>260</a:t>
            </a:fld>
            <a:endParaRPr lang="en-US" sz="800">
              <a:solidFill>
                <a:schemeClr val="bg1"/>
              </a:solidFill>
              <a:ea typeface="Arial Unicode MS" pitchFamily="34" charset="-128"/>
              <a:cs typeface="Arial Unicode MS" pitchFamily="34" charset="-128"/>
            </a:endParaRPr>
          </a:p>
        </p:txBody>
      </p:sp>
      <p:sp>
        <p:nvSpPr>
          <p:cNvPr id="26931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Inventory for Requisition</a:t>
            </a:r>
          </a:p>
        </p:txBody>
      </p:sp>
      <p:sp>
        <p:nvSpPr>
          <p:cNvPr id="269317" name="Text Box 5"/>
          <p:cNvSpPr txBox="1">
            <a:spLocks noChangeArrowheads="1"/>
          </p:cNvSpPr>
          <p:nvPr/>
        </p:nvSpPr>
        <p:spPr bwMode="auto">
          <a:xfrm>
            <a:off x="0" y="1787525"/>
            <a:ext cx="4044950" cy="1200150"/>
          </a:xfrm>
          <a:prstGeom prst="rect">
            <a:avLst/>
          </a:prstGeom>
          <a:noFill/>
          <a:ln w="9525">
            <a:noFill/>
            <a:miter lim="800000"/>
            <a:headEnd/>
            <a:tailEnd/>
          </a:ln>
        </p:spPr>
        <p:txBody>
          <a:bodyPr>
            <a:spAutoFit/>
          </a:bodyPr>
          <a:lstStyle/>
          <a:p>
            <a:pPr algn="l">
              <a:spcBef>
                <a:spcPct val="50000"/>
              </a:spcBef>
            </a:pPr>
            <a:r>
              <a:rPr lang="en-US" sz="1200"/>
              <a:t>For the Screener, the Inventory Search page appears when you click the Search Inventory link on the Home page or the      </a:t>
            </a:r>
            <a:r>
              <a:rPr lang="en-US" sz="1200" b="1"/>
              <a:t>add requisition</a:t>
            </a:r>
            <a:r>
              <a:rPr lang="en-US" sz="1200"/>
              <a:t> link on the Requisition Workload page. For the Read-only Screener, the Inventory Search page appears when you click the Search Inventory link on the Home Page.</a:t>
            </a:r>
          </a:p>
        </p:txBody>
      </p:sp>
      <p:graphicFrame>
        <p:nvGraphicFramePr>
          <p:cNvPr id="970782" name="Group 30"/>
          <p:cNvGraphicFramePr>
            <a:graphicFrameLocks noGrp="1"/>
          </p:cNvGraphicFramePr>
          <p:nvPr>
            <p:ph idx="1"/>
          </p:nvPr>
        </p:nvGraphicFramePr>
        <p:xfrm>
          <a:off x="161925" y="3138488"/>
          <a:ext cx="3657597" cy="2517648"/>
        </p:xfrm>
        <a:graphic>
          <a:graphicData uri="http://schemas.openxmlformats.org/drawingml/2006/table">
            <a:tbl>
              <a:tblPr/>
              <a:tblGrid>
                <a:gridCol w="413294"/>
                <a:gridCol w="3244303"/>
              </a:tblGrid>
              <a:tr h="202397">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Inventory for Requisition (Graphics 4.2.2 – 4.2.3)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347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Search page</a:t>
                      </a:r>
                      <a:r>
                        <a:rPr kumimoji="0" lang="en-US" sz="1200" b="0" i="0" u="none" strike="noStrike" cap="none" normalizeH="0" baseline="0" dirty="0" smtClean="0">
                          <a:ln>
                            <a:noFill/>
                          </a:ln>
                          <a:solidFill>
                            <a:schemeClr val="tx1"/>
                          </a:solidFill>
                          <a:effectLst/>
                          <a:latin typeface="Arial" pitchFamily="34" charset="0"/>
                        </a:rPr>
                        <a:t> (Graphic 4.2.2).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239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search fields to find the desired inventory.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495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Inventory Search Results page appears (Graphic 4.2.3). Items with the screener rule 999 – No Screening are excluded from the search results for the Screener.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69334" name="Picture 28" descr="add"/>
          <p:cNvPicPr>
            <a:picLocks noChangeAspect="1" noChangeArrowheads="1"/>
          </p:cNvPicPr>
          <p:nvPr/>
        </p:nvPicPr>
        <p:blipFill>
          <a:blip r:embed="rId2" cstate="print"/>
          <a:srcRect/>
          <a:stretch>
            <a:fillRect/>
          </a:stretch>
        </p:blipFill>
        <p:spPr bwMode="auto">
          <a:xfrm>
            <a:off x="925513" y="2212975"/>
            <a:ext cx="152400" cy="152400"/>
          </a:xfrm>
          <a:prstGeom prst="rect">
            <a:avLst/>
          </a:prstGeom>
          <a:noFill/>
          <a:ln w="9525">
            <a:noFill/>
            <a:miter lim="800000"/>
            <a:headEnd/>
            <a:tailEnd/>
          </a:ln>
        </p:spPr>
      </p:pic>
      <p:sp>
        <p:nvSpPr>
          <p:cNvPr id="269335" name="Rectangle 14"/>
          <p:cNvSpPr>
            <a:spLocks noChangeArrowheads="1"/>
          </p:cNvSpPr>
          <p:nvPr/>
        </p:nvSpPr>
        <p:spPr bwMode="auto">
          <a:xfrm>
            <a:off x="4100513" y="5630863"/>
            <a:ext cx="1931987" cy="215900"/>
          </a:xfrm>
          <a:prstGeom prst="rect">
            <a:avLst/>
          </a:prstGeom>
          <a:noFill/>
          <a:ln w="9525">
            <a:noFill/>
            <a:miter lim="800000"/>
            <a:headEnd/>
            <a:tailEnd/>
          </a:ln>
        </p:spPr>
        <p:txBody>
          <a:bodyPr wrap="none">
            <a:spAutoFit/>
          </a:bodyPr>
          <a:lstStyle/>
          <a:p>
            <a:pPr algn="l"/>
            <a:r>
              <a:rPr lang="en-US" sz="800"/>
              <a:t>Graphic 4.2.2 : Inventory Search page</a:t>
            </a:r>
          </a:p>
        </p:txBody>
      </p:sp>
      <p:pic>
        <p:nvPicPr>
          <p:cNvPr id="269336" name="Picture 29" descr="Inventory Search page"/>
          <p:cNvPicPr>
            <a:picLocks noChangeAspect="1" noChangeArrowheads="1"/>
          </p:cNvPicPr>
          <p:nvPr/>
        </p:nvPicPr>
        <p:blipFill>
          <a:blip r:embed="rId3" cstate="print"/>
          <a:srcRect/>
          <a:stretch>
            <a:fillRect/>
          </a:stretch>
        </p:blipFill>
        <p:spPr bwMode="auto">
          <a:xfrm>
            <a:off x="4106863" y="1839913"/>
            <a:ext cx="4735512" cy="3765550"/>
          </a:xfrm>
          <a:prstGeom prst="rect">
            <a:avLst/>
          </a:prstGeom>
          <a:noFill/>
          <a:ln w="19050">
            <a:solidFill>
              <a:schemeClr val="tx1"/>
            </a:solidFill>
            <a:miter lim="800000"/>
            <a:headEnd/>
            <a:tailEnd/>
          </a:ln>
        </p:spPr>
      </p:pic>
      <p:sp>
        <p:nvSpPr>
          <p:cNvPr id="269337" name="Rectangle 35"/>
          <p:cNvSpPr>
            <a:spLocks noChangeArrowheads="1"/>
          </p:cNvSpPr>
          <p:nvPr/>
        </p:nvSpPr>
        <p:spPr bwMode="auto">
          <a:xfrm>
            <a:off x="6124575" y="5248275"/>
            <a:ext cx="342900"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a:xfrm>
            <a:off x="1755775" y="282575"/>
            <a:ext cx="7207250" cy="717550"/>
          </a:xfrm>
        </p:spPr>
        <p:txBody>
          <a:bodyPr/>
          <a:lstStyle/>
          <a:p>
            <a:pPr eaLnBrk="1" hangingPunct="1"/>
            <a:r>
              <a:rPr lang="en-US" smtClean="0"/>
              <a:t>Topic Two – Searching Inventory for Requisition</a:t>
            </a:r>
          </a:p>
        </p:txBody>
      </p:sp>
      <p:sp>
        <p:nvSpPr>
          <p:cNvPr id="27033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5A6F6DD-CBED-4043-B495-924A9BCDA9E3}" type="slidenum">
              <a:rPr lang="en-US" sz="800">
                <a:solidFill>
                  <a:schemeClr val="bg1"/>
                </a:solidFill>
                <a:ea typeface="Arial Unicode MS" pitchFamily="34" charset="-128"/>
                <a:cs typeface="Arial Unicode MS" pitchFamily="34" charset="-128"/>
              </a:rPr>
              <a:pPr algn="r" eaLnBrk="0" hangingPunct="0"/>
              <a:t>261</a:t>
            </a:fld>
            <a:endParaRPr lang="en-US" sz="800">
              <a:solidFill>
                <a:schemeClr val="bg1"/>
              </a:solidFill>
              <a:ea typeface="Arial Unicode MS" pitchFamily="34" charset="-128"/>
              <a:cs typeface="Arial Unicode MS" pitchFamily="34" charset="-128"/>
            </a:endParaRPr>
          </a:p>
        </p:txBody>
      </p:sp>
      <p:sp>
        <p:nvSpPr>
          <p:cNvPr id="270340" name="Rectangle 3"/>
          <p:cNvSpPr txBox="1">
            <a:spLocks noChangeArrowheads="1"/>
          </p:cNvSpPr>
          <p:nvPr/>
        </p:nvSpPr>
        <p:spPr bwMode="auto">
          <a:xfrm>
            <a:off x="0" y="1220788"/>
            <a:ext cx="52578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Inventory for Requisition – Continued </a:t>
            </a:r>
          </a:p>
        </p:txBody>
      </p:sp>
      <p:graphicFrame>
        <p:nvGraphicFramePr>
          <p:cNvPr id="971781" name="Group 5"/>
          <p:cNvGraphicFramePr>
            <a:graphicFrameLocks noGrp="1"/>
          </p:cNvGraphicFramePr>
          <p:nvPr>
            <p:ph sz="half" idx="2"/>
          </p:nvPr>
        </p:nvGraphicFramePr>
        <p:xfrm>
          <a:off x="187325" y="1735138"/>
          <a:ext cx="3491790" cy="4102608"/>
        </p:xfrm>
        <a:graphic>
          <a:graphicData uri="http://schemas.openxmlformats.org/drawingml/2006/table">
            <a:tbl>
              <a:tblPr/>
              <a:tblGrid>
                <a:gridCol w="312033"/>
                <a:gridCol w="3179757"/>
              </a:tblGrid>
              <a:tr h="20357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Inventory for Requisition (Graphics 4.2.2 – 4.2.3)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33386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rPr>
                        <a:t>To </a:t>
                      </a:r>
                      <a:r>
                        <a:rPr kumimoji="0" lang="en-US" sz="1200" b="0" i="1" u="none" strike="noStrike" cap="none" normalizeH="0" baseline="0" dirty="0" smtClean="0">
                          <a:ln>
                            <a:noFill/>
                          </a:ln>
                          <a:solidFill>
                            <a:schemeClr val="tx1"/>
                          </a:solidFill>
                          <a:effectLst/>
                          <a:latin typeface="Arial" pitchFamily="34" charset="0"/>
                        </a:rPr>
                        <a:t>download</a:t>
                      </a:r>
                      <a:r>
                        <a:rPr kumimoji="0" lang="en-US" sz="1200" b="0" i="0" u="none" strike="noStrike" cap="none" normalizeH="0" baseline="0" dirty="0" smtClean="0">
                          <a:ln>
                            <a:noFill/>
                          </a:ln>
                          <a:solidFill>
                            <a:schemeClr val="tx1"/>
                          </a:solidFill>
                          <a:effectLst/>
                          <a:latin typeface="Arial" pitchFamily="34" charset="0"/>
                        </a:rPr>
                        <a:t> the results in a Microsoft Excel spreadsheet,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download</a:t>
                      </a:r>
                      <a:r>
                        <a:rPr kumimoji="0" lang="en-US" sz="1200" b="0" i="0" u="none" strike="noStrike" cap="none" normalizeH="0" baseline="0" dirty="0" smtClean="0">
                          <a:ln>
                            <a:noFill/>
                          </a:ln>
                          <a:solidFill>
                            <a:schemeClr val="tx1"/>
                          </a:solidFill>
                          <a:effectLst/>
                          <a:latin typeface="Arial" pitchFamily="34" charset="0"/>
                        </a:rPr>
                        <a:t> or </a:t>
                      </a:r>
                      <a:r>
                        <a:rPr kumimoji="0" lang="en-US" sz="1200" b="1" i="0" u="none" strike="noStrike" cap="none" normalizeH="0" baseline="0" dirty="0" smtClean="0">
                          <a:ln>
                            <a:noFill/>
                          </a:ln>
                          <a:solidFill>
                            <a:schemeClr val="tx1"/>
                          </a:solidFill>
                          <a:effectLst/>
                          <a:latin typeface="Arial" pitchFamily="34" charset="0"/>
                        </a:rPr>
                        <a:t>download (public export)</a:t>
                      </a:r>
                      <a:r>
                        <a:rPr kumimoji="0" lang="en-US" sz="1200" b="0" i="0" u="none" strike="noStrike" cap="none" normalizeH="0" baseline="0" dirty="0" smtClean="0">
                          <a:ln>
                            <a:noFill/>
                          </a:ln>
                          <a:solidFill>
                            <a:schemeClr val="tx1"/>
                          </a:solidFill>
                          <a:effectLst/>
                          <a:latin typeface="Arial" pitchFamily="34" charset="0"/>
                        </a:rPr>
                        <a:t> links.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9401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checkbox</a:t>
                      </a:r>
                      <a:r>
                        <a:rPr kumimoji="0" lang="en-US" sz="1200" b="0" i="0" u="none" strike="noStrike" cap="none" normalizeH="0" baseline="0" dirty="0" smtClean="0">
                          <a:ln>
                            <a:noFill/>
                          </a:ln>
                          <a:solidFill>
                            <a:schemeClr val="tx1"/>
                          </a:solidFill>
                          <a:effectLst/>
                          <a:latin typeface="Arial" pitchFamily="34" charset="0"/>
                        </a:rPr>
                        <a:t> next to the item to select that item for your cart.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Quantity Desired box will automatically display the full available quantity for that item.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61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Reduce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quantity</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desired</a:t>
                      </a:r>
                      <a:r>
                        <a:rPr kumimoji="0" lang="en-US" sz="1200" b="0" i="0" u="none" strike="noStrike" cap="none" normalizeH="0" baseline="0" dirty="0" smtClean="0">
                          <a:ln>
                            <a:noFill/>
                          </a:ln>
                          <a:solidFill>
                            <a:schemeClr val="tx1"/>
                          </a:solidFill>
                          <a:effectLst/>
                          <a:latin typeface="Arial" pitchFamily="34" charset="0"/>
                        </a:rPr>
                        <a:t> if necessary. You cannot exceed the quantity available.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916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Items to Cart</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can modify the quantity desired and add to the cart from the case, inventory schedule, or item levels by clicking the links on the case number, schedule number, or item number, respectively.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0360" name="Rectangle 14"/>
          <p:cNvSpPr>
            <a:spLocks noChangeArrowheads="1"/>
          </p:cNvSpPr>
          <p:nvPr/>
        </p:nvSpPr>
        <p:spPr bwMode="auto">
          <a:xfrm>
            <a:off x="3927475" y="3533775"/>
            <a:ext cx="2305050" cy="215900"/>
          </a:xfrm>
          <a:prstGeom prst="rect">
            <a:avLst/>
          </a:prstGeom>
          <a:noFill/>
          <a:ln w="9525">
            <a:noFill/>
            <a:miter lim="800000"/>
            <a:headEnd/>
            <a:tailEnd/>
          </a:ln>
        </p:spPr>
        <p:txBody>
          <a:bodyPr wrap="none">
            <a:spAutoFit/>
          </a:bodyPr>
          <a:lstStyle/>
          <a:p>
            <a:pPr algn="l"/>
            <a:r>
              <a:rPr lang="en-US" sz="800"/>
              <a:t>Graphic 4.2.3 : Inventory Search Results page</a:t>
            </a:r>
          </a:p>
        </p:txBody>
      </p:sp>
      <p:pic>
        <p:nvPicPr>
          <p:cNvPr id="270361" name="Picture 18" descr="Inventory Search Results page"/>
          <p:cNvPicPr>
            <a:picLocks noChangeAspect="1" noChangeArrowheads="1"/>
          </p:cNvPicPr>
          <p:nvPr/>
        </p:nvPicPr>
        <p:blipFill>
          <a:blip r:embed="rId2" cstate="print"/>
          <a:srcRect/>
          <a:stretch>
            <a:fillRect/>
          </a:stretch>
        </p:blipFill>
        <p:spPr bwMode="auto">
          <a:xfrm>
            <a:off x="3932238" y="1785938"/>
            <a:ext cx="5006975" cy="1720850"/>
          </a:xfrm>
          <a:prstGeom prst="rect">
            <a:avLst/>
          </a:prstGeom>
          <a:noFill/>
          <a:ln w="19050">
            <a:solidFill>
              <a:schemeClr val="tx1"/>
            </a:solidFill>
            <a:miter lim="800000"/>
            <a:headEnd/>
            <a:tailEnd/>
          </a:ln>
        </p:spPr>
      </p:pic>
      <p:sp>
        <p:nvSpPr>
          <p:cNvPr id="270362" name="Rectangle 35"/>
          <p:cNvSpPr>
            <a:spLocks noChangeArrowheads="1"/>
          </p:cNvSpPr>
          <p:nvPr/>
        </p:nvSpPr>
        <p:spPr bwMode="auto">
          <a:xfrm flipV="1">
            <a:off x="5819775" y="3143250"/>
            <a:ext cx="857250" cy="104775"/>
          </a:xfrm>
          <a:prstGeom prst="rect">
            <a:avLst/>
          </a:prstGeom>
          <a:noFill/>
          <a:ln w="19050" algn="ctr">
            <a:solidFill>
              <a:schemeClr val="folHlink"/>
            </a:solidFill>
            <a:miter lim="800000"/>
            <a:headEnd/>
            <a:tailEnd/>
          </a:ln>
        </p:spPr>
        <p:txBody>
          <a:bodyPr wrap="none" anchor="ctr"/>
          <a:lstStyle/>
          <a:p>
            <a:endParaRPr lang="en-US"/>
          </a:p>
        </p:txBody>
      </p:sp>
      <p:sp>
        <p:nvSpPr>
          <p:cNvPr id="270363" name="Rectangle 35"/>
          <p:cNvSpPr>
            <a:spLocks noChangeArrowheads="1"/>
          </p:cNvSpPr>
          <p:nvPr/>
        </p:nvSpPr>
        <p:spPr bwMode="auto">
          <a:xfrm>
            <a:off x="6867525" y="2552700"/>
            <a:ext cx="1362075" cy="114300"/>
          </a:xfrm>
          <a:prstGeom prst="rect">
            <a:avLst/>
          </a:prstGeom>
          <a:noFill/>
          <a:ln w="19050" algn="ctr">
            <a:solidFill>
              <a:schemeClr val="folHlink"/>
            </a:solidFill>
            <a:miter lim="800000"/>
            <a:headEnd/>
            <a:tailEnd/>
          </a:ln>
        </p:spPr>
        <p:txBody>
          <a:bodyPr wrap="none" anchor="ctr"/>
          <a:lstStyle/>
          <a:p>
            <a:endParaRPr lang="en-US"/>
          </a:p>
        </p:txBody>
      </p:sp>
      <p:sp>
        <p:nvSpPr>
          <p:cNvPr id="270364" name="Rectangle 35"/>
          <p:cNvSpPr>
            <a:spLocks noChangeArrowheads="1"/>
          </p:cNvSpPr>
          <p:nvPr/>
        </p:nvSpPr>
        <p:spPr bwMode="auto">
          <a:xfrm>
            <a:off x="4095750" y="2962275"/>
            <a:ext cx="133350" cy="114300"/>
          </a:xfrm>
          <a:prstGeom prst="rect">
            <a:avLst/>
          </a:prstGeom>
          <a:noFill/>
          <a:ln w="19050" algn="ctr">
            <a:solidFill>
              <a:schemeClr val="folHlink"/>
            </a:solidFill>
            <a:miter lim="800000"/>
            <a:headEnd/>
            <a:tailEnd/>
          </a:ln>
        </p:spPr>
        <p:txBody>
          <a:bodyPr wrap="none" anchor="ctr"/>
          <a:lstStyle/>
          <a:p>
            <a:endParaRPr lang="en-US"/>
          </a:p>
        </p:txBody>
      </p:sp>
      <p:sp>
        <p:nvSpPr>
          <p:cNvPr id="270365" name="Rectangle 35"/>
          <p:cNvSpPr>
            <a:spLocks noChangeArrowheads="1"/>
          </p:cNvSpPr>
          <p:nvPr/>
        </p:nvSpPr>
        <p:spPr bwMode="auto">
          <a:xfrm>
            <a:off x="7972425" y="2952750"/>
            <a:ext cx="42862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4A9B30B-1A9C-4A56-A081-700AB9090B82}" type="slidenum">
              <a:rPr lang="en-US" sz="800">
                <a:solidFill>
                  <a:schemeClr val="bg1"/>
                </a:solidFill>
                <a:ea typeface="Arial Unicode MS" pitchFamily="34" charset="-128"/>
                <a:cs typeface="Arial Unicode MS" pitchFamily="34" charset="-128"/>
              </a:rPr>
              <a:pPr algn="r" eaLnBrk="0" hangingPunct="0"/>
              <a:t>262</a:t>
            </a:fld>
            <a:endParaRPr lang="en-US" sz="800">
              <a:solidFill>
                <a:schemeClr val="bg1"/>
              </a:solidFill>
              <a:ea typeface="Arial Unicode MS" pitchFamily="34" charset="-128"/>
              <a:cs typeface="Arial Unicode MS" pitchFamily="34" charset="-128"/>
            </a:endParaRPr>
          </a:p>
        </p:txBody>
      </p:sp>
      <p:sp>
        <p:nvSpPr>
          <p:cNvPr id="27136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Three – Viewing the Cart</a:t>
            </a:r>
          </a:p>
        </p:txBody>
      </p:sp>
      <p:sp>
        <p:nvSpPr>
          <p:cNvPr id="271364" name="Rectangle 3"/>
          <p:cNvSpPr txBox="1">
            <a:spLocks noChangeArrowheads="1"/>
          </p:cNvSpPr>
          <p:nvPr/>
        </p:nvSpPr>
        <p:spPr bwMode="auto">
          <a:xfrm>
            <a:off x="0" y="1123950"/>
            <a:ext cx="4343400" cy="455613"/>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Cart</a:t>
            </a:r>
          </a:p>
        </p:txBody>
      </p:sp>
      <p:sp>
        <p:nvSpPr>
          <p:cNvPr id="271365" name="Text Box 5"/>
          <p:cNvSpPr txBox="1">
            <a:spLocks noChangeArrowheads="1"/>
          </p:cNvSpPr>
          <p:nvPr/>
        </p:nvSpPr>
        <p:spPr bwMode="auto">
          <a:xfrm>
            <a:off x="0" y="1500188"/>
            <a:ext cx="4092575" cy="1552575"/>
          </a:xfrm>
          <a:prstGeom prst="rect">
            <a:avLst/>
          </a:prstGeom>
          <a:noFill/>
          <a:ln w="9525">
            <a:noFill/>
            <a:miter lim="800000"/>
            <a:headEnd/>
            <a:tailEnd/>
          </a:ln>
        </p:spPr>
        <p:txBody>
          <a:bodyPr>
            <a:spAutoFit/>
          </a:bodyPr>
          <a:lstStyle/>
          <a:p>
            <a:pPr algn="l">
              <a:spcBef>
                <a:spcPct val="50000"/>
              </a:spcBef>
            </a:pPr>
            <a:r>
              <a:rPr lang="en-US" sz="1200"/>
              <a:t>Your cart holds all of the items you have selected for requisition that have not yet been checked out. Each time you add items to your cart, the My Cart page will appear and you will see the contents of your cart. You may also view the contents currently in your cart by clicking the </a:t>
            </a:r>
            <a:r>
              <a:rPr lang="en-US" sz="1200" b="1"/>
              <a:t>My Cart</a:t>
            </a:r>
            <a:r>
              <a:rPr lang="en-US" sz="1200"/>
              <a:t> link on the menu bar. When you check out the cart, you will use the same requisition details for all of the items in the cart.</a:t>
            </a:r>
          </a:p>
        </p:txBody>
      </p:sp>
      <p:graphicFrame>
        <p:nvGraphicFramePr>
          <p:cNvPr id="271393" name="Group 33"/>
          <p:cNvGraphicFramePr>
            <a:graphicFrameLocks noGrp="1"/>
          </p:cNvGraphicFramePr>
          <p:nvPr/>
        </p:nvGraphicFramePr>
        <p:xfrm>
          <a:off x="120650" y="3095625"/>
          <a:ext cx="3902075" cy="3456432"/>
        </p:xfrm>
        <a:graphic>
          <a:graphicData uri="http://schemas.openxmlformats.org/drawingml/2006/table">
            <a:tbl>
              <a:tblPr/>
              <a:tblGrid>
                <a:gridCol w="3902075"/>
              </a:tblGrid>
              <a:tr h="27305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the Cart (Graphic 4.2.4)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icon to change the quantity desired or whether or not a partial quantity is acceptable.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563">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icon to delete an item from the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download cart</a:t>
                      </a:r>
                      <a:r>
                        <a:rPr kumimoji="0" lang="en-US" sz="1200" b="0" i="0" u="none" strike="noStrike" cap="none" normalizeH="0" baseline="0" smtClean="0">
                          <a:ln>
                            <a:noFill/>
                          </a:ln>
                          <a:solidFill>
                            <a:schemeClr val="tx1"/>
                          </a:solidFill>
                          <a:effectLst/>
                          <a:latin typeface="Arial" pitchFamily="34" charset="0"/>
                        </a:rPr>
                        <a:t> link to download a list of the items in your cart in a Microsoft Excel spreadsheet.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Checkout Cart</a:t>
                      </a:r>
                      <a:r>
                        <a:rPr kumimoji="0" lang="en-US" sz="1200" b="0" i="0" u="none" strike="noStrike" cap="none" normalizeH="0" baseline="0" smtClean="0">
                          <a:ln>
                            <a:noFill/>
                          </a:ln>
                          <a:solidFill>
                            <a:schemeClr val="tx1"/>
                          </a:solidFill>
                          <a:effectLst/>
                          <a:latin typeface="Arial" pitchFamily="34" charset="0"/>
                        </a:rPr>
                        <a:t> button to check out the items in your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Add More Items to Cart</a:t>
                      </a:r>
                      <a:r>
                        <a:rPr kumimoji="0" lang="en-US" sz="1200" b="0" i="0" u="none" strike="noStrike" cap="none" normalizeH="0" baseline="0" smtClean="0">
                          <a:ln>
                            <a:noFill/>
                          </a:ln>
                          <a:solidFill>
                            <a:schemeClr val="tx1"/>
                          </a:solidFill>
                          <a:effectLst/>
                          <a:latin typeface="Arial" pitchFamily="34" charset="0"/>
                        </a:rPr>
                        <a:t> button to add more items to your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Clear Cart </a:t>
                      </a:r>
                      <a:r>
                        <a:rPr kumimoji="0" lang="en-US" sz="1200" b="0" i="0" u="none" strike="noStrike" cap="none" normalizeH="0" baseline="0" dirty="0" smtClean="0">
                          <a:ln>
                            <a:noFill/>
                          </a:ln>
                          <a:solidFill>
                            <a:schemeClr val="tx1"/>
                          </a:solidFill>
                          <a:effectLst/>
                          <a:latin typeface="Arial" pitchFamily="34" charset="0"/>
                        </a:rPr>
                        <a:t>link to remove all the items from your cart.  Note: If you sign out of PCARSS without creating a requisition, items will not remain in your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1384" name="Picture 22" descr="pencil"/>
          <p:cNvPicPr>
            <a:picLocks noChangeAspect="1" noChangeArrowheads="1"/>
          </p:cNvPicPr>
          <p:nvPr/>
        </p:nvPicPr>
        <p:blipFill>
          <a:blip r:embed="rId3" cstate="print"/>
          <a:srcRect/>
          <a:stretch>
            <a:fillRect/>
          </a:stretch>
        </p:blipFill>
        <p:spPr bwMode="auto">
          <a:xfrm>
            <a:off x="842963" y="3457575"/>
            <a:ext cx="152400" cy="152400"/>
          </a:xfrm>
          <a:prstGeom prst="rect">
            <a:avLst/>
          </a:prstGeom>
          <a:noFill/>
          <a:ln w="9525">
            <a:noFill/>
            <a:miter lim="800000"/>
            <a:headEnd/>
            <a:tailEnd/>
          </a:ln>
        </p:spPr>
      </p:pic>
      <p:pic>
        <p:nvPicPr>
          <p:cNvPr id="271385" name="Picture 23" descr="delete"/>
          <p:cNvPicPr>
            <a:picLocks noChangeAspect="1" noChangeArrowheads="1"/>
          </p:cNvPicPr>
          <p:nvPr/>
        </p:nvPicPr>
        <p:blipFill>
          <a:blip r:embed="rId4" cstate="print"/>
          <a:srcRect/>
          <a:stretch>
            <a:fillRect/>
          </a:stretch>
        </p:blipFill>
        <p:spPr bwMode="auto">
          <a:xfrm>
            <a:off x="863600" y="3983038"/>
            <a:ext cx="152400" cy="152400"/>
          </a:xfrm>
          <a:prstGeom prst="rect">
            <a:avLst/>
          </a:prstGeom>
          <a:noFill/>
          <a:ln w="9525">
            <a:noFill/>
            <a:miter lim="800000"/>
            <a:headEnd/>
            <a:tailEnd/>
          </a:ln>
        </p:spPr>
      </p:pic>
      <p:sp>
        <p:nvSpPr>
          <p:cNvPr id="271386" name="Rectangle 14"/>
          <p:cNvSpPr>
            <a:spLocks noChangeArrowheads="1"/>
          </p:cNvSpPr>
          <p:nvPr/>
        </p:nvSpPr>
        <p:spPr bwMode="auto">
          <a:xfrm>
            <a:off x="4283075" y="3652838"/>
            <a:ext cx="1509713" cy="214312"/>
          </a:xfrm>
          <a:prstGeom prst="rect">
            <a:avLst/>
          </a:prstGeom>
          <a:noFill/>
          <a:ln w="9525">
            <a:noFill/>
            <a:miter lim="800000"/>
            <a:headEnd/>
            <a:tailEnd/>
          </a:ln>
        </p:spPr>
        <p:txBody>
          <a:bodyPr wrap="none">
            <a:spAutoFit/>
          </a:bodyPr>
          <a:lstStyle/>
          <a:p>
            <a:pPr algn="l"/>
            <a:r>
              <a:rPr lang="en-US" sz="800"/>
              <a:t>Graphic 4.2.4 : My Cart page</a:t>
            </a:r>
          </a:p>
        </p:txBody>
      </p:sp>
      <p:pic>
        <p:nvPicPr>
          <p:cNvPr id="271387" name="Picture 24" descr="My Cart page"/>
          <p:cNvPicPr>
            <a:picLocks noChangeAspect="1" noChangeArrowheads="1"/>
          </p:cNvPicPr>
          <p:nvPr/>
        </p:nvPicPr>
        <p:blipFill>
          <a:blip r:embed="rId5" cstate="print"/>
          <a:srcRect/>
          <a:stretch>
            <a:fillRect/>
          </a:stretch>
        </p:blipFill>
        <p:spPr bwMode="auto">
          <a:xfrm>
            <a:off x="4298950" y="1871663"/>
            <a:ext cx="4705350" cy="1763712"/>
          </a:xfrm>
          <a:prstGeom prst="rect">
            <a:avLst/>
          </a:prstGeom>
          <a:noFill/>
          <a:ln w="19050">
            <a:solidFill>
              <a:schemeClr val="tx1"/>
            </a:solidFill>
            <a:miter lim="800000"/>
            <a:headEnd/>
            <a:tailEnd/>
          </a:ln>
        </p:spPr>
      </p:pic>
      <p:sp>
        <p:nvSpPr>
          <p:cNvPr id="271388" name="Rectangle 35"/>
          <p:cNvSpPr>
            <a:spLocks noChangeArrowheads="1"/>
          </p:cNvSpPr>
          <p:nvPr/>
        </p:nvSpPr>
        <p:spPr bwMode="auto">
          <a:xfrm>
            <a:off x="5553075" y="3286125"/>
            <a:ext cx="2152650" cy="133350"/>
          </a:xfrm>
          <a:prstGeom prst="rect">
            <a:avLst/>
          </a:prstGeom>
          <a:noFill/>
          <a:ln w="19050" algn="ctr">
            <a:solidFill>
              <a:schemeClr val="folHlink"/>
            </a:solidFill>
            <a:miter lim="800000"/>
            <a:headEnd/>
            <a:tailEnd/>
          </a:ln>
        </p:spPr>
        <p:txBody>
          <a:bodyPr wrap="none" anchor="ctr"/>
          <a:lstStyle/>
          <a:p>
            <a:endParaRPr lang="en-US"/>
          </a:p>
        </p:txBody>
      </p:sp>
      <p:sp>
        <p:nvSpPr>
          <p:cNvPr id="271389" name="Rectangle 35"/>
          <p:cNvSpPr>
            <a:spLocks noChangeArrowheads="1"/>
          </p:cNvSpPr>
          <p:nvPr/>
        </p:nvSpPr>
        <p:spPr bwMode="auto">
          <a:xfrm>
            <a:off x="8401050" y="2790825"/>
            <a:ext cx="523875" cy="123825"/>
          </a:xfrm>
          <a:prstGeom prst="rect">
            <a:avLst/>
          </a:prstGeom>
          <a:noFill/>
          <a:ln w="19050" algn="ctr">
            <a:solidFill>
              <a:schemeClr val="folHlink"/>
            </a:solidFill>
            <a:miter lim="800000"/>
            <a:headEnd/>
            <a:tailEnd/>
          </a:ln>
        </p:spPr>
        <p:txBody>
          <a:bodyPr wrap="none" anchor="ctr"/>
          <a:lstStyle/>
          <a:p>
            <a:endParaRPr lang="en-US"/>
          </a:p>
        </p:txBody>
      </p:sp>
      <p:sp>
        <p:nvSpPr>
          <p:cNvPr id="271390" name="Rectangle 35"/>
          <p:cNvSpPr>
            <a:spLocks noChangeArrowheads="1"/>
          </p:cNvSpPr>
          <p:nvPr/>
        </p:nvSpPr>
        <p:spPr bwMode="auto">
          <a:xfrm>
            <a:off x="4343400" y="3095625"/>
            <a:ext cx="247650"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2386" name="Picture 31" descr="Requisition Details page"/>
          <p:cNvPicPr>
            <a:picLocks noChangeAspect="1" noChangeArrowheads="1"/>
          </p:cNvPicPr>
          <p:nvPr/>
        </p:nvPicPr>
        <p:blipFill>
          <a:blip r:embed="rId2" cstate="print"/>
          <a:srcRect/>
          <a:stretch>
            <a:fillRect/>
          </a:stretch>
        </p:blipFill>
        <p:spPr bwMode="auto">
          <a:xfrm>
            <a:off x="4884738" y="1368425"/>
            <a:ext cx="3678237" cy="5006975"/>
          </a:xfrm>
          <a:prstGeom prst="rect">
            <a:avLst/>
          </a:prstGeom>
          <a:noFill/>
          <a:ln w="19050">
            <a:solidFill>
              <a:schemeClr val="tx1"/>
            </a:solidFill>
            <a:miter lim="800000"/>
            <a:headEnd/>
            <a:tailEnd/>
          </a:ln>
        </p:spPr>
      </p:pic>
      <p:sp>
        <p:nvSpPr>
          <p:cNvPr id="272387" name="Rectangle 2"/>
          <p:cNvSpPr>
            <a:spLocks noGrp="1" noChangeArrowheads="1"/>
          </p:cNvSpPr>
          <p:nvPr>
            <p:ph type="title"/>
          </p:nvPr>
        </p:nvSpPr>
        <p:spPr/>
        <p:txBody>
          <a:bodyPr/>
          <a:lstStyle/>
          <a:p>
            <a:pPr eaLnBrk="1" hangingPunct="1"/>
            <a:r>
              <a:rPr lang="en-US" smtClean="0"/>
              <a:t>Topic Four – Creating a Requisition</a:t>
            </a:r>
          </a:p>
        </p:txBody>
      </p:sp>
      <p:sp>
        <p:nvSpPr>
          <p:cNvPr id="27238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EE58FFA-607F-4917-AA4A-D9E41B65E49F}" type="slidenum">
              <a:rPr lang="en-US" sz="800">
                <a:solidFill>
                  <a:schemeClr val="bg1"/>
                </a:solidFill>
                <a:ea typeface="ＭＳ Ｐゴシック"/>
                <a:cs typeface="ＭＳ Ｐゴシック"/>
              </a:rPr>
              <a:pPr algn="r" eaLnBrk="0" hangingPunct="0"/>
              <a:t>263</a:t>
            </a:fld>
            <a:endParaRPr lang="en-US" sz="800">
              <a:solidFill>
                <a:schemeClr val="bg1"/>
              </a:solidFill>
              <a:ea typeface="ＭＳ Ｐゴシック"/>
              <a:cs typeface="ＭＳ Ｐゴシック"/>
            </a:endParaRPr>
          </a:p>
        </p:txBody>
      </p:sp>
      <p:sp>
        <p:nvSpPr>
          <p:cNvPr id="272389"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Requisition</a:t>
            </a:r>
          </a:p>
        </p:txBody>
      </p:sp>
      <p:sp>
        <p:nvSpPr>
          <p:cNvPr id="272390" name="Text Box 5"/>
          <p:cNvSpPr txBox="1">
            <a:spLocks noChangeArrowheads="1"/>
          </p:cNvSpPr>
          <p:nvPr/>
        </p:nvSpPr>
        <p:spPr bwMode="auto">
          <a:xfrm>
            <a:off x="0" y="1787525"/>
            <a:ext cx="4540250" cy="457200"/>
          </a:xfrm>
          <a:prstGeom prst="rect">
            <a:avLst/>
          </a:prstGeom>
          <a:noFill/>
          <a:ln w="9525">
            <a:noFill/>
            <a:miter lim="800000"/>
            <a:headEnd/>
            <a:tailEnd/>
          </a:ln>
        </p:spPr>
        <p:txBody>
          <a:bodyPr>
            <a:spAutoFit/>
          </a:bodyPr>
          <a:lstStyle/>
          <a:p>
            <a:pPr algn="l">
              <a:spcBef>
                <a:spcPct val="50000"/>
              </a:spcBef>
            </a:pPr>
            <a:r>
              <a:rPr lang="en-US" sz="1200"/>
              <a:t>You begin the requisition process when you check out the items in your cart.</a:t>
            </a:r>
          </a:p>
        </p:txBody>
      </p:sp>
      <p:graphicFrame>
        <p:nvGraphicFramePr>
          <p:cNvPr id="882720" name="Group 32"/>
          <p:cNvGraphicFramePr>
            <a:graphicFrameLocks noGrp="1"/>
          </p:cNvGraphicFramePr>
          <p:nvPr>
            <p:ph idx="1"/>
          </p:nvPr>
        </p:nvGraphicFramePr>
        <p:xfrm>
          <a:off x="134938" y="2289175"/>
          <a:ext cx="4125615" cy="3913632"/>
        </p:xfrm>
        <a:graphic>
          <a:graphicData uri="http://schemas.openxmlformats.org/drawingml/2006/table">
            <a:tbl>
              <a:tblPr/>
              <a:tblGrid>
                <a:gridCol w="415289"/>
                <a:gridCol w="3710326"/>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Requisition (Graphic 4.2.5)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My Cart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06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Checkout Cart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Requisition Details page appears (Graphic 4.2.5). Your name appears as the POC for the requisition, along with your phone number and E-Mail  address, in the Requestor (From) section.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Populate</a:t>
                      </a:r>
                      <a:r>
                        <a:rPr kumimoji="0" lang="en-US" sz="1200" b="0" i="0" u="none" strike="noStrike" cap="none" normalizeH="0" baseline="0" dirty="0" smtClean="0">
                          <a:ln>
                            <a:noFill/>
                          </a:ln>
                          <a:solidFill>
                            <a:schemeClr val="tx1"/>
                          </a:solidFill>
                          <a:effectLst/>
                          <a:latin typeface="Arial" pitchFamily="34" charset="0"/>
                        </a:rPr>
                        <a:t> all </a:t>
                      </a:r>
                      <a:r>
                        <a:rPr kumimoji="0" lang="en-US" sz="1200" b="1" i="0" u="none" strike="noStrike" cap="none" normalizeH="0" baseline="0" dirty="0" smtClean="0">
                          <a:ln>
                            <a:noFill/>
                          </a:ln>
                          <a:solidFill>
                            <a:schemeClr val="tx1"/>
                          </a:solidFill>
                          <a:effectLst/>
                          <a:latin typeface="Arial" pitchFamily="34" charset="0"/>
                        </a:rPr>
                        <a:t>appropriate fields</a:t>
                      </a:r>
                      <a:r>
                        <a:rPr kumimoji="0" lang="en-US" sz="1200" b="0" i="0" u="none" strike="noStrike" cap="none" normalizeH="0" baseline="0" dirty="0" smtClean="0">
                          <a:ln>
                            <a:noFill/>
                          </a:ln>
                          <a:solidFill>
                            <a:schemeClr val="tx1"/>
                          </a:solidFill>
                          <a:effectLst/>
                          <a:latin typeface="Arial" pitchFamily="34"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88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Requisition Workload page, Draft tab is displayed and your requisition is saved as a draft.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16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Open</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draft</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requisition</a:t>
                      </a:r>
                      <a:r>
                        <a:rPr kumimoji="0" lang="en-US" sz="1200" b="0" i="0" u="none" strike="noStrike" cap="none" normalizeH="0" baseline="0" dirty="0" smtClean="0">
                          <a:ln>
                            <a:noFill/>
                          </a:ln>
                          <a:solidFill>
                            <a:schemeClr val="tx1"/>
                          </a:solidFill>
                          <a:effectLst/>
                          <a:latin typeface="Arial" pitchFamily="34" charset="0"/>
                        </a:rPr>
                        <a:t> and </a:t>
                      </a:r>
                      <a:r>
                        <a:rPr kumimoji="0" lang="en-US" sz="1200" b="0" i="1" u="none" strike="noStrike" cap="none" normalizeH="0" baseline="0" dirty="0" smtClean="0">
                          <a:ln>
                            <a:noFill/>
                          </a:ln>
                          <a:solidFill>
                            <a:schemeClr val="tx1"/>
                          </a:solidFill>
                          <a:effectLst/>
                          <a:latin typeface="Arial" pitchFamily="34" charset="0"/>
                        </a:rPr>
                        <a:t>verify</a:t>
                      </a:r>
                      <a:r>
                        <a:rPr kumimoji="0" lang="en-US" sz="1200" b="0" i="0" u="none" strike="noStrike" cap="none" normalizeH="0" baseline="0" dirty="0" smtClean="0">
                          <a:ln>
                            <a:noFill/>
                          </a:ln>
                          <a:solidFill>
                            <a:schemeClr val="tx1"/>
                          </a:solidFill>
                          <a:effectLst/>
                          <a:latin typeface="Arial" pitchFamily="34" charset="0"/>
                        </a:rPr>
                        <a:t> that all the </a:t>
                      </a:r>
                      <a:r>
                        <a:rPr kumimoji="0" lang="en-US" sz="1200" b="0" i="1"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is correct.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888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 Requisition</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If the requisition needs to be routed to more than one PLCO for approval, separate requisitions are created.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2416" name="Rectangle 14"/>
          <p:cNvSpPr>
            <a:spLocks noChangeArrowheads="1"/>
          </p:cNvSpPr>
          <p:nvPr/>
        </p:nvSpPr>
        <p:spPr bwMode="auto">
          <a:xfrm>
            <a:off x="4895850" y="6384925"/>
            <a:ext cx="2005013" cy="214313"/>
          </a:xfrm>
          <a:prstGeom prst="rect">
            <a:avLst/>
          </a:prstGeom>
          <a:noFill/>
          <a:ln w="9525">
            <a:noFill/>
            <a:miter lim="800000"/>
            <a:headEnd/>
            <a:tailEnd/>
          </a:ln>
        </p:spPr>
        <p:txBody>
          <a:bodyPr wrap="none">
            <a:spAutoFit/>
          </a:bodyPr>
          <a:lstStyle/>
          <a:p>
            <a:pPr algn="l"/>
            <a:r>
              <a:rPr lang="en-US" sz="800"/>
              <a:t>Graphic 4.2.5 : Requisition Details page</a:t>
            </a:r>
          </a:p>
        </p:txBody>
      </p:sp>
      <p:sp>
        <p:nvSpPr>
          <p:cNvPr id="272417" name="Rectangle 35"/>
          <p:cNvSpPr>
            <a:spLocks noChangeArrowheads="1"/>
          </p:cNvSpPr>
          <p:nvPr/>
        </p:nvSpPr>
        <p:spPr bwMode="auto">
          <a:xfrm>
            <a:off x="6496050" y="5475288"/>
            <a:ext cx="200025" cy="1174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pPr eaLnBrk="1" hangingPunct="1"/>
            <a:r>
              <a:rPr lang="en-US" smtClean="0"/>
              <a:t>Topic Five – Editing a Requisition</a:t>
            </a:r>
          </a:p>
        </p:txBody>
      </p:sp>
      <p:sp>
        <p:nvSpPr>
          <p:cNvPr id="27341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C5DCA80-3840-4638-801D-69E49B59853A}" type="slidenum">
              <a:rPr lang="en-US" sz="800">
                <a:solidFill>
                  <a:schemeClr val="bg1"/>
                </a:solidFill>
                <a:ea typeface="ＭＳ Ｐゴシック"/>
                <a:cs typeface="ＭＳ Ｐゴシック"/>
              </a:rPr>
              <a:pPr algn="r" eaLnBrk="0" hangingPunct="0"/>
              <a:t>264</a:t>
            </a:fld>
            <a:endParaRPr lang="en-US" sz="800">
              <a:solidFill>
                <a:schemeClr val="bg1"/>
              </a:solidFill>
              <a:ea typeface="ＭＳ Ｐゴシック"/>
              <a:cs typeface="ＭＳ Ｐゴシック"/>
            </a:endParaRPr>
          </a:p>
        </p:txBody>
      </p:sp>
      <p:sp>
        <p:nvSpPr>
          <p:cNvPr id="27341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Requisition</a:t>
            </a:r>
          </a:p>
        </p:txBody>
      </p:sp>
      <p:sp>
        <p:nvSpPr>
          <p:cNvPr id="273413" name="Text Box 5"/>
          <p:cNvSpPr txBox="1">
            <a:spLocks noChangeArrowheads="1"/>
          </p:cNvSpPr>
          <p:nvPr/>
        </p:nvSpPr>
        <p:spPr bwMode="auto">
          <a:xfrm>
            <a:off x="0" y="1787525"/>
            <a:ext cx="4056063" cy="457200"/>
          </a:xfrm>
          <a:prstGeom prst="rect">
            <a:avLst/>
          </a:prstGeom>
          <a:noFill/>
          <a:ln w="9525">
            <a:noFill/>
            <a:miter lim="800000"/>
            <a:headEnd/>
            <a:tailEnd/>
          </a:ln>
        </p:spPr>
        <p:txBody>
          <a:bodyPr>
            <a:spAutoFit/>
          </a:bodyPr>
          <a:lstStyle/>
          <a:p>
            <a:pPr algn="l">
              <a:spcBef>
                <a:spcPct val="50000"/>
              </a:spcBef>
            </a:pPr>
            <a:r>
              <a:rPr lang="en-US" sz="1200"/>
              <a:t>A Screener can edit the requisition details for requisitions in Draft, Cancelled, or Rejected statuses.</a:t>
            </a:r>
          </a:p>
        </p:txBody>
      </p:sp>
      <p:graphicFrame>
        <p:nvGraphicFramePr>
          <p:cNvPr id="884771" name="Group 35"/>
          <p:cNvGraphicFramePr>
            <a:graphicFrameLocks noGrp="1"/>
          </p:cNvGraphicFramePr>
          <p:nvPr>
            <p:ph idx="1"/>
          </p:nvPr>
        </p:nvGraphicFramePr>
        <p:xfrm>
          <a:off x="134938" y="2316163"/>
          <a:ext cx="3652090" cy="2706624"/>
        </p:xfrm>
        <a:graphic>
          <a:graphicData uri="http://schemas.openxmlformats.org/drawingml/2006/table">
            <a:tbl>
              <a:tblPr/>
              <a:tblGrid>
                <a:gridCol w="3652090"/>
              </a:tblGrid>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 Requisition (Graphic 4.2.6)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on the </a:t>
                      </a:r>
                      <a:r>
                        <a:rPr kumimoji="0" lang="en-US" sz="1200" b="1" i="0" u="none" strike="noStrike" cap="none" normalizeH="0" baseline="0" dirty="0" smtClean="0">
                          <a:ln>
                            <a:noFill/>
                          </a:ln>
                          <a:solidFill>
                            <a:schemeClr val="tx1"/>
                          </a:solidFill>
                          <a:effectLst/>
                          <a:latin typeface="Arial" pitchFamily="34" charset="0"/>
                        </a:rPr>
                        <a:t>View Requisition</a:t>
                      </a:r>
                      <a:r>
                        <a:rPr kumimoji="0" lang="en-US" sz="1200" b="0" i="0" u="none" strike="noStrike" cap="none" normalizeH="0" baseline="0" dirty="0" smtClean="0">
                          <a:ln>
                            <a:noFill/>
                          </a:ln>
                          <a:solidFill>
                            <a:schemeClr val="tx1"/>
                          </a:solidFill>
                          <a:effectLst/>
                          <a:latin typeface="Arial" pitchFamily="34" charset="0"/>
                        </a:rPr>
                        <a:t> page.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 at the top of the page.</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Edit Requisition page appears (Graphic 4.2.6).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items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Inventory Search page appears where you can search for additional inventory for the requisition.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933">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Click the      </a:t>
                      </a:r>
                      <a:r>
                        <a:rPr kumimoji="0" lang="en-US" sz="1200" b="1" i="0" u="none" strike="noStrike" cap="none" normalizeH="0" baseline="0" dirty="0" smtClean="0">
                          <a:ln>
                            <a:noFill/>
                          </a:ln>
                          <a:solidFill>
                            <a:schemeClr val="tx1"/>
                          </a:solidFill>
                          <a:effectLst/>
                          <a:latin typeface="Arial" pitchFamily="34" charset="0"/>
                        </a:rPr>
                        <a:t>edit items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My Requisition page appears where you may change quantities of the items you have already selected for requisition.</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3428" name="Picture 28" descr="pencil"/>
          <p:cNvPicPr>
            <a:picLocks noChangeAspect="1" noChangeArrowheads="1"/>
          </p:cNvPicPr>
          <p:nvPr/>
        </p:nvPicPr>
        <p:blipFill>
          <a:blip r:embed="rId2" cstate="print"/>
          <a:srcRect/>
          <a:stretch>
            <a:fillRect/>
          </a:stretch>
        </p:blipFill>
        <p:spPr bwMode="auto">
          <a:xfrm>
            <a:off x="858838" y="2987675"/>
            <a:ext cx="152400" cy="152400"/>
          </a:xfrm>
          <a:prstGeom prst="rect">
            <a:avLst/>
          </a:prstGeom>
          <a:noFill/>
          <a:ln w="9525">
            <a:noFill/>
            <a:miter lim="800000"/>
            <a:headEnd/>
            <a:tailEnd/>
          </a:ln>
        </p:spPr>
      </p:pic>
      <p:pic>
        <p:nvPicPr>
          <p:cNvPr id="273429" name="Picture 7" descr="add.gif"/>
          <p:cNvPicPr>
            <a:picLocks noChangeAspect="1"/>
          </p:cNvPicPr>
          <p:nvPr/>
        </p:nvPicPr>
        <p:blipFill>
          <a:blip r:embed="rId3" cstate="print"/>
          <a:srcRect/>
          <a:stretch>
            <a:fillRect/>
          </a:stretch>
        </p:blipFill>
        <p:spPr bwMode="auto">
          <a:xfrm>
            <a:off x="871538" y="3516313"/>
            <a:ext cx="152400" cy="152400"/>
          </a:xfrm>
          <a:prstGeom prst="rect">
            <a:avLst/>
          </a:prstGeom>
          <a:noFill/>
          <a:ln w="9525">
            <a:noFill/>
            <a:miter lim="800000"/>
            <a:headEnd/>
            <a:tailEnd/>
          </a:ln>
        </p:spPr>
      </p:pic>
      <p:pic>
        <p:nvPicPr>
          <p:cNvPr id="273430" name="Picture 28" descr="pencil"/>
          <p:cNvPicPr>
            <a:picLocks noChangeAspect="1" noChangeArrowheads="1"/>
          </p:cNvPicPr>
          <p:nvPr/>
        </p:nvPicPr>
        <p:blipFill>
          <a:blip r:embed="rId2" cstate="print"/>
          <a:srcRect/>
          <a:stretch>
            <a:fillRect/>
          </a:stretch>
        </p:blipFill>
        <p:spPr bwMode="auto">
          <a:xfrm>
            <a:off x="871538" y="4230688"/>
            <a:ext cx="152400" cy="152400"/>
          </a:xfrm>
          <a:prstGeom prst="rect">
            <a:avLst/>
          </a:prstGeom>
          <a:noFill/>
          <a:ln w="9525">
            <a:noFill/>
            <a:miter lim="800000"/>
            <a:headEnd/>
            <a:tailEnd/>
          </a:ln>
        </p:spPr>
      </p:pic>
      <p:sp>
        <p:nvSpPr>
          <p:cNvPr id="273431" name="Rectangle 14"/>
          <p:cNvSpPr>
            <a:spLocks noChangeArrowheads="1"/>
          </p:cNvSpPr>
          <p:nvPr/>
        </p:nvSpPr>
        <p:spPr bwMode="auto">
          <a:xfrm>
            <a:off x="4595813" y="6288088"/>
            <a:ext cx="1866900" cy="215900"/>
          </a:xfrm>
          <a:prstGeom prst="rect">
            <a:avLst/>
          </a:prstGeom>
          <a:noFill/>
          <a:ln w="9525">
            <a:noFill/>
            <a:miter lim="800000"/>
            <a:headEnd/>
            <a:tailEnd/>
          </a:ln>
        </p:spPr>
        <p:txBody>
          <a:bodyPr wrap="none">
            <a:spAutoFit/>
          </a:bodyPr>
          <a:lstStyle/>
          <a:p>
            <a:pPr algn="l"/>
            <a:r>
              <a:rPr lang="en-US" sz="800"/>
              <a:t>Graphic 4.2.6 : Edit Requisition page</a:t>
            </a:r>
          </a:p>
        </p:txBody>
      </p:sp>
      <p:pic>
        <p:nvPicPr>
          <p:cNvPr id="273432" name="Picture 33" descr="Edit Requisition page"/>
          <p:cNvPicPr>
            <a:picLocks noChangeAspect="1" noChangeArrowheads="1"/>
          </p:cNvPicPr>
          <p:nvPr/>
        </p:nvPicPr>
        <p:blipFill>
          <a:blip r:embed="rId4" cstate="print"/>
          <a:srcRect/>
          <a:stretch>
            <a:fillRect/>
          </a:stretch>
        </p:blipFill>
        <p:spPr bwMode="auto">
          <a:xfrm>
            <a:off x="4614863" y="1485900"/>
            <a:ext cx="3830637" cy="4800600"/>
          </a:xfrm>
          <a:prstGeom prst="rect">
            <a:avLst/>
          </a:prstGeom>
          <a:noFill/>
          <a:ln w="19050">
            <a:solidFill>
              <a:schemeClr val="tx1"/>
            </a:solidFill>
            <a:miter lim="800000"/>
            <a:headEnd/>
            <a:tailEnd/>
          </a:ln>
        </p:spPr>
      </p:pic>
      <p:sp>
        <p:nvSpPr>
          <p:cNvPr id="273433" name="Rectangle 35"/>
          <p:cNvSpPr>
            <a:spLocks noChangeArrowheads="1"/>
          </p:cNvSpPr>
          <p:nvPr/>
        </p:nvSpPr>
        <p:spPr bwMode="auto">
          <a:xfrm>
            <a:off x="6286500" y="5934075"/>
            <a:ext cx="209550" cy="952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lstStyle/>
          <a:p>
            <a:pPr eaLnBrk="1" hangingPunct="1"/>
            <a:r>
              <a:rPr lang="en-US" sz="2000" smtClean="0"/>
              <a:t>Topic Six – Requesting Cancellation of a Requisition</a:t>
            </a:r>
          </a:p>
        </p:txBody>
      </p:sp>
      <p:sp>
        <p:nvSpPr>
          <p:cNvPr id="274435"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Requesting Cancellation of a Requisition</a:t>
            </a:r>
          </a:p>
        </p:txBody>
      </p:sp>
      <p:sp>
        <p:nvSpPr>
          <p:cNvPr id="27443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6396BB9-3A30-4696-ABB6-261C68BE1A27}" type="slidenum">
              <a:rPr lang="en-US" sz="800">
                <a:solidFill>
                  <a:schemeClr val="bg1"/>
                </a:solidFill>
                <a:ea typeface="ＭＳ Ｐゴシック"/>
                <a:cs typeface="ＭＳ Ｐゴシック"/>
              </a:rPr>
              <a:pPr algn="r" eaLnBrk="0" hangingPunct="0"/>
              <a:t>265</a:t>
            </a:fld>
            <a:endParaRPr lang="en-US" sz="800">
              <a:solidFill>
                <a:schemeClr val="bg1"/>
              </a:solidFill>
              <a:ea typeface="ＭＳ Ｐゴシック"/>
              <a:cs typeface="ＭＳ Ｐゴシック"/>
            </a:endParaRPr>
          </a:p>
        </p:txBody>
      </p:sp>
      <p:sp>
        <p:nvSpPr>
          <p:cNvPr id="274437" name="Text Box 5"/>
          <p:cNvSpPr txBox="1">
            <a:spLocks noChangeArrowheads="1"/>
          </p:cNvSpPr>
          <p:nvPr/>
        </p:nvSpPr>
        <p:spPr bwMode="auto">
          <a:xfrm>
            <a:off x="0" y="1787525"/>
            <a:ext cx="4292600" cy="646113"/>
          </a:xfrm>
          <a:prstGeom prst="rect">
            <a:avLst/>
          </a:prstGeom>
          <a:noFill/>
          <a:ln w="9525">
            <a:noFill/>
            <a:miter lim="800000"/>
            <a:headEnd/>
            <a:tailEnd/>
          </a:ln>
        </p:spPr>
        <p:txBody>
          <a:bodyPr>
            <a:spAutoFit/>
          </a:bodyPr>
          <a:lstStyle/>
          <a:p>
            <a:pPr algn="l">
              <a:spcBef>
                <a:spcPct val="50000"/>
              </a:spcBef>
            </a:pPr>
            <a:r>
              <a:rPr lang="en-US" sz="1200"/>
              <a:t>Screeners have the ability to request cancellation of a submitted requisition. Cancellation requests are sent to the PLCO. The PLCO will cancel the requisition for you.</a:t>
            </a:r>
          </a:p>
        </p:txBody>
      </p:sp>
      <p:graphicFrame>
        <p:nvGraphicFramePr>
          <p:cNvPr id="6" name="Group 35"/>
          <p:cNvGraphicFramePr>
            <a:graphicFrameLocks noGrp="1"/>
          </p:cNvGraphicFramePr>
          <p:nvPr>
            <p:ph idx="1"/>
          </p:nvPr>
        </p:nvGraphicFramePr>
        <p:xfrm>
          <a:off x="111125" y="2516188"/>
          <a:ext cx="4073417" cy="3980688"/>
        </p:xfrm>
        <a:graphic>
          <a:graphicData uri="http://schemas.openxmlformats.org/drawingml/2006/table">
            <a:tbl>
              <a:tblPr/>
              <a:tblGrid>
                <a:gridCol w="404311"/>
                <a:gridCol w="3669106"/>
              </a:tblGrid>
              <a:tr h="125552">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Requesting Cancellation of a Requisition (Graphics 4.2.7 – 4.2.8)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4229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Requisition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038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Find</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submitted requisition</a:t>
                      </a:r>
                      <a:r>
                        <a:rPr kumimoji="0" lang="en-US" sz="1200" b="0" i="0" u="none" strike="noStrike" cap="none" normalizeH="0" baseline="0" dirty="0" smtClean="0">
                          <a:ln>
                            <a:noFill/>
                          </a:ln>
                          <a:solidFill>
                            <a:schemeClr val="tx1"/>
                          </a:solidFill>
                          <a:effectLst/>
                          <a:latin typeface="Arial" pitchFamily="34" charset="0"/>
                        </a:rPr>
                        <a:t> for which you wish to request cancellation.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Requisition page appears (Graphic 4.2.7).</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759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request cancel </a:t>
                      </a:r>
                      <a:r>
                        <a:rPr kumimoji="0" lang="en-US" sz="1200" b="0" i="0" u="none" strike="noStrike" cap="none" normalizeH="0" baseline="0" dirty="0" smtClean="0">
                          <a:ln>
                            <a:noFill/>
                          </a:ln>
                          <a:solidFill>
                            <a:schemeClr val="tx1"/>
                          </a:solidFill>
                          <a:effectLst/>
                          <a:latin typeface="Arial" pitchFamily="34" charset="0"/>
                        </a:rPr>
                        <a:t>link.</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 pop-up window appears asking you to </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confirm the request for cancellation.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3289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button on the pop-up window.</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status of the requisition becomes Request </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Cancel. Once the PLCO has cancelled it, the</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requisition will appear under the Inactive tab with </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Cancelled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3175">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Note</a:t>
                      </a:r>
                      <a:r>
                        <a:rPr kumimoji="0" lang="en-US" sz="1200" b="0" i="0" u="none" strike="noStrike" cap="none" normalizeH="0" baseline="0" dirty="0" smtClean="0">
                          <a:ln>
                            <a:noFill/>
                          </a:ln>
                          <a:solidFill>
                            <a:schemeClr val="tx1"/>
                          </a:solidFill>
                          <a:effectLst/>
                          <a:latin typeface="Arial" pitchFamily="34" charset="0"/>
                        </a:rPr>
                        <a:t>: You can also use the </a:t>
                      </a:r>
                      <a:r>
                        <a:rPr kumimoji="0" lang="en-US" sz="1200" b="1" i="0" u="none" strike="noStrike" cap="none" normalizeH="0" baseline="0" dirty="0" smtClean="0">
                          <a:ln>
                            <a:noFill/>
                          </a:ln>
                          <a:solidFill>
                            <a:schemeClr val="tx1"/>
                          </a:solidFill>
                          <a:effectLst/>
                          <a:latin typeface="Arial" pitchFamily="34" charset="0"/>
                        </a:rPr>
                        <a:t>request cancel </a:t>
                      </a:r>
                      <a:r>
                        <a:rPr kumimoji="0" lang="en-US" sz="1200" b="0" i="0" u="none" strike="noStrike" cap="none" normalizeH="0" baseline="0" dirty="0" smtClean="0">
                          <a:ln>
                            <a:noFill/>
                          </a:ln>
                          <a:solidFill>
                            <a:schemeClr val="tx1"/>
                          </a:solidFill>
                          <a:effectLst/>
                          <a:latin typeface="Arial" pitchFamily="34" charset="0"/>
                        </a:rPr>
                        <a:t>link on the Active tab to request cancellation of a submitted requisition (Graphic 4.2.8).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762000" marR="0" lvl="1" indent="-304800" algn="l" defTabSz="914400" rtl="0" eaLnBrk="1" fontAlgn="base" latinLnBrk="0" hangingPunct="1">
                        <a:lnSpc>
                          <a:spcPct val="120000"/>
                        </a:lnSpc>
                        <a:spcBef>
                          <a:spcPct val="2000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4459" name="Rectangle 14"/>
          <p:cNvSpPr>
            <a:spLocks noChangeArrowheads="1"/>
          </p:cNvSpPr>
          <p:nvPr/>
        </p:nvSpPr>
        <p:spPr bwMode="auto">
          <a:xfrm>
            <a:off x="4391025" y="3921125"/>
            <a:ext cx="2152650" cy="215900"/>
          </a:xfrm>
          <a:prstGeom prst="rect">
            <a:avLst/>
          </a:prstGeom>
          <a:noFill/>
          <a:ln w="9525">
            <a:noFill/>
            <a:miter lim="800000"/>
            <a:headEnd/>
            <a:tailEnd/>
          </a:ln>
        </p:spPr>
        <p:txBody>
          <a:bodyPr wrap="none">
            <a:spAutoFit/>
          </a:bodyPr>
          <a:lstStyle/>
          <a:p>
            <a:pPr algn="l"/>
            <a:r>
              <a:rPr lang="en-US" sz="800"/>
              <a:t>Graphic 4.2.7 : View Requisition page (top)</a:t>
            </a:r>
          </a:p>
        </p:txBody>
      </p:sp>
      <p:sp>
        <p:nvSpPr>
          <p:cNvPr id="274460" name="Rectangle 14"/>
          <p:cNvSpPr>
            <a:spLocks noChangeArrowheads="1"/>
          </p:cNvSpPr>
          <p:nvPr/>
        </p:nvSpPr>
        <p:spPr bwMode="auto">
          <a:xfrm>
            <a:off x="4424363" y="6096000"/>
            <a:ext cx="2124075" cy="215900"/>
          </a:xfrm>
          <a:prstGeom prst="rect">
            <a:avLst/>
          </a:prstGeom>
          <a:noFill/>
          <a:ln w="9525">
            <a:noFill/>
            <a:miter lim="800000"/>
            <a:headEnd/>
            <a:tailEnd/>
          </a:ln>
        </p:spPr>
        <p:txBody>
          <a:bodyPr wrap="none">
            <a:spAutoFit/>
          </a:bodyPr>
          <a:lstStyle/>
          <a:p>
            <a:pPr algn="l"/>
            <a:r>
              <a:rPr lang="en-US" sz="800"/>
              <a:t>Graphic 4.2.8 : Requisition Workload page</a:t>
            </a:r>
          </a:p>
        </p:txBody>
      </p:sp>
      <p:pic>
        <p:nvPicPr>
          <p:cNvPr id="274461" name="Picture 28" descr="Requisition Workload page, Active tab"/>
          <p:cNvPicPr>
            <a:picLocks noChangeAspect="1" noChangeArrowheads="1"/>
          </p:cNvPicPr>
          <p:nvPr/>
        </p:nvPicPr>
        <p:blipFill>
          <a:blip r:embed="rId2" cstate="print"/>
          <a:srcRect/>
          <a:stretch>
            <a:fillRect/>
          </a:stretch>
        </p:blipFill>
        <p:spPr bwMode="auto">
          <a:xfrm>
            <a:off x="4432300" y="4270375"/>
            <a:ext cx="4560888" cy="1814513"/>
          </a:xfrm>
          <a:prstGeom prst="rect">
            <a:avLst/>
          </a:prstGeom>
          <a:noFill/>
          <a:ln w="19050">
            <a:solidFill>
              <a:schemeClr val="tx1"/>
            </a:solidFill>
            <a:miter lim="800000"/>
            <a:headEnd/>
            <a:tailEnd/>
          </a:ln>
        </p:spPr>
      </p:pic>
      <p:pic>
        <p:nvPicPr>
          <p:cNvPr id="274462" name="Picture 9" descr="pic.gif"/>
          <p:cNvPicPr>
            <a:picLocks noChangeAspect="1"/>
          </p:cNvPicPr>
          <p:nvPr/>
        </p:nvPicPr>
        <p:blipFill>
          <a:blip r:embed="rId3" cstate="print"/>
          <a:srcRect/>
          <a:stretch>
            <a:fillRect/>
          </a:stretch>
        </p:blipFill>
        <p:spPr bwMode="auto">
          <a:xfrm>
            <a:off x="4424363" y="1754188"/>
            <a:ext cx="4591050" cy="2162175"/>
          </a:xfrm>
          <a:prstGeom prst="rect">
            <a:avLst/>
          </a:prstGeom>
          <a:noFill/>
          <a:ln w="19050">
            <a:solidFill>
              <a:schemeClr val="tx1"/>
            </a:solidFill>
            <a:miter lim="800000"/>
            <a:headEnd/>
            <a:tailEnd/>
          </a:ln>
        </p:spPr>
      </p:pic>
      <p:sp>
        <p:nvSpPr>
          <p:cNvPr id="274463" name="Rectangle 35"/>
          <p:cNvSpPr>
            <a:spLocks noChangeArrowheads="1"/>
          </p:cNvSpPr>
          <p:nvPr/>
        </p:nvSpPr>
        <p:spPr bwMode="auto">
          <a:xfrm>
            <a:off x="7581900" y="2867025"/>
            <a:ext cx="542925" cy="123825"/>
          </a:xfrm>
          <a:prstGeom prst="rect">
            <a:avLst/>
          </a:prstGeom>
          <a:noFill/>
          <a:ln w="19050" algn="ctr">
            <a:solidFill>
              <a:schemeClr val="folHlink"/>
            </a:solidFill>
            <a:miter lim="800000"/>
            <a:headEnd/>
            <a:tailEnd/>
          </a:ln>
        </p:spPr>
        <p:txBody>
          <a:bodyPr wrap="none" anchor="ctr"/>
          <a:lstStyle/>
          <a:p>
            <a:endParaRPr lang="en-US"/>
          </a:p>
        </p:txBody>
      </p:sp>
      <p:sp>
        <p:nvSpPr>
          <p:cNvPr id="274464" name="Rectangle 35"/>
          <p:cNvSpPr>
            <a:spLocks noChangeArrowheads="1"/>
          </p:cNvSpPr>
          <p:nvPr/>
        </p:nvSpPr>
        <p:spPr bwMode="auto">
          <a:xfrm>
            <a:off x="4495800" y="5429250"/>
            <a:ext cx="514350" cy="1524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pPr eaLnBrk="1" hangingPunct="1"/>
            <a:r>
              <a:rPr lang="en-US" smtClean="0"/>
              <a:t>Topic Seven – Resubmitting a Requisition</a:t>
            </a:r>
          </a:p>
        </p:txBody>
      </p:sp>
      <p:sp>
        <p:nvSpPr>
          <p:cNvPr id="27545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606D6A5-CF9E-4E2B-A801-745FFD1B1716}" type="slidenum">
              <a:rPr lang="en-US" sz="800">
                <a:solidFill>
                  <a:schemeClr val="bg1"/>
                </a:solidFill>
                <a:ea typeface="Arial Unicode MS" pitchFamily="34" charset="-128"/>
                <a:cs typeface="Arial Unicode MS" pitchFamily="34" charset="-128"/>
              </a:rPr>
              <a:pPr algn="r" eaLnBrk="0" hangingPunct="0"/>
              <a:t>266</a:t>
            </a:fld>
            <a:endParaRPr lang="en-US" sz="800">
              <a:solidFill>
                <a:schemeClr val="bg1"/>
              </a:solidFill>
              <a:ea typeface="Arial Unicode MS" pitchFamily="34" charset="-128"/>
              <a:cs typeface="Arial Unicode MS" pitchFamily="34" charset="-128"/>
            </a:endParaRPr>
          </a:p>
        </p:txBody>
      </p:sp>
      <p:sp>
        <p:nvSpPr>
          <p:cNvPr id="27546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Resubmitting a Requisition</a:t>
            </a:r>
          </a:p>
        </p:txBody>
      </p:sp>
      <p:sp>
        <p:nvSpPr>
          <p:cNvPr id="275461" name="Text Box 5"/>
          <p:cNvSpPr txBox="1">
            <a:spLocks noChangeArrowheads="1"/>
          </p:cNvSpPr>
          <p:nvPr/>
        </p:nvSpPr>
        <p:spPr bwMode="auto">
          <a:xfrm>
            <a:off x="0" y="1787525"/>
            <a:ext cx="3697288" cy="639763"/>
          </a:xfrm>
          <a:prstGeom prst="rect">
            <a:avLst/>
          </a:prstGeom>
          <a:noFill/>
          <a:ln w="9525">
            <a:noFill/>
            <a:miter lim="800000"/>
            <a:headEnd/>
            <a:tailEnd/>
          </a:ln>
        </p:spPr>
        <p:txBody>
          <a:bodyPr>
            <a:spAutoFit/>
          </a:bodyPr>
          <a:lstStyle/>
          <a:p>
            <a:pPr algn="l">
              <a:spcBef>
                <a:spcPct val="50000"/>
              </a:spcBef>
            </a:pPr>
            <a:r>
              <a:rPr lang="en-US" sz="1200"/>
              <a:t>Screeners can resubmit any requisition in Cancelled or Rejected status. You have the ability to edit these requisitions before resubmitting.</a:t>
            </a:r>
          </a:p>
        </p:txBody>
      </p:sp>
      <p:graphicFrame>
        <p:nvGraphicFramePr>
          <p:cNvPr id="974883" name="Group 35"/>
          <p:cNvGraphicFramePr>
            <a:graphicFrameLocks noGrp="1"/>
          </p:cNvGraphicFramePr>
          <p:nvPr>
            <p:ph idx="1"/>
          </p:nvPr>
        </p:nvGraphicFramePr>
        <p:xfrm>
          <a:off x="165100" y="2547938"/>
          <a:ext cx="3396807" cy="3090672"/>
        </p:xfrm>
        <a:graphic>
          <a:graphicData uri="http://schemas.openxmlformats.org/drawingml/2006/table">
            <a:tbl>
              <a:tblPr/>
              <a:tblGrid>
                <a:gridCol w="399425"/>
                <a:gridCol w="299738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Resubmitting a Requisition (Graphic 4.2.9)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4297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Requisition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Inactive tab</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8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Find</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Cancelled or Rejected requisition</a:t>
                      </a:r>
                      <a:r>
                        <a:rPr kumimoji="0" lang="en-US" sz="1200" b="0" i="0" u="none" strike="noStrike" cap="none" normalizeH="0" baseline="0" dirty="0" smtClean="0">
                          <a:ln>
                            <a:noFill/>
                          </a:ln>
                          <a:solidFill>
                            <a:schemeClr val="tx1"/>
                          </a:solidFill>
                          <a:effectLst/>
                          <a:latin typeface="Arial" pitchFamily="34" charset="0"/>
                        </a:rPr>
                        <a:t> you wish to resubmit.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Requisition page appears (Graphic 4.2.9).</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Verify</a:t>
                      </a:r>
                      <a:r>
                        <a:rPr kumimoji="0" lang="en-US" sz="1200" b="0" i="0" u="none" strike="noStrike" cap="none" normalizeH="0" baseline="0" dirty="0" smtClean="0">
                          <a:ln>
                            <a:noFill/>
                          </a:ln>
                          <a:solidFill>
                            <a:schemeClr val="tx1"/>
                          </a:solidFill>
                          <a:effectLst/>
                          <a:latin typeface="Arial" pitchFamily="34" charset="0"/>
                        </a:rPr>
                        <a:t> that all the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is correct.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85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04800" marR="0" lvl="0" indent="-30480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Resubmit</a:t>
                      </a:r>
                      <a:r>
                        <a:rPr kumimoji="0" lang="en-US" sz="1200" b="0" i="0" u="none" strike="noStrike" cap="none" normalizeH="0" baseline="0" dirty="0" smtClean="0">
                          <a:ln>
                            <a:noFill/>
                          </a:ln>
                          <a:solidFill>
                            <a:schemeClr val="tx1"/>
                          </a:solidFill>
                          <a:effectLst/>
                          <a:latin typeface="Arial" pitchFamily="34" charset="0"/>
                        </a:rPr>
                        <a:t> button.</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requisition is moved to the Active </a:t>
                      </a:r>
                    </a:p>
                    <a:p>
                      <a:pPr marL="762000" marR="0" lvl="1" indent="-30480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tab and goes to Submitted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5484" name="Rectangle 14"/>
          <p:cNvSpPr>
            <a:spLocks noChangeArrowheads="1"/>
          </p:cNvSpPr>
          <p:nvPr/>
        </p:nvSpPr>
        <p:spPr bwMode="auto">
          <a:xfrm>
            <a:off x="3822700" y="5094288"/>
            <a:ext cx="2324100" cy="215900"/>
          </a:xfrm>
          <a:prstGeom prst="rect">
            <a:avLst/>
          </a:prstGeom>
          <a:noFill/>
          <a:ln w="9525">
            <a:noFill/>
            <a:miter lim="800000"/>
            <a:headEnd/>
            <a:tailEnd/>
          </a:ln>
        </p:spPr>
        <p:txBody>
          <a:bodyPr wrap="none">
            <a:spAutoFit/>
          </a:bodyPr>
          <a:lstStyle/>
          <a:p>
            <a:pPr algn="l"/>
            <a:r>
              <a:rPr lang="en-US" sz="800"/>
              <a:t>Graphic 4.2.9 : View Requisition page (bottom)</a:t>
            </a:r>
          </a:p>
        </p:txBody>
      </p:sp>
      <p:pic>
        <p:nvPicPr>
          <p:cNvPr id="275485" name="Picture 28" descr="View Requisition page"/>
          <p:cNvPicPr>
            <a:picLocks noChangeAspect="1" noChangeArrowheads="1"/>
          </p:cNvPicPr>
          <p:nvPr/>
        </p:nvPicPr>
        <p:blipFill>
          <a:blip r:embed="rId2" cstate="print"/>
          <a:srcRect/>
          <a:stretch>
            <a:fillRect/>
          </a:stretch>
        </p:blipFill>
        <p:spPr bwMode="auto">
          <a:xfrm>
            <a:off x="3857625" y="1903413"/>
            <a:ext cx="5070475" cy="3152775"/>
          </a:xfrm>
          <a:prstGeom prst="rect">
            <a:avLst/>
          </a:prstGeom>
          <a:noFill/>
          <a:ln w="19050">
            <a:solidFill>
              <a:schemeClr val="tx1"/>
            </a:solidFill>
            <a:miter lim="800000"/>
            <a:headEnd/>
            <a:tailEnd/>
          </a:ln>
        </p:spPr>
      </p:pic>
      <p:sp>
        <p:nvSpPr>
          <p:cNvPr id="275486" name="Rectangle 35"/>
          <p:cNvSpPr>
            <a:spLocks noChangeArrowheads="1"/>
          </p:cNvSpPr>
          <p:nvPr/>
        </p:nvSpPr>
        <p:spPr bwMode="auto">
          <a:xfrm>
            <a:off x="5943600" y="3886200"/>
            <a:ext cx="47625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p:txBody>
          <a:bodyPr/>
          <a:lstStyle/>
          <a:p>
            <a:pPr eaLnBrk="1" hangingPunct="1"/>
            <a:r>
              <a:rPr lang="en-US" smtClean="0"/>
              <a:t>Lesson Two – Review</a:t>
            </a:r>
          </a:p>
        </p:txBody>
      </p:sp>
      <p:sp>
        <p:nvSpPr>
          <p:cNvPr id="27648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374B9B5-EE6D-4243-B40B-880BD7DFA672}" type="slidenum">
              <a:rPr lang="en-US" sz="800">
                <a:solidFill>
                  <a:schemeClr val="bg1"/>
                </a:solidFill>
                <a:ea typeface="ＭＳ Ｐゴシック"/>
                <a:cs typeface="ＭＳ Ｐゴシック"/>
              </a:rPr>
              <a:pPr algn="r" eaLnBrk="0" hangingPunct="0"/>
              <a:t>267</a:t>
            </a:fld>
            <a:endParaRPr lang="en-US" sz="800">
              <a:solidFill>
                <a:schemeClr val="bg1"/>
              </a:solidFill>
              <a:ea typeface="ＭＳ Ｐゴシック"/>
              <a:cs typeface="ＭＳ Ｐゴシック"/>
            </a:endParaRPr>
          </a:p>
        </p:txBody>
      </p:sp>
      <p:sp>
        <p:nvSpPr>
          <p:cNvPr id="276484" name="Rectangle 3"/>
          <p:cNvSpPr txBox="1">
            <a:spLocks noChangeArrowheads="1"/>
          </p:cNvSpPr>
          <p:nvPr/>
        </p:nvSpPr>
        <p:spPr bwMode="auto">
          <a:xfrm>
            <a:off x="0" y="1220788"/>
            <a:ext cx="50530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Two covered the following topics:</a:t>
            </a:r>
          </a:p>
        </p:txBody>
      </p:sp>
      <p:graphicFrame>
        <p:nvGraphicFramePr>
          <p:cNvPr id="6" name="Table 5"/>
          <p:cNvGraphicFramePr>
            <a:graphicFrameLocks noGrp="1"/>
          </p:cNvGraphicFramePr>
          <p:nvPr/>
        </p:nvGraphicFramePr>
        <p:xfrm>
          <a:off x="430213" y="1773238"/>
          <a:ext cx="7071360" cy="23469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Requisition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Inventory for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Cart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Requesting Cancellation of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 Requisition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pPr eaLnBrk="1" hangingPunct="1"/>
            <a:r>
              <a:rPr lang="en-US" smtClean="0"/>
              <a:t>Lesson Three – Alerts</a:t>
            </a:r>
          </a:p>
        </p:txBody>
      </p:sp>
      <p:sp>
        <p:nvSpPr>
          <p:cNvPr id="27750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75EA8C6-4068-4EDE-978C-74A7F2A51A79}" type="slidenum">
              <a:rPr lang="en-US" sz="800">
                <a:solidFill>
                  <a:schemeClr val="bg1"/>
                </a:solidFill>
                <a:ea typeface="ＭＳ Ｐゴシック"/>
                <a:cs typeface="ＭＳ Ｐゴシック"/>
              </a:rPr>
              <a:pPr algn="r" eaLnBrk="0" hangingPunct="0"/>
              <a:t>268</a:t>
            </a:fld>
            <a:endParaRPr lang="en-US" sz="800">
              <a:solidFill>
                <a:schemeClr val="bg1"/>
              </a:solidFill>
              <a:ea typeface="ＭＳ Ｐゴシック"/>
              <a:cs typeface="ＭＳ Ｐゴシック"/>
            </a:endParaRPr>
          </a:p>
        </p:txBody>
      </p:sp>
      <p:sp>
        <p:nvSpPr>
          <p:cNvPr id="277508"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Three</a:t>
            </a:r>
          </a:p>
          <a:p>
            <a:pPr eaLnBrk="0" hangingPunct="0"/>
            <a:endParaRPr lang="en-US" sz="4000" b="1">
              <a:ea typeface="ＭＳ Ｐゴシック"/>
              <a:cs typeface="ＭＳ Ｐゴシック"/>
            </a:endParaRPr>
          </a:p>
          <a:p>
            <a:pPr eaLnBrk="0" hangingPunct="0"/>
            <a:r>
              <a:rPr lang="en-US" sz="2400" b="1"/>
              <a:t>Alerts</a:t>
            </a:r>
            <a:endParaRPr lang="en-US" sz="2400" b="1">
              <a:ea typeface="ＭＳ Ｐゴシック"/>
              <a:cs typeface="ＭＳ Ｐゴシック"/>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p:txBody>
          <a:bodyPr/>
          <a:lstStyle/>
          <a:p>
            <a:pPr eaLnBrk="1" hangingPunct="1"/>
            <a:r>
              <a:rPr lang="en-US" smtClean="0"/>
              <a:t>Lesson Three – Topics </a:t>
            </a:r>
          </a:p>
        </p:txBody>
      </p:sp>
      <p:sp>
        <p:nvSpPr>
          <p:cNvPr id="27853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0E408DE-A4DE-4E77-BDBE-C05BCD1493D5}" type="slidenum">
              <a:rPr lang="en-US" sz="800">
                <a:solidFill>
                  <a:schemeClr val="bg1"/>
                </a:solidFill>
                <a:ea typeface="ＭＳ Ｐゴシック"/>
                <a:cs typeface="ＭＳ Ｐゴシック"/>
              </a:rPr>
              <a:pPr algn="r" eaLnBrk="0" hangingPunct="0"/>
              <a:t>269</a:t>
            </a:fld>
            <a:endParaRPr lang="en-US" sz="800">
              <a:solidFill>
                <a:schemeClr val="bg1"/>
              </a:solidFill>
              <a:ea typeface="ＭＳ Ｐゴシック"/>
              <a:cs typeface="ＭＳ Ｐゴシック"/>
            </a:endParaRPr>
          </a:p>
        </p:txBody>
      </p:sp>
      <p:sp>
        <p:nvSpPr>
          <p:cNvPr id="27853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Topics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List of Alerts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New Alert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Alert Details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 – PCARSS User Roles</a:t>
            </a:r>
          </a:p>
        </p:txBody>
      </p:sp>
      <p:sp>
        <p:nvSpPr>
          <p:cNvPr id="307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11177EA-CF61-44E7-9B0D-DC6524F32885}" type="slidenum">
              <a:rPr lang="en-US" sz="800">
                <a:solidFill>
                  <a:schemeClr val="bg1"/>
                </a:solidFill>
                <a:ea typeface="ＭＳ Ｐゴシック"/>
                <a:cs typeface="ＭＳ Ｐゴシック"/>
              </a:rPr>
              <a:pPr algn="r" eaLnBrk="0" hangingPunct="0"/>
              <a:t>27</a:t>
            </a:fld>
            <a:endParaRPr lang="en-US" sz="800">
              <a:solidFill>
                <a:schemeClr val="bg1"/>
              </a:solidFill>
              <a:ea typeface="ＭＳ Ｐゴシック"/>
              <a:cs typeface="ＭＳ Ｐゴシック"/>
            </a:endParaRPr>
          </a:p>
        </p:txBody>
      </p:sp>
      <p:graphicFrame>
        <p:nvGraphicFramePr>
          <p:cNvPr id="30756" name="Group 36"/>
          <p:cNvGraphicFramePr>
            <a:graphicFrameLocks noGrp="1"/>
          </p:cNvGraphicFramePr>
          <p:nvPr/>
        </p:nvGraphicFramePr>
        <p:xfrm>
          <a:off x="812800" y="2145555"/>
          <a:ext cx="7334250" cy="4236720"/>
        </p:xfrm>
        <a:graphic>
          <a:graphicData uri="http://schemas.openxmlformats.org/drawingml/2006/table">
            <a:tbl>
              <a:tblPr/>
              <a:tblGrid>
                <a:gridCol w="1681163"/>
                <a:gridCol w="5653087"/>
              </a:tblGrid>
              <a:tr h="206375">
                <a:tc>
                  <a:txBody>
                    <a:bodyPr/>
                    <a:lstStyle/>
                    <a:p>
                      <a:pPr marL="0" marR="0" lvl="0" indent="0" algn="l" defTabSz="914400" rtl="0" eaLnBrk="1" fontAlgn="base" latinLnBrk="0" hangingPunct="1">
                        <a:lnSpc>
                          <a:spcPct val="100000"/>
                        </a:lnSpc>
                        <a:spcBef>
                          <a:spcPts val="600"/>
                        </a:spcBef>
                        <a:spcAft>
                          <a:spcPct val="0"/>
                        </a:spcAft>
                        <a:buClrTx/>
                        <a:buSzTx/>
                        <a:buFontTx/>
                        <a:buNone/>
                        <a:tabLst>
                          <a:tab pos="457200" algn="l"/>
                        </a:tabLst>
                      </a:pPr>
                      <a:r>
                        <a:rPr kumimoji="0" lang="en-US" sz="1200" b="1" i="1"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Plant Clearance Officer (PLCO)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Logs in through IWAM or EWAM</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Oversees all the functionality in PCARSS 3.1</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725">
                <a:tc>
                  <a:txBody>
                    <a:bodyPr/>
                    <a:lstStyle/>
                    <a:p>
                      <a:pPr marL="0" marR="0" lvl="0" indent="0" algn="l" defTabSz="914400" rtl="0" eaLnBrk="1" fontAlgn="base" latinLnBrk="0" hangingPunct="1">
                        <a:lnSpc>
                          <a:spcPct val="100000"/>
                        </a:lnSpc>
                        <a:spcBef>
                          <a:spcPts val="600"/>
                        </a:spcBef>
                        <a:spcAft>
                          <a:spcPct val="0"/>
                        </a:spcAft>
                        <a:buClrTx/>
                        <a:buSzTx/>
                        <a:buFontTx/>
                        <a:buNone/>
                        <a:tabLst>
                          <a:tab pos="457200" algn="l"/>
                        </a:tabLst>
                      </a:pPr>
                      <a:r>
                        <a:rPr kumimoji="0" lang="en-US" sz="1200" b="1"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Support PLCO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Logs in through IWAM or EWAM</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Performs all the tasks of a designated PLCO with approval from the Administrator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8613">
                <a:tc>
                  <a:txBody>
                    <a:bodyPr/>
                    <a:lstStyle/>
                    <a:p>
                      <a:pPr marL="0" marR="0" lvl="0" indent="0" algn="l" defTabSz="914400" rtl="0" eaLnBrk="1" fontAlgn="base" latinLnBrk="0" hangingPunct="1">
                        <a:lnSpc>
                          <a:spcPct val="100000"/>
                        </a:lnSpc>
                        <a:spcBef>
                          <a:spcPts val="600"/>
                        </a:spcBef>
                        <a:spcAft>
                          <a:spcPct val="0"/>
                        </a:spcAft>
                        <a:buClrTx/>
                        <a:buSzTx/>
                        <a:buFontTx/>
                        <a:buNone/>
                        <a:tabLst>
                          <a:tab pos="457200" algn="l"/>
                        </a:tabLst>
                      </a:pPr>
                      <a:r>
                        <a:rPr kumimoji="0" lang="en-US" sz="1200" b="1"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Contractor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Logs in through EWAM</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Submits schedules for excess inventory at their work sites</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Conducts sales, and completes final disposal actions as directed by the PLCO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1" fontAlgn="base" latinLnBrk="0" hangingPunct="1">
                        <a:lnSpc>
                          <a:spcPct val="100000"/>
                        </a:lnSpc>
                        <a:spcBef>
                          <a:spcPts val="600"/>
                        </a:spcBef>
                        <a:spcAft>
                          <a:spcPct val="0"/>
                        </a:spcAft>
                        <a:buClrTx/>
                        <a:buSzTx/>
                        <a:buFontTx/>
                        <a:buNone/>
                        <a:tabLst>
                          <a:tab pos="457200" algn="l"/>
                        </a:tabLst>
                      </a:pPr>
                      <a:r>
                        <a:rPr kumimoji="0" lang="en-US" sz="1200" b="1"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Screener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Logs in through EWAM</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Submits requisitions for the reuse of available items to the PLCO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375">
                <a:tc>
                  <a:txBody>
                    <a:bodyPr/>
                    <a:lstStyle/>
                    <a:p>
                      <a:pPr marL="0" marR="0" lvl="0" indent="0" algn="l" defTabSz="914400" rtl="0" eaLnBrk="1" fontAlgn="base" latinLnBrk="0" hangingPunct="1">
                        <a:lnSpc>
                          <a:spcPct val="100000"/>
                        </a:lnSpc>
                        <a:spcBef>
                          <a:spcPts val="600"/>
                        </a:spcBef>
                        <a:spcAft>
                          <a:spcPct val="0"/>
                        </a:spcAft>
                        <a:buClrTx/>
                        <a:buSzTx/>
                        <a:buFontTx/>
                        <a:buNone/>
                        <a:tabLst>
                          <a:tab pos="457200" algn="l"/>
                        </a:tabLst>
                      </a:pPr>
                      <a:r>
                        <a:rPr kumimoji="0" lang="en-US" sz="1200" b="1"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Read-only Screener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Logs in through EWAM</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Searches for inventory available for requisition, but does not create requisitions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9913">
                <a:tc>
                  <a:txBody>
                    <a:bodyPr/>
                    <a:lstStyle/>
                    <a:p>
                      <a:pPr marL="0" marR="0" lvl="0" indent="0" algn="l" defTabSz="914400" rtl="0" eaLnBrk="1" fontAlgn="base" latinLnBrk="0" hangingPunct="1">
                        <a:lnSpc>
                          <a:spcPct val="100000"/>
                        </a:lnSpc>
                        <a:spcBef>
                          <a:spcPts val="600"/>
                        </a:spcBef>
                        <a:spcAft>
                          <a:spcPct val="0"/>
                        </a:spcAft>
                        <a:buClrTx/>
                        <a:buSzTx/>
                        <a:buFontTx/>
                        <a:buNone/>
                        <a:tabLst>
                          <a:tab pos="457200" algn="l"/>
                        </a:tabLst>
                      </a:pPr>
                      <a:r>
                        <a:rPr kumimoji="0" lang="en-US" sz="1200" b="1"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Administrator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Logs in through IWAM</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Has all the functionality of the PLCO, and also:</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Searches for sales and requisitions</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Performs workload mass transfers, and may transfer or edit any PLCO’s work</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Approves Support PLCO requests</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7175">
                <a:tc>
                  <a:txBody>
                    <a:bodyPr/>
                    <a:lstStyle/>
                    <a:p>
                      <a:pPr marL="0" marR="0" lvl="0" indent="0" algn="l" defTabSz="914400" rtl="0" eaLnBrk="1" fontAlgn="base" latinLnBrk="0" hangingPunct="1">
                        <a:lnSpc>
                          <a:spcPct val="100000"/>
                        </a:lnSpc>
                        <a:spcBef>
                          <a:spcPts val="600"/>
                        </a:spcBef>
                        <a:spcAft>
                          <a:spcPct val="0"/>
                        </a:spcAft>
                        <a:buClrTx/>
                        <a:buSzTx/>
                        <a:buFontTx/>
                        <a:buNone/>
                        <a:tabLst>
                          <a:tab pos="457200" algn="l"/>
                        </a:tabLst>
                      </a:pPr>
                      <a:r>
                        <a:rPr kumimoji="0" lang="en-US" sz="1200" b="1" i="1" u="none" strike="noStrike" cap="none" normalizeH="0" baseline="0" smtClean="0">
                          <a:ln>
                            <a:noFill/>
                          </a:ln>
                          <a:solidFill>
                            <a:schemeClr val="tx1"/>
                          </a:solidFill>
                          <a:effectLst/>
                          <a:latin typeface="Arial" pitchFamily="34" charset="0"/>
                          <a:ea typeface="Arial Unicode MS" pitchFamily="34" charset="-128"/>
                          <a:cs typeface="Arial Unicode MS" pitchFamily="34" charset="-128"/>
                        </a:rPr>
                        <a:t>Quality Assurance Representative (QAR)</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Logs in through IWAM</a:t>
                      </a:r>
                    </a:p>
                    <a:p>
                      <a:pPr marL="0" marR="0" lvl="0" indent="0" algn="l" defTabSz="914400" rtl="0" eaLnBrk="1" fontAlgn="base" latinLnBrk="0" hangingPunct="1">
                        <a:lnSpc>
                          <a:spcPct val="100000"/>
                        </a:lnSpc>
                        <a:spcBef>
                          <a:spcPts val="600"/>
                        </a:spcBef>
                        <a:spcAft>
                          <a:spcPct val="0"/>
                        </a:spcAft>
                        <a:buClrTx/>
                        <a:buSzPts val="1000"/>
                        <a:buFont typeface="Symbol" pitchFamily="18" charset="2"/>
                        <a:buNone/>
                        <a:tabLst>
                          <a:tab pos="215900" algn="l"/>
                        </a:tabLst>
                      </a:pPr>
                      <a:r>
                        <a:rPr kumimoji="0" lang="en-US" sz="1200" b="0" i="0" u="none" strike="noStrike" cap="none" normalizeH="0" baseline="0" dirty="0" smtClean="0">
                          <a:ln>
                            <a:noFill/>
                          </a:ln>
                          <a:solidFill>
                            <a:schemeClr val="tx1"/>
                          </a:solidFill>
                          <a:effectLst/>
                          <a:latin typeface="Arial" pitchFamily="34" charset="0"/>
                          <a:ea typeface="Arial Unicode MS" pitchFamily="34" charset="-128"/>
                          <a:cs typeface="Arial Unicode MS" pitchFamily="34" charset="-128"/>
                        </a:rPr>
                        <a:t>Views, edits, and completes the inventory verification surveys sent by the PLCO</a:t>
                      </a: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0750" name="Rectangle 3"/>
          <p:cNvSpPr txBox="1">
            <a:spLocks noChangeArrowheads="1"/>
          </p:cNvSpPr>
          <p:nvPr/>
        </p:nvSpPr>
        <p:spPr bwMode="auto">
          <a:xfrm>
            <a:off x="0" y="1093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PCARSS User Roles</a:t>
            </a:r>
          </a:p>
        </p:txBody>
      </p:sp>
      <p:sp>
        <p:nvSpPr>
          <p:cNvPr id="30751" name="Text Box 162"/>
          <p:cNvSpPr txBox="1">
            <a:spLocks noChangeArrowheads="1"/>
          </p:cNvSpPr>
          <p:nvPr/>
        </p:nvSpPr>
        <p:spPr bwMode="auto">
          <a:xfrm>
            <a:off x="0" y="1571625"/>
            <a:ext cx="8159750" cy="461665"/>
          </a:xfrm>
          <a:prstGeom prst="rect">
            <a:avLst/>
          </a:prstGeom>
          <a:noFill/>
          <a:ln w="9525">
            <a:noFill/>
            <a:miter lim="800000"/>
            <a:headEnd/>
            <a:tailEnd/>
          </a:ln>
        </p:spPr>
        <p:txBody>
          <a:bodyPr>
            <a:spAutoFit/>
          </a:bodyPr>
          <a:lstStyle/>
          <a:p>
            <a:pPr algn="l"/>
            <a:r>
              <a:rPr lang="en-US" sz="1200" dirty="0"/>
              <a:t>The PCARSS application supports seven user </a:t>
            </a:r>
            <a:r>
              <a:rPr lang="en-US" sz="1200" dirty="0" smtClean="0"/>
              <a:t>roles. </a:t>
            </a:r>
            <a:r>
              <a:rPr lang="en-US" sz="1200" dirty="0"/>
              <a:t>Each role, along with its functionality that distinguishes it from the other roles, is summarized below.</a:t>
            </a:r>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pPr eaLnBrk="1" hangingPunct="1"/>
            <a:r>
              <a:rPr lang="en-US" smtClean="0"/>
              <a:t>Topic One – Managing the List of Alerts</a:t>
            </a:r>
          </a:p>
        </p:txBody>
      </p:sp>
      <p:sp>
        <p:nvSpPr>
          <p:cNvPr id="27955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4C9F365-BA66-4FB5-A779-D47BE8EC194A}" type="slidenum">
              <a:rPr lang="en-US" sz="800">
                <a:solidFill>
                  <a:schemeClr val="bg1"/>
                </a:solidFill>
                <a:ea typeface="ＭＳ Ｐゴシック"/>
                <a:cs typeface="ＭＳ Ｐゴシック"/>
              </a:rPr>
              <a:pPr algn="r" eaLnBrk="0" hangingPunct="0"/>
              <a:t>270</a:t>
            </a:fld>
            <a:endParaRPr lang="en-US" sz="800">
              <a:solidFill>
                <a:schemeClr val="bg1"/>
              </a:solidFill>
              <a:ea typeface="ＭＳ Ｐゴシック"/>
              <a:cs typeface="ＭＳ Ｐゴシック"/>
            </a:endParaRPr>
          </a:p>
        </p:txBody>
      </p:sp>
      <p:sp>
        <p:nvSpPr>
          <p:cNvPr id="27955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List of Alerts</a:t>
            </a:r>
          </a:p>
        </p:txBody>
      </p:sp>
      <p:sp>
        <p:nvSpPr>
          <p:cNvPr id="279557" name="Text Box 5"/>
          <p:cNvSpPr txBox="1">
            <a:spLocks noChangeArrowheads="1"/>
          </p:cNvSpPr>
          <p:nvPr/>
        </p:nvSpPr>
        <p:spPr bwMode="auto">
          <a:xfrm>
            <a:off x="0" y="1787525"/>
            <a:ext cx="3792538" cy="2678113"/>
          </a:xfrm>
          <a:prstGeom prst="rect">
            <a:avLst/>
          </a:prstGeom>
          <a:noFill/>
          <a:ln w="9525">
            <a:noFill/>
            <a:miter lim="800000"/>
            <a:headEnd/>
            <a:tailEnd/>
          </a:ln>
        </p:spPr>
        <p:txBody>
          <a:bodyPr>
            <a:spAutoFit/>
          </a:bodyPr>
          <a:lstStyle/>
          <a:p>
            <a:pPr algn="l">
              <a:spcBef>
                <a:spcPct val="50000"/>
              </a:spcBef>
            </a:pPr>
            <a:r>
              <a:rPr lang="en-US" sz="1200"/>
              <a:t>Alerts are saved search criteria that generate search results on their own. Screeners have the ability to create alerts that will be used to search for available inventory in PCARSS. When the status of an alert is active, it will keep a list of available items that match the specified alert criteria. You will receive an E-Mail each time your alert generates a new search result. </a:t>
            </a:r>
          </a:p>
          <a:p>
            <a:pPr algn="l">
              <a:spcBef>
                <a:spcPct val="50000"/>
              </a:spcBef>
            </a:pPr>
            <a:r>
              <a:rPr lang="en-US" sz="1200"/>
              <a:t>You may view the alerts you have saved by clicking the </a:t>
            </a:r>
            <a:r>
              <a:rPr lang="en-US" sz="1200" b="1"/>
              <a:t>Alerts</a:t>
            </a:r>
            <a:r>
              <a:rPr lang="en-US" sz="1200"/>
              <a:t> link on the menu bar. The List of Alerts page appears.</a:t>
            </a:r>
          </a:p>
          <a:p>
            <a:pPr algn="l">
              <a:spcBef>
                <a:spcPct val="50000"/>
              </a:spcBef>
            </a:pPr>
            <a:r>
              <a:rPr lang="en-US" sz="1200"/>
              <a:t>The List of Alerts page shows the list of alerts you have saved and if they have returned any items. You are limited to saving 25 alerts. </a:t>
            </a:r>
          </a:p>
        </p:txBody>
      </p:sp>
      <p:graphicFrame>
        <p:nvGraphicFramePr>
          <p:cNvPr id="889862" name="Group 6"/>
          <p:cNvGraphicFramePr>
            <a:graphicFrameLocks noGrp="1"/>
          </p:cNvGraphicFramePr>
          <p:nvPr>
            <p:ph idx="1"/>
          </p:nvPr>
        </p:nvGraphicFramePr>
        <p:xfrm>
          <a:off x="139700" y="4554538"/>
          <a:ext cx="3448050" cy="1207008"/>
        </p:xfrm>
        <a:graphic>
          <a:graphicData uri="http://schemas.openxmlformats.org/drawingml/2006/table">
            <a:tbl>
              <a:tblPr/>
              <a:tblGrid>
                <a:gridCol w="3448050"/>
              </a:tblGrid>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List of Alerts (Graphic 4.3.1)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to delete an alert.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to edit an alert.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add alert</a:t>
                      </a:r>
                      <a:r>
                        <a:rPr kumimoji="0" lang="en-US" sz="1200" b="0" i="0" u="none" strike="noStrike" cap="none" normalizeH="0" baseline="0" dirty="0" smtClean="0">
                          <a:ln>
                            <a:noFill/>
                          </a:ln>
                          <a:solidFill>
                            <a:schemeClr val="tx1"/>
                          </a:solidFill>
                          <a:effectLst/>
                          <a:latin typeface="Arial" pitchFamily="34" charset="0"/>
                        </a:rPr>
                        <a:t> link to create an alert.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79570" name="Picture 18" descr="delete"/>
          <p:cNvPicPr>
            <a:picLocks noChangeAspect="1" noChangeArrowheads="1"/>
          </p:cNvPicPr>
          <p:nvPr/>
        </p:nvPicPr>
        <p:blipFill>
          <a:blip r:embed="rId2" cstate="print"/>
          <a:srcRect/>
          <a:stretch>
            <a:fillRect/>
          </a:stretch>
        </p:blipFill>
        <p:spPr bwMode="auto">
          <a:xfrm>
            <a:off x="879475" y="4911725"/>
            <a:ext cx="152400" cy="152400"/>
          </a:xfrm>
          <a:prstGeom prst="rect">
            <a:avLst/>
          </a:prstGeom>
          <a:noFill/>
          <a:ln w="9525">
            <a:noFill/>
            <a:miter lim="800000"/>
            <a:headEnd/>
            <a:tailEnd/>
          </a:ln>
        </p:spPr>
      </p:pic>
      <p:pic>
        <p:nvPicPr>
          <p:cNvPr id="279571" name="Picture 19" descr="pencil"/>
          <p:cNvPicPr>
            <a:picLocks noChangeAspect="1" noChangeArrowheads="1"/>
          </p:cNvPicPr>
          <p:nvPr/>
        </p:nvPicPr>
        <p:blipFill>
          <a:blip r:embed="rId3" cstate="print"/>
          <a:srcRect/>
          <a:stretch>
            <a:fillRect/>
          </a:stretch>
        </p:blipFill>
        <p:spPr bwMode="auto">
          <a:xfrm>
            <a:off x="852488" y="5222875"/>
            <a:ext cx="152400" cy="152400"/>
          </a:xfrm>
          <a:prstGeom prst="rect">
            <a:avLst/>
          </a:prstGeom>
          <a:noFill/>
          <a:ln w="9525">
            <a:noFill/>
            <a:miter lim="800000"/>
            <a:headEnd/>
            <a:tailEnd/>
          </a:ln>
        </p:spPr>
      </p:pic>
      <p:pic>
        <p:nvPicPr>
          <p:cNvPr id="279572" name="Picture 20" descr="add"/>
          <p:cNvPicPr>
            <a:picLocks noChangeAspect="1" noChangeArrowheads="1"/>
          </p:cNvPicPr>
          <p:nvPr/>
        </p:nvPicPr>
        <p:blipFill>
          <a:blip r:embed="rId4" cstate="print"/>
          <a:srcRect/>
          <a:stretch>
            <a:fillRect/>
          </a:stretch>
        </p:blipFill>
        <p:spPr bwMode="auto">
          <a:xfrm>
            <a:off x="882650" y="5540375"/>
            <a:ext cx="152400" cy="152400"/>
          </a:xfrm>
          <a:prstGeom prst="rect">
            <a:avLst/>
          </a:prstGeom>
          <a:noFill/>
          <a:ln w="9525">
            <a:noFill/>
            <a:miter lim="800000"/>
            <a:headEnd/>
            <a:tailEnd/>
          </a:ln>
        </p:spPr>
      </p:pic>
      <p:pic>
        <p:nvPicPr>
          <p:cNvPr id="279573" name="Picture 21" descr="Alerts List"/>
          <p:cNvPicPr>
            <a:picLocks noChangeAspect="1" noChangeArrowheads="1"/>
          </p:cNvPicPr>
          <p:nvPr/>
        </p:nvPicPr>
        <p:blipFill>
          <a:blip r:embed="rId5" cstate="print"/>
          <a:srcRect/>
          <a:stretch>
            <a:fillRect/>
          </a:stretch>
        </p:blipFill>
        <p:spPr bwMode="auto">
          <a:xfrm>
            <a:off x="3806825" y="1871663"/>
            <a:ext cx="5100638" cy="1301750"/>
          </a:xfrm>
          <a:prstGeom prst="rect">
            <a:avLst/>
          </a:prstGeom>
          <a:noFill/>
          <a:ln w="19050">
            <a:solidFill>
              <a:schemeClr val="tx1"/>
            </a:solidFill>
            <a:miter lim="800000"/>
            <a:headEnd/>
            <a:tailEnd/>
          </a:ln>
        </p:spPr>
      </p:pic>
      <p:sp>
        <p:nvSpPr>
          <p:cNvPr id="279574" name="Rectangle 14"/>
          <p:cNvSpPr>
            <a:spLocks noChangeArrowheads="1"/>
          </p:cNvSpPr>
          <p:nvPr/>
        </p:nvSpPr>
        <p:spPr bwMode="auto">
          <a:xfrm>
            <a:off x="3779838" y="3219450"/>
            <a:ext cx="1703387" cy="214313"/>
          </a:xfrm>
          <a:prstGeom prst="rect">
            <a:avLst/>
          </a:prstGeom>
          <a:noFill/>
          <a:ln w="9525">
            <a:noFill/>
            <a:miter lim="800000"/>
            <a:headEnd/>
            <a:tailEnd/>
          </a:ln>
        </p:spPr>
        <p:txBody>
          <a:bodyPr wrap="none">
            <a:spAutoFit/>
          </a:bodyPr>
          <a:lstStyle/>
          <a:p>
            <a:pPr algn="l"/>
            <a:r>
              <a:rPr lang="en-US" sz="800"/>
              <a:t>Graphic 4.3.1 : List of Alerts page</a:t>
            </a:r>
          </a:p>
        </p:txBody>
      </p:sp>
      <p:sp>
        <p:nvSpPr>
          <p:cNvPr id="279575" name="Rectangle 23"/>
          <p:cNvSpPr>
            <a:spLocks noChangeArrowheads="1"/>
          </p:cNvSpPr>
          <p:nvPr/>
        </p:nvSpPr>
        <p:spPr bwMode="auto">
          <a:xfrm>
            <a:off x="3848100" y="2741613"/>
            <a:ext cx="280988" cy="161925"/>
          </a:xfrm>
          <a:prstGeom prst="rect">
            <a:avLst/>
          </a:prstGeom>
          <a:noFill/>
          <a:ln w="19050" algn="ctr">
            <a:solidFill>
              <a:schemeClr val="folHlink"/>
            </a:solidFill>
            <a:miter lim="800000"/>
            <a:headEnd/>
            <a:tailEnd/>
          </a:ln>
        </p:spPr>
        <p:txBody>
          <a:bodyPr wrap="none" anchor="ctr"/>
          <a:lstStyle/>
          <a:p>
            <a:endParaRPr lang="en-US"/>
          </a:p>
        </p:txBody>
      </p:sp>
      <p:sp>
        <p:nvSpPr>
          <p:cNvPr id="279576" name="Rectangle 24"/>
          <p:cNvSpPr>
            <a:spLocks noChangeArrowheads="1"/>
          </p:cNvSpPr>
          <p:nvPr/>
        </p:nvSpPr>
        <p:spPr bwMode="auto">
          <a:xfrm>
            <a:off x="8491538" y="2592388"/>
            <a:ext cx="401637" cy="1301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pPr eaLnBrk="1" hangingPunct="1"/>
            <a:r>
              <a:rPr lang="en-US" smtClean="0"/>
              <a:t>Topic Two – Creating a New Alert</a:t>
            </a:r>
          </a:p>
        </p:txBody>
      </p:sp>
      <p:sp>
        <p:nvSpPr>
          <p:cNvPr id="28057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7A8A54C-4DD6-43F7-91AC-3A13634009FA}" type="slidenum">
              <a:rPr lang="en-US" sz="800">
                <a:solidFill>
                  <a:schemeClr val="bg1"/>
                </a:solidFill>
                <a:ea typeface="ＭＳ Ｐゴシック"/>
                <a:cs typeface="ＭＳ Ｐゴシック"/>
              </a:rPr>
              <a:pPr algn="r" eaLnBrk="0" hangingPunct="0"/>
              <a:t>271</a:t>
            </a:fld>
            <a:endParaRPr lang="en-US" sz="800">
              <a:solidFill>
                <a:schemeClr val="bg1"/>
              </a:solidFill>
              <a:ea typeface="ＭＳ Ｐゴシック"/>
              <a:cs typeface="ＭＳ Ｐゴシック"/>
            </a:endParaRPr>
          </a:p>
        </p:txBody>
      </p:sp>
      <p:sp>
        <p:nvSpPr>
          <p:cNvPr id="28058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New Alert</a:t>
            </a:r>
          </a:p>
        </p:txBody>
      </p:sp>
      <p:sp>
        <p:nvSpPr>
          <p:cNvPr id="280581" name="Text Box 5"/>
          <p:cNvSpPr txBox="1">
            <a:spLocks noChangeArrowheads="1"/>
          </p:cNvSpPr>
          <p:nvPr/>
        </p:nvSpPr>
        <p:spPr bwMode="auto">
          <a:xfrm>
            <a:off x="0" y="1787525"/>
            <a:ext cx="3792538" cy="822325"/>
          </a:xfrm>
          <a:prstGeom prst="rect">
            <a:avLst/>
          </a:prstGeom>
          <a:noFill/>
          <a:ln w="9525">
            <a:noFill/>
            <a:miter lim="800000"/>
            <a:headEnd/>
            <a:tailEnd/>
          </a:ln>
        </p:spPr>
        <p:txBody>
          <a:bodyPr>
            <a:spAutoFit/>
          </a:bodyPr>
          <a:lstStyle/>
          <a:p>
            <a:pPr algn="l">
              <a:spcBef>
                <a:spcPct val="50000"/>
              </a:spcBef>
            </a:pPr>
            <a:r>
              <a:rPr lang="en-US" sz="1200"/>
              <a:t>You can create a new alert from your Home Page by clicking the </a:t>
            </a:r>
            <a:r>
              <a:rPr lang="en-US" sz="1200" b="1"/>
              <a:t>Create New Alert</a:t>
            </a:r>
            <a:r>
              <a:rPr lang="en-US" sz="1200"/>
              <a:t> link under the Tasks tab. Required fields on this page are marked with an asterisk.</a:t>
            </a:r>
          </a:p>
        </p:txBody>
      </p:sp>
      <p:graphicFrame>
        <p:nvGraphicFramePr>
          <p:cNvPr id="890913" name="Group 33"/>
          <p:cNvGraphicFramePr>
            <a:graphicFrameLocks noGrp="1"/>
          </p:cNvGraphicFramePr>
          <p:nvPr>
            <p:ph idx="1"/>
          </p:nvPr>
        </p:nvGraphicFramePr>
        <p:xfrm>
          <a:off x="120650" y="2678113"/>
          <a:ext cx="3526616" cy="3364992"/>
        </p:xfrm>
        <a:graphic>
          <a:graphicData uri="http://schemas.openxmlformats.org/drawingml/2006/table">
            <a:tbl>
              <a:tblPr/>
              <a:tblGrid>
                <a:gridCol w="350196"/>
                <a:gridCol w="317642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New Alert (Graphic 4.3.2)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27999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name of your alert</a:t>
                      </a:r>
                      <a:r>
                        <a:rPr kumimoji="0" lang="en-US" sz="1200" b="0" i="0" u="none" strike="noStrike" cap="none" normalizeH="0" baseline="0" dirty="0" smtClean="0">
                          <a:ln>
                            <a:noFill/>
                          </a:ln>
                          <a:solidFill>
                            <a:schemeClr val="tx1"/>
                          </a:solidFill>
                          <a:effectLst/>
                          <a:latin typeface="Arial" pitchFamily="34" charset="0"/>
                        </a:rPr>
                        <a:t> in the Alert Name box. This name may not be the same as any other alert in your list of alerts.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04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your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in the Your E-Mail Address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194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Change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Alert Status</a:t>
                      </a:r>
                      <a:r>
                        <a:rPr kumimoji="0" lang="en-US" sz="1200" b="0" i="0" u="none" strike="noStrike" cap="none" normalizeH="0" baseline="0" dirty="0" smtClean="0">
                          <a:ln>
                            <a:noFill/>
                          </a:ln>
                          <a:solidFill>
                            <a:schemeClr val="tx1"/>
                          </a:solidFill>
                          <a:effectLst/>
                          <a:latin typeface="Arial" pitchFamily="34" charset="0"/>
                        </a:rPr>
                        <a:t> if necessary by selecting a status from the Alert Status drop-down list box. The default status for new alerts is always set to Active.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804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any </a:t>
                      </a:r>
                      <a:r>
                        <a:rPr kumimoji="0" lang="en-US" sz="1200" b="1" i="0" u="none" strike="noStrike" cap="none" normalizeH="0" baseline="0" dirty="0" smtClean="0">
                          <a:ln>
                            <a:noFill/>
                          </a:ln>
                          <a:solidFill>
                            <a:schemeClr val="tx1"/>
                          </a:solidFill>
                          <a:effectLst/>
                          <a:latin typeface="Arial" pitchFamily="34" charset="0"/>
                        </a:rPr>
                        <a:t>combination of information</a:t>
                      </a:r>
                      <a:r>
                        <a:rPr kumimoji="0" lang="en-US" sz="1200" b="0" i="0" u="none" strike="noStrike" cap="none" normalizeH="0" baseline="0" dirty="0" smtClean="0">
                          <a:ln>
                            <a:noFill/>
                          </a:ln>
                          <a:solidFill>
                            <a:schemeClr val="tx1"/>
                          </a:solidFill>
                          <a:effectLst/>
                          <a:latin typeface="Arial" pitchFamily="34" charset="0"/>
                        </a:rPr>
                        <a:t> in the remaining fields.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Alert</a:t>
                      </a:r>
                      <a:r>
                        <a:rPr kumimoji="0" lang="en-US" sz="1200" b="0" i="0" u="none" strike="noStrike" cap="none" normalizeH="0" baseline="0" dirty="0" smtClean="0">
                          <a:ln>
                            <a:noFill/>
                          </a:ln>
                          <a:solidFill>
                            <a:schemeClr val="tx1"/>
                          </a:solidFill>
                          <a:effectLst/>
                          <a:latin typeface="Arial" pitchFamily="34" charset="0"/>
                        </a:rPr>
                        <a:t> button.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80604" name="Rectangle 14"/>
          <p:cNvSpPr>
            <a:spLocks noChangeArrowheads="1"/>
          </p:cNvSpPr>
          <p:nvPr/>
        </p:nvSpPr>
        <p:spPr bwMode="auto">
          <a:xfrm>
            <a:off x="4002088" y="5500688"/>
            <a:ext cx="1562100" cy="214312"/>
          </a:xfrm>
          <a:prstGeom prst="rect">
            <a:avLst/>
          </a:prstGeom>
          <a:noFill/>
          <a:ln w="9525">
            <a:noFill/>
            <a:miter lim="800000"/>
            <a:headEnd/>
            <a:tailEnd/>
          </a:ln>
        </p:spPr>
        <p:txBody>
          <a:bodyPr wrap="none">
            <a:spAutoFit/>
          </a:bodyPr>
          <a:lstStyle/>
          <a:p>
            <a:pPr algn="l"/>
            <a:r>
              <a:rPr lang="en-US" sz="800"/>
              <a:t>Graphic 4.3.2 : Add Alert page</a:t>
            </a:r>
          </a:p>
        </p:txBody>
      </p:sp>
      <p:pic>
        <p:nvPicPr>
          <p:cNvPr id="280605" name="Picture 28" descr="create_alert"/>
          <p:cNvPicPr>
            <a:picLocks noChangeAspect="1" noChangeArrowheads="1"/>
          </p:cNvPicPr>
          <p:nvPr/>
        </p:nvPicPr>
        <p:blipFill>
          <a:blip r:embed="rId2" cstate="print"/>
          <a:srcRect/>
          <a:stretch>
            <a:fillRect/>
          </a:stretch>
        </p:blipFill>
        <p:spPr bwMode="auto">
          <a:xfrm>
            <a:off x="3986213" y="1589088"/>
            <a:ext cx="4748212" cy="3887787"/>
          </a:xfrm>
          <a:prstGeom prst="rect">
            <a:avLst/>
          </a:prstGeom>
          <a:noFill/>
          <a:ln w="19050">
            <a:solidFill>
              <a:schemeClr val="tx1"/>
            </a:solidFill>
            <a:miter lim="800000"/>
            <a:headEnd/>
            <a:tailEnd/>
          </a:ln>
        </p:spPr>
      </p:pic>
      <p:sp>
        <p:nvSpPr>
          <p:cNvPr id="280606" name="Rectangle 34"/>
          <p:cNvSpPr>
            <a:spLocks noChangeArrowheads="1"/>
          </p:cNvSpPr>
          <p:nvPr/>
        </p:nvSpPr>
        <p:spPr bwMode="auto">
          <a:xfrm>
            <a:off x="5948363" y="5105400"/>
            <a:ext cx="481012" cy="1555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pPr eaLnBrk="1" hangingPunct="1"/>
            <a:r>
              <a:rPr lang="en-US" smtClean="0"/>
              <a:t>Topic Three – Viewing Alert Details</a:t>
            </a:r>
          </a:p>
        </p:txBody>
      </p:sp>
      <p:sp>
        <p:nvSpPr>
          <p:cNvPr id="28160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0996996-E430-4BA0-BE16-CC53FDF5A8E0}" type="slidenum">
              <a:rPr lang="en-US" sz="800">
                <a:solidFill>
                  <a:schemeClr val="bg1"/>
                </a:solidFill>
                <a:ea typeface="ＭＳ Ｐゴシック"/>
                <a:cs typeface="ＭＳ Ｐゴシック"/>
              </a:rPr>
              <a:pPr algn="r" eaLnBrk="0" hangingPunct="0"/>
              <a:t>272</a:t>
            </a:fld>
            <a:endParaRPr lang="en-US" sz="800">
              <a:solidFill>
                <a:schemeClr val="bg1"/>
              </a:solidFill>
              <a:ea typeface="ＭＳ Ｐゴシック"/>
              <a:cs typeface="ＭＳ Ｐゴシック"/>
            </a:endParaRPr>
          </a:p>
        </p:txBody>
      </p:sp>
      <p:sp>
        <p:nvSpPr>
          <p:cNvPr id="28160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Alert Details</a:t>
            </a:r>
          </a:p>
        </p:txBody>
      </p:sp>
      <p:sp>
        <p:nvSpPr>
          <p:cNvPr id="281605" name="Text Box 5"/>
          <p:cNvSpPr txBox="1">
            <a:spLocks noChangeArrowheads="1"/>
          </p:cNvSpPr>
          <p:nvPr/>
        </p:nvSpPr>
        <p:spPr bwMode="auto">
          <a:xfrm>
            <a:off x="0" y="1787525"/>
            <a:ext cx="3148013" cy="1370013"/>
          </a:xfrm>
          <a:prstGeom prst="rect">
            <a:avLst/>
          </a:prstGeom>
          <a:noFill/>
          <a:ln w="9525">
            <a:noFill/>
            <a:miter lim="800000"/>
            <a:headEnd/>
            <a:tailEnd/>
          </a:ln>
        </p:spPr>
        <p:txBody>
          <a:bodyPr>
            <a:spAutoFit/>
          </a:bodyPr>
          <a:lstStyle/>
          <a:p>
            <a:pPr algn="l">
              <a:spcBef>
                <a:spcPct val="50000"/>
              </a:spcBef>
            </a:pPr>
            <a:r>
              <a:rPr lang="en-US" sz="1200"/>
              <a:t>When you click the link on the alert name on the List of Alerts page, the View Alert page appears. The View Alert page displays all of the search criteria you typed for the alert. If multiple contract numbers or FSCs were included in your alert criteria, they are displayed in drop-down list boxes. </a:t>
            </a:r>
          </a:p>
        </p:txBody>
      </p:sp>
      <p:graphicFrame>
        <p:nvGraphicFramePr>
          <p:cNvPr id="891926" name="Group 22"/>
          <p:cNvGraphicFramePr>
            <a:graphicFrameLocks noGrp="1"/>
          </p:cNvGraphicFramePr>
          <p:nvPr>
            <p:ph idx="1"/>
          </p:nvPr>
        </p:nvGraphicFramePr>
        <p:xfrm>
          <a:off x="103188" y="3302000"/>
          <a:ext cx="2935287" cy="2395728"/>
        </p:xfrm>
        <a:graphic>
          <a:graphicData uri="http://schemas.openxmlformats.org/drawingml/2006/table">
            <a:tbl>
              <a:tblPr/>
              <a:tblGrid>
                <a:gridCol w="2935287"/>
              </a:tblGrid>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Alert Details (Graphic 4.3.3)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activate/deactivate</a:t>
                      </a:r>
                      <a:r>
                        <a:rPr kumimoji="0" lang="en-US" sz="1200" b="0" i="0" u="none" strike="noStrike" cap="none" normalizeH="0" baseline="0" dirty="0" smtClean="0">
                          <a:ln>
                            <a:noFill/>
                          </a:ln>
                          <a:solidFill>
                            <a:schemeClr val="tx1"/>
                          </a:solidFill>
                          <a:effectLst/>
                          <a:latin typeface="Arial" pitchFamily="34" charset="0"/>
                        </a:rPr>
                        <a:t> link to change the status of the alert.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to delete the alert.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to edit the alert.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View Alert Results</a:t>
                      </a:r>
                      <a:r>
                        <a:rPr kumimoji="0" lang="en-US" sz="1200" b="0" i="0" u="none" strike="noStrike" cap="none" normalizeH="0" baseline="0" dirty="0" smtClean="0">
                          <a:ln>
                            <a:noFill/>
                          </a:ln>
                          <a:solidFill>
                            <a:schemeClr val="tx1"/>
                          </a:solidFill>
                          <a:effectLst/>
                          <a:latin typeface="Arial" pitchFamily="34" charset="0"/>
                        </a:rPr>
                        <a:t> button to view the Inventory Search Results page, where you may add any of the resulting items to your cart.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81620" name="Picture 20" descr="pencil"/>
          <p:cNvPicPr>
            <a:picLocks noChangeAspect="1" noChangeArrowheads="1"/>
          </p:cNvPicPr>
          <p:nvPr/>
        </p:nvPicPr>
        <p:blipFill>
          <a:blip r:embed="rId2" cstate="print"/>
          <a:srcRect/>
          <a:stretch>
            <a:fillRect/>
          </a:stretch>
        </p:blipFill>
        <p:spPr bwMode="auto">
          <a:xfrm>
            <a:off x="811213" y="4500563"/>
            <a:ext cx="152400" cy="152400"/>
          </a:xfrm>
          <a:prstGeom prst="rect">
            <a:avLst/>
          </a:prstGeom>
          <a:noFill/>
          <a:ln w="9525">
            <a:noFill/>
            <a:miter lim="800000"/>
            <a:headEnd/>
            <a:tailEnd/>
          </a:ln>
        </p:spPr>
      </p:pic>
      <p:pic>
        <p:nvPicPr>
          <p:cNvPr id="281621" name="Picture 21" descr="delete"/>
          <p:cNvPicPr>
            <a:picLocks noChangeAspect="1" noChangeArrowheads="1"/>
          </p:cNvPicPr>
          <p:nvPr/>
        </p:nvPicPr>
        <p:blipFill>
          <a:blip r:embed="rId3" cstate="print"/>
          <a:srcRect/>
          <a:stretch>
            <a:fillRect/>
          </a:stretch>
        </p:blipFill>
        <p:spPr bwMode="auto">
          <a:xfrm>
            <a:off x="822325" y="4192588"/>
            <a:ext cx="152400" cy="152400"/>
          </a:xfrm>
          <a:prstGeom prst="rect">
            <a:avLst/>
          </a:prstGeom>
          <a:noFill/>
          <a:ln w="9525">
            <a:noFill/>
            <a:miter lim="800000"/>
            <a:headEnd/>
            <a:tailEnd/>
          </a:ln>
        </p:spPr>
      </p:pic>
      <p:pic>
        <p:nvPicPr>
          <p:cNvPr id="281622" name="Picture 24" descr="view"/>
          <p:cNvPicPr>
            <a:picLocks noChangeAspect="1" noChangeArrowheads="1"/>
          </p:cNvPicPr>
          <p:nvPr/>
        </p:nvPicPr>
        <p:blipFill>
          <a:blip r:embed="rId4" cstate="print"/>
          <a:srcRect/>
          <a:stretch>
            <a:fillRect/>
          </a:stretch>
        </p:blipFill>
        <p:spPr bwMode="auto">
          <a:xfrm>
            <a:off x="3397250" y="1892300"/>
            <a:ext cx="5395913" cy="2738438"/>
          </a:xfrm>
          <a:prstGeom prst="rect">
            <a:avLst/>
          </a:prstGeom>
          <a:noFill/>
          <a:ln w="19050">
            <a:solidFill>
              <a:schemeClr val="tx1"/>
            </a:solidFill>
            <a:miter lim="800000"/>
            <a:headEnd/>
            <a:tailEnd/>
          </a:ln>
        </p:spPr>
      </p:pic>
      <p:sp>
        <p:nvSpPr>
          <p:cNvPr id="281623" name="Rectangle 14"/>
          <p:cNvSpPr>
            <a:spLocks noChangeArrowheads="1"/>
          </p:cNvSpPr>
          <p:nvPr/>
        </p:nvSpPr>
        <p:spPr bwMode="auto">
          <a:xfrm>
            <a:off x="3389313" y="4676775"/>
            <a:ext cx="1600200" cy="214313"/>
          </a:xfrm>
          <a:prstGeom prst="rect">
            <a:avLst/>
          </a:prstGeom>
          <a:noFill/>
          <a:ln w="9525">
            <a:noFill/>
            <a:miter lim="800000"/>
            <a:headEnd/>
            <a:tailEnd/>
          </a:ln>
        </p:spPr>
        <p:txBody>
          <a:bodyPr wrap="none">
            <a:spAutoFit/>
          </a:bodyPr>
          <a:lstStyle/>
          <a:p>
            <a:pPr algn="l"/>
            <a:r>
              <a:rPr lang="en-US" sz="800"/>
              <a:t>Graphic 4.3.3 : View Alert page</a:t>
            </a:r>
          </a:p>
        </p:txBody>
      </p:sp>
      <p:sp>
        <p:nvSpPr>
          <p:cNvPr id="281624" name="Rectangle 26"/>
          <p:cNvSpPr>
            <a:spLocks noChangeArrowheads="1"/>
          </p:cNvSpPr>
          <p:nvPr/>
        </p:nvSpPr>
        <p:spPr bwMode="auto">
          <a:xfrm>
            <a:off x="7094538" y="2713038"/>
            <a:ext cx="793750" cy="171450"/>
          </a:xfrm>
          <a:prstGeom prst="rect">
            <a:avLst/>
          </a:prstGeom>
          <a:noFill/>
          <a:ln w="19050" algn="ctr">
            <a:solidFill>
              <a:schemeClr val="folHlink"/>
            </a:solidFill>
            <a:miter lim="800000"/>
            <a:headEnd/>
            <a:tailEnd/>
          </a:ln>
        </p:spPr>
        <p:txBody>
          <a:bodyPr wrap="none" anchor="ctr"/>
          <a:lstStyle/>
          <a:p>
            <a:endParaRPr lang="en-US"/>
          </a:p>
        </p:txBody>
      </p:sp>
      <p:sp>
        <p:nvSpPr>
          <p:cNvPr id="281625" name="Rectangle 27"/>
          <p:cNvSpPr>
            <a:spLocks noChangeArrowheads="1"/>
          </p:cNvSpPr>
          <p:nvPr/>
        </p:nvSpPr>
        <p:spPr bwMode="auto">
          <a:xfrm>
            <a:off x="7888288" y="2714625"/>
            <a:ext cx="823912" cy="169863"/>
          </a:xfrm>
          <a:prstGeom prst="rect">
            <a:avLst/>
          </a:prstGeom>
          <a:noFill/>
          <a:ln w="19050" algn="ctr">
            <a:solidFill>
              <a:schemeClr val="folHlink"/>
            </a:solidFill>
            <a:miter lim="800000"/>
            <a:headEnd/>
            <a:tailEnd/>
          </a:ln>
        </p:spPr>
        <p:txBody>
          <a:bodyPr wrap="none" anchor="ctr"/>
          <a:lstStyle/>
          <a:p>
            <a:endParaRPr lang="en-US"/>
          </a:p>
        </p:txBody>
      </p:sp>
      <p:sp>
        <p:nvSpPr>
          <p:cNvPr id="281626" name="Rectangle 28"/>
          <p:cNvSpPr>
            <a:spLocks noChangeArrowheads="1"/>
          </p:cNvSpPr>
          <p:nvPr/>
        </p:nvSpPr>
        <p:spPr bwMode="auto">
          <a:xfrm>
            <a:off x="5586413" y="4200525"/>
            <a:ext cx="974725" cy="1809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pPr eaLnBrk="1" hangingPunct="1"/>
            <a:r>
              <a:rPr lang="en-US" smtClean="0"/>
              <a:t>Lesson Three – Review</a:t>
            </a:r>
          </a:p>
        </p:txBody>
      </p:sp>
      <p:sp>
        <p:nvSpPr>
          <p:cNvPr id="28262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F250733-5785-42E1-AD79-514804A99462}" type="slidenum">
              <a:rPr lang="en-US" sz="800">
                <a:solidFill>
                  <a:schemeClr val="bg1"/>
                </a:solidFill>
                <a:ea typeface="ＭＳ Ｐゴシック"/>
                <a:cs typeface="ＭＳ Ｐゴシック"/>
              </a:rPr>
              <a:pPr algn="r" eaLnBrk="0" hangingPunct="0"/>
              <a:t>273</a:t>
            </a:fld>
            <a:endParaRPr lang="en-US" sz="800">
              <a:solidFill>
                <a:schemeClr val="bg1"/>
              </a:solidFill>
              <a:ea typeface="ＭＳ Ｐゴシック"/>
              <a:cs typeface="ＭＳ Ｐゴシック"/>
            </a:endParaRPr>
          </a:p>
        </p:txBody>
      </p:sp>
      <p:sp>
        <p:nvSpPr>
          <p:cNvPr id="282628" name="Rectangle 3"/>
          <p:cNvSpPr txBox="1">
            <a:spLocks noChangeArrowheads="1"/>
          </p:cNvSpPr>
          <p:nvPr/>
        </p:nvSpPr>
        <p:spPr bwMode="auto">
          <a:xfrm>
            <a:off x="0" y="1220788"/>
            <a:ext cx="538003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covered the following topics: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List of Alerts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New Alert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Alert Details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pPr eaLnBrk="1" hangingPunct="1"/>
            <a:r>
              <a:rPr lang="en-US" smtClean="0"/>
              <a:t>Module Four – Review </a:t>
            </a:r>
          </a:p>
        </p:txBody>
      </p:sp>
      <p:sp>
        <p:nvSpPr>
          <p:cNvPr id="28365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19E47DF-BD6B-435C-9364-18F2F25209B9}" type="slidenum">
              <a:rPr lang="en-US" sz="800">
                <a:solidFill>
                  <a:schemeClr val="bg1"/>
                </a:solidFill>
                <a:ea typeface="ＭＳ Ｐゴシック"/>
                <a:cs typeface="ＭＳ Ｐゴシック"/>
              </a:rPr>
              <a:pPr algn="r" eaLnBrk="0" hangingPunct="0"/>
              <a:t>274</a:t>
            </a:fld>
            <a:endParaRPr lang="en-US" sz="800">
              <a:solidFill>
                <a:schemeClr val="bg1"/>
              </a:solidFill>
              <a:ea typeface="ＭＳ Ｐゴシック"/>
              <a:cs typeface="ＭＳ Ｐゴシック"/>
            </a:endParaRPr>
          </a:p>
        </p:txBody>
      </p:sp>
      <p:sp>
        <p:nvSpPr>
          <p:cNvPr id="283652" name="Rectangle 3"/>
          <p:cNvSpPr txBox="1">
            <a:spLocks noChangeArrowheads="1"/>
          </p:cNvSpPr>
          <p:nvPr/>
        </p:nvSpPr>
        <p:spPr bwMode="auto">
          <a:xfrm>
            <a:off x="0" y="1220788"/>
            <a:ext cx="527208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Four covered the following lessons:</a:t>
            </a:r>
          </a:p>
        </p:txBody>
      </p:sp>
      <p:graphicFrame>
        <p:nvGraphicFramePr>
          <p:cNvPr id="6" name="Table 5"/>
          <p:cNvGraphicFramePr>
            <a:graphicFrameLocks noGrp="1"/>
          </p:cNvGraphicFramePr>
          <p:nvPr/>
        </p:nvGraphicFramePr>
        <p:xfrm>
          <a:off x="430213" y="1773238"/>
          <a:ext cx="7071360" cy="100584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Requisitions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Alerts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pPr eaLnBrk="1" hangingPunct="1"/>
            <a:r>
              <a:rPr lang="en-US" smtClean="0"/>
              <a:t>Module Five – QAR Role</a:t>
            </a:r>
          </a:p>
        </p:txBody>
      </p:sp>
      <p:sp>
        <p:nvSpPr>
          <p:cNvPr id="28467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2B7F3DB-E74B-4F2A-BB6B-6CC57B63D610}" type="slidenum">
              <a:rPr lang="en-US" sz="800">
                <a:solidFill>
                  <a:schemeClr val="bg1"/>
                </a:solidFill>
                <a:ea typeface="ＭＳ Ｐゴシック"/>
                <a:cs typeface="ＭＳ Ｐゴシック"/>
              </a:rPr>
              <a:pPr algn="r" eaLnBrk="0" hangingPunct="0"/>
              <a:t>275</a:t>
            </a:fld>
            <a:endParaRPr lang="en-US" sz="800">
              <a:solidFill>
                <a:schemeClr val="bg1"/>
              </a:solidFill>
              <a:ea typeface="ＭＳ Ｐゴシック"/>
              <a:cs typeface="ＭＳ Ｐゴシック"/>
            </a:endParaRPr>
          </a:p>
        </p:txBody>
      </p:sp>
      <p:sp>
        <p:nvSpPr>
          <p:cNvPr id="284676"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Module Five</a:t>
            </a:r>
          </a:p>
          <a:p>
            <a:pPr eaLnBrk="0" hangingPunct="0"/>
            <a:endParaRPr lang="en-US" sz="4000" b="1">
              <a:ea typeface="ＭＳ Ｐゴシック"/>
              <a:cs typeface="ＭＳ Ｐゴシック"/>
            </a:endParaRPr>
          </a:p>
          <a:p>
            <a:pPr eaLnBrk="0" hangingPunct="0"/>
            <a:r>
              <a:rPr lang="en-US" sz="2400" b="1"/>
              <a:t>QAR Role</a:t>
            </a:r>
            <a:endParaRPr lang="en-US" sz="2400" b="1">
              <a:ea typeface="ＭＳ Ｐゴシック"/>
              <a:cs typeface="ＭＳ Ｐゴシック"/>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pPr eaLnBrk="1" hangingPunct="1"/>
            <a:r>
              <a:rPr lang="en-US" smtClean="0"/>
              <a:t>Module Five – Lesson</a:t>
            </a:r>
          </a:p>
        </p:txBody>
      </p:sp>
      <p:sp>
        <p:nvSpPr>
          <p:cNvPr id="28569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99407E9-A3ED-4260-88F8-E598D52DA87E}" type="slidenum">
              <a:rPr lang="en-US" sz="800">
                <a:solidFill>
                  <a:schemeClr val="bg1"/>
                </a:solidFill>
                <a:ea typeface="ＭＳ Ｐゴシック"/>
                <a:cs typeface="ＭＳ Ｐゴシック"/>
              </a:rPr>
              <a:pPr algn="r" eaLnBrk="0" hangingPunct="0"/>
              <a:t>276</a:t>
            </a:fld>
            <a:endParaRPr lang="en-US" sz="800">
              <a:solidFill>
                <a:schemeClr val="bg1"/>
              </a:solidFill>
              <a:ea typeface="ＭＳ Ｐゴシック"/>
              <a:cs typeface="ＭＳ Ｐゴシック"/>
            </a:endParaRPr>
          </a:p>
        </p:txBody>
      </p:sp>
      <p:sp>
        <p:nvSpPr>
          <p:cNvPr id="28570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Five Lesson</a:t>
            </a:r>
          </a:p>
        </p:txBody>
      </p:sp>
      <p:graphicFrame>
        <p:nvGraphicFramePr>
          <p:cNvPr id="6" name="Table 5"/>
          <p:cNvGraphicFramePr>
            <a:graphicFrameLocks noGrp="1"/>
          </p:cNvGraphicFramePr>
          <p:nvPr/>
        </p:nvGraphicFramePr>
        <p:xfrm>
          <a:off x="430213" y="1773238"/>
          <a:ext cx="7071360" cy="33528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p:txBody>
          <a:bodyPr/>
          <a:lstStyle/>
          <a:p>
            <a:pPr eaLnBrk="1" hangingPunct="1"/>
            <a:r>
              <a:rPr lang="en-US" smtClean="0"/>
              <a:t>Lesson One – QAR Common Tasks</a:t>
            </a:r>
          </a:p>
        </p:txBody>
      </p:sp>
      <p:sp>
        <p:nvSpPr>
          <p:cNvPr id="2867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7DA2F56-608B-4659-B94B-84B2FC59165F}" type="slidenum">
              <a:rPr lang="en-US" sz="800">
                <a:solidFill>
                  <a:schemeClr val="bg1"/>
                </a:solidFill>
                <a:ea typeface="ＭＳ Ｐゴシック"/>
                <a:cs typeface="ＭＳ Ｐゴシック"/>
              </a:rPr>
              <a:pPr algn="r" eaLnBrk="0" hangingPunct="0"/>
              <a:t>277</a:t>
            </a:fld>
            <a:endParaRPr lang="en-US" sz="800">
              <a:solidFill>
                <a:schemeClr val="bg1"/>
              </a:solidFill>
              <a:ea typeface="ＭＳ Ｐゴシック"/>
              <a:cs typeface="ＭＳ Ｐゴシック"/>
            </a:endParaRPr>
          </a:p>
        </p:txBody>
      </p:sp>
      <p:sp>
        <p:nvSpPr>
          <p:cNvPr id="28672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ＭＳ Ｐゴシック"/>
                <a:cs typeface="ＭＳ Ｐゴシック"/>
              </a:rPr>
              <a:t>Lesson One</a:t>
            </a:r>
          </a:p>
          <a:p>
            <a:pPr eaLnBrk="0" hangingPunct="0"/>
            <a:endParaRPr lang="en-US" sz="4000" b="1">
              <a:ea typeface="ＭＳ Ｐゴシック"/>
              <a:cs typeface="ＭＳ Ｐゴシック"/>
            </a:endParaRPr>
          </a:p>
          <a:p>
            <a:pPr eaLnBrk="0" hangingPunct="0"/>
            <a:r>
              <a:rPr lang="en-US" sz="2400" b="1"/>
              <a:t>Common Tasks</a:t>
            </a:r>
            <a:endParaRPr lang="en-US" sz="2400" b="1">
              <a:ea typeface="ＭＳ Ｐゴシック"/>
              <a:cs typeface="ＭＳ Ｐゴシック"/>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pPr eaLnBrk="1" hangingPunct="1"/>
            <a:r>
              <a:rPr lang="en-US" smtClean="0"/>
              <a:t>Lesson One – Topics </a:t>
            </a:r>
          </a:p>
        </p:txBody>
      </p:sp>
      <p:sp>
        <p:nvSpPr>
          <p:cNvPr id="28774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C7C7630-4C96-40A4-A127-0979DCFCE530}" type="slidenum">
              <a:rPr lang="en-US" sz="800">
                <a:solidFill>
                  <a:schemeClr val="bg1"/>
                </a:solidFill>
                <a:ea typeface="ＭＳ Ｐゴシック"/>
                <a:cs typeface="ＭＳ Ｐゴシック"/>
              </a:rPr>
              <a:pPr algn="r" eaLnBrk="0" hangingPunct="0"/>
              <a:t>278</a:t>
            </a:fld>
            <a:endParaRPr lang="en-US" sz="800">
              <a:solidFill>
                <a:schemeClr val="bg1"/>
              </a:solidFill>
              <a:ea typeface="ＭＳ Ｐゴシック"/>
              <a:cs typeface="ＭＳ Ｐゴシック"/>
            </a:endParaRPr>
          </a:p>
        </p:txBody>
      </p:sp>
      <p:sp>
        <p:nvSpPr>
          <p:cNvPr id="28774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Topics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an Inventory Verification Survey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Completing an Inventory Verification Survey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2"/>
          <p:cNvSpPr>
            <a:spLocks noGrp="1" noChangeArrowheads="1"/>
          </p:cNvSpPr>
          <p:nvPr>
            <p:ph type="title"/>
          </p:nvPr>
        </p:nvSpPr>
        <p:spPr/>
        <p:txBody>
          <a:bodyPr/>
          <a:lstStyle/>
          <a:p>
            <a:pPr eaLnBrk="1" hangingPunct="1"/>
            <a:r>
              <a:rPr lang="en-US" sz="2100" smtClean="0"/>
              <a:t>Topic One – Viewing an Inventory Verification Survey</a:t>
            </a:r>
          </a:p>
        </p:txBody>
      </p:sp>
      <p:sp>
        <p:nvSpPr>
          <p:cNvPr id="28877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CC47DC3-A213-4F3F-9C74-294BA7882AB5}" type="slidenum">
              <a:rPr lang="en-US" sz="800">
                <a:solidFill>
                  <a:schemeClr val="bg1"/>
                </a:solidFill>
                <a:ea typeface="ＭＳ Ｐゴシック"/>
                <a:cs typeface="ＭＳ Ｐゴシック"/>
              </a:rPr>
              <a:pPr algn="r" eaLnBrk="0" hangingPunct="0"/>
              <a:t>279</a:t>
            </a:fld>
            <a:endParaRPr lang="en-US" sz="800">
              <a:solidFill>
                <a:schemeClr val="bg1"/>
              </a:solidFill>
              <a:ea typeface="ＭＳ Ｐゴシック"/>
              <a:cs typeface="ＭＳ Ｐゴシック"/>
            </a:endParaRPr>
          </a:p>
        </p:txBody>
      </p:sp>
      <p:sp>
        <p:nvSpPr>
          <p:cNvPr id="288772" name="Rectangle 3"/>
          <p:cNvSpPr txBox="1">
            <a:spLocks noChangeArrowheads="1"/>
          </p:cNvSpPr>
          <p:nvPr/>
        </p:nvSpPr>
        <p:spPr bwMode="auto">
          <a:xfrm>
            <a:off x="0" y="1220788"/>
            <a:ext cx="50704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an Inventory Verification Survey</a:t>
            </a:r>
          </a:p>
        </p:txBody>
      </p:sp>
      <p:sp>
        <p:nvSpPr>
          <p:cNvPr id="288773" name="Text Box 9"/>
          <p:cNvSpPr txBox="1">
            <a:spLocks noChangeArrowheads="1"/>
          </p:cNvSpPr>
          <p:nvPr/>
        </p:nvSpPr>
        <p:spPr bwMode="auto">
          <a:xfrm>
            <a:off x="0" y="1787525"/>
            <a:ext cx="3668713" cy="830263"/>
          </a:xfrm>
          <a:prstGeom prst="rect">
            <a:avLst/>
          </a:prstGeom>
          <a:noFill/>
          <a:ln w="9525">
            <a:noFill/>
            <a:miter lim="800000"/>
            <a:headEnd/>
            <a:tailEnd/>
          </a:ln>
        </p:spPr>
        <p:txBody>
          <a:bodyPr>
            <a:spAutoFit/>
          </a:bodyPr>
          <a:lstStyle/>
          <a:p>
            <a:pPr algn="l">
              <a:spcBef>
                <a:spcPct val="50000"/>
              </a:spcBef>
            </a:pPr>
            <a:r>
              <a:rPr lang="en-US" sz="1200"/>
              <a:t>The My Work page appears when you click the </a:t>
            </a:r>
            <a:r>
              <a:rPr lang="en-US" sz="1200" b="1"/>
              <a:t>My Work</a:t>
            </a:r>
            <a:r>
              <a:rPr lang="en-US" sz="1200"/>
              <a:t> link on the menu bar. It displays the inventory verification surveys sent to you by the PLCO or Administrator.</a:t>
            </a:r>
          </a:p>
        </p:txBody>
      </p:sp>
      <p:graphicFrame>
        <p:nvGraphicFramePr>
          <p:cNvPr id="899110" name="Group 38"/>
          <p:cNvGraphicFramePr>
            <a:graphicFrameLocks noGrp="1"/>
          </p:cNvGraphicFramePr>
          <p:nvPr>
            <p:ph idx="1"/>
          </p:nvPr>
        </p:nvGraphicFramePr>
        <p:xfrm>
          <a:off x="114300" y="2760663"/>
          <a:ext cx="3500770" cy="1981200"/>
        </p:xfrm>
        <a:graphic>
          <a:graphicData uri="http://schemas.openxmlformats.org/drawingml/2006/table">
            <a:tbl>
              <a:tblPr/>
              <a:tblGrid>
                <a:gridCol w="367279"/>
                <a:gridCol w="3133491"/>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Inventory Verification Surveys (Graphic 5.1.1 – 5.1.2)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the </a:t>
                      </a:r>
                      <a:r>
                        <a:rPr kumimoji="0" lang="en-US" sz="1200" b="1" i="0" u="none" strike="noStrike" cap="none" normalizeH="0" baseline="0" dirty="0" smtClean="0">
                          <a:ln>
                            <a:noFill/>
                          </a:ln>
                          <a:solidFill>
                            <a:srgbClr val="000000"/>
                          </a:solidFill>
                          <a:effectLst/>
                          <a:latin typeface="Arial" pitchFamily="34" charset="0"/>
                        </a:rPr>
                        <a:t>My Work</a:t>
                      </a:r>
                      <a:r>
                        <a:rPr kumimoji="0" lang="en-US" sz="1200" b="0" i="0" u="none" strike="noStrike" cap="none" normalizeH="0" baseline="0" dirty="0" smtClean="0">
                          <a:ln>
                            <a:noFill/>
                          </a:ln>
                          <a:solidFill>
                            <a:srgbClr val="000000"/>
                          </a:solidFill>
                          <a:effectLst/>
                          <a:latin typeface="Arial" pitchFamily="34" charset="0"/>
                        </a:rPr>
                        <a:t> link on the menu bar.</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The My Work page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a:t>
                      </a:r>
                      <a:r>
                        <a:rPr kumimoji="0" lang="en-US" sz="1200" b="1" i="0" u="none" strike="noStrike" cap="none" normalizeH="0" baseline="0" dirty="0" smtClean="0">
                          <a:ln>
                            <a:noFill/>
                          </a:ln>
                          <a:solidFill>
                            <a:srgbClr val="000000"/>
                          </a:solidFill>
                          <a:effectLst/>
                          <a:latin typeface="Arial" pitchFamily="34" charset="0"/>
                        </a:rPr>
                        <a:t> Surveys 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incomplete inventory verification surveys (Graphic 5.1.1).</a:t>
                      </a:r>
                      <a:endParaRPr kumimoji="0" lang="en-US" sz="10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 </a:t>
                      </a:r>
                      <a:r>
                        <a:rPr kumimoji="0" lang="en-US" sz="1200" b="1" i="0" u="none" strike="noStrike" cap="none" normalizeH="0" baseline="0" dirty="0" smtClean="0">
                          <a:ln>
                            <a:noFill/>
                          </a:ln>
                          <a:solidFill>
                            <a:srgbClr val="000000"/>
                          </a:solidFill>
                          <a:effectLst/>
                          <a:latin typeface="Arial" pitchFamily="34" charset="0"/>
                        </a:rPr>
                        <a:t>Completed 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Displays completed inventory verification surveys (Graphic 5.1.2).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88790" name="Picture 39" descr="My Work page, Surveys tab"/>
          <p:cNvPicPr>
            <a:picLocks noChangeAspect="1" noChangeArrowheads="1"/>
          </p:cNvPicPr>
          <p:nvPr/>
        </p:nvPicPr>
        <p:blipFill>
          <a:blip r:embed="rId2" cstate="print"/>
          <a:srcRect/>
          <a:stretch>
            <a:fillRect/>
          </a:stretch>
        </p:blipFill>
        <p:spPr bwMode="auto">
          <a:xfrm>
            <a:off x="3978275" y="1860550"/>
            <a:ext cx="4833938" cy="1711325"/>
          </a:xfrm>
          <a:prstGeom prst="rect">
            <a:avLst/>
          </a:prstGeom>
          <a:noFill/>
          <a:ln w="19050">
            <a:solidFill>
              <a:schemeClr val="tx1"/>
            </a:solidFill>
            <a:miter lim="800000"/>
            <a:headEnd/>
            <a:tailEnd/>
          </a:ln>
        </p:spPr>
      </p:pic>
      <p:pic>
        <p:nvPicPr>
          <p:cNvPr id="288791" name="Picture 40" descr="My Work page, Completed tab"/>
          <p:cNvPicPr>
            <a:picLocks noChangeAspect="1" noChangeArrowheads="1"/>
          </p:cNvPicPr>
          <p:nvPr/>
        </p:nvPicPr>
        <p:blipFill>
          <a:blip r:embed="rId3" cstate="print"/>
          <a:srcRect/>
          <a:stretch>
            <a:fillRect/>
          </a:stretch>
        </p:blipFill>
        <p:spPr bwMode="auto">
          <a:xfrm>
            <a:off x="3965575" y="4008438"/>
            <a:ext cx="4870450" cy="2020887"/>
          </a:xfrm>
          <a:prstGeom prst="rect">
            <a:avLst/>
          </a:prstGeom>
          <a:noFill/>
          <a:ln w="19050">
            <a:solidFill>
              <a:schemeClr val="tx1"/>
            </a:solidFill>
            <a:miter lim="800000"/>
            <a:headEnd/>
            <a:tailEnd/>
          </a:ln>
        </p:spPr>
      </p:pic>
      <p:sp>
        <p:nvSpPr>
          <p:cNvPr id="288792" name="Rectangle 14"/>
          <p:cNvSpPr>
            <a:spLocks noChangeArrowheads="1"/>
          </p:cNvSpPr>
          <p:nvPr/>
        </p:nvSpPr>
        <p:spPr bwMode="auto">
          <a:xfrm>
            <a:off x="3941763" y="3584575"/>
            <a:ext cx="2138362" cy="214313"/>
          </a:xfrm>
          <a:prstGeom prst="rect">
            <a:avLst/>
          </a:prstGeom>
          <a:noFill/>
          <a:ln w="9525">
            <a:noFill/>
            <a:miter lim="800000"/>
            <a:headEnd/>
            <a:tailEnd/>
          </a:ln>
        </p:spPr>
        <p:txBody>
          <a:bodyPr wrap="none">
            <a:spAutoFit/>
          </a:bodyPr>
          <a:lstStyle/>
          <a:p>
            <a:pPr algn="l"/>
            <a:r>
              <a:rPr lang="en-US" sz="800"/>
              <a:t>Graphic 5.1.1 : My Work page, Surveys tab</a:t>
            </a:r>
          </a:p>
        </p:txBody>
      </p:sp>
      <p:sp>
        <p:nvSpPr>
          <p:cNvPr id="288793" name="Rectangle 14"/>
          <p:cNvSpPr>
            <a:spLocks noChangeArrowheads="1"/>
          </p:cNvSpPr>
          <p:nvPr/>
        </p:nvSpPr>
        <p:spPr bwMode="auto">
          <a:xfrm>
            <a:off x="3959225" y="6035675"/>
            <a:ext cx="2263775" cy="214313"/>
          </a:xfrm>
          <a:prstGeom prst="rect">
            <a:avLst/>
          </a:prstGeom>
          <a:noFill/>
          <a:ln w="9525">
            <a:noFill/>
            <a:miter lim="800000"/>
            <a:headEnd/>
            <a:tailEnd/>
          </a:ln>
        </p:spPr>
        <p:txBody>
          <a:bodyPr wrap="none">
            <a:spAutoFit/>
          </a:bodyPr>
          <a:lstStyle/>
          <a:p>
            <a:pPr algn="l"/>
            <a:r>
              <a:rPr lang="en-US" sz="800"/>
              <a:t>Graphic 5.1.2 : My Work page, Completed tab</a:t>
            </a:r>
          </a:p>
        </p:txBody>
      </p:sp>
      <p:sp>
        <p:nvSpPr>
          <p:cNvPr id="288794" name="Rectangle 25"/>
          <p:cNvSpPr>
            <a:spLocks noChangeArrowheads="1"/>
          </p:cNvSpPr>
          <p:nvPr/>
        </p:nvSpPr>
        <p:spPr bwMode="auto">
          <a:xfrm>
            <a:off x="4024313" y="2562225"/>
            <a:ext cx="323850" cy="106363"/>
          </a:xfrm>
          <a:prstGeom prst="rect">
            <a:avLst/>
          </a:prstGeom>
          <a:noFill/>
          <a:ln w="19050" algn="ctr">
            <a:solidFill>
              <a:schemeClr val="folHlink"/>
            </a:solidFill>
            <a:miter lim="800000"/>
            <a:headEnd/>
            <a:tailEnd/>
          </a:ln>
        </p:spPr>
        <p:txBody>
          <a:bodyPr wrap="none" anchor="ctr"/>
          <a:lstStyle/>
          <a:p>
            <a:endParaRPr lang="en-US"/>
          </a:p>
        </p:txBody>
      </p:sp>
      <p:sp>
        <p:nvSpPr>
          <p:cNvPr id="288795" name="Rectangle 25"/>
          <p:cNvSpPr>
            <a:spLocks noChangeArrowheads="1"/>
          </p:cNvSpPr>
          <p:nvPr/>
        </p:nvSpPr>
        <p:spPr bwMode="auto">
          <a:xfrm>
            <a:off x="4343400" y="4721225"/>
            <a:ext cx="484188" cy="115888"/>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Two – Review </a:t>
            </a:r>
          </a:p>
        </p:txBody>
      </p:sp>
      <p:sp>
        <p:nvSpPr>
          <p:cNvPr id="3174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CDA57EC-064C-4BCC-8280-D5CBBFB1CE51}" type="slidenum">
              <a:rPr lang="en-US" sz="800">
                <a:solidFill>
                  <a:schemeClr val="bg1"/>
                </a:solidFill>
                <a:ea typeface="ＭＳ Ｐゴシック"/>
                <a:cs typeface="ＭＳ Ｐゴシック"/>
              </a:rPr>
              <a:pPr algn="r" eaLnBrk="0" hangingPunct="0"/>
              <a:t>28</a:t>
            </a:fld>
            <a:endParaRPr lang="en-US" sz="800">
              <a:solidFill>
                <a:schemeClr val="bg1"/>
              </a:solidFill>
              <a:ea typeface="ＭＳ Ｐゴシック"/>
              <a:cs typeface="ＭＳ Ｐゴシック"/>
            </a:endParaRPr>
          </a:p>
        </p:txBody>
      </p:sp>
      <p:sp>
        <p:nvSpPr>
          <p:cNvPr id="31748" name="Rectangle 3"/>
          <p:cNvSpPr txBox="1">
            <a:spLocks noChangeArrowheads="1"/>
          </p:cNvSpPr>
          <p:nvPr/>
        </p:nvSpPr>
        <p:spPr bwMode="auto">
          <a:xfrm>
            <a:off x="0" y="1220788"/>
            <a:ext cx="520223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b="1"/>
              <a:t>Lesson Two covered the following topics:</a:t>
            </a:r>
          </a:p>
        </p:txBody>
      </p:sp>
      <p:graphicFrame>
        <p:nvGraphicFramePr>
          <p:cNvPr id="6" name="Table 5"/>
          <p:cNvGraphicFramePr>
            <a:graphicFrameLocks noGrp="1"/>
          </p:cNvGraphicFramePr>
          <p:nvPr/>
        </p:nvGraphicFramePr>
        <p:xfrm>
          <a:off x="430213" y="1773238"/>
          <a:ext cx="7071360" cy="134112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Inventory Schedule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Referral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Three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Case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PCARSS User Roles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idx="4294967295"/>
          </p:nvPr>
        </p:nvSpPr>
        <p:spPr>
          <a:xfrm>
            <a:off x="1755775" y="282575"/>
            <a:ext cx="7388225" cy="717550"/>
          </a:xfrm>
        </p:spPr>
        <p:txBody>
          <a:bodyPr/>
          <a:lstStyle/>
          <a:p>
            <a:pPr eaLnBrk="1" hangingPunct="1"/>
            <a:r>
              <a:rPr lang="en-US" sz="2100" smtClean="0"/>
              <a:t>Topic One – Viewing an Inventory Verification Survey</a:t>
            </a:r>
          </a:p>
        </p:txBody>
      </p:sp>
      <p:sp>
        <p:nvSpPr>
          <p:cNvPr id="28979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38DFD0B-6D42-43C6-BED8-72BC2592E6F1}" type="slidenum">
              <a:rPr lang="en-US" sz="800">
                <a:solidFill>
                  <a:schemeClr val="bg1"/>
                </a:solidFill>
                <a:ea typeface="Arial Unicode MS" pitchFamily="34" charset="-128"/>
                <a:cs typeface="Arial Unicode MS" pitchFamily="34" charset="-128"/>
              </a:rPr>
              <a:pPr algn="r" eaLnBrk="0" hangingPunct="0"/>
              <a:t>280</a:t>
            </a:fld>
            <a:endParaRPr lang="en-US" sz="800">
              <a:solidFill>
                <a:schemeClr val="bg1"/>
              </a:solidFill>
              <a:ea typeface="Arial Unicode MS" pitchFamily="34" charset="-128"/>
              <a:cs typeface="Arial Unicode MS" pitchFamily="34" charset="-128"/>
            </a:endParaRPr>
          </a:p>
        </p:txBody>
      </p:sp>
      <p:sp>
        <p:nvSpPr>
          <p:cNvPr id="289796" name="Rectangle 3"/>
          <p:cNvSpPr txBox="1">
            <a:spLocks noChangeArrowheads="1"/>
          </p:cNvSpPr>
          <p:nvPr/>
        </p:nvSpPr>
        <p:spPr bwMode="auto">
          <a:xfrm>
            <a:off x="0" y="1220788"/>
            <a:ext cx="552926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an Inventory Verification Survey – Continued </a:t>
            </a:r>
          </a:p>
        </p:txBody>
      </p:sp>
      <p:sp>
        <p:nvSpPr>
          <p:cNvPr id="289797" name="Text Box 18"/>
          <p:cNvSpPr txBox="1">
            <a:spLocks noChangeArrowheads="1"/>
          </p:cNvSpPr>
          <p:nvPr/>
        </p:nvSpPr>
        <p:spPr bwMode="auto">
          <a:xfrm>
            <a:off x="0" y="1733550"/>
            <a:ext cx="8531225" cy="461963"/>
          </a:xfrm>
          <a:prstGeom prst="rect">
            <a:avLst/>
          </a:prstGeom>
          <a:noFill/>
          <a:ln w="9525">
            <a:noFill/>
            <a:miter lim="800000"/>
            <a:headEnd/>
            <a:tailEnd/>
          </a:ln>
        </p:spPr>
        <p:txBody>
          <a:bodyPr>
            <a:spAutoFit/>
          </a:bodyPr>
          <a:lstStyle/>
          <a:p>
            <a:pPr algn="l"/>
            <a:r>
              <a:rPr lang="en-US" sz="1200"/>
              <a:t>Starting from the My Work page, Surveys tab (Graphic 5.1.3), </a:t>
            </a:r>
            <a:r>
              <a:rPr lang="en-US" sz="1200" i="1"/>
              <a:t>click</a:t>
            </a:r>
            <a:r>
              <a:rPr lang="en-US" sz="1200"/>
              <a:t> the link on the case number to view the inventory verification survey in a read-only format. The View Inventory Verification Survey page appears (Graphic 5.1.4).</a:t>
            </a:r>
          </a:p>
        </p:txBody>
      </p:sp>
      <p:sp>
        <p:nvSpPr>
          <p:cNvPr id="289798" name="Rectangle 14"/>
          <p:cNvSpPr>
            <a:spLocks noChangeArrowheads="1"/>
          </p:cNvSpPr>
          <p:nvPr/>
        </p:nvSpPr>
        <p:spPr bwMode="auto">
          <a:xfrm>
            <a:off x="4498975" y="6386513"/>
            <a:ext cx="2690813" cy="214312"/>
          </a:xfrm>
          <a:prstGeom prst="rect">
            <a:avLst/>
          </a:prstGeom>
          <a:noFill/>
          <a:ln w="9525">
            <a:noFill/>
            <a:miter lim="800000"/>
            <a:headEnd/>
            <a:tailEnd/>
          </a:ln>
        </p:spPr>
        <p:txBody>
          <a:bodyPr wrap="none">
            <a:spAutoFit/>
          </a:bodyPr>
          <a:lstStyle/>
          <a:p>
            <a:pPr algn="l"/>
            <a:r>
              <a:rPr lang="en-US" sz="800"/>
              <a:t>Graphic 5.1.4 : View Inventory Verification Survey page</a:t>
            </a:r>
          </a:p>
        </p:txBody>
      </p:sp>
      <p:pic>
        <p:nvPicPr>
          <p:cNvPr id="289799" name="Picture 21" descr="My Work page, Surveys tab"/>
          <p:cNvPicPr>
            <a:picLocks noChangeAspect="1" noChangeArrowheads="1"/>
          </p:cNvPicPr>
          <p:nvPr/>
        </p:nvPicPr>
        <p:blipFill>
          <a:blip r:embed="rId3" cstate="print"/>
          <a:srcRect/>
          <a:stretch>
            <a:fillRect/>
          </a:stretch>
        </p:blipFill>
        <p:spPr bwMode="auto">
          <a:xfrm>
            <a:off x="268288" y="2293938"/>
            <a:ext cx="4594225" cy="1627187"/>
          </a:xfrm>
          <a:prstGeom prst="rect">
            <a:avLst/>
          </a:prstGeom>
          <a:noFill/>
          <a:ln w="19050">
            <a:solidFill>
              <a:schemeClr val="tx1"/>
            </a:solidFill>
            <a:miter lim="800000"/>
            <a:headEnd/>
            <a:tailEnd/>
          </a:ln>
        </p:spPr>
      </p:pic>
      <p:sp>
        <p:nvSpPr>
          <p:cNvPr id="289800" name="Rectangle 14"/>
          <p:cNvSpPr>
            <a:spLocks noChangeArrowheads="1"/>
          </p:cNvSpPr>
          <p:nvPr/>
        </p:nvSpPr>
        <p:spPr bwMode="auto">
          <a:xfrm>
            <a:off x="247650" y="3944938"/>
            <a:ext cx="2914650" cy="215900"/>
          </a:xfrm>
          <a:prstGeom prst="rect">
            <a:avLst/>
          </a:prstGeom>
          <a:noFill/>
          <a:ln w="9525">
            <a:noFill/>
            <a:miter lim="800000"/>
            <a:headEnd/>
            <a:tailEnd/>
          </a:ln>
        </p:spPr>
        <p:txBody>
          <a:bodyPr>
            <a:spAutoFit/>
          </a:bodyPr>
          <a:lstStyle/>
          <a:p>
            <a:pPr algn="l"/>
            <a:r>
              <a:rPr lang="en-US" sz="800"/>
              <a:t>Graphic 5.1.3 : My Work page, Surveys tab</a:t>
            </a:r>
          </a:p>
        </p:txBody>
      </p:sp>
      <p:sp>
        <p:nvSpPr>
          <p:cNvPr id="289801" name="Rectangle 24"/>
          <p:cNvSpPr>
            <a:spLocks noChangeArrowheads="1"/>
          </p:cNvSpPr>
          <p:nvPr/>
        </p:nvSpPr>
        <p:spPr bwMode="auto">
          <a:xfrm>
            <a:off x="569913" y="3394075"/>
            <a:ext cx="473075" cy="111125"/>
          </a:xfrm>
          <a:prstGeom prst="rect">
            <a:avLst/>
          </a:prstGeom>
          <a:noFill/>
          <a:ln w="19050" algn="ctr">
            <a:solidFill>
              <a:schemeClr val="folHlink"/>
            </a:solidFill>
            <a:miter lim="800000"/>
            <a:headEnd/>
            <a:tailEnd/>
          </a:ln>
        </p:spPr>
        <p:txBody>
          <a:bodyPr wrap="none" anchor="ctr"/>
          <a:lstStyle/>
          <a:p>
            <a:endParaRPr lang="en-US"/>
          </a:p>
        </p:txBody>
      </p:sp>
      <p:pic>
        <p:nvPicPr>
          <p:cNvPr id="289802" name="Picture 19" descr="View Inventory Verification Survey page"/>
          <p:cNvPicPr>
            <a:picLocks noChangeAspect="1" noChangeArrowheads="1"/>
          </p:cNvPicPr>
          <p:nvPr/>
        </p:nvPicPr>
        <p:blipFill>
          <a:blip r:embed="rId4" cstate="print"/>
          <a:srcRect/>
          <a:stretch>
            <a:fillRect/>
          </a:stretch>
        </p:blipFill>
        <p:spPr bwMode="auto">
          <a:xfrm>
            <a:off x="4518025" y="2770188"/>
            <a:ext cx="3571875" cy="3595687"/>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B65A5EC-8991-4C30-80D3-6142FB992D02}" type="slidenum">
              <a:rPr lang="en-US" sz="800">
                <a:solidFill>
                  <a:schemeClr val="bg1"/>
                </a:solidFill>
                <a:ea typeface="Arial Unicode MS" pitchFamily="34" charset="-128"/>
                <a:cs typeface="Arial Unicode MS" pitchFamily="34" charset="-128"/>
              </a:rPr>
              <a:pPr algn="r" eaLnBrk="0" hangingPunct="0"/>
              <a:t>281</a:t>
            </a:fld>
            <a:endParaRPr lang="en-US" sz="800">
              <a:solidFill>
                <a:schemeClr val="bg1"/>
              </a:solidFill>
              <a:ea typeface="Arial Unicode MS" pitchFamily="34" charset="-128"/>
              <a:cs typeface="Arial Unicode MS" pitchFamily="34" charset="-128"/>
            </a:endParaRPr>
          </a:p>
        </p:txBody>
      </p:sp>
      <p:sp>
        <p:nvSpPr>
          <p:cNvPr id="290819" name="Rectangle 2"/>
          <p:cNvSpPr>
            <a:spLocks noGrp="1" noChangeArrowheads="1"/>
          </p:cNvSpPr>
          <p:nvPr>
            <p:ph type="title" idx="4294967295"/>
          </p:nvPr>
        </p:nvSpPr>
        <p:spPr>
          <a:xfrm>
            <a:off x="1755775" y="282575"/>
            <a:ext cx="7388225" cy="717550"/>
          </a:xfrm>
        </p:spPr>
        <p:txBody>
          <a:bodyPr/>
          <a:lstStyle/>
          <a:p>
            <a:pPr eaLnBrk="1" hangingPunct="1"/>
            <a:r>
              <a:rPr lang="en-US" sz="1900" smtClean="0"/>
              <a:t>Topic Two – Completing an Inventory Verification Survey</a:t>
            </a:r>
          </a:p>
        </p:txBody>
      </p:sp>
      <p:sp>
        <p:nvSpPr>
          <p:cNvPr id="290820" name="Rectangle 3"/>
          <p:cNvSpPr txBox="1">
            <a:spLocks noChangeArrowheads="1"/>
          </p:cNvSpPr>
          <p:nvPr/>
        </p:nvSpPr>
        <p:spPr bwMode="auto">
          <a:xfrm>
            <a:off x="0" y="1220788"/>
            <a:ext cx="52959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an Inventory Verification Survey</a:t>
            </a:r>
          </a:p>
        </p:txBody>
      </p:sp>
      <p:sp>
        <p:nvSpPr>
          <p:cNvPr id="290821" name="Text Box 5"/>
          <p:cNvSpPr txBox="1">
            <a:spLocks noChangeArrowheads="1"/>
          </p:cNvSpPr>
          <p:nvPr/>
        </p:nvSpPr>
        <p:spPr bwMode="auto">
          <a:xfrm>
            <a:off x="0" y="1787525"/>
            <a:ext cx="3979863" cy="822325"/>
          </a:xfrm>
          <a:prstGeom prst="rect">
            <a:avLst/>
          </a:prstGeom>
          <a:noFill/>
          <a:ln w="9525">
            <a:noFill/>
            <a:miter lim="800000"/>
            <a:headEnd/>
            <a:tailEnd/>
          </a:ln>
        </p:spPr>
        <p:txBody>
          <a:bodyPr>
            <a:spAutoFit/>
          </a:bodyPr>
          <a:lstStyle/>
          <a:p>
            <a:pPr algn="l"/>
            <a:r>
              <a:rPr lang="en-US" sz="1200"/>
              <a:t>If inventory verification is required for a case, the PLCO or Administrator may wish for you to complete the survey, so he or she will send the survey to a QAR for completion.</a:t>
            </a:r>
          </a:p>
        </p:txBody>
      </p:sp>
      <p:graphicFrame>
        <p:nvGraphicFramePr>
          <p:cNvPr id="980000" name="Group 32"/>
          <p:cNvGraphicFramePr>
            <a:graphicFrameLocks noGrp="1"/>
          </p:cNvGraphicFramePr>
          <p:nvPr/>
        </p:nvGraphicFramePr>
        <p:xfrm>
          <a:off x="95250" y="2687638"/>
          <a:ext cx="3656012" cy="1914144"/>
        </p:xfrm>
        <a:graphic>
          <a:graphicData uri="http://schemas.openxmlformats.org/drawingml/2006/table">
            <a:tbl>
              <a:tblPr/>
              <a:tblGrid>
                <a:gridCol w="342900"/>
                <a:gridCol w="331311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an Inventory Verification Survey (Graphics 5.1.5 – 5.1.8)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439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My Work page, Surveys tab</a:t>
                      </a:r>
                      <a:r>
                        <a:rPr kumimoji="0" lang="en-US" sz="1200" b="0" i="0" u="none" strike="noStrike" cap="none" normalizeH="0" baseline="0" dirty="0" smtClean="0">
                          <a:ln>
                            <a:noFill/>
                          </a:ln>
                          <a:solidFill>
                            <a:schemeClr val="tx1"/>
                          </a:solidFill>
                          <a:effectLst/>
                          <a:latin typeface="Arial" pitchFamily="34" charset="0"/>
                        </a:rPr>
                        <a:t> (Graphic 5.1.5).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733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next to the survey you wish to complete.</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Edit Inventory Verification Survey page appears (Graphic 5.1.6).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90835" name="Rectangle 14"/>
          <p:cNvSpPr>
            <a:spLocks noChangeArrowheads="1"/>
          </p:cNvSpPr>
          <p:nvPr/>
        </p:nvSpPr>
        <p:spPr bwMode="auto">
          <a:xfrm>
            <a:off x="3990975" y="3657600"/>
            <a:ext cx="2157413" cy="215900"/>
          </a:xfrm>
          <a:prstGeom prst="rect">
            <a:avLst/>
          </a:prstGeom>
          <a:noFill/>
          <a:ln w="9525">
            <a:noFill/>
            <a:miter lim="800000"/>
            <a:headEnd/>
            <a:tailEnd/>
          </a:ln>
        </p:spPr>
        <p:txBody>
          <a:bodyPr wrap="none">
            <a:spAutoFit/>
          </a:bodyPr>
          <a:lstStyle/>
          <a:p>
            <a:pPr algn="l"/>
            <a:r>
              <a:rPr lang="en-US" sz="800"/>
              <a:t>Graphic 5.1.5 : My Work page, Surveys tab</a:t>
            </a:r>
          </a:p>
        </p:txBody>
      </p:sp>
      <p:pic>
        <p:nvPicPr>
          <p:cNvPr id="290836" name="Picture 24" descr="pencil"/>
          <p:cNvPicPr>
            <a:picLocks noChangeAspect="1" noChangeArrowheads="1"/>
          </p:cNvPicPr>
          <p:nvPr/>
        </p:nvPicPr>
        <p:blipFill>
          <a:blip r:embed="rId3" cstate="print"/>
          <a:srcRect/>
          <a:stretch>
            <a:fillRect/>
          </a:stretch>
        </p:blipFill>
        <p:spPr bwMode="auto">
          <a:xfrm>
            <a:off x="1160463" y="3776663"/>
            <a:ext cx="152400" cy="152400"/>
          </a:xfrm>
          <a:prstGeom prst="rect">
            <a:avLst/>
          </a:prstGeom>
          <a:noFill/>
          <a:ln w="9525">
            <a:noFill/>
            <a:miter lim="800000"/>
            <a:headEnd/>
            <a:tailEnd/>
          </a:ln>
        </p:spPr>
      </p:pic>
      <p:pic>
        <p:nvPicPr>
          <p:cNvPr id="290837" name="Picture 27" descr="My Work page, Surveys tab"/>
          <p:cNvPicPr>
            <a:picLocks noChangeAspect="1" noChangeArrowheads="1"/>
          </p:cNvPicPr>
          <p:nvPr/>
        </p:nvPicPr>
        <p:blipFill>
          <a:blip r:embed="rId4" cstate="print"/>
          <a:srcRect/>
          <a:stretch>
            <a:fillRect/>
          </a:stretch>
        </p:blipFill>
        <p:spPr bwMode="auto">
          <a:xfrm>
            <a:off x="4037013" y="1905000"/>
            <a:ext cx="4908550" cy="1738313"/>
          </a:xfrm>
          <a:prstGeom prst="rect">
            <a:avLst/>
          </a:prstGeom>
          <a:noFill/>
          <a:ln w="19050">
            <a:solidFill>
              <a:schemeClr val="tx1"/>
            </a:solidFill>
            <a:miter lim="800000"/>
            <a:headEnd/>
            <a:tailEnd/>
          </a:ln>
        </p:spPr>
      </p:pic>
      <p:sp>
        <p:nvSpPr>
          <p:cNvPr id="290838" name="Rectangle 31"/>
          <p:cNvSpPr>
            <a:spLocks noChangeArrowheads="1"/>
          </p:cNvSpPr>
          <p:nvPr/>
        </p:nvSpPr>
        <p:spPr bwMode="auto">
          <a:xfrm>
            <a:off x="4100513" y="2874963"/>
            <a:ext cx="138112" cy="15081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p:txBody>
          <a:bodyPr/>
          <a:lstStyle/>
          <a:p>
            <a:pPr eaLnBrk="1" hangingPunct="1"/>
            <a:r>
              <a:rPr lang="en-US" sz="1900" smtClean="0"/>
              <a:t>Topic Two – Completing an Inventory Verification Survey</a:t>
            </a:r>
          </a:p>
        </p:txBody>
      </p:sp>
      <p:sp>
        <p:nvSpPr>
          <p:cNvPr id="29184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E468ADE-C27A-4049-9F13-D90D57FA5DD9}" type="slidenum">
              <a:rPr lang="en-US" sz="800">
                <a:solidFill>
                  <a:schemeClr val="bg1"/>
                </a:solidFill>
                <a:ea typeface="Arial Unicode MS" pitchFamily="34" charset="-128"/>
                <a:cs typeface="Arial Unicode MS" pitchFamily="34" charset="-128"/>
              </a:rPr>
              <a:pPr algn="r" eaLnBrk="0" hangingPunct="0"/>
              <a:t>282</a:t>
            </a:fld>
            <a:endParaRPr lang="en-US" sz="800">
              <a:solidFill>
                <a:schemeClr val="bg1"/>
              </a:solidFill>
              <a:ea typeface="Arial Unicode MS" pitchFamily="34" charset="-128"/>
              <a:cs typeface="Arial Unicode MS" pitchFamily="34" charset="-128"/>
            </a:endParaRPr>
          </a:p>
        </p:txBody>
      </p:sp>
      <p:sp>
        <p:nvSpPr>
          <p:cNvPr id="291844" name="Rectangle 3"/>
          <p:cNvSpPr txBox="1">
            <a:spLocks noChangeArrowheads="1"/>
          </p:cNvSpPr>
          <p:nvPr/>
        </p:nvSpPr>
        <p:spPr bwMode="auto">
          <a:xfrm>
            <a:off x="0" y="1220788"/>
            <a:ext cx="58531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an Inventory Verification Survey – Continued</a:t>
            </a:r>
          </a:p>
        </p:txBody>
      </p:sp>
      <p:graphicFrame>
        <p:nvGraphicFramePr>
          <p:cNvPr id="982021" name="Group 5"/>
          <p:cNvGraphicFramePr>
            <a:graphicFrameLocks noGrp="1"/>
          </p:cNvGraphicFramePr>
          <p:nvPr>
            <p:ph idx="1"/>
          </p:nvPr>
        </p:nvGraphicFramePr>
        <p:xfrm>
          <a:off x="209550" y="1757363"/>
          <a:ext cx="4061236" cy="4224528"/>
        </p:xfrm>
        <a:graphic>
          <a:graphicData uri="http://schemas.openxmlformats.org/drawingml/2006/table">
            <a:tbl>
              <a:tblPr/>
              <a:tblGrid>
                <a:gridCol w="407113"/>
                <a:gridCol w="3654123"/>
              </a:tblGrid>
              <a:tr h="26887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an Inventory Verification Survey (Graphics 5.1.5 – 5.1.8)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66711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Answer</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questions</a:t>
                      </a:r>
                      <a:r>
                        <a:rPr kumimoji="0" lang="en-US" sz="1200" b="0" i="0" u="none" strike="noStrike" cap="none" normalizeH="0" baseline="0" dirty="0" smtClean="0">
                          <a:ln>
                            <a:noFill/>
                          </a:ln>
                          <a:solidFill>
                            <a:schemeClr val="tx1"/>
                          </a:solidFill>
                          <a:effectLst/>
                          <a:latin typeface="Arial" pitchFamily="34" charset="0"/>
                        </a:rPr>
                        <a:t> in the Technical Verification section.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An asterisk denotes that if you choose that answer, you must provide a comment regarding it in the Surveyor Remarks box at the bottom of the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3509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Completion of this section is required checkbox</a:t>
                      </a:r>
                      <a:r>
                        <a:rPr kumimoji="0" lang="en-US" sz="1200" b="0" i="0" u="none" strike="noStrike" cap="none" normalizeH="0" baseline="0" dirty="0" smtClean="0">
                          <a:ln>
                            <a:noFill/>
                          </a:ln>
                          <a:solidFill>
                            <a:schemeClr val="tx1"/>
                          </a:solidFill>
                          <a:effectLst/>
                          <a:latin typeface="Arial" pitchFamily="34" charset="0"/>
                        </a:rPr>
                        <a:t> at the top of the Termination Inventory section if answers to the questions in the Termination Inventory section are required.</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When this box is checked, the answers to the question in this section become available for selection.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711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Answer</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questions</a:t>
                      </a:r>
                      <a:r>
                        <a:rPr kumimoji="0" lang="en-US" sz="1200" b="0" i="0" u="none" strike="noStrike" cap="none" normalizeH="0" baseline="0" dirty="0" smtClean="0">
                          <a:ln>
                            <a:noFill/>
                          </a:ln>
                          <a:solidFill>
                            <a:schemeClr val="tx1"/>
                          </a:solidFill>
                          <a:effectLst/>
                          <a:latin typeface="Arial" pitchFamily="34" charset="0"/>
                        </a:rPr>
                        <a:t> in the Termination Inventory Section.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An asterisk denotes that if you choose that answer, you must provide a comment regarding it in the Surveyor Remarks box at the bottom of the page.</a:t>
                      </a:r>
                      <a:endParaRPr kumimoji="0" lang="en-US" sz="10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1861" name="Picture 23" descr="Edit Inventory Verification Survey page"/>
          <p:cNvPicPr>
            <a:picLocks noChangeAspect="1" noChangeArrowheads="1"/>
          </p:cNvPicPr>
          <p:nvPr/>
        </p:nvPicPr>
        <p:blipFill>
          <a:blip r:embed="rId2" cstate="print"/>
          <a:srcRect/>
          <a:stretch>
            <a:fillRect/>
          </a:stretch>
        </p:blipFill>
        <p:spPr bwMode="auto">
          <a:xfrm>
            <a:off x="4935538" y="1717675"/>
            <a:ext cx="3192462" cy="4600575"/>
          </a:xfrm>
          <a:prstGeom prst="rect">
            <a:avLst/>
          </a:prstGeom>
          <a:noFill/>
          <a:ln w="19050">
            <a:solidFill>
              <a:schemeClr val="tx1"/>
            </a:solidFill>
            <a:miter lim="800000"/>
            <a:headEnd/>
            <a:tailEnd/>
          </a:ln>
        </p:spPr>
      </p:pic>
      <p:sp>
        <p:nvSpPr>
          <p:cNvPr id="291862" name="Rectangle 14"/>
          <p:cNvSpPr>
            <a:spLocks noChangeArrowheads="1"/>
          </p:cNvSpPr>
          <p:nvPr/>
        </p:nvSpPr>
        <p:spPr bwMode="auto">
          <a:xfrm>
            <a:off x="4905375" y="6356350"/>
            <a:ext cx="2646363" cy="214313"/>
          </a:xfrm>
          <a:prstGeom prst="rect">
            <a:avLst/>
          </a:prstGeom>
          <a:noFill/>
          <a:ln w="9525">
            <a:noFill/>
            <a:miter lim="800000"/>
            <a:headEnd/>
            <a:tailEnd/>
          </a:ln>
        </p:spPr>
        <p:txBody>
          <a:bodyPr wrap="none">
            <a:spAutoFit/>
          </a:bodyPr>
          <a:lstStyle/>
          <a:p>
            <a:pPr algn="l"/>
            <a:r>
              <a:rPr lang="en-US" sz="800"/>
              <a:t>Graphic 5.1.6 : Edit Inventory Verification Survey page</a:t>
            </a:r>
          </a:p>
        </p:txBody>
      </p:sp>
      <p:sp>
        <p:nvSpPr>
          <p:cNvPr id="291863" name="Rectangle 26"/>
          <p:cNvSpPr>
            <a:spLocks noChangeArrowheads="1"/>
          </p:cNvSpPr>
          <p:nvPr/>
        </p:nvSpPr>
        <p:spPr bwMode="auto">
          <a:xfrm>
            <a:off x="4933950" y="2832100"/>
            <a:ext cx="552450" cy="131763"/>
          </a:xfrm>
          <a:prstGeom prst="rect">
            <a:avLst/>
          </a:prstGeom>
          <a:noFill/>
          <a:ln w="19050" algn="ctr">
            <a:solidFill>
              <a:schemeClr val="folHlink"/>
            </a:solidFill>
            <a:miter lim="800000"/>
            <a:headEnd/>
            <a:tailEnd/>
          </a:ln>
        </p:spPr>
        <p:txBody>
          <a:bodyPr wrap="none" anchor="ctr"/>
          <a:lstStyle/>
          <a:p>
            <a:endParaRPr lang="en-US"/>
          </a:p>
        </p:txBody>
      </p:sp>
      <p:sp>
        <p:nvSpPr>
          <p:cNvPr id="291864" name="Rectangle 27"/>
          <p:cNvSpPr>
            <a:spLocks noChangeArrowheads="1"/>
          </p:cNvSpPr>
          <p:nvPr/>
        </p:nvSpPr>
        <p:spPr bwMode="auto">
          <a:xfrm>
            <a:off x="4943475" y="4260850"/>
            <a:ext cx="895350" cy="177800"/>
          </a:xfrm>
          <a:prstGeom prst="rect">
            <a:avLst/>
          </a:prstGeom>
          <a:noFill/>
          <a:ln w="19050" algn="ctr">
            <a:solidFill>
              <a:schemeClr val="folHlink"/>
            </a:solidFill>
            <a:miter lim="800000"/>
            <a:headEnd/>
            <a:tailEnd/>
          </a:ln>
        </p:spPr>
        <p:txBody>
          <a:bodyPr wrap="none" anchor="ctr"/>
          <a:lstStyle/>
          <a:p>
            <a:endParaRPr lang="en-US"/>
          </a:p>
        </p:txBody>
      </p:sp>
      <p:sp>
        <p:nvSpPr>
          <p:cNvPr id="291865" name="Rectangle 28"/>
          <p:cNvSpPr>
            <a:spLocks noChangeArrowheads="1"/>
          </p:cNvSpPr>
          <p:nvPr/>
        </p:nvSpPr>
        <p:spPr bwMode="auto">
          <a:xfrm>
            <a:off x="4913313" y="5284788"/>
            <a:ext cx="531812" cy="1206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ChangeArrowheads="1"/>
          </p:cNvSpPr>
          <p:nvPr>
            <p:ph type="title"/>
          </p:nvPr>
        </p:nvSpPr>
        <p:spPr/>
        <p:txBody>
          <a:bodyPr/>
          <a:lstStyle/>
          <a:p>
            <a:pPr eaLnBrk="1" hangingPunct="1"/>
            <a:r>
              <a:rPr lang="en-US" sz="1900" smtClean="0"/>
              <a:t>Topic Two – Completing an Inventory Verification Survey</a:t>
            </a:r>
          </a:p>
        </p:txBody>
      </p:sp>
      <p:sp>
        <p:nvSpPr>
          <p:cNvPr id="29286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E27BE5E-3D6E-4207-BBDF-6CB705AF7428}" type="slidenum">
              <a:rPr lang="en-US" sz="800">
                <a:solidFill>
                  <a:schemeClr val="bg1"/>
                </a:solidFill>
                <a:ea typeface="Arial Unicode MS" pitchFamily="34" charset="-128"/>
                <a:cs typeface="Arial Unicode MS" pitchFamily="34" charset="-128"/>
              </a:rPr>
              <a:pPr algn="r" eaLnBrk="0" hangingPunct="0"/>
              <a:t>283</a:t>
            </a:fld>
            <a:endParaRPr lang="en-US" sz="800">
              <a:solidFill>
                <a:schemeClr val="bg1"/>
              </a:solidFill>
              <a:ea typeface="Arial Unicode MS" pitchFamily="34" charset="-128"/>
              <a:cs typeface="Arial Unicode MS" pitchFamily="34" charset="-128"/>
            </a:endParaRPr>
          </a:p>
        </p:txBody>
      </p:sp>
      <p:sp>
        <p:nvSpPr>
          <p:cNvPr id="292868" name="Rectangle 3"/>
          <p:cNvSpPr txBox="1">
            <a:spLocks noChangeArrowheads="1"/>
          </p:cNvSpPr>
          <p:nvPr/>
        </p:nvSpPr>
        <p:spPr bwMode="auto">
          <a:xfrm>
            <a:off x="0" y="1220788"/>
            <a:ext cx="61658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Completing an Inventory Verification Survey – Continued</a:t>
            </a:r>
          </a:p>
        </p:txBody>
      </p:sp>
      <p:graphicFrame>
        <p:nvGraphicFramePr>
          <p:cNvPr id="983063" name="Group 23"/>
          <p:cNvGraphicFramePr>
            <a:graphicFrameLocks noGrp="1"/>
          </p:cNvGraphicFramePr>
          <p:nvPr>
            <p:ph idx="1"/>
          </p:nvPr>
        </p:nvGraphicFramePr>
        <p:xfrm>
          <a:off x="187325" y="1876425"/>
          <a:ext cx="3714750" cy="3560064"/>
        </p:xfrm>
        <a:graphic>
          <a:graphicData uri="http://schemas.openxmlformats.org/drawingml/2006/table">
            <a:tbl>
              <a:tblPr/>
              <a:tblGrid>
                <a:gridCol w="3714750"/>
              </a:tblGrid>
              <a:tr h="137260">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Completing an Inventory Verification Survey (Graphics 5.1.5-5.1.8)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221">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 Draft</a:t>
                      </a:r>
                      <a:r>
                        <a:rPr kumimoji="0" lang="en-US" sz="1200" b="0" i="0" u="none" strike="noStrike" cap="none" normalizeH="0" baseline="0" dirty="0" smtClean="0">
                          <a:ln>
                            <a:noFill/>
                          </a:ln>
                          <a:solidFill>
                            <a:schemeClr val="tx1"/>
                          </a:solidFill>
                          <a:effectLst/>
                          <a:latin typeface="Arial" pitchFamily="34" charset="0"/>
                        </a:rPr>
                        <a:t> button to save the survey as a draft and work on it again later.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221">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 and Complete</a:t>
                      </a:r>
                      <a:r>
                        <a:rPr kumimoji="0" lang="en-US" sz="1200" b="0" i="0" u="none" strike="noStrike" cap="none" normalizeH="0" baseline="0" dirty="0" smtClean="0">
                          <a:ln>
                            <a:noFill/>
                          </a:ln>
                          <a:solidFill>
                            <a:schemeClr val="tx1"/>
                          </a:solidFill>
                          <a:effectLst/>
                          <a:latin typeface="Arial" pitchFamily="34" charset="0"/>
                        </a:rPr>
                        <a:t> button to submit and complete the survey.</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9221">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Close</a:t>
                      </a:r>
                      <a:r>
                        <a:rPr kumimoji="0" lang="en-US" sz="1200" b="0" i="0" u="none" strike="noStrike" cap="none" normalizeH="0" baseline="0" dirty="0" smtClean="0">
                          <a:ln>
                            <a:noFill/>
                          </a:ln>
                          <a:solidFill>
                            <a:schemeClr val="tx1"/>
                          </a:solidFill>
                          <a:effectLst/>
                          <a:latin typeface="Arial" pitchFamily="34" charset="0"/>
                        </a:rPr>
                        <a:t> button to exit the survey and return to the View Case Details page.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871">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Send E-Mail to Surveyor</a:t>
                      </a:r>
                      <a:r>
                        <a:rPr kumimoji="0" lang="en-US" sz="1200" b="0" i="0" u="none" strike="noStrike" cap="none" normalizeH="0" baseline="0" dirty="0" smtClean="0">
                          <a:ln>
                            <a:noFill/>
                          </a:ln>
                          <a:solidFill>
                            <a:schemeClr val="tx1"/>
                          </a:solidFill>
                          <a:effectLst/>
                          <a:latin typeface="Arial" pitchFamily="34" charset="0"/>
                        </a:rPr>
                        <a:t> button to send the survey to another Quality Assurance Representative (QAR) for completion.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E-Mail to Surveyor page appears (Graphic 5.1.8). </a:t>
                      </a:r>
                      <a:r>
                        <a:rPr kumimoji="0" lang="en-US" sz="1000" b="0" i="1" u="none" strike="noStrike" cap="none" normalizeH="0" baseline="0" dirty="0" smtClean="0">
                          <a:ln>
                            <a:noFill/>
                          </a:ln>
                          <a:solidFill>
                            <a:schemeClr val="tx1"/>
                          </a:solidFill>
                          <a:effectLst/>
                          <a:latin typeface="Arial" pitchFamily="34" charset="0"/>
                        </a:rPr>
                        <a:t>Type</a:t>
                      </a:r>
                      <a:r>
                        <a:rPr kumimoji="0" lang="en-US" sz="1000" b="0" i="0" u="none" strike="noStrike" cap="none" normalizeH="0" baseline="0" dirty="0" smtClean="0">
                          <a:ln>
                            <a:noFill/>
                          </a:ln>
                          <a:solidFill>
                            <a:schemeClr val="tx1"/>
                          </a:solidFill>
                          <a:effectLst/>
                          <a:latin typeface="Arial" pitchFamily="34" charset="0"/>
                        </a:rPr>
                        <a:t> the </a:t>
                      </a:r>
                      <a:r>
                        <a:rPr kumimoji="0" lang="en-US" sz="1000" b="1" i="0" u="none" strike="noStrike" cap="none" normalizeH="0" baseline="0" dirty="0" smtClean="0">
                          <a:ln>
                            <a:noFill/>
                          </a:ln>
                          <a:solidFill>
                            <a:schemeClr val="tx1"/>
                          </a:solidFill>
                          <a:effectLst/>
                          <a:latin typeface="Arial" pitchFamily="34" charset="0"/>
                        </a:rPr>
                        <a:t>QAR's E-Mail address</a:t>
                      </a:r>
                      <a:r>
                        <a:rPr kumimoji="0" lang="en-US" sz="1000" b="0" i="0" u="none" strike="noStrike" cap="none" normalizeH="0" baseline="0" dirty="0" smtClean="0">
                          <a:ln>
                            <a:noFill/>
                          </a:ln>
                          <a:solidFill>
                            <a:schemeClr val="tx1"/>
                          </a:solidFill>
                          <a:effectLst/>
                          <a:latin typeface="Arial" pitchFamily="34" charset="0"/>
                        </a:rPr>
                        <a:t> in the QAR E-Mail Address box. Note that you can only type one E-Mail address in this box. </a:t>
                      </a:r>
                      <a:r>
                        <a:rPr kumimoji="0" lang="en-US" sz="1000" b="0" i="1" u="none" strike="noStrike" cap="none" normalizeH="0" baseline="0" dirty="0" smtClean="0">
                          <a:ln>
                            <a:noFill/>
                          </a:ln>
                          <a:solidFill>
                            <a:schemeClr val="tx1"/>
                          </a:solidFill>
                          <a:effectLst/>
                          <a:latin typeface="Arial" pitchFamily="34" charset="0"/>
                        </a:rPr>
                        <a:t>Click</a:t>
                      </a:r>
                      <a:r>
                        <a:rPr kumimoji="0" lang="en-US" sz="1000" b="0" i="0" u="none" strike="noStrike" cap="none" normalizeH="0" baseline="0" dirty="0" smtClean="0">
                          <a:ln>
                            <a:noFill/>
                          </a:ln>
                          <a:solidFill>
                            <a:schemeClr val="tx1"/>
                          </a:solidFill>
                          <a:effectLst/>
                          <a:latin typeface="Arial" pitchFamily="34" charset="0"/>
                        </a:rPr>
                        <a:t> the </a:t>
                      </a:r>
                      <a:r>
                        <a:rPr kumimoji="0" lang="en-US" sz="1000" b="1" i="0" u="none" strike="noStrike" cap="none" normalizeH="0" baseline="0" dirty="0" smtClean="0">
                          <a:ln>
                            <a:noFill/>
                          </a:ln>
                          <a:solidFill>
                            <a:schemeClr val="tx1"/>
                          </a:solidFill>
                          <a:effectLst/>
                          <a:latin typeface="Arial" pitchFamily="34" charset="0"/>
                        </a:rPr>
                        <a:t>Send E-Mail</a:t>
                      </a:r>
                      <a:r>
                        <a:rPr kumimoji="0" lang="en-US" sz="1000" b="0" i="0" u="none" strike="noStrike" cap="none" normalizeH="0" baseline="0" dirty="0" smtClean="0">
                          <a:ln>
                            <a:noFill/>
                          </a:ln>
                          <a:solidFill>
                            <a:schemeClr val="tx1"/>
                          </a:solidFill>
                          <a:effectLst/>
                          <a:latin typeface="Arial" pitchFamily="34" charset="0"/>
                        </a:rPr>
                        <a:t> button.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92883" name="Picture 22" descr="E-Mail to Surveyor page"/>
          <p:cNvPicPr>
            <a:picLocks noChangeAspect="1" noChangeArrowheads="1"/>
          </p:cNvPicPr>
          <p:nvPr/>
        </p:nvPicPr>
        <p:blipFill>
          <a:blip r:embed="rId2" cstate="print"/>
          <a:srcRect/>
          <a:stretch>
            <a:fillRect/>
          </a:stretch>
        </p:blipFill>
        <p:spPr bwMode="auto">
          <a:xfrm>
            <a:off x="4356100" y="2955925"/>
            <a:ext cx="4451350" cy="2573338"/>
          </a:xfrm>
          <a:prstGeom prst="rect">
            <a:avLst/>
          </a:prstGeom>
          <a:noFill/>
          <a:ln w="19050">
            <a:solidFill>
              <a:schemeClr val="tx1"/>
            </a:solidFill>
            <a:miter lim="800000"/>
            <a:headEnd/>
            <a:tailEnd/>
          </a:ln>
        </p:spPr>
      </p:pic>
      <p:sp>
        <p:nvSpPr>
          <p:cNvPr id="292884" name="Rectangle 14"/>
          <p:cNvSpPr>
            <a:spLocks noChangeArrowheads="1"/>
          </p:cNvSpPr>
          <p:nvPr/>
        </p:nvSpPr>
        <p:spPr bwMode="auto">
          <a:xfrm>
            <a:off x="4322763" y="5559425"/>
            <a:ext cx="1997075" cy="215900"/>
          </a:xfrm>
          <a:prstGeom prst="rect">
            <a:avLst/>
          </a:prstGeom>
          <a:noFill/>
          <a:ln w="9525">
            <a:noFill/>
            <a:miter lim="800000"/>
            <a:headEnd/>
            <a:tailEnd/>
          </a:ln>
        </p:spPr>
        <p:txBody>
          <a:bodyPr wrap="none">
            <a:spAutoFit/>
          </a:bodyPr>
          <a:lstStyle/>
          <a:p>
            <a:pPr algn="l"/>
            <a:r>
              <a:rPr lang="en-US" sz="800"/>
              <a:t>Graphic 5.1.8 : E-Mail to Surveyor page</a:t>
            </a:r>
          </a:p>
        </p:txBody>
      </p:sp>
      <p:pic>
        <p:nvPicPr>
          <p:cNvPr id="292885" name="Picture 25" descr="bottom_buttons"/>
          <p:cNvPicPr>
            <a:picLocks noChangeAspect="1" noChangeArrowheads="1"/>
          </p:cNvPicPr>
          <p:nvPr/>
        </p:nvPicPr>
        <p:blipFill>
          <a:blip r:embed="rId3" cstate="print"/>
          <a:srcRect/>
          <a:stretch>
            <a:fillRect/>
          </a:stretch>
        </p:blipFill>
        <p:spPr bwMode="auto">
          <a:xfrm>
            <a:off x="4090988" y="2141538"/>
            <a:ext cx="4841875" cy="176212"/>
          </a:xfrm>
          <a:prstGeom prst="rect">
            <a:avLst/>
          </a:prstGeom>
          <a:noFill/>
          <a:ln w="19050">
            <a:solidFill>
              <a:schemeClr val="tx1"/>
            </a:solidFill>
            <a:miter lim="800000"/>
            <a:headEnd/>
            <a:tailEnd/>
          </a:ln>
        </p:spPr>
      </p:pic>
      <p:sp>
        <p:nvSpPr>
          <p:cNvPr id="292886" name="Rectangle 14"/>
          <p:cNvSpPr>
            <a:spLocks noChangeArrowheads="1"/>
          </p:cNvSpPr>
          <p:nvPr/>
        </p:nvSpPr>
        <p:spPr bwMode="auto">
          <a:xfrm>
            <a:off x="4111625" y="2355850"/>
            <a:ext cx="3040063" cy="215900"/>
          </a:xfrm>
          <a:prstGeom prst="rect">
            <a:avLst/>
          </a:prstGeom>
          <a:noFill/>
          <a:ln w="9525">
            <a:noFill/>
            <a:miter lim="800000"/>
            <a:headEnd/>
            <a:tailEnd/>
          </a:ln>
        </p:spPr>
        <p:txBody>
          <a:bodyPr wrap="none">
            <a:spAutoFit/>
          </a:bodyPr>
          <a:lstStyle/>
          <a:p>
            <a:pPr algn="l"/>
            <a:r>
              <a:rPr lang="en-US" sz="800"/>
              <a:t>Graphic 5.1.7 : Edit Inventory Verification Survey page buttons</a:t>
            </a:r>
          </a:p>
        </p:txBody>
      </p:sp>
      <p:sp>
        <p:nvSpPr>
          <p:cNvPr id="292887" name="Rectangle 27"/>
          <p:cNvSpPr>
            <a:spLocks noChangeArrowheads="1"/>
          </p:cNvSpPr>
          <p:nvPr/>
        </p:nvSpPr>
        <p:spPr bwMode="auto">
          <a:xfrm>
            <a:off x="6197600" y="5192713"/>
            <a:ext cx="514350" cy="13176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pPr eaLnBrk="1" hangingPunct="1"/>
            <a:r>
              <a:rPr lang="en-US" smtClean="0"/>
              <a:t>Lesson One – Review </a:t>
            </a:r>
          </a:p>
        </p:txBody>
      </p:sp>
      <p:sp>
        <p:nvSpPr>
          <p:cNvPr id="29389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30B0D70-9C38-490C-951F-4060D44009C7}" type="slidenum">
              <a:rPr lang="en-US" sz="800">
                <a:solidFill>
                  <a:schemeClr val="bg1"/>
                </a:solidFill>
                <a:ea typeface="ＭＳ Ｐゴシック"/>
                <a:cs typeface="ＭＳ Ｐゴシック"/>
              </a:rPr>
              <a:pPr algn="r" eaLnBrk="0" hangingPunct="0"/>
              <a:t>284</a:t>
            </a:fld>
            <a:endParaRPr lang="en-US" sz="800">
              <a:solidFill>
                <a:schemeClr val="bg1"/>
              </a:solidFill>
              <a:ea typeface="ＭＳ Ｐゴシック"/>
              <a:cs typeface="ＭＳ Ｐゴシック"/>
            </a:endParaRPr>
          </a:p>
        </p:txBody>
      </p:sp>
      <p:sp>
        <p:nvSpPr>
          <p:cNvPr id="293892" name="Rectangle 3"/>
          <p:cNvSpPr txBox="1">
            <a:spLocks noChangeArrowheads="1"/>
          </p:cNvSpPr>
          <p:nvPr/>
        </p:nvSpPr>
        <p:spPr bwMode="auto">
          <a:xfrm>
            <a:off x="0" y="1220788"/>
            <a:ext cx="535463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covered the following topics: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an Inventory Verification Survey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Completing an Inventory Verification Survey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pPr eaLnBrk="1" hangingPunct="1"/>
            <a:r>
              <a:rPr lang="en-US" smtClean="0"/>
              <a:t>Module Five – Review</a:t>
            </a:r>
          </a:p>
        </p:txBody>
      </p:sp>
      <p:sp>
        <p:nvSpPr>
          <p:cNvPr id="2949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86DC5A5-E0BD-4EE8-8A4B-2957885DF533}" type="slidenum">
              <a:rPr lang="en-US" sz="800">
                <a:solidFill>
                  <a:schemeClr val="bg1"/>
                </a:solidFill>
                <a:ea typeface="ＭＳ Ｐゴシック"/>
                <a:cs typeface="ＭＳ Ｐゴシック"/>
              </a:rPr>
              <a:pPr algn="r" eaLnBrk="0" hangingPunct="0"/>
              <a:t>285</a:t>
            </a:fld>
            <a:endParaRPr lang="en-US" sz="800">
              <a:solidFill>
                <a:schemeClr val="bg1"/>
              </a:solidFill>
              <a:ea typeface="ＭＳ Ｐゴシック"/>
              <a:cs typeface="ＭＳ Ｐゴシック"/>
            </a:endParaRPr>
          </a:p>
        </p:txBody>
      </p:sp>
      <p:sp>
        <p:nvSpPr>
          <p:cNvPr id="294916" name="Rectangle 3"/>
          <p:cNvSpPr txBox="1">
            <a:spLocks noChangeArrowheads="1"/>
          </p:cNvSpPr>
          <p:nvPr/>
        </p:nvSpPr>
        <p:spPr bwMode="auto">
          <a:xfrm>
            <a:off x="0" y="1220788"/>
            <a:ext cx="512286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Five covered the following lesson:</a:t>
            </a:r>
          </a:p>
        </p:txBody>
      </p:sp>
      <p:graphicFrame>
        <p:nvGraphicFramePr>
          <p:cNvPr id="6" name="Table 5"/>
          <p:cNvGraphicFramePr>
            <a:graphicFrameLocks noGrp="1"/>
          </p:cNvGraphicFramePr>
          <p:nvPr/>
        </p:nvGraphicFramePr>
        <p:xfrm>
          <a:off x="430213" y="1773238"/>
          <a:ext cx="7071360" cy="33528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ChangeArrowheads="1"/>
          </p:cNvSpPr>
          <p:nvPr>
            <p:ph type="title"/>
          </p:nvPr>
        </p:nvSpPr>
        <p:spPr/>
        <p:txBody>
          <a:bodyPr/>
          <a:lstStyle/>
          <a:p>
            <a:pPr eaLnBrk="1" hangingPunct="1"/>
            <a:r>
              <a:rPr lang="en-US" smtClean="0"/>
              <a:t>PCARSS Training Guide – Review </a:t>
            </a:r>
          </a:p>
        </p:txBody>
      </p:sp>
      <p:sp>
        <p:nvSpPr>
          <p:cNvPr id="295939" name="Rectangle 3"/>
          <p:cNvSpPr txBox="1">
            <a:spLocks noChangeArrowheads="1"/>
          </p:cNvSpPr>
          <p:nvPr/>
        </p:nvSpPr>
        <p:spPr bwMode="auto">
          <a:xfrm>
            <a:off x="0" y="1220788"/>
            <a:ext cx="64928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The PCARSS Training Guide covered the following modules:</a:t>
            </a:r>
          </a:p>
        </p:txBody>
      </p:sp>
      <p:sp>
        <p:nvSpPr>
          <p:cNvPr id="29594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032237A-7764-455E-885B-587545D818F7}" type="slidenum">
              <a:rPr lang="en-US" sz="800">
                <a:solidFill>
                  <a:schemeClr val="bg1"/>
                </a:solidFill>
                <a:ea typeface="ＭＳ Ｐゴシック"/>
                <a:cs typeface="ＭＳ Ｐゴシック"/>
              </a:rPr>
              <a:pPr algn="r" eaLnBrk="0" hangingPunct="0"/>
              <a:t>286</a:t>
            </a:fld>
            <a:endParaRPr lang="en-US" sz="800">
              <a:solidFill>
                <a:schemeClr val="bg1"/>
              </a:solidFill>
              <a:ea typeface="ＭＳ Ｐゴシック"/>
              <a:cs typeface="ＭＳ Ｐゴシック"/>
            </a:endParaRPr>
          </a:p>
        </p:txBody>
      </p:sp>
      <p:graphicFrame>
        <p:nvGraphicFramePr>
          <p:cNvPr id="6" name="Table 5"/>
          <p:cNvGraphicFramePr>
            <a:graphicFrameLocks noGrp="1"/>
          </p:cNvGraphicFramePr>
          <p:nvPr/>
        </p:nvGraphicFramePr>
        <p:xfrm>
          <a:off x="430213" y="1773238"/>
          <a:ext cx="7071360" cy="167640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Module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PCARSS Overview</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PLCO, Support PLCO, and Administrator Roles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a:t>
                      </a:r>
                      <a:r>
                        <a:rPr lang="en-US" sz="1600" b="0" baseline="0" dirty="0" smtClean="0"/>
                        <a:t> Three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Contractor Role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Screener and Read-only Screener Roles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Module</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QAR Role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1755775" y="292100"/>
            <a:ext cx="7388225" cy="695325"/>
          </a:xfrm>
        </p:spPr>
        <p:txBody>
          <a:bodyPr/>
          <a:lstStyle/>
          <a:p>
            <a:pPr eaLnBrk="1" hangingPunct="1"/>
            <a:r>
              <a:rPr lang="en-US" smtClean="0"/>
              <a:t>Module One – Review</a:t>
            </a:r>
          </a:p>
        </p:txBody>
      </p:sp>
      <p:sp>
        <p:nvSpPr>
          <p:cNvPr id="32771"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F6FD446-D2E4-489D-B334-F63A4FF552F6}" type="slidenum">
              <a:rPr lang="en-US" sz="800">
                <a:solidFill>
                  <a:schemeClr val="bg1"/>
                </a:solidFill>
                <a:ea typeface="ＭＳ Ｐゴシック"/>
                <a:cs typeface="ＭＳ Ｐゴシック"/>
              </a:rPr>
              <a:pPr algn="r" eaLnBrk="0" hangingPunct="0"/>
              <a:t>29</a:t>
            </a:fld>
            <a:endParaRPr lang="en-US" sz="800">
              <a:solidFill>
                <a:schemeClr val="bg1"/>
              </a:solidFill>
              <a:ea typeface="ＭＳ Ｐゴシック"/>
              <a:cs typeface="ＭＳ Ｐゴシック"/>
            </a:endParaRPr>
          </a:p>
        </p:txBody>
      </p:sp>
      <p:sp>
        <p:nvSpPr>
          <p:cNvPr id="32772" name="Rectangle 3"/>
          <p:cNvSpPr txBox="1">
            <a:spLocks noChangeArrowheads="1"/>
          </p:cNvSpPr>
          <p:nvPr/>
        </p:nvSpPr>
        <p:spPr bwMode="auto">
          <a:xfrm>
            <a:off x="0" y="1220788"/>
            <a:ext cx="518953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b="1"/>
              <a:t>Module One covered the following lessons: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About PCARSS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User Roles and Processes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smtClean="0"/>
              <a:t>Course Topics</a:t>
            </a:r>
          </a:p>
        </p:txBody>
      </p:sp>
      <p:graphicFrame>
        <p:nvGraphicFramePr>
          <p:cNvPr id="6197" name="Group 53"/>
          <p:cNvGraphicFramePr>
            <a:graphicFrameLocks noGrp="1"/>
          </p:cNvGraphicFramePr>
          <p:nvPr>
            <p:ph idx="1"/>
          </p:nvPr>
        </p:nvGraphicFramePr>
        <p:xfrm>
          <a:off x="344488" y="1765300"/>
          <a:ext cx="8402637" cy="4626864"/>
        </p:xfrm>
        <a:graphic>
          <a:graphicData uri="http://schemas.openxmlformats.org/drawingml/2006/table">
            <a:tbl>
              <a:tblPr/>
              <a:tblGrid>
                <a:gridCol w="1785937"/>
                <a:gridCol w="6616700"/>
              </a:tblGrid>
              <a:tr h="9471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Common Tasks</a:t>
                      </a: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Viewing the PLCO Home Page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Viewing the Administrator Home Page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Searching Inventory</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Uploading Flat Files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Performing Screener Tasks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hlinkClick r:id="rId7" action="ppaction://hlinksldjump"/>
                        </a:rPr>
                        <a:t>Viewing and Editing Preferences</a:t>
                      </a:r>
                      <a:endParaRPr kumimoji="0" lang="en-US" sz="1200" b="0" i="0" u="none" strike="noStrike" cap="none" normalizeH="0" baseline="0" smtClean="0">
                        <a:ln>
                          <a:noFill/>
                        </a:ln>
                        <a:solidFill>
                          <a:schemeClr val="tx1"/>
                        </a:solidFill>
                        <a:effectLst/>
                        <a:latin typeface="Arial" pitchFamily="34"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Contacts</a:t>
                      </a: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8" action="ppaction://hlinksldjump"/>
                        </a:rPr>
                        <a:t>Adding a Contact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9" action="ppaction://hlinksldjump"/>
                        </a:rPr>
                        <a:t>Editing and Deleting a Contact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Inventory Schedules</a:t>
                      </a: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0" action="ppaction://hlinksldjump"/>
                        </a:rPr>
                        <a:t>Managing the Inventory Schedules Workload</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1" action="ppaction://hlinksldjump"/>
                        </a:rPr>
                        <a:t>Creating an Inventory Schedule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2" action="ppaction://hlinksldjump"/>
                        </a:rPr>
                        <a:t>Copying an Existing Inventory Schedule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Submitting a Draft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Deleting an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5" action="ppaction://hlinksldjump"/>
                        </a:rPr>
                        <a:t>Deleting a Line Item</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6" action="ppaction://hlinksldjump"/>
                        </a:rPr>
                        <a:t>Searching for an Inventory Schedule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7" action="ppaction://hlinksldjump"/>
                        </a:rPr>
                        <a:t>Viewing Inventory Schedule History</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471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8" action="ppaction://hlinksldjump"/>
                        </a:rPr>
                        <a:t>Editing an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6192"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Two – PLCO, Support PLCO, and Administrator Roles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755775" y="330200"/>
            <a:ext cx="7388225" cy="695325"/>
          </a:xfrm>
        </p:spPr>
        <p:txBody>
          <a:bodyPr/>
          <a:lstStyle/>
          <a:p>
            <a:pPr eaLnBrk="1" hangingPunct="1"/>
            <a:r>
              <a:rPr lang="en-US" smtClean="0"/>
              <a:t>Module Two – PLCO and Administrator Roles</a:t>
            </a:r>
          </a:p>
        </p:txBody>
      </p:sp>
      <p:sp>
        <p:nvSpPr>
          <p:cNvPr id="33795"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Module Two</a:t>
            </a:r>
          </a:p>
          <a:p>
            <a:pPr eaLnBrk="0" hangingPunct="0"/>
            <a:endParaRPr lang="en-US" sz="4000" b="1">
              <a:ea typeface="Arial Unicode MS" pitchFamily="34" charset="-128"/>
              <a:cs typeface="Arial Unicode MS" pitchFamily="34" charset="-128"/>
            </a:endParaRPr>
          </a:p>
          <a:p>
            <a:pPr eaLnBrk="0" hangingPunct="0"/>
            <a:r>
              <a:rPr lang="en-US" sz="2000" b="1"/>
              <a:t>PLCO, Support PLCO, and Administrator Roles</a:t>
            </a:r>
            <a:endParaRPr lang="en-US" sz="2000" b="1">
              <a:ea typeface="Arial Unicode MS" pitchFamily="34" charset="-128"/>
              <a:cs typeface="Arial Unicode MS" pitchFamily="34" charset="-128"/>
            </a:endParaRPr>
          </a:p>
        </p:txBody>
      </p:sp>
      <p:sp>
        <p:nvSpPr>
          <p:cNvPr id="3379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C1EE982-0EAA-4E3F-8E72-6751A5146394}" type="slidenum">
              <a:rPr lang="en-US" sz="800">
                <a:solidFill>
                  <a:schemeClr val="bg1"/>
                </a:solidFill>
                <a:ea typeface="Arial Unicode MS" pitchFamily="34" charset="-128"/>
                <a:cs typeface="Arial Unicode MS" pitchFamily="34" charset="-128"/>
              </a:rPr>
              <a:pPr algn="r" eaLnBrk="0" hangingPunct="0"/>
              <a:t>30</a:t>
            </a:fld>
            <a:endParaRPr lang="en-US" sz="800">
              <a:solidFill>
                <a:schemeClr val="bg1"/>
              </a:solidFill>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755775" y="292100"/>
            <a:ext cx="7388225" cy="695325"/>
          </a:xfrm>
        </p:spPr>
        <p:txBody>
          <a:bodyPr/>
          <a:lstStyle/>
          <a:p>
            <a:pPr eaLnBrk="1" hangingPunct="1"/>
            <a:r>
              <a:rPr lang="en-US" smtClean="0"/>
              <a:t>Module Two – Lessons</a:t>
            </a:r>
          </a:p>
        </p:txBody>
      </p:sp>
      <p:sp>
        <p:nvSpPr>
          <p:cNvPr id="3481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1285F33-905C-41BA-B8ED-3380B1478BCF}" type="slidenum">
              <a:rPr lang="en-US" sz="800">
                <a:solidFill>
                  <a:schemeClr val="bg1"/>
                </a:solidFill>
                <a:ea typeface="Arial Unicode MS" pitchFamily="34" charset="-128"/>
                <a:cs typeface="Arial Unicode MS" pitchFamily="34" charset="-128"/>
              </a:rPr>
              <a:pPr algn="r" eaLnBrk="0" hangingPunct="0"/>
              <a:t>31</a:t>
            </a:fld>
            <a:endParaRPr lang="en-US" sz="800">
              <a:solidFill>
                <a:schemeClr val="bg1"/>
              </a:solidFill>
              <a:ea typeface="Arial Unicode MS" pitchFamily="34" charset="-128"/>
              <a:cs typeface="Arial Unicode MS" pitchFamily="34" charset="-128"/>
            </a:endParaRPr>
          </a:p>
        </p:txBody>
      </p:sp>
      <p:sp>
        <p:nvSpPr>
          <p:cNvPr id="34820" name="TextBox 9"/>
          <p:cNvSpPr txBox="1">
            <a:spLocks noChangeArrowheads="1"/>
          </p:cNvSpPr>
          <p:nvPr/>
        </p:nvSpPr>
        <p:spPr bwMode="auto">
          <a:xfrm>
            <a:off x="128588" y="1420813"/>
            <a:ext cx="4222750" cy="336550"/>
          </a:xfrm>
          <a:prstGeom prst="rect">
            <a:avLst/>
          </a:prstGeom>
          <a:noFill/>
          <a:ln w="9525">
            <a:noFill/>
            <a:miter lim="800000"/>
            <a:headEnd/>
            <a:tailEnd/>
          </a:ln>
        </p:spPr>
        <p:txBody>
          <a:bodyPr>
            <a:spAutoFit/>
          </a:bodyPr>
          <a:lstStyle/>
          <a:p>
            <a:pPr algn="l" eaLnBrk="0" hangingPunct="0"/>
            <a:endParaRPr lang="en-US" sz="1600" b="1">
              <a:ea typeface="Arial Unicode MS" pitchFamily="34" charset="-128"/>
              <a:cs typeface="Arial Unicode MS" pitchFamily="34" charset="-128"/>
            </a:endParaRPr>
          </a:p>
        </p:txBody>
      </p:sp>
      <p:sp>
        <p:nvSpPr>
          <p:cNvPr id="34821" name="TextBox 9"/>
          <p:cNvSpPr txBox="1">
            <a:spLocks noChangeArrowheads="1"/>
          </p:cNvSpPr>
          <p:nvPr/>
        </p:nvSpPr>
        <p:spPr bwMode="auto">
          <a:xfrm>
            <a:off x="280988" y="1573213"/>
            <a:ext cx="4222750" cy="336550"/>
          </a:xfrm>
          <a:prstGeom prst="rect">
            <a:avLst/>
          </a:prstGeom>
          <a:noFill/>
          <a:ln w="9525">
            <a:noFill/>
            <a:miter lim="800000"/>
            <a:headEnd/>
            <a:tailEnd/>
          </a:ln>
        </p:spPr>
        <p:txBody>
          <a:bodyPr>
            <a:spAutoFit/>
          </a:bodyPr>
          <a:lstStyle/>
          <a:p>
            <a:pPr algn="l" eaLnBrk="0" hangingPunct="0"/>
            <a:endParaRPr lang="en-US" sz="1600" b="1">
              <a:ea typeface="Arial Unicode MS" pitchFamily="34" charset="-128"/>
              <a:cs typeface="Arial Unicode MS" pitchFamily="34" charset="-128"/>
            </a:endParaRPr>
          </a:p>
        </p:txBody>
      </p:sp>
      <p:sp>
        <p:nvSpPr>
          <p:cNvPr id="3482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Two Lessons</a:t>
            </a:r>
          </a:p>
        </p:txBody>
      </p:sp>
      <p:graphicFrame>
        <p:nvGraphicFramePr>
          <p:cNvPr id="8" name="Table 7"/>
          <p:cNvGraphicFramePr>
            <a:graphicFrameLocks noGrp="1"/>
          </p:cNvGraphicFramePr>
          <p:nvPr/>
        </p:nvGraphicFramePr>
        <p:xfrm>
          <a:off x="430213" y="1773238"/>
          <a:ext cx="7071360" cy="3017520"/>
        </p:xfrm>
        <a:graphic>
          <a:graphicData uri="http://schemas.openxmlformats.org/drawingml/2006/table">
            <a:tbl>
              <a:tblPr>
                <a:tableStyleId>{5C22544A-7EE6-4342-B048-85BDC9FD1C3A}</a:tableStyleId>
              </a:tblPr>
              <a:tblGrid>
                <a:gridCol w="1947134"/>
                <a:gridCol w="5124226"/>
              </a:tblGrid>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Lesson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Common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Contacts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Inventory Schedules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Referrals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Cases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Requisitions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Seven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Sales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Eight</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Transfers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9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Lesson</a:t>
                      </a:r>
                      <a:r>
                        <a:rPr lang="en-US" sz="1600" b="0" baseline="0" dirty="0" smtClean="0"/>
                        <a:t> Nine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Support PLCO Request Process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1755775" y="292100"/>
            <a:ext cx="7388225" cy="695325"/>
          </a:xfrm>
        </p:spPr>
        <p:txBody>
          <a:bodyPr/>
          <a:lstStyle/>
          <a:p>
            <a:pPr eaLnBrk="1" hangingPunct="1"/>
            <a:r>
              <a:rPr lang="en-US" sz="2000" smtClean="0"/>
              <a:t>Lesson One – PLCO and Administrator Common Tasks</a:t>
            </a:r>
          </a:p>
        </p:txBody>
      </p:sp>
      <p:sp>
        <p:nvSpPr>
          <p:cNvPr id="3584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D1DAF6C-7210-4887-B56E-CC9998F668C8}" type="slidenum">
              <a:rPr lang="en-US" sz="800">
                <a:solidFill>
                  <a:schemeClr val="bg1"/>
                </a:solidFill>
              </a:rPr>
              <a:pPr algn="r" eaLnBrk="0" hangingPunct="0"/>
              <a:t>32</a:t>
            </a:fld>
            <a:endParaRPr lang="en-US" sz="800">
              <a:solidFill>
                <a:schemeClr val="bg1"/>
              </a:solidFill>
            </a:endParaRPr>
          </a:p>
        </p:txBody>
      </p:sp>
      <p:sp>
        <p:nvSpPr>
          <p:cNvPr id="3584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One</a:t>
            </a:r>
          </a:p>
          <a:p>
            <a:pPr eaLnBrk="0" hangingPunct="0"/>
            <a:endParaRPr lang="en-US" sz="4000" b="1">
              <a:ea typeface="Arial Unicode MS" pitchFamily="34" charset="-128"/>
              <a:cs typeface="Arial Unicode MS" pitchFamily="34" charset="-128"/>
            </a:endParaRPr>
          </a:p>
          <a:p>
            <a:pPr eaLnBrk="0" hangingPunct="0"/>
            <a:r>
              <a:rPr lang="en-US" sz="2400" b="1"/>
              <a:t>Common Tasks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One – Topics</a:t>
            </a:r>
          </a:p>
        </p:txBody>
      </p:sp>
      <p:sp>
        <p:nvSpPr>
          <p:cNvPr id="3686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7DF75C7-7F87-4572-9868-E12ABE1F2CD9}" type="slidenum">
              <a:rPr lang="en-US" sz="800">
                <a:solidFill>
                  <a:schemeClr val="bg1"/>
                </a:solidFill>
                <a:ea typeface="Arial Unicode MS" pitchFamily="34" charset="-128"/>
                <a:cs typeface="Arial Unicode MS" pitchFamily="34" charset="-128"/>
              </a:rPr>
              <a:pPr algn="r" eaLnBrk="0" hangingPunct="0"/>
              <a:t>33</a:t>
            </a:fld>
            <a:endParaRPr lang="en-US" sz="800">
              <a:solidFill>
                <a:schemeClr val="bg1"/>
              </a:solidFill>
              <a:ea typeface="Arial Unicode MS" pitchFamily="34" charset="-128"/>
              <a:cs typeface="Arial Unicode MS" pitchFamily="34" charset="-128"/>
            </a:endParaRPr>
          </a:p>
        </p:txBody>
      </p:sp>
      <p:sp>
        <p:nvSpPr>
          <p:cNvPr id="36868" name="Text Box 4"/>
          <p:cNvSpPr txBox="1">
            <a:spLocks noChangeArrowheads="1"/>
          </p:cNvSpPr>
          <p:nvPr/>
        </p:nvSpPr>
        <p:spPr bwMode="auto">
          <a:xfrm>
            <a:off x="258763" y="2033588"/>
            <a:ext cx="6783387" cy="366712"/>
          </a:xfrm>
          <a:prstGeom prst="rect">
            <a:avLst/>
          </a:prstGeom>
          <a:noFill/>
          <a:ln w="9525">
            <a:noFill/>
            <a:miter lim="800000"/>
            <a:headEnd/>
            <a:tailEnd/>
          </a:ln>
        </p:spPr>
        <p:txBody>
          <a:bodyPr>
            <a:spAutoFit/>
          </a:bodyPr>
          <a:lstStyle/>
          <a:p>
            <a:pPr algn="l">
              <a:spcBef>
                <a:spcPct val="50000"/>
              </a:spcBef>
            </a:pPr>
            <a:endParaRPr lang="en-US"/>
          </a:p>
        </p:txBody>
      </p:sp>
      <p:sp>
        <p:nvSpPr>
          <p:cNvPr id="36869"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Topics</a:t>
            </a:r>
          </a:p>
        </p:txBody>
      </p:sp>
      <p:graphicFrame>
        <p:nvGraphicFramePr>
          <p:cNvPr id="7" name="Table 6"/>
          <p:cNvGraphicFramePr>
            <a:graphicFrameLocks noGrp="1"/>
          </p:cNvGraphicFramePr>
          <p:nvPr/>
        </p:nvGraphicFramePr>
        <p:xfrm>
          <a:off x="430213" y="1773238"/>
          <a:ext cx="7071360" cy="2011680"/>
        </p:xfrm>
        <a:graphic>
          <a:graphicData uri="http://schemas.openxmlformats.org/drawingml/2006/table">
            <a:tbl>
              <a:tblPr>
                <a:tableStyleId>{5C22544A-7EE6-4342-B048-85BDC9FD1C3A}</a:tableStyleId>
              </a:tblPr>
              <a:tblGrid>
                <a:gridCol w="1947134"/>
                <a:gridCol w="5124226"/>
              </a:tblGrid>
              <a:tr h="193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PLCO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Administrator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Inventory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Uploading Flat Files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Performing Screener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5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Viewing and Editing Preferences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Viewing the PLCO Home Page	</a:t>
            </a:r>
          </a:p>
        </p:txBody>
      </p:sp>
      <p:sp>
        <p:nvSpPr>
          <p:cNvPr id="3789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13FA4BF-FB8F-4D10-9525-AD40A927E148}" type="slidenum">
              <a:rPr lang="en-US" sz="800">
                <a:solidFill>
                  <a:schemeClr val="bg1"/>
                </a:solidFill>
                <a:ea typeface="Arial Unicode MS" pitchFamily="34" charset="-128"/>
                <a:cs typeface="Arial Unicode MS" pitchFamily="34" charset="-128"/>
              </a:rPr>
              <a:pPr algn="r" eaLnBrk="0" hangingPunct="0"/>
              <a:t>34</a:t>
            </a:fld>
            <a:endParaRPr lang="en-US" sz="800">
              <a:solidFill>
                <a:schemeClr val="bg1"/>
              </a:solidFill>
              <a:ea typeface="Arial Unicode MS" pitchFamily="34" charset="-128"/>
              <a:cs typeface="Arial Unicode MS" pitchFamily="34" charset="-128"/>
            </a:endParaRPr>
          </a:p>
        </p:txBody>
      </p:sp>
      <p:sp>
        <p:nvSpPr>
          <p:cNvPr id="3789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PLCO Home Page</a:t>
            </a:r>
          </a:p>
        </p:txBody>
      </p:sp>
      <p:sp>
        <p:nvSpPr>
          <p:cNvPr id="37893" name="Text Box 5"/>
          <p:cNvSpPr txBox="1">
            <a:spLocks noChangeArrowheads="1"/>
          </p:cNvSpPr>
          <p:nvPr/>
        </p:nvSpPr>
        <p:spPr bwMode="auto">
          <a:xfrm>
            <a:off x="0" y="1787525"/>
            <a:ext cx="3417888" cy="4017963"/>
          </a:xfrm>
          <a:prstGeom prst="rect">
            <a:avLst/>
          </a:prstGeom>
          <a:noFill/>
          <a:ln w="9525">
            <a:noFill/>
            <a:miter lim="800000"/>
            <a:headEnd/>
            <a:tailEnd/>
          </a:ln>
        </p:spPr>
        <p:txBody>
          <a:bodyPr>
            <a:spAutoFit/>
          </a:bodyPr>
          <a:lstStyle/>
          <a:p>
            <a:pPr algn="l">
              <a:spcBef>
                <a:spcPct val="50000"/>
              </a:spcBef>
            </a:pPr>
            <a:r>
              <a:rPr lang="en-US" sz="1200"/>
              <a:t>The Plant Clearance Officer Home Page appears when you log into the PCARSS application through IWAM or EWAM as a Plant Clearance Officer (Graphic 2.1.1).</a:t>
            </a:r>
          </a:p>
          <a:p>
            <a:pPr algn="l">
              <a:spcBef>
                <a:spcPct val="50000"/>
              </a:spcBef>
            </a:pPr>
            <a:endParaRPr lang="en-US" sz="1200"/>
          </a:p>
          <a:p>
            <a:pPr algn="l"/>
            <a:r>
              <a:rPr lang="en-US" sz="1200"/>
              <a:t>The following tabs appear on the Plant Clearance Officer Home Page:</a:t>
            </a:r>
          </a:p>
          <a:p>
            <a:pPr algn="l"/>
            <a:endParaRPr lang="en-US" sz="1200"/>
          </a:p>
          <a:p>
            <a:pPr lvl="1" indent="114300" algn="l">
              <a:buFontTx/>
              <a:buChar char="•"/>
            </a:pPr>
            <a:r>
              <a:rPr lang="en-US" sz="1200" b="1"/>
              <a:t>Items Requiring your Attention</a:t>
            </a:r>
            <a:r>
              <a:rPr lang="en-US" sz="1200"/>
              <a:t> - Items requiring your immediate attention appear under this tab. The number next to a category is the number of items requiring your attention in that category, and the count is updated based on your workloads. PCARSS will not display categories with a count of zero, and if all categories have a count of zero, this tab will not appear at all. </a:t>
            </a:r>
          </a:p>
          <a:p>
            <a:pPr lvl="1" indent="114300" algn="l"/>
            <a:endParaRPr lang="en-US" sz="1200"/>
          </a:p>
          <a:p>
            <a:pPr lvl="1" indent="114300" algn="l">
              <a:buFontTx/>
              <a:buChar char="•"/>
            </a:pPr>
            <a:r>
              <a:rPr lang="en-US" sz="1200" b="1"/>
              <a:t>Tasks</a:t>
            </a:r>
            <a:r>
              <a:rPr lang="en-US" sz="1200"/>
              <a:t> - The links under this tab allow you to perform different tasks.</a:t>
            </a:r>
          </a:p>
        </p:txBody>
      </p:sp>
      <p:sp>
        <p:nvSpPr>
          <p:cNvPr id="37894" name="Rectangle 14"/>
          <p:cNvSpPr>
            <a:spLocks noChangeArrowheads="1"/>
          </p:cNvSpPr>
          <p:nvPr/>
        </p:nvSpPr>
        <p:spPr bwMode="auto">
          <a:xfrm>
            <a:off x="3638550" y="4502150"/>
            <a:ext cx="2508250" cy="214313"/>
          </a:xfrm>
          <a:prstGeom prst="rect">
            <a:avLst/>
          </a:prstGeom>
          <a:noFill/>
          <a:ln w="9525">
            <a:noFill/>
            <a:miter lim="800000"/>
            <a:headEnd/>
            <a:tailEnd/>
          </a:ln>
        </p:spPr>
        <p:txBody>
          <a:bodyPr wrap="none">
            <a:spAutoFit/>
          </a:bodyPr>
          <a:lstStyle/>
          <a:p>
            <a:pPr algn="l"/>
            <a:r>
              <a:rPr lang="en-US" sz="800"/>
              <a:t>Graphic 2.1.1 : Plant Clearance Officer Home Page</a:t>
            </a:r>
          </a:p>
        </p:txBody>
      </p:sp>
      <p:sp>
        <p:nvSpPr>
          <p:cNvPr id="37895" name="Rectangle 12"/>
          <p:cNvSpPr>
            <a:spLocks noChangeArrowheads="1"/>
          </p:cNvSpPr>
          <p:nvPr/>
        </p:nvSpPr>
        <p:spPr bwMode="auto">
          <a:xfrm>
            <a:off x="4448175" y="3246438"/>
            <a:ext cx="247650" cy="366712"/>
          </a:xfrm>
          <a:prstGeom prst="rect">
            <a:avLst/>
          </a:prstGeom>
          <a:noFill/>
          <a:ln w="19050" algn="ctr">
            <a:noFill/>
            <a:miter lim="800000"/>
            <a:headEnd/>
            <a:tailEnd/>
          </a:ln>
        </p:spPr>
        <p:txBody>
          <a:bodyPr wrap="none">
            <a:spAutoFit/>
          </a:bodyPr>
          <a:lstStyle/>
          <a:p>
            <a:r>
              <a:rPr lang="en-US"/>
              <a:t> </a:t>
            </a:r>
          </a:p>
        </p:txBody>
      </p:sp>
      <p:sp>
        <p:nvSpPr>
          <p:cNvPr id="37896" name="Rectangle 13"/>
          <p:cNvSpPr>
            <a:spLocks noChangeArrowheads="1"/>
          </p:cNvSpPr>
          <p:nvPr/>
        </p:nvSpPr>
        <p:spPr bwMode="auto">
          <a:xfrm>
            <a:off x="4097338" y="5307013"/>
            <a:ext cx="247650" cy="366712"/>
          </a:xfrm>
          <a:prstGeom prst="rect">
            <a:avLst/>
          </a:prstGeom>
          <a:noFill/>
          <a:ln w="19050" algn="ctr">
            <a:noFill/>
            <a:miter lim="800000"/>
            <a:headEnd/>
            <a:tailEnd/>
          </a:ln>
        </p:spPr>
        <p:txBody>
          <a:bodyPr wrap="none">
            <a:spAutoFit/>
          </a:bodyPr>
          <a:lstStyle/>
          <a:p>
            <a:r>
              <a:rPr lang="en-US"/>
              <a:t> </a:t>
            </a:r>
          </a:p>
        </p:txBody>
      </p:sp>
      <p:pic>
        <p:nvPicPr>
          <p:cNvPr id="37897" name="Picture 14" descr="plco_home"/>
          <p:cNvPicPr>
            <a:picLocks noChangeAspect="1" noChangeArrowheads="1"/>
          </p:cNvPicPr>
          <p:nvPr/>
        </p:nvPicPr>
        <p:blipFill>
          <a:blip r:embed="rId3" cstate="print"/>
          <a:srcRect/>
          <a:stretch>
            <a:fillRect/>
          </a:stretch>
        </p:blipFill>
        <p:spPr bwMode="auto">
          <a:xfrm>
            <a:off x="3670300" y="1836738"/>
            <a:ext cx="5040313" cy="2622550"/>
          </a:xfrm>
          <a:prstGeom prst="rect">
            <a:avLst/>
          </a:prstGeom>
          <a:noFill/>
          <a:ln w="19050">
            <a:solidFill>
              <a:schemeClr val="tx1"/>
            </a:solidFill>
            <a:miter lim="800000"/>
            <a:headEnd/>
            <a:tailEnd/>
          </a:ln>
        </p:spPr>
      </p:pic>
      <p:sp>
        <p:nvSpPr>
          <p:cNvPr id="37898" name="Rectangle 10"/>
          <p:cNvSpPr>
            <a:spLocks noChangeArrowheads="1"/>
          </p:cNvSpPr>
          <p:nvPr/>
        </p:nvSpPr>
        <p:spPr bwMode="auto">
          <a:xfrm>
            <a:off x="3724275" y="3324225"/>
            <a:ext cx="331788" cy="174625"/>
          </a:xfrm>
          <a:prstGeom prst="rect">
            <a:avLst/>
          </a:prstGeom>
          <a:noFill/>
          <a:ln w="19050" algn="ctr">
            <a:solidFill>
              <a:schemeClr val="folHlink"/>
            </a:solidFill>
            <a:miter lim="800000"/>
            <a:headEnd/>
            <a:tailEnd/>
          </a:ln>
        </p:spPr>
        <p:txBody>
          <a:bodyPr wrap="none" anchor="ctr"/>
          <a:lstStyle/>
          <a:p>
            <a:endParaRPr lang="en-US"/>
          </a:p>
        </p:txBody>
      </p:sp>
      <p:sp>
        <p:nvSpPr>
          <p:cNvPr id="37899" name="Rectangle 9"/>
          <p:cNvSpPr>
            <a:spLocks noChangeArrowheads="1"/>
          </p:cNvSpPr>
          <p:nvPr/>
        </p:nvSpPr>
        <p:spPr bwMode="auto">
          <a:xfrm>
            <a:off x="3713163" y="2730500"/>
            <a:ext cx="1211262" cy="160338"/>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200" smtClean="0"/>
              <a:t>Topic Two – Viewing the Administrator Home Page</a:t>
            </a:r>
          </a:p>
        </p:txBody>
      </p:sp>
      <p:sp>
        <p:nvSpPr>
          <p:cNvPr id="389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453538E-D345-4A39-ABF9-EE73FC8AB8F9}" type="slidenum">
              <a:rPr lang="en-US" sz="800">
                <a:solidFill>
                  <a:schemeClr val="bg1"/>
                </a:solidFill>
                <a:ea typeface="Arial Unicode MS" pitchFamily="34" charset="-128"/>
                <a:cs typeface="Arial Unicode MS" pitchFamily="34" charset="-128"/>
              </a:rPr>
              <a:pPr algn="r" eaLnBrk="0" hangingPunct="0"/>
              <a:t>35</a:t>
            </a:fld>
            <a:endParaRPr lang="en-US" sz="800">
              <a:solidFill>
                <a:schemeClr val="bg1"/>
              </a:solidFill>
              <a:ea typeface="Arial Unicode MS" pitchFamily="34" charset="-128"/>
              <a:cs typeface="Arial Unicode MS" pitchFamily="34" charset="-128"/>
            </a:endParaRPr>
          </a:p>
        </p:txBody>
      </p:sp>
      <p:sp>
        <p:nvSpPr>
          <p:cNvPr id="3891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the Administrator Home Page</a:t>
            </a:r>
          </a:p>
        </p:txBody>
      </p:sp>
      <p:sp>
        <p:nvSpPr>
          <p:cNvPr id="38917" name="Text Box 5"/>
          <p:cNvSpPr txBox="1">
            <a:spLocks noChangeArrowheads="1"/>
          </p:cNvSpPr>
          <p:nvPr/>
        </p:nvSpPr>
        <p:spPr bwMode="auto">
          <a:xfrm>
            <a:off x="0" y="1787525"/>
            <a:ext cx="3354388" cy="4291013"/>
          </a:xfrm>
          <a:prstGeom prst="rect">
            <a:avLst/>
          </a:prstGeom>
          <a:noFill/>
          <a:ln w="9525">
            <a:noFill/>
            <a:miter lim="800000"/>
            <a:headEnd/>
            <a:tailEnd/>
          </a:ln>
        </p:spPr>
        <p:txBody>
          <a:bodyPr>
            <a:spAutoFit/>
          </a:bodyPr>
          <a:lstStyle/>
          <a:p>
            <a:pPr algn="l">
              <a:spcBef>
                <a:spcPct val="50000"/>
              </a:spcBef>
            </a:pPr>
            <a:r>
              <a:rPr lang="en-US" sz="1200"/>
              <a:t>The Administrator Home Page appears when you log into the PCARSS application through IWAM as an Administrator and click the PCARSS icon on the eTools Portal (Graphic 2.1.2).</a:t>
            </a:r>
          </a:p>
          <a:p>
            <a:pPr algn="l"/>
            <a:endParaRPr lang="en-US" sz="1200"/>
          </a:p>
          <a:p>
            <a:pPr algn="l"/>
            <a:r>
              <a:rPr lang="en-US" sz="1200"/>
              <a:t>The following tabs appear on the Administrator Home Page:</a:t>
            </a:r>
          </a:p>
          <a:p>
            <a:pPr algn="l"/>
            <a:endParaRPr lang="en-US" sz="1200"/>
          </a:p>
          <a:p>
            <a:pPr lvl="1" indent="114300" algn="l">
              <a:buFontTx/>
              <a:buChar char="•"/>
            </a:pPr>
            <a:r>
              <a:rPr lang="en-US" sz="1200" b="1"/>
              <a:t>Items Requiring your Attention</a:t>
            </a:r>
            <a:r>
              <a:rPr lang="en-US" sz="1200"/>
              <a:t> - Items requiring your immediate attention appear under this tab. The number next to a category is the number of items requiring your attention in that category, and the count is updated based on your workloads. PCARSS will not display categories with a count of zero, and if all categories have a count of zero, this tab will not appear at all. The following categories may appear:</a:t>
            </a:r>
          </a:p>
          <a:p>
            <a:pPr algn="l"/>
            <a:endParaRPr lang="en-US" sz="1200"/>
          </a:p>
          <a:p>
            <a:pPr lvl="1" indent="114300" algn="l">
              <a:buFontTx/>
              <a:buChar char="•"/>
            </a:pPr>
            <a:r>
              <a:rPr lang="en-US" sz="1200" b="1"/>
              <a:t>Tasks</a:t>
            </a:r>
            <a:r>
              <a:rPr lang="en-US" sz="1200"/>
              <a:t> - The links under this tab allow you to perform different tasks.</a:t>
            </a:r>
          </a:p>
        </p:txBody>
      </p:sp>
      <p:sp>
        <p:nvSpPr>
          <p:cNvPr id="38918" name="Rectangle 14"/>
          <p:cNvSpPr>
            <a:spLocks noChangeArrowheads="1"/>
          </p:cNvSpPr>
          <p:nvPr/>
        </p:nvSpPr>
        <p:spPr bwMode="auto">
          <a:xfrm>
            <a:off x="3509963" y="4665663"/>
            <a:ext cx="2500312" cy="214312"/>
          </a:xfrm>
          <a:prstGeom prst="rect">
            <a:avLst/>
          </a:prstGeom>
          <a:noFill/>
          <a:ln w="9525">
            <a:noFill/>
            <a:miter lim="800000"/>
            <a:headEnd/>
            <a:tailEnd/>
          </a:ln>
        </p:spPr>
        <p:txBody>
          <a:bodyPr wrap="none">
            <a:spAutoFit/>
          </a:bodyPr>
          <a:lstStyle/>
          <a:p>
            <a:pPr algn="l"/>
            <a:r>
              <a:rPr lang="en-US" sz="800"/>
              <a:t>Graphic 2.1.2 : PCARSS Administrator Home Page</a:t>
            </a:r>
          </a:p>
        </p:txBody>
      </p:sp>
      <p:pic>
        <p:nvPicPr>
          <p:cNvPr id="38919" name="Picture 11" descr="admin_home"/>
          <p:cNvPicPr>
            <a:picLocks noChangeAspect="1" noChangeArrowheads="1"/>
          </p:cNvPicPr>
          <p:nvPr/>
        </p:nvPicPr>
        <p:blipFill>
          <a:blip r:embed="rId2" cstate="print"/>
          <a:srcRect/>
          <a:stretch>
            <a:fillRect/>
          </a:stretch>
        </p:blipFill>
        <p:spPr bwMode="auto">
          <a:xfrm>
            <a:off x="3521075" y="1858963"/>
            <a:ext cx="5354638" cy="2784475"/>
          </a:xfrm>
          <a:prstGeom prst="rect">
            <a:avLst/>
          </a:prstGeom>
          <a:noFill/>
          <a:ln w="19050">
            <a:solidFill>
              <a:schemeClr val="tx1"/>
            </a:solidFill>
            <a:miter lim="800000"/>
            <a:headEnd/>
            <a:tailEnd/>
          </a:ln>
        </p:spPr>
      </p:pic>
      <p:sp>
        <p:nvSpPr>
          <p:cNvPr id="38920" name="Rectangle 9"/>
          <p:cNvSpPr>
            <a:spLocks noChangeArrowheads="1"/>
          </p:cNvSpPr>
          <p:nvPr/>
        </p:nvSpPr>
        <p:spPr bwMode="auto">
          <a:xfrm>
            <a:off x="3567113" y="2778125"/>
            <a:ext cx="1265237" cy="212725"/>
          </a:xfrm>
          <a:prstGeom prst="rect">
            <a:avLst/>
          </a:prstGeom>
          <a:noFill/>
          <a:ln w="19050" algn="ctr">
            <a:solidFill>
              <a:schemeClr val="folHlink"/>
            </a:solidFill>
            <a:miter lim="800000"/>
            <a:headEnd/>
            <a:tailEnd/>
          </a:ln>
        </p:spPr>
        <p:txBody>
          <a:bodyPr wrap="none" anchor="ctr"/>
          <a:lstStyle/>
          <a:p>
            <a:endParaRPr lang="en-US"/>
          </a:p>
        </p:txBody>
      </p:sp>
      <p:sp>
        <p:nvSpPr>
          <p:cNvPr id="38921" name="Rectangle 7"/>
          <p:cNvSpPr>
            <a:spLocks noChangeArrowheads="1"/>
          </p:cNvSpPr>
          <p:nvPr/>
        </p:nvSpPr>
        <p:spPr bwMode="auto">
          <a:xfrm>
            <a:off x="3559175" y="3368675"/>
            <a:ext cx="360363" cy="138113"/>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7" descr="plco_home"/>
          <p:cNvPicPr>
            <a:picLocks noChangeAspect="1" noChangeArrowheads="1"/>
          </p:cNvPicPr>
          <p:nvPr/>
        </p:nvPicPr>
        <p:blipFill>
          <a:blip r:embed="rId3" cstate="print"/>
          <a:srcRect/>
          <a:stretch>
            <a:fillRect/>
          </a:stretch>
        </p:blipFill>
        <p:spPr bwMode="auto">
          <a:xfrm>
            <a:off x="3813175" y="1306513"/>
            <a:ext cx="3502025" cy="1822450"/>
          </a:xfrm>
          <a:prstGeom prst="rect">
            <a:avLst/>
          </a:prstGeom>
          <a:noFill/>
          <a:ln w="19050">
            <a:solidFill>
              <a:schemeClr val="tx1"/>
            </a:solidFill>
            <a:miter lim="800000"/>
            <a:headEnd/>
            <a:tailEnd/>
          </a:ln>
        </p:spPr>
      </p:pic>
      <p:sp>
        <p:nvSpPr>
          <p:cNvPr id="39939" name="Rectangle 2"/>
          <p:cNvSpPr>
            <a:spLocks noGrp="1" noChangeArrowheads="1"/>
          </p:cNvSpPr>
          <p:nvPr>
            <p:ph type="title" idx="4294967295"/>
          </p:nvPr>
        </p:nvSpPr>
        <p:spPr>
          <a:xfrm>
            <a:off x="1755775" y="282575"/>
            <a:ext cx="7388225" cy="717550"/>
          </a:xfrm>
        </p:spPr>
        <p:txBody>
          <a:bodyPr/>
          <a:lstStyle/>
          <a:p>
            <a:pPr eaLnBrk="1" hangingPunct="1"/>
            <a:r>
              <a:rPr lang="en-US" dirty="0" smtClean="0"/>
              <a:t>Topic Three – Searching Inventory</a:t>
            </a:r>
          </a:p>
        </p:txBody>
      </p:sp>
      <p:sp>
        <p:nvSpPr>
          <p:cNvPr id="3994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8F235E0-1000-4466-90E9-F20131E6E9D7}" type="slidenum">
              <a:rPr lang="en-US" sz="800">
                <a:solidFill>
                  <a:schemeClr val="bg1"/>
                </a:solidFill>
                <a:ea typeface="Arial Unicode MS" pitchFamily="34" charset="-128"/>
                <a:cs typeface="Arial Unicode MS" pitchFamily="34" charset="-128"/>
              </a:rPr>
              <a:pPr algn="r" eaLnBrk="0" hangingPunct="0"/>
              <a:t>36</a:t>
            </a:fld>
            <a:endParaRPr lang="en-US" sz="800">
              <a:solidFill>
                <a:schemeClr val="bg1"/>
              </a:solidFill>
              <a:ea typeface="Arial Unicode MS" pitchFamily="34" charset="-128"/>
              <a:cs typeface="Arial Unicode MS" pitchFamily="34" charset="-128"/>
            </a:endParaRPr>
          </a:p>
        </p:txBody>
      </p:sp>
      <p:graphicFrame>
        <p:nvGraphicFramePr>
          <p:cNvPr id="566317" name="Group 45"/>
          <p:cNvGraphicFramePr>
            <a:graphicFrameLocks noGrp="1"/>
          </p:cNvGraphicFramePr>
          <p:nvPr/>
        </p:nvGraphicFramePr>
        <p:xfrm>
          <a:off x="139700" y="3008229"/>
          <a:ext cx="3410175" cy="2316480"/>
        </p:xfrm>
        <a:graphic>
          <a:graphicData uri="http://schemas.openxmlformats.org/drawingml/2006/table">
            <a:tbl>
              <a:tblPr/>
              <a:tblGrid>
                <a:gridCol w="365760"/>
                <a:gridCol w="3044415"/>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Inventory (Graphics 2.1.3 – 2.1.5)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30262">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 </a:t>
                      </a:r>
                      <a:r>
                        <a:rPr kumimoji="0" lang="en-US" sz="1200" b="0" i="0" u="none" strike="noStrike" cap="none" normalizeH="0" baseline="0" dirty="0" smtClean="0">
                          <a:ln>
                            <a:noFill/>
                          </a:ln>
                          <a:solidFill>
                            <a:srgbClr val="000000"/>
                          </a:solidFill>
                          <a:effectLst/>
                          <a:latin typeface="Arial" pitchFamily="34" charset="0"/>
                        </a:rPr>
                        <a:t>from the </a:t>
                      </a:r>
                      <a:r>
                        <a:rPr kumimoji="0" lang="en-US" sz="1200" b="1" i="0" u="none" strike="noStrike" cap="none" normalizeH="0" baseline="0" dirty="0" smtClean="0">
                          <a:ln>
                            <a:noFill/>
                          </a:ln>
                          <a:solidFill>
                            <a:srgbClr val="000000"/>
                          </a:solidFill>
                          <a:effectLst/>
                          <a:latin typeface="Arial" pitchFamily="34" charset="0"/>
                        </a:rPr>
                        <a:t>Home Page</a:t>
                      </a:r>
                      <a:r>
                        <a:rPr kumimoji="0" lang="en-US" sz="1200" b="0" i="0" u="none" strike="noStrike" cap="none" normalizeH="0" baseline="0" dirty="0" smtClean="0">
                          <a:ln>
                            <a:noFill/>
                          </a:ln>
                          <a:solidFill>
                            <a:srgbClr val="000000"/>
                          </a:solidFill>
                          <a:effectLst/>
                          <a:latin typeface="Arial" pitchFamily="34" charset="0"/>
                        </a:rPr>
                        <a:t> (Graphic 2.1.3).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4998">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search inventory</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Search Inventory page appears (Graphic 2.1.4).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02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search fields to find the desired inventory.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4998">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4"/>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Property Search Results page appears (Graphic 2.1.5).</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9960" name="Picture 10" descr="search"/>
          <p:cNvPicPr>
            <a:picLocks noChangeAspect="1" noChangeArrowheads="1"/>
          </p:cNvPicPr>
          <p:nvPr/>
        </p:nvPicPr>
        <p:blipFill>
          <a:blip r:embed="rId4" cstate="print"/>
          <a:srcRect/>
          <a:stretch>
            <a:fillRect/>
          </a:stretch>
        </p:blipFill>
        <p:spPr bwMode="auto">
          <a:xfrm>
            <a:off x="1228725" y="3745788"/>
            <a:ext cx="152400" cy="142875"/>
          </a:xfrm>
          <a:prstGeom prst="rect">
            <a:avLst/>
          </a:prstGeom>
          <a:noFill/>
          <a:ln w="9525">
            <a:noFill/>
            <a:miter lim="800000"/>
            <a:headEnd/>
            <a:tailEnd/>
          </a:ln>
        </p:spPr>
      </p:pic>
      <p:sp>
        <p:nvSpPr>
          <p:cNvPr id="39961"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dirty="0"/>
              <a:t>Searching Inventory</a:t>
            </a:r>
          </a:p>
        </p:txBody>
      </p:sp>
      <p:sp>
        <p:nvSpPr>
          <p:cNvPr id="39962" name="Text Box 31"/>
          <p:cNvSpPr txBox="1">
            <a:spLocks noChangeArrowheads="1"/>
          </p:cNvSpPr>
          <p:nvPr/>
        </p:nvSpPr>
        <p:spPr bwMode="auto">
          <a:xfrm>
            <a:off x="0" y="1787525"/>
            <a:ext cx="3549650" cy="1015663"/>
          </a:xfrm>
          <a:prstGeom prst="rect">
            <a:avLst/>
          </a:prstGeom>
          <a:noFill/>
          <a:ln w="9525">
            <a:noFill/>
            <a:miter lim="800000"/>
            <a:headEnd/>
            <a:tailEnd/>
          </a:ln>
        </p:spPr>
        <p:txBody>
          <a:bodyPr>
            <a:spAutoFit/>
          </a:bodyPr>
          <a:lstStyle/>
          <a:p>
            <a:pPr algn="l"/>
            <a:r>
              <a:rPr lang="en-US" sz="1200" dirty="0"/>
              <a:t>The PLCO and Administrator roles can view </a:t>
            </a:r>
            <a:r>
              <a:rPr lang="en-US" sz="1200" dirty="0" smtClean="0"/>
              <a:t>the </a:t>
            </a:r>
            <a:r>
              <a:rPr lang="en-US" sz="1200" dirty="0"/>
              <a:t>inventory currently in PCARSS.</a:t>
            </a:r>
          </a:p>
          <a:p>
            <a:pPr algn="l"/>
            <a:r>
              <a:rPr lang="en-US" sz="1200" dirty="0"/>
              <a:t>PLCOs can </a:t>
            </a:r>
            <a:r>
              <a:rPr lang="en-US" sz="1200" dirty="0" smtClean="0"/>
              <a:t>only search for work that is their own, but Administrators can search for and </a:t>
            </a:r>
            <a:r>
              <a:rPr lang="en-US" sz="1200" dirty="0"/>
              <a:t>modify the work of any user. </a:t>
            </a:r>
          </a:p>
        </p:txBody>
      </p:sp>
      <p:sp>
        <p:nvSpPr>
          <p:cNvPr id="39963" name="Rectangle 35"/>
          <p:cNvSpPr>
            <a:spLocks noChangeArrowheads="1"/>
          </p:cNvSpPr>
          <p:nvPr/>
        </p:nvSpPr>
        <p:spPr bwMode="auto">
          <a:xfrm>
            <a:off x="6731000" y="1893888"/>
            <a:ext cx="541338" cy="125412"/>
          </a:xfrm>
          <a:prstGeom prst="rect">
            <a:avLst/>
          </a:prstGeom>
          <a:noFill/>
          <a:ln w="19050" algn="ctr">
            <a:solidFill>
              <a:schemeClr val="folHlink"/>
            </a:solidFill>
            <a:miter lim="800000"/>
            <a:headEnd/>
            <a:tailEnd/>
          </a:ln>
        </p:spPr>
        <p:txBody>
          <a:bodyPr wrap="none" anchor="ctr"/>
          <a:lstStyle/>
          <a:p>
            <a:endParaRPr lang="en-US"/>
          </a:p>
        </p:txBody>
      </p:sp>
      <p:sp>
        <p:nvSpPr>
          <p:cNvPr id="39964" name="Rectangle 36"/>
          <p:cNvSpPr>
            <a:spLocks noChangeArrowheads="1"/>
          </p:cNvSpPr>
          <p:nvPr/>
        </p:nvSpPr>
        <p:spPr bwMode="auto">
          <a:xfrm>
            <a:off x="6697663" y="4491038"/>
            <a:ext cx="220662" cy="80962"/>
          </a:xfrm>
          <a:prstGeom prst="rect">
            <a:avLst/>
          </a:prstGeom>
          <a:noFill/>
          <a:ln w="19050" algn="ctr">
            <a:solidFill>
              <a:schemeClr val="folHlink"/>
            </a:solidFill>
            <a:miter lim="800000"/>
            <a:headEnd/>
            <a:tailEnd/>
          </a:ln>
        </p:spPr>
        <p:txBody>
          <a:bodyPr wrap="none" anchor="ctr"/>
          <a:lstStyle/>
          <a:p>
            <a:endParaRPr lang="en-US"/>
          </a:p>
        </p:txBody>
      </p:sp>
      <p:sp>
        <p:nvSpPr>
          <p:cNvPr id="39965" name="Rectangle 14"/>
          <p:cNvSpPr>
            <a:spLocks noChangeArrowheads="1"/>
          </p:cNvSpPr>
          <p:nvPr/>
        </p:nvSpPr>
        <p:spPr bwMode="auto">
          <a:xfrm>
            <a:off x="7007225" y="4664075"/>
            <a:ext cx="2060575" cy="215900"/>
          </a:xfrm>
          <a:prstGeom prst="rect">
            <a:avLst/>
          </a:prstGeom>
          <a:noFill/>
          <a:ln w="9525">
            <a:noFill/>
            <a:miter lim="800000"/>
            <a:headEnd/>
            <a:tailEnd/>
          </a:ln>
        </p:spPr>
        <p:txBody>
          <a:bodyPr>
            <a:spAutoFit/>
          </a:bodyPr>
          <a:lstStyle/>
          <a:p>
            <a:pPr algn="l"/>
            <a:r>
              <a:rPr lang="en-US" sz="800" dirty="0"/>
              <a:t>Graphic 2.1.4 : Search Inventory page</a:t>
            </a:r>
          </a:p>
        </p:txBody>
      </p:sp>
      <p:sp>
        <p:nvSpPr>
          <p:cNvPr id="39966" name="Rectangle 14"/>
          <p:cNvSpPr>
            <a:spLocks noChangeArrowheads="1"/>
          </p:cNvSpPr>
          <p:nvPr/>
        </p:nvSpPr>
        <p:spPr bwMode="auto">
          <a:xfrm>
            <a:off x="3787775" y="3149600"/>
            <a:ext cx="1555750" cy="215900"/>
          </a:xfrm>
          <a:prstGeom prst="rect">
            <a:avLst/>
          </a:prstGeom>
          <a:noFill/>
          <a:ln w="9525">
            <a:noFill/>
            <a:miter lim="800000"/>
            <a:headEnd/>
            <a:tailEnd/>
          </a:ln>
        </p:spPr>
        <p:txBody>
          <a:bodyPr>
            <a:spAutoFit/>
          </a:bodyPr>
          <a:lstStyle/>
          <a:p>
            <a:pPr algn="l"/>
            <a:r>
              <a:rPr lang="en-US" sz="800"/>
              <a:t>Graphic 2.1.3 : Home Page</a:t>
            </a:r>
          </a:p>
        </p:txBody>
      </p:sp>
      <p:sp>
        <p:nvSpPr>
          <p:cNvPr id="39967" name="Rectangle 14"/>
          <p:cNvSpPr>
            <a:spLocks noChangeArrowheads="1"/>
          </p:cNvSpPr>
          <p:nvPr/>
        </p:nvSpPr>
        <p:spPr bwMode="auto">
          <a:xfrm>
            <a:off x="3802063" y="6357938"/>
            <a:ext cx="2247900" cy="214312"/>
          </a:xfrm>
          <a:prstGeom prst="rect">
            <a:avLst/>
          </a:prstGeom>
          <a:noFill/>
          <a:ln w="9525">
            <a:noFill/>
            <a:miter lim="800000"/>
            <a:headEnd/>
            <a:tailEnd/>
          </a:ln>
        </p:spPr>
        <p:txBody>
          <a:bodyPr wrap="none">
            <a:spAutoFit/>
          </a:bodyPr>
          <a:lstStyle/>
          <a:p>
            <a:pPr algn="l"/>
            <a:r>
              <a:rPr lang="en-US" sz="800" dirty="0"/>
              <a:t>Graphic 2.1.5 : Property Search Results page</a:t>
            </a:r>
          </a:p>
        </p:txBody>
      </p:sp>
      <p:pic>
        <p:nvPicPr>
          <p:cNvPr id="39968" name="Picture 48" descr="Property Search Results page"/>
          <p:cNvPicPr>
            <a:picLocks noChangeAspect="1" noChangeArrowheads="1"/>
          </p:cNvPicPr>
          <p:nvPr/>
        </p:nvPicPr>
        <p:blipFill>
          <a:blip r:embed="rId5" cstate="print"/>
          <a:srcRect/>
          <a:stretch>
            <a:fillRect/>
          </a:stretch>
        </p:blipFill>
        <p:spPr bwMode="auto">
          <a:xfrm>
            <a:off x="3819525" y="3638550"/>
            <a:ext cx="3208338" cy="2713038"/>
          </a:xfrm>
          <a:prstGeom prst="rect">
            <a:avLst/>
          </a:prstGeom>
          <a:noFill/>
          <a:ln w="19050">
            <a:solidFill>
              <a:schemeClr val="tx1"/>
            </a:solidFill>
            <a:miter lim="800000"/>
            <a:headEnd/>
            <a:tailEnd/>
          </a:ln>
        </p:spPr>
      </p:pic>
      <p:pic>
        <p:nvPicPr>
          <p:cNvPr id="39969" name="Picture 46" descr="Search Inventory page"/>
          <p:cNvPicPr>
            <a:picLocks noChangeAspect="1" noChangeArrowheads="1"/>
          </p:cNvPicPr>
          <p:nvPr/>
        </p:nvPicPr>
        <p:blipFill>
          <a:blip r:embed="rId6" cstate="print"/>
          <a:srcRect/>
          <a:stretch>
            <a:fillRect/>
          </a:stretch>
        </p:blipFill>
        <p:spPr bwMode="auto">
          <a:xfrm>
            <a:off x="5399088" y="2325688"/>
            <a:ext cx="3446462" cy="2320925"/>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39970" name="Rectangle 49"/>
          <p:cNvSpPr>
            <a:spLocks noChangeArrowheads="1"/>
          </p:cNvSpPr>
          <p:nvPr/>
        </p:nvSpPr>
        <p:spPr bwMode="auto">
          <a:xfrm>
            <a:off x="6880225" y="4394200"/>
            <a:ext cx="228600"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1" descr="Upload Flat File"/>
          <p:cNvPicPr>
            <a:picLocks noChangeAspect="1" noChangeArrowheads="1"/>
          </p:cNvPicPr>
          <p:nvPr/>
        </p:nvPicPr>
        <p:blipFill>
          <a:blip r:embed="rId3" cstate="print"/>
          <a:srcRect/>
          <a:stretch>
            <a:fillRect/>
          </a:stretch>
        </p:blipFill>
        <p:spPr bwMode="auto">
          <a:xfrm>
            <a:off x="4333875" y="4227513"/>
            <a:ext cx="4500563" cy="2093912"/>
          </a:xfrm>
          <a:prstGeom prst="rect">
            <a:avLst/>
          </a:prstGeom>
          <a:noFill/>
          <a:ln w="19050">
            <a:solidFill>
              <a:schemeClr val="tx1"/>
            </a:solidFill>
            <a:miter lim="800000"/>
            <a:headEnd/>
            <a:tailEnd/>
          </a:ln>
        </p:spPr>
      </p:pic>
      <p:pic>
        <p:nvPicPr>
          <p:cNvPr id="40963" name="Picture 42" descr="plco_home"/>
          <p:cNvPicPr>
            <a:picLocks noChangeAspect="1" noChangeArrowheads="1"/>
          </p:cNvPicPr>
          <p:nvPr/>
        </p:nvPicPr>
        <p:blipFill>
          <a:blip r:embed="rId4" cstate="print"/>
          <a:srcRect/>
          <a:stretch>
            <a:fillRect/>
          </a:stretch>
        </p:blipFill>
        <p:spPr bwMode="auto">
          <a:xfrm>
            <a:off x="4356100" y="1592263"/>
            <a:ext cx="4456113" cy="2319337"/>
          </a:xfrm>
          <a:prstGeom prst="rect">
            <a:avLst/>
          </a:prstGeom>
          <a:noFill/>
          <a:ln w="19050">
            <a:solidFill>
              <a:schemeClr val="tx1"/>
            </a:solidFill>
            <a:miter lim="800000"/>
            <a:headEnd/>
            <a:tailEnd/>
          </a:ln>
        </p:spPr>
      </p:pic>
      <p:sp>
        <p:nvSpPr>
          <p:cNvPr id="40964"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 – Uploading Flat Files</a:t>
            </a:r>
          </a:p>
        </p:txBody>
      </p:sp>
      <p:sp>
        <p:nvSpPr>
          <p:cNvPr id="4096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EAEAC61-0E25-4C90-9D53-7F14CB0B2BD3}" type="slidenum">
              <a:rPr lang="en-US" sz="800">
                <a:solidFill>
                  <a:schemeClr val="bg1"/>
                </a:solidFill>
                <a:ea typeface="Arial Unicode MS" pitchFamily="34" charset="-128"/>
                <a:cs typeface="Arial Unicode MS" pitchFamily="34" charset="-128"/>
              </a:rPr>
              <a:pPr algn="r" eaLnBrk="0" hangingPunct="0"/>
              <a:t>37</a:t>
            </a:fld>
            <a:endParaRPr lang="en-US" sz="800">
              <a:solidFill>
                <a:schemeClr val="bg1"/>
              </a:solidFill>
              <a:ea typeface="Arial Unicode MS" pitchFamily="34" charset="-128"/>
              <a:cs typeface="Arial Unicode MS" pitchFamily="34" charset="-128"/>
            </a:endParaRPr>
          </a:p>
        </p:txBody>
      </p:sp>
      <p:sp>
        <p:nvSpPr>
          <p:cNvPr id="5"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defRPr/>
            </a:pPr>
            <a:r>
              <a:rPr lang="en-US" sz="1600" b="1" dirty="0"/>
              <a:t>Uploading Flat Files</a:t>
            </a:r>
            <a:endParaRPr lang="en-US" sz="1600" b="1" kern="0" dirty="0">
              <a:latin typeface="+mn-lt"/>
            </a:endParaRPr>
          </a:p>
        </p:txBody>
      </p:sp>
      <p:sp>
        <p:nvSpPr>
          <p:cNvPr id="40967" name="Text Box 30"/>
          <p:cNvSpPr txBox="1">
            <a:spLocks noChangeArrowheads="1"/>
          </p:cNvSpPr>
          <p:nvPr/>
        </p:nvSpPr>
        <p:spPr bwMode="auto">
          <a:xfrm>
            <a:off x="0" y="1612900"/>
            <a:ext cx="4152900" cy="1938992"/>
          </a:xfrm>
          <a:prstGeom prst="rect">
            <a:avLst/>
          </a:prstGeom>
          <a:noFill/>
          <a:ln w="9525">
            <a:noFill/>
            <a:miter lim="800000"/>
            <a:headEnd/>
            <a:tailEnd/>
          </a:ln>
        </p:spPr>
        <p:txBody>
          <a:bodyPr>
            <a:spAutoFit/>
          </a:bodyPr>
          <a:lstStyle/>
          <a:p>
            <a:pPr algn="l"/>
            <a:r>
              <a:rPr lang="en-US" sz="1200" dirty="0"/>
              <a:t>The upload flat file function allows you to upload multiple inventory schedules in one file. PLCOs, Administrators, and Contractors have the ability to upload flat files. You may upload flat files by clicking either the </a:t>
            </a:r>
            <a:r>
              <a:rPr lang="en-US" sz="1200" b="1" dirty="0"/>
              <a:t>Upload a Flat File</a:t>
            </a:r>
            <a:r>
              <a:rPr lang="en-US" sz="1200" dirty="0"/>
              <a:t> link on the Home Page or the      </a:t>
            </a:r>
            <a:r>
              <a:rPr lang="en-US" sz="1200" b="1" dirty="0"/>
              <a:t>upload flat file</a:t>
            </a:r>
            <a:r>
              <a:rPr lang="en-US" sz="1200" dirty="0"/>
              <a:t> link on the Inventory Schedules Workload page.</a:t>
            </a:r>
          </a:p>
          <a:p>
            <a:pPr algn="l"/>
            <a:endParaRPr lang="en-US" sz="1200" dirty="0"/>
          </a:p>
          <a:p>
            <a:pPr algn="l"/>
            <a:r>
              <a:rPr lang="en-US" sz="1200" dirty="0"/>
              <a:t>For information on how to create a valid flat file, see the PCARSS Flat File Instructions topic in the PCARSS </a:t>
            </a:r>
            <a:r>
              <a:rPr lang="en-US" sz="1200" dirty="0" smtClean="0"/>
              <a:t>3.1 users </a:t>
            </a:r>
            <a:r>
              <a:rPr lang="en-US" sz="1200" dirty="0"/>
              <a:t>manual or online help</a:t>
            </a:r>
            <a:r>
              <a:rPr lang="en-US" sz="1200" dirty="0" smtClean="0"/>
              <a:t>.</a:t>
            </a:r>
            <a:endParaRPr lang="en-US" sz="1200" dirty="0"/>
          </a:p>
        </p:txBody>
      </p:sp>
      <p:pic>
        <p:nvPicPr>
          <p:cNvPr id="40968" name="Picture 31" descr="add"/>
          <p:cNvPicPr>
            <a:picLocks noChangeAspect="1" noChangeArrowheads="1"/>
          </p:cNvPicPr>
          <p:nvPr/>
        </p:nvPicPr>
        <p:blipFill>
          <a:blip r:embed="rId5" cstate="print"/>
          <a:srcRect/>
          <a:stretch>
            <a:fillRect/>
          </a:stretch>
        </p:blipFill>
        <p:spPr bwMode="auto">
          <a:xfrm>
            <a:off x="2427288" y="2406650"/>
            <a:ext cx="152400" cy="152400"/>
          </a:xfrm>
          <a:prstGeom prst="rect">
            <a:avLst/>
          </a:prstGeom>
          <a:noFill/>
          <a:ln w="9525">
            <a:noFill/>
            <a:miter lim="800000"/>
            <a:headEnd/>
            <a:tailEnd/>
          </a:ln>
        </p:spPr>
      </p:pic>
      <p:sp>
        <p:nvSpPr>
          <p:cNvPr id="40969" name="Rectangle 34"/>
          <p:cNvSpPr>
            <a:spLocks noChangeArrowheads="1"/>
          </p:cNvSpPr>
          <p:nvPr/>
        </p:nvSpPr>
        <p:spPr bwMode="auto">
          <a:xfrm>
            <a:off x="7627938" y="5135563"/>
            <a:ext cx="428625" cy="138112"/>
          </a:xfrm>
          <a:prstGeom prst="rect">
            <a:avLst/>
          </a:prstGeom>
          <a:noFill/>
          <a:ln w="19050" algn="ctr">
            <a:solidFill>
              <a:schemeClr val="folHlink"/>
            </a:solidFill>
            <a:miter lim="800000"/>
            <a:headEnd/>
            <a:tailEnd/>
          </a:ln>
        </p:spPr>
        <p:txBody>
          <a:bodyPr wrap="none" anchor="ctr"/>
          <a:lstStyle/>
          <a:p>
            <a:endParaRPr lang="en-US"/>
          </a:p>
        </p:txBody>
      </p:sp>
      <p:sp>
        <p:nvSpPr>
          <p:cNvPr id="40970" name="Rectangle 35"/>
          <p:cNvSpPr>
            <a:spLocks noChangeArrowheads="1"/>
          </p:cNvSpPr>
          <p:nvPr/>
        </p:nvSpPr>
        <p:spPr bwMode="auto">
          <a:xfrm>
            <a:off x="4471988" y="3151188"/>
            <a:ext cx="566737" cy="117475"/>
          </a:xfrm>
          <a:prstGeom prst="rect">
            <a:avLst/>
          </a:prstGeom>
          <a:noFill/>
          <a:ln w="19050" algn="ctr">
            <a:solidFill>
              <a:schemeClr val="folHlink"/>
            </a:solidFill>
            <a:miter lim="800000"/>
            <a:headEnd/>
            <a:tailEnd/>
          </a:ln>
        </p:spPr>
        <p:txBody>
          <a:bodyPr wrap="none" anchor="ctr"/>
          <a:lstStyle/>
          <a:p>
            <a:endParaRPr lang="en-US"/>
          </a:p>
        </p:txBody>
      </p:sp>
      <p:sp>
        <p:nvSpPr>
          <p:cNvPr id="40971" name="Rectangle 14"/>
          <p:cNvSpPr>
            <a:spLocks noChangeArrowheads="1"/>
          </p:cNvSpPr>
          <p:nvPr/>
        </p:nvSpPr>
        <p:spPr bwMode="auto">
          <a:xfrm>
            <a:off x="4330700" y="3903663"/>
            <a:ext cx="2532063" cy="215900"/>
          </a:xfrm>
          <a:prstGeom prst="rect">
            <a:avLst/>
          </a:prstGeom>
          <a:noFill/>
          <a:ln w="9525">
            <a:noFill/>
            <a:miter lim="800000"/>
            <a:headEnd/>
            <a:tailEnd/>
          </a:ln>
        </p:spPr>
        <p:txBody>
          <a:bodyPr wrap="none">
            <a:spAutoFit/>
          </a:bodyPr>
          <a:lstStyle/>
          <a:p>
            <a:pPr algn="l"/>
            <a:r>
              <a:rPr lang="en-US" sz="800"/>
              <a:t>Graphic 2.1.6 : Plant Clearance Officer Home Page</a:t>
            </a:r>
          </a:p>
        </p:txBody>
      </p:sp>
      <p:sp>
        <p:nvSpPr>
          <p:cNvPr id="40972" name="Rectangle 14"/>
          <p:cNvSpPr>
            <a:spLocks noChangeArrowheads="1"/>
          </p:cNvSpPr>
          <p:nvPr/>
        </p:nvSpPr>
        <p:spPr bwMode="auto">
          <a:xfrm>
            <a:off x="4313238" y="6330950"/>
            <a:ext cx="2935287" cy="215900"/>
          </a:xfrm>
          <a:prstGeom prst="rect">
            <a:avLst/>
          </a:prstGeom>
          <a:noFill/>
          <a:ln w="9525">
            <a:noFill/>
            <a:miter lim="800000"/>
            <a:headEnd/>
            <a:tailEnd/>
          </a:ln>
        </p:spPr>
        <p:txBody>
          <a:bodyPr wrap="none">
            <a:spAutoFit/>
          </a:bodyPr>
          <a:lstStyle/>
          <a:p>
            <a:pPr algn="l"/>
            <a:r>
              <a:rPr lang="en-US" sz="800"/>
              <a:t>Graphic 2.1.7 : Upload Flat File page with filename and path</a:t>
            </a:r>
          </a:p>
        </p:txBody>
      </p:sp>
      <p:sp>
        <p:nvSpPr>
          <p:cNvPr id="40973" name="Rectangle 43"/>
          <p:cNvSpPr>
            <a:spLocks noChangeArrowheads="1"/>
          </p:cNvSpPr>
          <p:nvPr/>
        </p:nvSpPr>
        <p:spPr bwMode="auto">
          <a:xfrm>
            <a:off x="6269038" y="5573713"/>
            <a:ext cx="315912" cy="142875"/>
          </a:xfrm>
          <a:prstGeom prst="rect">
            <a:avLst/>
          </a:prstGeom>
          <a:noFill/>
          <a:ln w="19050" algn="ctr">
            <a:solidFill>
              <a:schemeClr val="folHlink"/>
            </a:solidFill>
            <a:miter lim="800000"/>
            <a:headEnd/>
            <a:tailEnd/>
          </a:ln>
        </p:spPr>
        <p:txBody>
          <a:bodyPr wrap="none" anchor="ctr"/>
          <a:lstStyle/>
          <a:p>
            <a:endParaRPr lang="en-US"/>
          </a:p>
        </p:txBody>
      </p:sp>
      <p:sp>
        <p:nvSpPr>
          <p:cNvPr id="40974" name="Rectangle 38"/>
          <p:cNvSpPr>
            <a:spLocks noChangeArrowheads="1"/>
          </p:cNvSpPr>
          <p:nvPr/>
        </p:nvSpPr>
        <p:spPr bwMode="auto">
          <a:xfrm>
            <a:off x="5165725" y="5130800"/>
            <a:ext cx="1881188" cy="150813"/>
          </a:xfrm>
          <a:prstGeom prst="rect">
            <a:avLst/>
          </a:prstGeom>
          <a:noFill/>
          <a:ln w="19050" algn="ctr">
            <a:solidFill>
              <a:schemeClr val="folHlink"/>
            </a:solidFill>
            <a:prstDash val="sysDot"/>
            <a:miter lim="800000"/>
            <a:headEnd/>
            <a:tailEnd/>
          </a:ln>
        </p:spPr>
        <p:txBody>
          <a:bodyPr wrap="none" anchor="ctr"/>
          <a:lstStyle/>
          <a:p>
            <a:endParaRPr lang="en-US"/>
          </a:p>
        </p:txBody>
      </p:sp>
      <p:graphicFrame>
        <p:nvGraphicFramePr>
          <p:cNvPr id="16" name="Group 31"/>
          <p:cNvGraphicFramePr>
            <a:graphicFrameLocks noGrp="1"/>
          </p:cNvGraphicFramePr>
          <p:nvPr/>
        </p:nvGraphicFramePr>
        <p:xfrm>
          <a:off x="130175" y="3605213"/>
          <a:ext cx="3838688" cy="2377440"/>
        </p:xfrm>
        <a:graphic>
          <a:graphicData uri="http://schemas.openxmlformats.org/drawingml/2006/table">
            <a:tbl>
              <a:tblPr/>
              <a:tblGrid>
                <a:gridCol w="351549"/>
                <a:gridCol w="3487139"/>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Uploading Flat Files (Graphics 2.1.6 – 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31182">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 </a:t>
                      </a:r>
                      <a:r>
                        <a:rPr kumimoji="0" lang="en-US" sz="1200" b="0" i="0" u="none" strike="noStrike" cap="none" normalizeH="0" baseline="0" dirty="0" smtClean="0">
                          <a:ln>
                            <a:noFill/>
                          </a:ln>
                          <a:solidFill>
                            <a:srgbClr val="000000"/>
                          </a:solidFill>
                          <a:effectLst/>
                          <a:latin typeface="Arial" pitchFamily="34" charset="0"/>
                        </a:rPr>
                        <a:t>from the </a:t>
                      </a:r>
                      <a:r>
                        <a:rPr kumimoji="0" lang="en-US" sz="1200" b="1" i="0" u="none" strike="noStrike" cap="none" normalizeH="0" baseline="0" dirty="0" smtClean="0">
                          <a:ln>
                            <a:noFill/>
                          </a:ln>
                          <a:solidFill>
                            <a:srgbClr val="000000"/>
                          </a:solidFill>
                          <a:effectLst/>
                          <a:latin typeface="Arial" pitchFamily="34" charset="0"/>
                        </a:rPr>
                        <a:t>Home Page </a:t>
                      </a:r>
                      <a:r>
                        <a:rPr kumimoji="0" lang="en-US" sz="1200" b="0" i="0" u="none" strike="noStrike" cap="none" normalizeH="0" baseline="0" dirty="0" smtClean="0">
                          <a:ln>
                            <a:noFill/>
                          </a:ln>
                          <a:solidFill>
                            <a:srgbClr val="000000"/>
                          </a:solidFill>
                          <a:effectLst/>
                          <a:latin typeface="Arial" pitchFamily="34" charset="0"/>
                        </a:rPr>
                        <a:t>(Graphic 2.1.6).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939">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Upload Flat Files</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Upload Flat File page appears (Graphic 2.1.7).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406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Browse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file selection box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1182">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4"/>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Search for and 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desired flat file</a:t>
                      </a:r>
                      <a:r>
                        <a:rPr kumimoji="0" lang="en-US" sz="1200" b="0" i="0" u="none" strike="noStrike" cap="none" normalizeH="0" baseline="0" dirty="0" smtClean="0">
                          <a:ln>
                            <a:noFill/>
                          </a:ln>
                          <a:solidFill>
                            <a:schemeClr val="tx1"/>
                          </a:solidFill>
                          <a:effectLst/>
                          <a:latin typeface="Arial" pitchFamily="34" charset="0"/>
                        </a:rPr>
                        <a:t>.</a:t>
                      </a:r>
                      <a:endParaRPr kumimoji="0" lang="en-US" sz="12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693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Open</a:t>
                      </a:r>
                      <a:r>
                        <a:rPr kumimoji="0" lang="en-US" sz="1200" b="0" i="0" u="none" strike="noStrike" cap="none" normalizeH="0" baseline="0" dirty="0" smtClean="0">
                          <a:ln>
                            <a:noFill/>
                          </a:ln>
                          <a:solidFill>
                            <a:schemeClr val="tx1"/>
                          </a:solidFill>
                          <a:effectLst/>
                          <a:latin typeface="Arial" pitchFamily="34" charset="0"/>
                        </a:rPr>
                        <a:t> button on the file selection box.</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file name and path appear on the Upload Flat File page (Graphic 2.1.7).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Topic Four – Uploading Flat Files</a:t>
            </a:r>
          </a:p>
        </p:txBody>
      </p:sp>
      <p:pic>
        <p:nvPicPr>
          <p:cNvPr id="41987" name="Picture 32" descr="Upload Results"/>
          <p:cNvPicPr>
            <a:picLocks noGrp="1" noChangeAspect="1" noChangeArrowheads="1"/>
          </p:cNvPicPr>
          <p:nvPr>
            <p:ph sz="half" idx="1"/>
          </p:nvPr>
        </p:nvPicPr>
        <p:blipFill>
          <a:blip r:embed="rId2" cstate="print"/>
          <a:srcRect/>
          <a:stretch>
            <a:fillRect/>
          </a:stretch>
        </p:blipFill>
        <p:spPr>
          <a:xfrm>
            <a:off x="4125913" y="1708150"/>
            <a:ext cx="4537075" cy="2027238"/>
          </a:xfrm>
          <a:noFill/>
          <a:ln w="19050">
            <a:solidFill>
              <a:schemeClr val="tx1"/>
            </a:solidFill>
          </a:ln>
        </p:spPr>
      </p:pic>
      <p:sp>
        <p:nvSpPr>
          <p:cNvPr id="4198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Uploading Flat Files – Continued</a:t>
            </a:r>
          </a:p>
        </p:txBody>
      </p:sp>
      <p:sp>
        <p:nvSpPr>
          <p:cNvPr id="4198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3DAF9D2-4A06-4091-9BF7-19CED6A17557}" type="slidenum">
              <a:rPr lang="en-US" sz="800">
                <a:solidFill>
                  <a:schemeClr val="bg1"/>
                </a:solidFill>
                <a:ea typeface="Arial Unicode MS" pitchFamily="34" charset="-128"/>
                <a:cs typeface="Arial Unicode MS" pitchFamily="34" charset="-128"/>
              </a:rPr>
              <a:pPr algn="r" eaLnBrk="0" hangingPunct="0"/>
              <a:t>38</a:t>
            </a:fld>
            <a:endParaRPr lang="en-US" sz="800">
              <a:solidFill>
                <a:schemeClr val="bg1"/>
              </a:solidFill>
              <a:ea typeface="Arial Unicode MS" pitchFamily="34" charset="-128"/>
              <a:cs typeface="Arial Unicode MS" pitchFamily="34" charset="-128"/>
            </a:endParaRPr>
          </a:p>
        </p:txBody>
      </p:sp>
      <p:sp>
        <p:nvSpPr>
          <p:cNvPr id="41990" name="Rectangle 29"/>
          <p:cNvSpPr>
            <a:spLocks noChangeArrowheads="1"/>
          </p:cNvSpPr>
          <p:nvPr/>
        </p:nvSpPr>
        <p:spPr bwMode="auto">
          <a:xfrm>
            <a:off x="7893050" y="3422650"/>
            <a:ext cx="433388" cy="125413"/>
          </a:xfrm>
          <a:prstGeom prst="rect">
            <a:avLst/>
          </a:prstGeom>
          <a:noFill/>
          <a:ln w="19050" algn="ctr">
            <a:solidFill>
              <a:schemeClr val="folHlink"/>
            </a:solidFill>
            <a:prstDash val="sysDot"/>
            <a:miter lim="800000"/>
            <a:headEnd/>
            <a:tailEnd/>
          </a:ln>
        </p:spPr>
        <p:txBody>
          <a:bodyPr wrap="none" anchor="ctr"/>
          <a:lstStyle/>
          <a:p>
            <a:endParaRPr lang="en-US"/>
          </a:p>
        </p:txBody>
      </p:sp>
      <p:sp>
        <p:nvSpPr>
          <p:cNvPr id="41991" name="Rectangle 14"/>
          <p:cNvSpPr>
            <a:spLocks noChangeArrowheads="1"/>
          </p:cNvSpPr>
          <p:nvPr/>
        </p:nvSpPr>
        <p:spPr bwMode="auto">
          <a:xfrm>
            <a:off x="4103688" y="3735388"/>
            <a:ext cx="2887662" cy="215900"/>
          </a:xfrm>
          <a:prstGeom prst="rect">
            <a:avLst/>
          </a:prstGeom>
          <a:noFill/>
          <a:ln w="9525">
            <a:noFill/>
            <a:miter lim="800000"/>
            <a:headEnd/>
            <a:tailEnd/>
          </a:ln>
        </p:spPr>
        <p:txBody>
          <a:bodyPr wrap="none">
            <a:spAutoFit/>
          </a:bodyPr>
          <a:lstStyle/>
          <a:p>
            <a:pPr algn="l"/>
            <a:r>
              <a:rPr lang="en-US" sz="800"/>
              <a:t>Graphic 2.1.8 : Upload Flat File page with submitted flat file</a:t>
            </a:r>
          </a:p>
        </p:txBody>
      </p:sp>
      <p:sp>
        <p:nvSpPr>
          <p:cNvPr id="41992" name="Rectangle 14"/>
          <p:cNvSpPr>
            <a:spLocks noChangeArrowheads="1"/>
          </p:cNvSpPr>
          <p:nvPr/>
        </p:nvSpPr>
        <p:spPr bwMode="auto">
          <a:xfrm>
            <a:off x="4076700" y="6224588"/>
            <a:ext cx="2916238" cy="215900"/>
          </a:xfrm>
          <a:prstGeom prst="rect">
            <a:avLst/>
          </a:prstGeom>
          <a:noFill/>
          <a:ln w="9525">
            <a:noFill/>
            <a:miter lim="800000"/>
            <a:headEnd/>
            <a:tailEnd/>
          </a:ln>
        </p:spPr>
        <p:txBody>
          <a:bodyPr wrap="none">
            <a:spAutoFit/>
          </a:bodyPr>
          <a:lstStyle/>
          <a:p>
            <a:pPr algn="l"/>
            <a:r>
              <a:rPr lang="en-US" sz="800"/>
              <a:t>Graphic 2.1.9 : Upload Flat File page with processed flat file</a:t>
            </a:r>
          </a:p>
        </p:txBody>
      </p:sp>
      <p:pic>
        <p:nvPicPr>
          <p:cNvPr id="41993" name="Picture 34" descr="Flat File Processed"/>
          <p:cNvPicPr>
            <a:picLocks noGrp="1" noChangeAspect="1" noChangeArrowheads="1"/>
          </p:cNvPicPr>
          <p:nvPr>
            <p:ph sz="quarter" idx="3"/>
          </p:nvPr>
        </p:nvPicPr>
        <p:blipFill>
          <a:blip r:embed="rId3" cstate="print"/>
          <a:srcRect/>
          <a:stretch>
            <a:fillRect/>
          </a:stretch>
        </p:blipFill>
        <p:spPr>
          <a:xfrm>
            <a:off x="4119563" y="4151313"/>
            <a:ext cx="4535487" cy="2038350"/>
          </a:xfrm>
          <a:noFill/>
          <a:ln w="19050">
            <a:solidFill>
              <a:schemeClr val="tx1"/>
            </a:solidFill>
          </a:ln>
        </p:spPr>
      </p:pic>
      <p:sp>
        <p:nvSpPr>
          <p:cNvPr id="41994" name="Rectangle 38"/>
          <p:cNvSpPr>
            <a:spLocks noChangeArrowheads="1"/>
          </p:cNvSpPr>
          <p:nvPr/>
        </p:nvSpPr>
        <p:spPr bwMode="auto">
          <a:xfrm>
            <a:off x="7994650" y="5868988"/>
            <a:ext cx="433388" cy="125412"/>
          </a:xfrm>
          <a:prstGeom prst="rect">
            <a:avLst/>
          </a:prstGeom>
          <a:noFill/>
          <a:ln w="19050" algn="ctr">
            <a:solidFill>
              <a:schemeClr val="folHlink"/>
            </a:solidFill>
            <a:prstDash val="sysDot"/>
            <a:miter lim="800000"/>
            <a:headEnd/>
            <a:tailEnd/>
          </a:ln>
        </p:spPr>
        <p:txBody>
          <a:bodyPr wrap="none" anchor="ctr"/>
          <a:lstStyle/>
          <a:p>
            <a:endParaRPr lang="en-US"/>
          </a:p>
        </p:txBody>
      </p:sp>
      <p:sp>
        <p:nvSpPr>
          <p:cNvPr id="41995" name="Rectangle 43"/>
          <p:cNvSpPr>
            <a:spLocks noChangeArrowheads="1"/>
          </p:cNvSpPr>
          <p:nvPr/>
        </p:nvSpPr>
        <p:spPr bwMode="auto">
          <a:xfrm>
            <a:off x="6086475" y="3067050"/>
            <a:ext cx="315913" cy="142875"/>
          </a:xfrm>
          <a:prstGeom prst="rect">
            <a:avLst/>
          </a:prstGeom>
          <a:noFill/>
          <a:ln w="19050" algn="ctr">
            <a:solidFill>
              <a:schemeClr val="folHlink"/>
            </a:solidFill>
            <a:miter lim="800000"/>
            <a:headEnd/>
            <a:tailEnd/>
          </a:ln>
        </p:spPr>
        <p:txBody>
          <a:bodyPr wrap="none" anchor="ctr"/>
          <a:lstStyle/>
          <a:p>
            <a:endParaRPr lang="en-US"/>
          </a:p>
        </p:txBody>
      </p:sp>
      <p:sp>
        <p:nvSpPr>
          <p:cNvPr id="41996" name="Text Box 31"/>
          <p:cNvSpPr txBox="1">
            <a:spLocks noChangeArrowheads="1"/>
          </p:cNvSpPr>
          <p:nvPr/>
        </p:nvSpPr>
        <p:spPr bwMode="auto">
          <a:xfrm>
            <a:off x="96838" y="2906713"/>
            <a:ext cx="3549650" cy="2647950"/>
          </a:xfrm>
          <a:prstGeom prst="rect">
            <a:avLst/>
          </a:prstGeom>
          <a:noFill/>
          <a:ln w="9525">
            <a:noFill/>
            <a:miter lim="800000"/>
            <a:headEnd/>
            <a:tailEnd/>
          </a:ln>
        </p:spPr>
        <p:txBody>
          <a:bodyPr>
            <a:spAutoFit/>
          </a:bodyPr>
          <a:lstStyle/>
          <a:p>
            <a:pPr algn="l"/>
            <a:r>
              <a:rPr lang="en-US" sz="1200"/>
              <a:t>The flat file process runs every 15 minutes. While the process is running, the submitted flat file will have Pending status. </a:t>
            </a:r>
            <a:br>
              <a:rPr lang="en-US" sz="1200"/>
            </a:br>
            <a:r>
              <a:rPr lang="en-US" sz="1200"/>
              <a:t>Once the flat file process has finished, the flat file will have Processed status (Graphic 2.1.9). When the flat file has been processed, if the file does not contain errors, you will be able to find your uploaded inventory schedules in the Inventory Schedules Workload under the Draft tab.  If the file contained errors that prevented the schedules from uploading, the errors will be displayed under Results.</a:t>
            </a:r>
          </a:p>
          <a:p>
            <a:pPr algn="l"/>
            <a:r>
              <a:rPr lang="en-US" sz="1200"/>
              <a:t>A flat file will be removed from the File Upload Status tab after 10 days. </a:t>
            </a:r>
          </a:p>
        </p:txBody>
      </p:sp>
      <p:graphicFrame>
        <p:nvGraphicFramePr>
          <p:cNvPr id="16" name="Group 31"/>
          <p:cNvGraphicFramePr>
            <a:graphicFrameLocks noGrp="1"/>
          </p:cNvGraphicFramePr>
          <p:nvPr/>
        </p:nvGraphicFramePr>
        <p:xfrm>
          <a:off x="130175" y="1757363"/>
          <a:ext cx="3645050" cy="975360"/>
        </p:xfrm>
        <a:graphic>
          <a:graphicData uri="http://schemas.openxmlformats.org/drawingml/2006/table">
            <a:tbl>
              <a:tblPr/>
              <a:tblGrid>
                <a:gridCol w="333816"/>
                <a:gridCol w="3311234"/>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Uploading Flat Files (Graphics 2.1.6 – 2.1.9)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0509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Upload</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file uploads and appears under the File Upload Status tab with Submitted status (Graphic 2.1.8.)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3" descr="plco_home"/>
          <p:cNvPicPr>
            <a:picLocks noChangeAspect="1" noChangeArrowheads="1"/>
          </p:cNvPicPr>
          <p:nvPr/>
        </p:nvPicPr>
        <p:blipFill>
          <a:blip r:embed="rId3" cstate="print"/>
          <a:srcRect/>
          <a:stretch>
            <a:fillRect/>
          </a:stretch>
        </p:blipFill>
        <p:spPr bwMode="auto">
          <a:xfrm>
            <a:off x="3759200" y="1454150"/>
            <a:ext cx="4843463" cy="2520950"/>
          </a:xfrm>
          <a:prstGeom prst="rect">
            <a:avLst/>
          </a:prstGeom>
          <a:noFill/>
          <a:ln w="19050">
            <a:solidFill>
              <a:schemeClr val="tx1"/>
            </a:solidFill>
            <a:miter lim="800000"/>
            <a:headEnd/>
            <a:tailEnd/>
          </a:ln>
        </p:spPr>
      </p:pic>
      <p:pic>
        <p:nvPicPr>
          <p:cNvPr id="43011" name="Picture 32" descr="Property Screener Home Page"/>
          <p:cNvPicPr>
            <a:picLocks noChangeAspect="1" noChangeArrowheads="1"/>
          </p:cNvPicPr>
          <p:nvPr/>
        </p:nvPicPr>
        <p:blipFill>
          <a:blip r:embed="rId4" cstate="print"/>
          <a:srcRect/>
          <a:stretch>
            <a:fillRect/>
          </a:stretch>
        </p:blipFill>
        <p:spPr bwMode="auto">
          <a:xfrm>
            <a:off x="3762375" y="4243388"/>
            <a:ext cx="4837113" cy="2032000"/>
          </a:xfrm>
          <a:prstGeom prst="rect">
            <a:avLst/>
          </a:prstGeom>
          <a:noFill/>
          <a:ln w="19050">
            <a:solidFill>
              <a:schemeClr val="tx1"/>
            </a:solidFill>
            <a:miter lim="800000"/>
            <a:headEnd/>
            <a:tailEnd/>
          </a:ln>
        </p:spPr>
      </p:pic>
      <p:sp>
        <p:nvSpPr>
          <p:cNvPr id="4301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Performing Screener Tasks</a:t>
            </a:r>
          </a:p>
        </p:txBody>
      </p:sp>
      <p:sp>
        <p:nvSpPr>
          <p:cNvPr id="4301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6D78538-8E53-4A49-A89D-A6EC0557074E}" type="slidenum">
              <a:rPr lang="en-US" sz="800">
                <a:solidFill>
                  <a:schemeClr val="bg1"/>
                </a:solidFill>
                <a:ea typeface="Arial Unicode MS" pitchFamily="34" charset="-128"/>
                <a:cs typeface="Arial Unicode MS" pitchFamily="34" charset="-128"/>
              </a:rPr>
              <a:pPr algn="r" eaLnBrk="0" hangingPunct="0"/>
              <a:t>39</a:t>
            </a:fld>
            <a:endParaRPr lang="en-US" sz="800">
              <a:solidFill>
                <a:schemeClr val="bg1"/>
              </a:solidFill>
              <a:ea typeface="Arial Unicode MS" pitchFamily="34" charset="-128"/>
              <a:cs typeface="Arial Unicode MS" pitchFamily="34" charset="-128"/>
            </a:endParaRPr>
          </a:p>
        </p:txBody>
      </p:sp>
      <p:graphicFrame>
        <p:nvGraphicFramePr>
          <p:cNvPr id="571423" name="Group 31"/>
          <p:cNvGraphicFramePr>
            <a:graphicFrameLocks noGrp="1"/>
          </p:cNvGraphicFramePr>
          <p:nvPr/>
        </p:nvGraphicFramePr>
        <p:xfrm>
          <a:off x="152400" y="2928938"/>
          <a:ext cx="3224213" cy="1889760"/>
        </p:xfrm>
        <a:graphic>
          <a:graphicData uri="http://schemas.openxmlformats.org/drawingml/2006/table">
            <a:tbl>
              <a:tblPr/>
              <a:tblGrid>
                <a:gridCol w="295275"/>
                <a:gridCol w="2928938"/>
              </a:tblGrid>
              <a:tr h="183996">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Performing Screener Tasks (Graphics 2.1.10 – 2.1.11)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12303">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 </a:t>
                      </a:r>
                      <a:r>
                        <a:rPr kumimoji="0" lang="en-US" sz="1200" b="0" i="0" u="none" strike="noStrike" cap="none" normalizeH="0" baseline="0" dirty="0" smtClean="0">
                          <a:ln>
                            <a:noFill/>
                          </a:ln>
                          <a:solidFill>
                            <a:srgbClr val="000000"/>
                          </a:solidFill>
                          <a:effectLst/>
                          <a:latin typeface="Arial" pitchFamily="34" charset="0"/>
                        </a:rPr>
                        <a:t>from the </a:t>
                      </a:r>
                      <a:r>
                        <a:rPr kumimoji="0" lang="en-US" sz="1200" b="1" i="0" u="none" strike="noStrike" cap="none" normalizeH="0" baseline="0" dirty="0" smtClean="0">
                          <a:ln>
                            <a:noFill/>
                          </a:ln>
                          <a:solidFill>
                            <a:srgbClr val="000000"/>
                          </a:solidFill>
                          <a:effectLst/>
                          <a:latin typeface="Arial" pitchFamily="34" charset="0"/>
                        </a:rPr>
                        <a:t>Home Page </a:t>
                      </a:r>
                      <a:r>
                        <a:rPr kumimoji="0" lang="en-US" sz="1200" b="0" i="0" u="none" strike="noStrike" cap="none" normalizeH="0" baseline="0" dirty="0" smtClean="0">
                          <a:ln>
                            <a:noFill/>
                          </a:ln>
                          <a:solidFill>
                            <a:srgbClr val="000000"/>
                          </a:solidFill>
                          <a:effectLst/>
                          <a:latin typeface="Arial" pitchFamily="34" charset="0"/>
                        </a:rPr>
                        <a:t>(Graphic 2.1.10).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8917">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Perform Screener Role</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Property Screener Home Page appears (Graphic 2.1.11).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2303">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Home</a:t>
                      </a:r>
                      <a:r>
                        <a:rPr kumimoji="0" lang="en-US" sz="1200" b="0" i="0" u="none" strike="noStrike" cap="none" normalizeH="0" baseline="0" dirty="0" smtClean="0">
                          <a:ln>
                            <a:noFill/>
                          </a:ln>
                          <a:solidFill>
                            <a:schemeClr val="tx1"/>
                          </a:solidFill>
                          <a:effectLst/>
                          <a:latin typeface="Arial" pitchFamily="34" charset="0"/>
                        </a:rPr>
                        <a:t> link to return to the PLCO Home Page at any time.</a:t>
                      </a:r>
                      <a:endParaRPr kumimoji="0" lang="en-US" sz="12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303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Performing Screener Tasks</a:t>
            </a:r>
          </a:p>
        </p:txBody>
      </p:sp>
      <p:sp>
        <p:nvSpPr>
          <p:cNvPr id="43031" name="Text Box 24"/>
          <p:cNvSpPr txBox="1">
            <a:spLocks noChangeArrowheads="1"/>
          </p:cNvSpPr>
          <p:nvPr/>
        </p:nvSpPr>
        <p:spPr bwMode="auto">
          <a:xfrm>
            <a:off x="0" y="1787525"/>
            <a:ext cx="3265488" cy="1004888"/>
          </a:xfrm>
          <a:prstGeom prst="rect">
            <a:avLst/>
          </a:prstGeom>
          <a:noFill/>
          <a:ln w="9525">
            <a:noFill/>
            <a:miter lim="800000"/>
            <a:headEnd/>
            <a:tailEnd/>
          </a:ln>
        </p:spPr>
        <p:txBody>
          <a:bodyPr>
            <a:spAutoFit/>
          </a:bodyPr>
          <a:lstStyle/>
          <a:p>
            <a:pPr algn="l"/>
            <a:r>
              <a:rPr lang="en-US" sz="1200"/>
              <a:t>The PLCO and Administrator roles have access to Screener functionality when they click the </a:t>
            </a:r>
            <a:r>
              <a:rPr lang="en-US" sz="1200" b="1"/>
              <a:t>Perform Screener Role</a:t>
            </a:r>
            <a:r>
              <a:rPr lang="en-US" sz="1200"/>
              <a:t> link on the Home Page. See the Screener Role module for more information on Screener tasks. </a:t>
            </a:r>
          </a:p>
        </p:txBody>
      </p:sp>
      <p:sp>
        <p:nvSpPr>
          <p:cNvPr id="43032" name="Rectangle 26"/>
          <p:cNvSpPr>
            <a:spLocks noChangeArrowheads="1"/>
          </p:cNvSpPr>
          <p:nvPr/>
        </p:nvSpPr>
        <p:spPr bwMode="auto">
          <a:xfrm>
            <a:off x="3908425" y="3529013"/>
            <a:ext cx="728663" cy="128587"/>
          </a:xfrm>
          <a:prstGeom prst="rect">
            <a:avLst/>
          </a:prstGeom>
          <a:noFill/>
          <a:ln w="19050" algn="ctr">
            <a:solidFill>
              <a:schemeClr val="folHlink"/>
            </a:solidFill>
            <a:miter lim="800000"/>
            <a:headEnd/>
            <a:tailEnd/>
          </a:ln>
        </p:spPr>
        <p:txBody>
          <a:bodyPr wrap="none" anchor="ctr"/>
          <a:lstStyle/>
          <a:p>
            <a:endParaRPr lang="en-US"/>
          </a:p>
        </p:txBody>
      </p:sp>
      <p:sp>
        <p:nvSpPr>
          <p:cNvPr id="43033" name="Rectangle 28"/>
          <p:cNvSpPr>
            <a:spLocks noChangeArrowheads="1"/>
          </p:cNvSpPr>
          <p:nvPr/>
        </p:nvSpPr>
        <p:spPr bwMode="auto">
          <a:xfrm>
            <a:off x="4221163" y="4552950"/>
            <a:ext cx="219075" cy="82550"/>
          </a:xfrm>
          <a:prstGeom prst="rect">
            <a:avLst/>
          </a:prstGeom>
          <a:noFill/>
          <a:ln w="19050" algn="ctr">
            <a:solidFill>
              <a:schemeClr val="folHlink"/>
            </a:solidFill>
            <a:miter lim="800000"/>
            <a:headEnd/>
            <a:tailEnd/>
          </a:ln>
        </p:spPr>
        <p:txBody>
          <a:bodyPr wrap="none" anchor="ctr"/>
          <a:lstStyle/>
          <a:p>
            <a:endParaRPr lang="en-US"/>
          </a:p>
        </p:txBody>
      </p:sp>
      <p:sp>
        <p:nvSpPr>
          <p:cNvPr id="43034" name="Rectangle 14"/>
          <p:cNvSpPr>
            <a:spLocks noChangeArrowheads="1"/>
          </p:cNvSpPr>
          <p:nvPr/>
        </p:nvSpPr>
        <p:spPr bwMode="auto">
          <a:xfrm>
            <a:off x="3740150" y="3994150"/>
            <a:ext cx="2589213" cy="215900"/>
          </a:xfrm>
          <a:prstGeom prst="rect">
            <a:avLst/>
          </a:prstGeom>
          <a:noFill/>
          <a:ln w="9525">
            <a:noFill/>
            <a:miter lim="800000"/>
            <a:headEnd/>
            <a:tailEnd/>
          </a:ln>
        </p:spPr>
        <p:txBody>
          <a:bodyPr wrap="none">
            <a:spAutoFit/>
          </a:bodyPr>
          <a:lstStyle/>
          <a:p>
            <a:pPr algn="l"/>
            <a:r>
              <a:rPr lang="en-US" sz="800"/>
              <a:t>Graphic 2.1.10 : Plant Clearance Officer Home Page</a:t>
            </a:r>
          </a:p>
        </p:txBody>
      </p:sp>
      <p:sp>
        <p:nvSpPr>
          <p:cNvPr id="43035" name="Rectangle 14"/>
          <p:cNvSpPr>
            <a:spLocks noChangeArrowheads="1"/>
          </p:cNvSpPr>
          <p:nvPr/>
        </p:nvSpPr>
        <p:spPr bwMode="auto">
          <a:xfrm>
            <a:off x="3729038" y="6292850"/>
            <a:ext cx="2338387" cy="214313"/>
          </a:xfrm>
          <a:prstGeom prst="rect">
            <a:avLst/>
          </a:prstGeom>
          <a:noFill/>
          <a:ln w="9525">
            <a:noFill/>
            <a:miter lim="800000"/>
            <a:headEnd/>
            <a:tailEnd/>
          </a:ln>
        </p:spPr>
        <p:txBody>
          <a:bodyPr wrap="none">
            <a:spAutoFit/>
          </a:bodyPr>
          <a:lstStyle/>
          <a:p>
            <a:pPr algn="l"/>
            <a:r>
              <a:rPr lang="en-US" sz="800"/>
              <a:t>Graphic 2.1.11 : Property Screener Home Page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smtClean="0"/>
              <a:t>Course Topics</a:t>
            </a:r>
          </a:p>
        </p:txBody>
      </p:sp>
      <p:graphicFrame>
        <p:nvGraphicFramePr>
          <p:cNvPr id="7221" name="Group 53"/>
          <p:cNvGraphicFramePr>
            <a:graphicFrameLocks noGrp="1"/>
          </p:cNvGraphicFramePr>
          <p:nvPr>
            <p:ph idx="1"/>
          </p:nvPr>
        </p:nvGraphicFramePr>
        <p:xfrm>
          <a:off x="344488" y="1765300"/>
          <a:ext cx="8402637" cy="4626864"/>
        </p:xfrm>
        <a:graphic>
          <a:graphicData uri="http://schemas.openxmlformats.org/drawingml/2006/table">
            <a:tbl>
              <a:tblPr/>
              <a:tblGrid>
                <a:gridCol w="1785937"/>
                <a:gridCol w="6616700"/>
              </a:tblGrid>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Editing a Line Item</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Eleven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Accepting an Inventory Schedule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Twelve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Unaccepting an Inventory Schedule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Thirteen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Rejecting an Inventory Schedule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Applying the Screener Rule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Fifteen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Reviewing Submitted Withdrawal Requests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8" action="ppaction://hlinksldjump"/>
                        </a:rPr>
                        <a:t>Resubmitting an Inventory Schedule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9" action="ppaction://hlinksldjump"/>
                        </a:rPr>
                        <a:t>Viewing Disposition Instructions and Shipping Items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2055">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Referrals</a:t>
                      </a: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0" action="ppaction://hlinksldjump"/>
                        </a:rPr>
                        <a:t>Managing the Referral Workload</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1" action="ppaction://hlinksldjump"/>
                        </a:rPr>
                        <a:t>Accepting a Referral</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Rejecting a Referral</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3" action="ppaction://hlinksldjump"/>
                        </a:rPr>
                        <a:t>Creating a Referral</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4" action="ppaction://hlinksldjump"/>
                        </a:rPr>
                        <a:t>Editing a Referral</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5" action="ppaction://hlinksldjump"/>
                        </a:rPr>
                        <a:t>Withdrawing a Referral</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6" action="ppaction://hlinksldjump"/>
                        </a:rPr>
                        <a:t>Searching for a Referral</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2055">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Cases</a:t>
                      </a: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7" action="ppaction://hlinksldjump"/>
                        </a:rPr>
                        <a:t>Managing the Case Workload</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8" action="ppaction://hlinksldjump"/>
                        </a:rPr>
                        <a:t>Creating a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254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9" action="ppaction://hlinksldjump"/>
                        </a:rPr>
                        <a:t>Establishing a Case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7216"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Two – PLCO, Support PLCO, and Administrator Roles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Six – Viewing and Editing Preferences</a:t>
            </a:r>
          </a:p>
        </p:txBody>
      </p:sp>
      <p:sp>
        <p:nvSpPr>
          <p:cNvPr id="4403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BD2EEE2-1A52-45B8-898B-AE4CA47A7170}" type="slidenum">
              <a:rPr lang="en-US" sz="800">
                <a:solidFill>
                  <a:schemeClr val="bg1"/>
                </a:solidFill>
                <a:ea typeface="Arial Unicode MS" pitchFamily="34" charset="-128"/>
                <a:cs typeface="Arial Unicode MS" pitchFamily="34" charset="-128"/>
              </a:rPr>
              <a:pPr algn="r" eaLnBrk="0" hangingPunct="0"/>
              <a:t>40</a:t>
            </a:fld>
            <a:endParaRPr lang="en-US" sz="800">
              <a:solidFill>
                <a:schemeClr val="bg1"/>
              </a:solidFill>
              <a:ea typeface="Arial Unicode MS" pitchFamily="34" charset="-128"/>
              <a:cs typeface="Arial Unicode MS" pitchFamily="34" charset="-128"/>
            </a:endParaRPr>
          </a:p>
        </p:txBody>
      </p:sp>
      <p:sp>
        <p:nvSpPr>
          <p:cNvPr id="4403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and Editing Preferences</a:t>
            </a:r>
          </a:p>
        </p:txBody>
      </p:sp>
      <p:sp>
        <p:nvSpPr>
          <p:cNvPr id="44037" name="Text Box 24"/>
          <p:cNvSpPr txBox="1">
            <a:spLocks noChangeArrowheads="1"/>
          </p:cNvSpPr>
          <p:nvPr/>
        </p:nvSpPr>
        <p:spPr bwMode="auto">
          <a:xfrm>
            <a:off x="0" y="1787525"/>
            <a:ext cx="3265488" cy="1754188"/>
          </a:xfrm>
          <a:prstGeom prst="rect">
            <a:avLst/>
          </a:prstGeom>
          <a:noFill/>
          <a:ln w="9525">
            <a:noFill/>
            <a:miter lim="800000"/>
            <a:headEnd/>
            <a:tailEnd/>
          </a:ln>
        </p:spPr>
        <p:txBody>
          <a:bodyPr>
            <a:spAutoFit/>
          </a:bodyPr>
          <a:lstStyle/>
          <a:p>
            <a:pPr algn="l"/>
            <a:r>
              <a:rPr lang="en-US" sz="1200"/>
              <a:t>The Preferences page displays your address information that will be used whenever you generate a PDF in the PCARSS application. These PDFs include the DD-1641, Inventory Schedule Report, DD-1637, SF-1424, and the Requisition Report.</a:t>
            </a:r>
          </a:p>
          <a:p>
            <a:pPr algn="l"/>
            <a:r>
              <a:rPr lang="en-US" sz="1200"/>
              <a:t>Only the PLCO role has the ability to save preferences. Administrators must input address information into the PDFs manually. </a:t>
            </a:r>
          </a:p>
        </p:txBody>
      </p:sp>
      <p:graphicFrame>
        <p:nvGraphicFramePr>
          <p:cNvPr id="44063" name="Group 31"/>
          <p:cNvGraphicFramePr>
            <a:graphicFrameLocks noGrp="1"/>
          </p:cNvGraphicFramePr>
          <p:nvPr/>
        </p:nvGraphicFramePr>
        <p:xfrm>
          <a:off x="125413" y="3624263"/>
          <a:ext cx="3224212" cy="2682240"/>
        </p:xfrm>
        <a:graphic>
          <a:graphicData uri="http://schemas.openxmlformats.org/drawingml/2006/table">
            <a:tbl>
              <a:tblPr/>
              <a:tblGrid>
                <a:gridCol w="295275"/>
                <a:gridCol w="2928937"/>
              </a:tblGrid>
              <a:tr h="2428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Viewing and Editing Preferences (Graphics 2.1.12 – 2.1.13)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65138">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Click </a:t>
                      </a:r>
                      <a:r>
                        <a:rPr kumimoji="0" lang="en-US" sz="1200" b="0" i="0" u="none" strike="noStrike" cap="none" normalizeH="0" baseline="0" smtClean="0">
                          <a:ln>
                            <a:noFill/>
                          </a:ln>
                          <a:solidFill>
                            <a:srgbClr val="000000"/>
                          </a:solidFill>
                          <a:effectLst/>
                          <a:latin typeface="Arial" pitchFamily="34" charset="0"/>
                        </a:rPr>
                        <a:t>the </a:t>
                      </a:r>
                      <a:r>
                        <a:rPr kumimoji="0" lang="en-US" sz="1200" b="1" i="0" u="none" strike="noStrike" cap="none" normalizeH="0" baseline="0" smtClean="0">
                          <a:ln>
                            <a:noFill/>
                          </a:ln>
                          <a:solidFill>
                            <a:srgbClr val="000000"/>
                          </a:solidFill>
                          <a:effectLst/>
                          <a:latin typeface="Arial" pitchFamily="34" charset="0"/>
                        </a:rPr>
                        <a:t>Preferences</a:t>
                      </a:r>
                      <a:r>
                        <a:rPr kumimoji="0" lang="en-US" sz="1200" b="0" i="0" u="none" strike="noStrike" cap="none" normalizeH="0" baseline="0" smtClean="0">
                          <a:ln>
                            <a:noFill/>
                          </a:ln>
                          <a:solidFill>
                            <a:srgbClr val="000000"/>
                          </a:solidFill>
                          <a:effectLst/>
                          <a:latin typeface="Arial" pitchFamily="34" charset="0"/>
                        </a:rPr>
                        <a:t> link on the menu bar (Graphic 2.1.12).</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The View Preferences page appears (Graphic 2.1.12).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4013">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edit</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Edit Preferences page appears (Graphic 2.1.13).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7785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Save</a:t>
                      </a:r>
                      <a:r>
                        <a:rPr kumimoji="0" lang="en-US" sz="1200" b="0" i="0" u="none" strike="noStrike" cap="none" normalizeH="0" baseline="0" smtClean="0">
                          <a:ln>
                            <a:noFill/>
                          </a:ln>
                          <a:solidFill>
                            <a:schemeClr val="tx1"/>
                          </a:solidFill>
                          <a:effectLst/>
                          <a:latin typeface="Arial" pitchFamily="34" charset="0"/>
                        </a:rPr>
                        <a:t> button when you are finished editing your address information.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Preferences page will appear and display your changes.</a:t>
                      </a:r>
                      <a:endParaRPr kumimoji="0" lang="en-US" sz="1000" b="0"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44054" name="Rectangle 14"/>
          <p:cNvSpPr>
            <a:spLocks noChangeArrowheads="1"/>
          </p:cNvSpPr>
          <p:nvPr/>
        </p:nvSpPr>
        <p:spPr bwMode="auto">
          <a:xfrm>
            <a:off x="3717925" y="3509963"/>
            <a:ext cx="2016125" cy="215900"/>
          </a:xfrm>
          <a:prstGeom prst="rect">
            <a:avLst/>
          </a:prstGeom>
          <a:noFill/>
          <a:ln w="9525">
            <a:noFill/>
            <a:miter lim="800000"/>
            <a:headEnd/>
            <a:tailEnd/>
          </a:ln>
        </p:spPr>
        <p:txBody>
          <a:bodyPr wrap="none">
            <a:spAutoFit/>
          </a:bodyPr>
          <a:lstStyle/>
          <a:p>
            <a:pPr algn="l"/>
            <a:r>
              <a:rPr lang="en-US" sz="800"/>
              <a:t>Graphic 2.1.12 : View Preferences page</a:t>
            </a:r>
          </a:p>
        </p:txBody>
      </p:sp>
      <p:sp>
        <p:nvSpPr>
          <p:cNvPr id="44055" name="Rectangle 14"/>
          <p:cNvSpPr>
            <a:spLocks noChangeArrowheads="1"/>
          </p:cNvSpPr>
          <p:nvPr/>
        </p:nvSpPr>
        <p:spPr bwMode="auto">
          <a:xfrm>
            <a:off x="3752850" y="6310313"/>
            <a:ext cx="1971675" cy="215900"/>
          </a:xfrm>
          <a:prstGeom prst="rect">
            <a:avLst/>
          </a:prstGeom>
          <a:noFill/>
          <a:ln w="9525">
            <a:noFill/>
            <a:miter lim="800000"/>
            <a:headEnd/>
            <a:tailEnd/>
          </a:ln>
        </p:spPr>
        <p:txBody>
          <a:bodyPr wrap="none">
            <a:spAutoFit/>
          </a:bodyPr>
          <a:lstStyle/>
          <a:p>
            <a:pPr algn="l"/>
            <a:r>
              <a:rPr lang="en-US" sz="800"/>
              <a:t>Graphic 2.1.13 : Edit Preferences page</a:t>
            </a:r>
          </a:p>
        </p:txBody>
      </p:sp>
      <p:pic>
        <p:nvPicPr>
          <p:cNvPr id="44056" name="Picture 79" descr="pencil"/>
          <p:cNvPicPr>
            <a:picLocks noChangeAspect="1" noChangeArrowheads="1"/>
          </p:cNvPicPr>
          <p:nvPr/>
        </p:nvPicPr>
        <p:blipFill>
          <a:blip r:embed="rId3" cstate="print"/>
          <a:srcRect/>
          <a:stretch>
            <a:fillRect/>
          </a:stretch>
        </p:blipFill>
        <p:spPr bwMode="auto">
          <a:xfrm>
            <a:off x="1136650" y="4835525"/>
            <a:ext cx="166688" cy="166688"/>
          </a:xfrm>
          <a:prstGeom prst="rect">
            <a:avLst/>
          </a:prstGeom>
          <a:noFill/>
          <a:ln w="9525">
            <a:noFill/>
            <a:miter lim="800000"/>
            <a:headEnd/>
            <a:tailEnd/>
          </a:ln>
        </p:spPr>
      </p:pic>
      <p:pic>
        <p:nvPicPr>
          <p:cNvPr id="44057" name="Picture 5" descr="View Preferences page"/>
          <p:cNvPicPr>
            <a:picLocks noChangeAspect="1" noChangeArrowheads="1"/>
          </p:cNvPicPr>
          <p:nvPr/>
        </p:nvPicPr>
        <p:blipFill>
          <a:blip r:embed="rId4" cstate="print"/>
          <a:srcRect/>
          <a:stretch>
            <a:fillRect/>
          </a:stretch>
        </p:blipFill>
        <p:spPr bwMode="auto">
          <a:xfrm>
            <a:off x="3743325" y="1581150"/>
            <a:ext cx="5132388" cy="1906588"/>
          </a:xfrm>
          <a:prstGeom prst="rect">
            <a:avLst/>
          </a:prstGeom>
          <a:noFill/>
          <a:ln w="19050">
            <a:solidFill>
              <a:schemeClr val="tx1"/>
            </a:solidFill>
            <a:miter lim="800000"/>
            <a:headEnd/>
            <a:tailEnd/>
          </a:ln>
        </p:spPr>
      </p:pic>
      <p:pic>
        <p:nvPicPr>
          <p:cNvPr id="44058" name="Picture 6" descr="Edit Preferences page"/>
          <p:cNvPicPr>
            <a:picLocks noChangeAspect="1" noChangeArrowheads="1"/>
          </p:cNvPicPr>
          <p:nvPr/>
        </p:nvPicPr>
        <p:blipFill>
          <a:blip r:embed="rId5" cstate="print"/>
          <a:srcRect/>
          <a:stretch>
            <a:fillRect/>
          </a:stretch>
        </p:blipFill>
        <p:spPr bwMode="auto">
          <a:xfrm>
            <a:off x="3756025" y="3765550"/>
            <a:ext cx="5130800" cy="2538413"/>
          </a:xfrm>
          <a:prstGeom prst="rect">
            <a:avLst/>
          </a:prstGeom>
          <a:noFill/>
          <a:ln w="19050">
            <a:solidFill>
              <a:schemeClr val="tx1"/>
            </a:solidFill>
            <a:miter lim="800000"/>
            <a:headEnd/>
            <a:tailEnd/>
          </a:ln>
        </p:spPr>
      </p:pic>
      <p:sp>
        <p:nvSpPr>
          <p:cNvPr id="44059" name="Rectangle 26"/>
          <p:cNvSpPr>
            <a:spLocks noChangeArrowheads="1"/>
          </p:cNvSpPr>
          <p:nvPr/>
        </p:nvSpPr>
        <p:spPr bwMode="auto">
          <a:xfrm>
            <a:off x="8093075" y="1916113"/>
            <a:ext cx="427038" cy="106362"/>
          </a:xfrm>
          <a:prstGeom prst="rect">
            <a:avLst/>
          </a:prstGeom>
          <a:noFill/>
          <a:ln w="19050" algn="ctr">
            <a:solidFill>
              <a:schemeClr val="folHlink"/>
            </a:solidFill>
            <a:miter lim="800000"/>
            <a:headEnd/>
            <a:tailEnd/>
          </a:ln>
        </p:spPr>
        <p:txBody>
          <a:bodyPr wrap="none" anchor="ctr"/>
          <a:lstStyle/>
          <a:p>
            <a:endParaRPr lang="en-US"/>
          </a:p>
        </p:txBody>
      </p:sp>
      <p:sp>
        <p:nvSpPr>
          <p:cNvPr id="44060" name="Rectangle 26"/>
          <p:cNvSpPr>
            <a:spLocks noChangeArrowheads="1"/>
          </p:cNvSpPr>
          <p:nvPr/>
        </p:nvSpPr>
        <p:spPr bwMode="auto">
          <a:xfrm>
            <a:off x="8466138" y="2355850"/>
            <a:ext cx="334962" cy="128588"/>
          </a:xfrm>
          <a:prstGeom prst="rect">
            <a:avLst/>
          </a:prstGeom>
          <a:noFill/>
          <a:ln w="19050" algn="ctr">
            <a:solidFill>
              <a:schemeClr val="folHlink"/>
            </a:solidFill>
            <a:miter lim="800000"/>
            <a:headEnd/>
            <a:tailEnd/>
          </a:ln>
        </p:spPr>
        <p:txBody>
          <a:bodyPr wrap="none" anchor="ctr"/>
          <a:lstStyle/>
          <a:p>
            <a:endParaRPr lang="en-US"/>
          </a:p>
        </p:txBody>
      </p:sp>
      <p:sp>
        <p:nvSpPr>
          <p:cNvPr id="44061" name="Rectangle 26"/>
          <p:cNvSpPr>
            <a:spLocks noChangeArrowheads="1"/>
          </p:cNvSpPr>
          <p:nvPr/>
        </p:nvSpPr>
        <p:spPr bwMode="auto">
          <a:xfrm>
            <a:off x="5991225" y="5929313"/>
            <a:ext cx="280988" cy="1270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755775" y="320675"/>
            <a:ext cx="7388225" cy="695325"/>
          </a:xfrm>
        </p:spPr>
        <p:txBody>
          <a:bodyPr/>
          <a:lstStyle/>
          <a:p>
            <a:pPr eaLnBrk="1" hangingPunct="1"/>
            <a:r>
              <a:rPr lang="en-US" smtClean="0"/>
              <a:t>Lesson One – Review</a:t>
            </a:r>
          </a:p>
        </p:txBody>
      </p:sp>
      <p:sp>
        <p:nvSpPr>
          <p:cNvPr id="4505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61F3DD5-E760-4581-A4E7-AE7A6C401917}" type="slidenum">
              <a:rPr lang="en-US" sz="800">
                <a:solidFill>
                  <a:schemeClr val="bg1"/>
                </a:solidFill>
                <a:ea typeface="Arial Unicode MS" pitchFamily="34" charset="-128"/>
                <a:cs typeface="Arial Unicode MS" pitchFamily="34" charset="-128"/>
              </a:rPr>
              <a:pPr algn="r" eaLnBrk="0" hangingPunct="0"/>
              <a:t>41</a:t>
            </a:fld>
            <a:endParaRPr lang="en-US" sz="800">
              <a:solidFill>
                <a:schemeClr val="bg1"/>
              </a:solidFill>
              <a:ea typeface="Arial Unicode MS" pitchFamily="34" charset="-128"/>
              <a:cs typeface="Arial Unicode MS" pitchFamily="34" charset="-128"/>
            </a:endParaRPr>
          </a:p>
        </p:txBody>
      </p:sp>
      <p:sp>
        <p:nvSpPr>
          <p:cNvPr id="45060" name="Rectangle 3"/>
          <p:cNvSpPr txBox="1">
            <a:spLocks noChangeArrowheads="1"/>
          </p:cNvSpPr>
          <p:nvPr/>
        </p:nvSpPr>
        <p:spPr bwMode="auto">
          <a:xfrm>
            <a:off x="0" y="1220788"/>
            <a:ext cx="53467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One covered the following topics:</a:t>
            </a:r>
          </a:p>
        </p:txBody>
      </p:sp>
      <p:graphicFrame>
        <p:nvGraphicFramePr>
          <p:cNvPr id="6" name="Table 5"/>
          <p:cNvGraphicFramePr>
            <a:graphicFrameLocks noGrp="1"/>
          </p:cNvGraphicFramePr>
          <p:nvPr/>
        </p:nvGraphicFramePr>
        <p:xfrm>
          <a:off x="430213" y="1773238"/>
          <a:ext cx="7071360" cy="2011680"/>
        </p:xfrm>
        <a:graphic>
          <a:graphicData uri="http://schemas.openxmlformats.org/drawingml/2006/table">
            <a:tbl>
              <a:tblPr>
                <a:tableStyleId>{5C22544A-7EE6-4342-B048-85BDC9FD1C3A}</a:tableStyleId>
              </a:tblPr>
              <a:tblGrid>
                <a:gridCol w="1947134"/>
                <a:gridCol w="5124226"/>
              </a:tblGrid>
              <a:tr h="119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PLCO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9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the Administrator Home Page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9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Inventory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9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Uploading Flat Files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9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Performing Screener Tasks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9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and Editing Preferences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Two – Contacts</a:t>
            </a:r>
          </a:p>
        </p:txBody>
      </p:sp>
      <p:sp>
        <p:nvSpPr>
          <p:cNvPr id="4608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1B13CD5-1030-4280-B334-7395DF0D56F7}" type="slidenum">
              <a:rPr lang="en-US" sz="800">
                <a:solidFill>
                  <a:schemeClr val="bg1"/>
                </a:solidFill>
              </a:rPr>
              <a:pPr algn="r" eaLnBrk="0" hangingPunct="0"/>
              <a:t>42</a:t>
            </a:fld>
            <a:endParaRPr lang="en-US" sz="800">
              <a:solidFill>
                <a:schemeClr val="bg1"/>
              </a:solidFill>
            </a:endParaRPr>
          </a:p>
        </p:txBody>
      </p:sp>
      <p:sp>
        <p:nvSpPr>
          <p:cNvPr id="4608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Two</a:t>
            </a:r>
          </a:p>
          <a:p>
            <a:pPr eaLnBrk="0" hangingPunct="0"/>
            <a:endParaRPr lang="en-US" sz="4000" b="1">
              <a:ea typeface="Arial Unicode MS" pitchFamily="34" charset="-128"/>
              <a:cs typeface="Arial Unicode MS" pitchFamily="34" charset="-128"/>
            </a:endParaRPr>
          </a:p>
          <a:p>
            <a:pPr eaLnBrk="0" hangingPunct="0"/>
            <a:r>
              <a:rPr lang="en-US" sz="2400" b="1"/>
              <a:t>Contacts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Two – Topics</a:t>
            </a:r>
          </a:p>
        </p:txBody>
      </p:sp>
      <p:sp>
        <p:nvSpPr>
          <p:cNvPr id="4710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5B3824B-F4B2-4128-A0C0-F1CBC6033E08}" type="slidenum">
              <a:rPr lang="en-US" sz="800">
                <a:solidFill>
                  <a:schemeClr val="bg1"/>
                </a:solidFill>
                <a:ea typeface="Arial Unicode MS" pitchFamily="34" charset="-128"/>
                <a:cs typeface="Arial Unicode MS" pitchFamily="34" charset="-128"/>
              </a:rPr>
              <a:pPr algn="r" eaLnBrk="0" hangingPunct="0"/>
              <a:t>43</a:t>
            </a:fld>
            <a:endParaRPr lang="en-US" sz="800">
              <a:solidFill>
                <a:schemeClr val="bg1"/>
              </a:solidFill>
              <a:ea typeface="Arial Unicode MS" pitchFamily="34" charset="-128"/>
              <a:cs typeface="Arial Unicode MS" pitchFamily="34" charset="-128"/>
            </a:endParaRPr>
          </a:p>
        </p:txBody>
      </p:sp>
      <p:sp>
        <p:nvSpPr>
          <p:cNvPr id="4710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Two Topics</a:t>
            </a:r>
          </a:p>
        </p:txBody>
      </p:sp>
      <p:graphicFrame>
        <p:nvGraphicFramePr>
          <p:cNvPr id="7" name="Table 6"/>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15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Adding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00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and Deleting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83" descr="Add Contact page"/>
          <p:cNvPicPr>
            <a:picLocks noChangeAspect="1" noChangeArrowheads="1"/>
          </p:cNvPicPr>
          <p:nvPr/>
        </p:nvPicPr>
        <p:blipFill>
          <a:blip r:embed="rId3" cstate="print"/>
          <a:srcRect/>
          <a:stretch>
            <a:fillRect/>
          </a:stretch>
        </p:blipFill>
        <p:spPr bwMode="auto">
          <a:xfrm>
            <a:off x="3578225" y="3673475"/>
            <a:ext cx="5380038" cy="2270125"/>
          </a:xfrm>
          <a:prstGeom prst="rect">
            <a:avLst/>
          </a:prstGeom>
          <a:noFill/>
          <a:ln w="19050">
            <a:solidFill>
              <a:schemeClr val="tx1"/>
            </a:solidFill>
            <a:miter lim="800000"/>
            <a:headEnd/>
            <a:tailEnd/>
          </a:ln>
        </p:spPr>
      </p:pic>
      <p:pic>
        <p:nvPicPr>
          <p:cNvPr id="48131" name="Picture 82" descr="My Contacts page"/>
          <p:cNvPicPr>
            <a:picLocks noChangeAspect="1" noChangeArrowheads="1"/>
          </p:cNvPicPr>
          <p:nvPr/>
        </p:nvPicPr>
        <p:blipFill>
          <a:blip r:embed="rId4" cstate="print"/>
          <a:srcRect/>
          <a:stretch>
            <a:fillRect/>
          </a:stretch>
        </p:blipFill>
        <p:spPr bwMode="auto">
          <a:xfrm>
            <a:off x="3614738" y="1784350"/>
            <a:ext cx="5330825" cy="1490663"/>
          </a:xfrm>
          <a:prstGeom prst="rect">
            <a:avLst/>
          </a:prstGeom>
          <a:noFill/>
          <a:ln w="19050">
            <a:solidFill>
              <a:schemeClr val="tx1"/>
            </a:solidFill>
            <a:miter lim="800000"/>
            <a:headEnd/>
            <a:tailEnd/>
          </a:ln>
        </p:spPr>
      </p:pic>
      <p:sp>
        <p:nvSpPr>
          <p:cNvPr id="4813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Adding a Contact</a:t>
            </a:r>
          </a:p>
        </p:txBody>
      </p:sp>
      <p:sp>
        <p:nvSpPr>
          <p:cNvPr id="4813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D9601FF-19B1-40E3-BDC8-598C83163492}" type="slidenum">
              <a:rPr lang="en-US" sz="800">
                <a:solidFill>
                  <a:schemeClr val="bg1"/>
                </a:solidFill>
                <a:ea typeface="Arial Unicode MS" pitchFamily="34" charset="-128"/>
                <a:cs typeface="Arial Unicode MS" pitchFamily="34" charset="-128"/>
              </a:rPr>
              <a:pPr algn="r" eaLnBrk="0" hangingPunct="0"/>
              <a:t>44</a:t>
            </a:fld>
            <a:endParaRPr lang="en-US" sz="800">
              <a:solidFill>
                <a:schemeClr val="bg1"/>
              </a:solidFill>
              <a:ea typeface="Arial Unicode MS" pitchFamily="34" charset="-128"/>
              <a:cs typeface="Arial Unicode MS" pitchFamily="34" charset="-128"/>
            </a:endParaRPr>
          </a:p>
        </p:txBody>
      </p:sp>
      <p:graphicFrame>
        <p:nvGraphicFramePr>
          <p:cNvPr id="594001" name="Group 81"/>
          <p:cNvGraphicFramePr>
            <a:graphicFrameLocks noGrp="1"/>
          </p:cNvGraphicFramePr>
          <p:nvPr/>
        </p:nvGraphicFramePr>
        <p:xfrm>
          <a:off x="114300" y="2776538"/>
          <a:ext cx="3224213" cy="3627120"/>
        </p:xfrm>
        <a:graphic>
          <a:graphicData uri="http://schemas.openxmlformats.org/drawingml/2006/table">
            <a:tbl>
              <a:tblPr/>
              <a:tblGrid>
                <a:gridCol w="354013"/>
                <a:gridCol w="2870200"/>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Adding a Contact (Graphics 2.2.1 – 2.2.2)</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61519">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Contacts</a:t>
                      </a:r>
                      <a:r>
                        <a:rPr kumimoji="0" lang="en-US" sz="1200" b="0" i="0" u="none" strike="noStrike" cap="none" normalizeH="0" baseline="0" dirty="0" smtClean="0">
                          <a:ln>
                            <a:noFill/>
                          </a:ln>
                          <a:solidFill>
                            <a:srgbClr val="000000"/>
                          </a:solidFill>
                          <a:effectLst/>
                          <a:latin typeface="Arial" pitchFamily="34" charset="0"/>
                        </a:rPr>
                        <a:t> link on the menu bar.</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My Contacts page appears (Graphic 2.2.1).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2754">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add contact</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Add Contact page appears (Graphic 2.2.2).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Enter </a:t>
                      </a:r>
                      <a:r>
                        <a:rPr kumimoji="0" lang="en-US" sz="1200" b="0" i="0" u="none" strike="noStrike" cap="none" normalizeH="0" baseline="0" dirty="0" smtClean="0">
                          <a:ln>
                            <a:noFill/>
                          </a:ln>
                          <a:solidFill>
                            <a:schemeClr val="tx1"/>
                          </a:solidFill>
                          <a:effectLst/>
                          <a:latin typeface="Arial" pitchFamily="34" charset="0"/>
                        </a:rPr>
                        <a:t>the contact’s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0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find</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contact’s name, contact type, and phone number are populated if the contact was found in the database.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in</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all appropriate fields if the information was not found.</a:t>
                      </a:r>
                      <a:endParaRPr kumimoji="0" lang="en-US" sz="12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275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Save Contact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contact is saved in your contacts list.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48159" name="Picture 3" descr="add"/>
          <p:cNvPicPr>
            <a:picLocks noChangeAspect="1" noChangeArrowheads="1"/>
          </p:cNvPicPr>
          <p:nvPr/>
        </p:nvPicPr>
        <p:blipFill>
          <a:blip r:embed="rId5" cstate="print"/>
          <a:srcRect/>
          <a:stretch>
            <a:fillRect/>
          </a:stretch>
        </p:blipFill>
        <p:spPr bwMode="auto">
          <a:xfrm>
            <a:off x="1206500" y="3838575"/>
            <a:ext cx="152400" cy="152400"/>
          </a:xfrm>
          <a:prstGeom prst="rect">
            <a:avLst/>
          </a:prstGeom>
          <a:noFill/>
          <a:ln w="9525">
            <a:noFill/>
            <a:miter lim="800000"/>
            <a:headEnd/>
            <a:tailEnd/>
          </a:ln>
        </p:spPr>
      </p:pic>
      <p:sp>
        <p:nvSpPr>
          <p:cNvPr id="48160" name="Rectangle 3"/>
          <p:cNvSpPr txBox="1">
            <a:spLocks noChangeArrowheads="1"/>
          </p:cNvSpPr>
          <p:nvPr/>
        </p:nvSpPr>
        <p:spPr bwMode="auto">
          <a:xfrm>
            <a:off x="0" y="1220788"/>
            <a:ext cx="2387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Adding a Contact</a:t>
            </a:r>
          </a:p>
        </p:txBody>
      </p:sp>
      <p:sp>
        <p:nvSpPr>
          <p:cNvPr id="48161" name="Text Box 31"/>
          <p:cNvSpPr txBox="1">
            <a:spLocks noChangeArrowheads="1"/>
          </p:cNvSpPr>
          <p:nvPr/>
        </p:nvSpPr>
        <p:spPr bwMode="auto">
          <a:xfrm>
            <a:off x="0" y="1736725"/>
            <a:ext cx="3494088" cy="1004888"/>
          </a:xfrm>
          <a:prstGeom prst="rect">
            <a:avLst/>
          </a:prstGeom>
          <a:noFill/>
          <a:ln w="9525">
            <a:noFill/>
            <a:miter lim="800000"/>
            <a:headEnd/>
            <a:tailEnd/>
          </a:ln>
        </p:spPr>
        <p:txBody>
          <a:bodyPr>
            <a:spAutoFit/>
          </a:bodyPr>
          <a:lstStyle/>
          <a:p>
            <a:pPr algn="l"/>
            <a:r>
              <a:rPr lang="en-US" sz="1200"/>
              <a:t>Every PLCO, Administrator, and Contractor has their own set of contacts that they can maintain. The contacts listed on the My Contacts page are available to associate with the inventory schedules you create. </a:t>
            </a:r>
          </a:p>
        </p:txBody>
      </p:sp>
      <p:sp>
        <p:nvSpPr>
          <p:cNvPr id="48162" name="Rectangle 33"/>
          <p:cNvSpPr>
            <a:spLocks noChangeArrowheads="1"/>
          </p:cNvSpPr>
          <p:nvPr/>
        </p:nvSpPr>
        <p:spPr bwMode="auto">
          <a:xfrm>
            <a:off x="6462713" y="2108200"/>
            <a:ext cx="363537" cy="122238"/>
          </a:xfrm>
          <a:prstGeom prst="rect">
            <a:avLst/>
          </a:prstGeom>
          <a:noFill/>
          <a:ln w="19050" algn="ctr">
            <a:solidFill>
              <a:schemeClr val="folHlink"/>
            </a:solidFill>
            <a:miter lim="800000"/>
            <a:headEnd/>
            <a:tailEnd/>
          </a:ln>
        </p:spPr>
        <p:txBody>
          <a:bodyPr wrap="none" anchor="ctr"/>
          <a:lstStyle/>
          <a:p>
            <a:endParaRPr lang="en-US"/>
          </a:p>
        </p:txBody>
      </p:sp>
      <p:sp>
        <p:nvSpPr>
          <p:cNvPr id="48163" name="Rectangle 35"/>
          <p:cNvSpPr>
            <a:spLocks noChangeArrowheads="1"/>
          </p:cNvSpPr>
          <p:nvPr/>
        </p:nvSpPr>
        <p:spPr bwMode="auto">
          <a:xfrm>
            <a:off x="8274050" y="2689225"/>
            <a:ext cx="603250" cy="138113"/>
          </a:xfrm>
          <a:prstGeom prst="rect">
            <a:avLst/>
          </a:prstGeom>
          <a:noFill/>
          <a:ln w="19050" algn="ctr">
            <a:solidFill>
              <a:schemeClr val="folHlink"/>
            </a:solidFill>
            <a:miter lim="800000"/>
            <a:headEnd/>
            <a:tailEnd/>
          </a:ln>
        </p:spPr>
        <p:txBody>
          <a:bodyPr wrap="none" anchor="ctr"/>
          <a:lstStyle/>
          <a:p>
            <a:endParaRPr lang="en-US"/>
          </a:p>
        </p:txBody>
      </p:sp>
      <p:sp>
        <p:nvSpPr>
          <p:cNvPr id="48164" name="Rectangle 36"/>
          <p:cNvSpPr>
            <a:spLocks noChangeArrowheads="1"/>
          </p:cNvSpPr>
          <p:nvPr/>
        </p:nvSpPr>
        <p:spPr bwMode="auto">
          <a:xfrm>
            <a:off x="5740400" y="5562600"/>
            <a:ext cx="684213" cy="155575"/>
          </a:xfrm>
          <a:prstGeom prst="rect">
            <a:avLst/>
          </a:prstGeom>
          <a:noFill/>
          <a:ln w="19050" algn="ctr">
            <a:solidFill>
              <a:schemeClr val="folHlink"/>
            </a:solidFill>
            <a:miter lim="800000"/>
            <a:headEnd/>
            <a:tailEnd/>
          </a:ln>
        </p:spPr>
        <p:txBody>
          <a:bodyPr wrap="none" anchor="ctr"/>
          <a:lstStyle/>
          <a:p>
            <a:endParaRPr lang="en-US"/>
          </a:p>
        </p:txBody>
      </p:sp>
      <p:sp>
        <p:nvSpPr>
          <p:cNvPr id="48165" name="Rectangle 76"/>
          <p:cNvSpPr>
            <a:spLocks noChangeArrowheads="1"/>
          </p:cNvSpPr>
          <p:nvPr/>
        </p:nvSpPr>
        <p:spPr bwMode="auto">
          <a:xfrm>
            <a:off x="6267450" y="5294313"/>
            <a:ext cx="187325" cy="111125"/>
          </a:xfrm>
          <a:prstGeom prst="rect">
            <a:avLst/>
          </a:prstGeom>
          <a:noFill/>
          <a:ln w="19050" algn="ctr">
            <a:solidFill>
              <a:schemeClr val="folHlink"/>
            </a:solidFill>
            <a:miter lim="800000"/>
            <a:headEnd/>
            <a:tailEnd/>
          </a:ln>
        </p:spPr>
        <p:txBody>
          <a:bodyPr wrap="none" anchor="ctr"/>
          <a:lstStyle/>
          <a:p>
            <a:endParaRPr lang="en-US"/>
          </a:p>
        </p:txBody>
      </p:sp>
      <p:sp>
        <p:nvSpPr>
          <p:cNvPr id="48166" name="Rectangle 14"/>
          <p:cNvSpPr>
            <a:spLocks noChangeArrowheads="1"/>
          </p:cNvSpPr>
          <p:nvPr/>
        </p:nvSpPr>
        <p:spPr bwMode="auto">
          <a:xfrm>
            <a:off x="3614738" y="3279775"/>
            <a:ext cx="1812925" cy="214313"/>
          </a:xfrm>
          <a:prstGeom prst="rect">
            <a:avLst/>
          </a:prstGeom>
          <a:noFill/>
          <a:ln w="9525">
            <a:noFill/>
            <a:miter lim="800000"/>
            <a:headEnd/>
            <a:tailEnd/>
          </a:ln>
        </p:spPr>
        <p:txBody>
          <a:bodyPr>
            <a:spAutoFit/>
          </a:bodyPr>
          <a:lstStyle/>
          <a:p>
            <a:pPr algn="l"/>
            <a:r>
              <a:rPr lang="en-US" sz="800"/>
              <a:t>Graphic 2.2.1 : My Contacts page</a:t>
            </a:r>
          </a:p>
        </p:txBody>
      </p:sp>
      <p:sp>
        <p:nvSpPr>
          <p:cNvPr id="48167" name="Rectangle 14"/>
          <p:cNvSpPr>
            <a:spLocks noChangeArrowheads="1"/>
          </p:cNvSpPr>
          <p:nvPr/>
        </p:nvSpPr>
        <p:spPr bwMode="auto">
          <a:xfrm>
            <a:off x="3587750" y="5937250"/>
            <a:ext cx="1704975" cy="214313"/>
          </a:xfrm>
          <a:prstGeom prst="rect">
            <a:avLst/>
          </a:prstGeom>
          <a:noFill/>
          <a:ln w="9525">
            <a:noFill/>
            <a:miter lim="800000"/>
            <a:headEnd/>
            <a:tailEnd/>
          </a:ln>
        </p:spPr>
        <p:txBody>
          <a:bodyPr wrap="none">
            <a:spAutoFit/>
          </a:bodyPr>
          <a:lstStyle/>
          <a:p>
            <a:pPr algn="l"/>
            <a:r>
              <a:rPr lang="en-US" sz="800"/>
              <a:t>Graphic 2.2.2 : Add Contact page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4" descr="Edit Contact page"/>
          <p:cNvPicPr>
            <a:picLocks noChangeAspect="1" noChangeArrowheads="1"/>
          </p:cNvPicPr>
          <p:nvPr/>
        </p:nvPicPr>
        <p:blipFill>
          <a:blip r:embed="rId3" cstate="print"/>
          <a:srcRect/>
          <a:stretch>
            <a:fillRect/>
          </a:stretch>
        </p:blipFill>
        <p:spPr bwMode="auto">
          <a:xfrm>
            <a:off x="3602038" y="3741738"/>
            <a:ext cx="5375275" cy="2174875"/>
          </a:xfrm>
          <a:prstGeom prst="rect">
            <a:avLst/>
          </a:prstGeom>
          <a:noFill/>
          <a:ln w="19050">
            <a:solidFill>
              <a:schemeClr val="tx1"/>
            </a:solidFill>
            <a:miter lim="800000"/>
            <a:headEnd/>
            <a:tailEnd/>
          </a:ln>
        </p:spPr>
      </p:pic>
      <p:pic>
        <p:nvPicPr>
          <p:cNvPr id="49155" name="Picture 43" descr="My Contacts page"/>
          <p:cNvPicPr>
            <a:picLocks noChangeAspect="1" noChangeArrowheads="1"/>
          </p:cNvPicPr>
          <p:nvPr/>
        </p:nvPicPr>
        <p:blipFill>
          <a:blip r:embed="rId4" cstate="print"/>
          <a:srcRect/>
          <a:stretch>
            <a:fillRect/>
          </a:stretch>
        </p:blipFill>
        <p:spPr bwMode="auto">
          <a:xfrm>
            <a:off x="3614738" y="1812925"/>
            <a:ext cx="5330825" cy="1490663"/>
          </a:xfrm>
          <a:prstGeom prst="rect">
            <a:avLst/>
          </a:prstGeom>
          <a:noFill/>
          <a:ln w="19050">
            <a:solidFill>
              <a:schemeClr val="tx1"/>
            </a:solidFill>
            <a:miter lim="800000"/>
            <a:headEnd/>
            <a:tailEnd/>
          </a:ln>
        </p:spPr>
      </p:pic>
      <p:sp>
        <p:nvSpPr>
          <p:cNvPr id="4915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035CF9B-8D55-40EB-BD30-C6AFB17DBC9C}" type="slidenum">
              <a:rPr lang="en-US" sz="800">
                <a:solidFill>
                  <a:schemeClr val="bg1"/>
                </a:solidFill>
                <a:ea typeface="Arial Unicode MS" pitchFamily="34" charset="-128"/>
                <a:cs typeface="Arial Unicode MS" pitchFamily="34" charset="-128"/>
              </a:rPr>
              <a:pPr algn="r" eaLnBrk="0" hangingPunct="0"/>
              <a:t>45</a:t>
            </a:fld>
            <a:endParaRPr lang="en-US" sz="800">
              <a:solidFill>
                <a:schemeClr val="bg1"/>
              </a:solidFill>
              <a:ea typeface="Arial Unicode MS" pitchFamily="34" charset="-128"/>
              <a:cs typeface="Arial Unicode MS" pitchFamily="34" charset="-128"/>
            </a:endParaRPr>
          </a:p>
        </p:txBody>
      </p:sp>
      <p:sp>
        <p:nvSpPr>
          <p:cNvPr id="4915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Editing and Deleting a Contact</a:t>
            </a:r>
          </a:p>
        </p:txBody>
      </p:sp>
      <p:graphicFrame>
        <p:nvGraphicFramePr>
          <p:cNvPr id="596010" name="Group 42"/>
          <p:cNvGraphicFramePr>
            <a:graphicFrameLocks noGrp="1"/>
          </p:cNvGraphicFramePr>
          <p:nvPr/>
        </p:nvGraphicFramePr>
        <p:xfrm>
          <a:off x="92075" y="2782888"/>
          <a:ext cx="3224213" cy="2865120"/>
        </p:xfrm>
        <a:graphic>
          <a:graphicData uri="http://schemas.openxmlformats.org/drawingml/2006/table">
            <a:tbl>
              <a:tblPr/>
              <a:tblGrid>
                <a:gridCol w="360363"/>
                <a:gridCol w="2863850"/>
              </a:tblGrid>
              <a:tr h="14008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and Deleting Contact (Graphics 2.2.3 – 2.2.4)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80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Contacts</a:t>
                      </a:r>
                      <a:r>
                        <a:rPr kumimoji="0" lang="en-US" sz="1200" b="0" i="0" u="none" strike="noStrike" cap="none" normalizeH="0" baseline="0" dirty="0" smtClean="0">
                          <a:ln>
                            <a:noFill/>
                          </a:ln>
                          <a:solidFill>
                            <a:srgbClr val="000000"/>
                          </a:solidFill>
                          <a:effectLst/>
                          <a:latin typeface="Arial" pitchFamily="34" charset="0"/>
                        </a:rPr>
                        <a:t> link on the menu bar.</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Arial" pitchFamily="34" charset="0"/>
                        </a:rPr>
                        <a:t>The My Contacts page appears (Graphic 2.2.3).</a:t>
                      </a:r>
                      <a:endParaRPr kumimoji="0" lang="en-US" sz="11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801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icon to the left of the contact.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Arial" pitchFamily="34" charset="0"/>
                        </a:rPr>
                        <a:t>The Edit Contacts page appears (Graphic 2.2.4).</a:t>
                      </a:r>
                      <a:endParaRPr kumimoji="0" lang="en-US" sz="11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Edit </a:t>
                      </a:r>
                      <a:r>
                        <a:rPr kumimoji="0" lang="en-US" sz="1200" b="1" i="0" u="none" strike="noStrike" cap="none" normalizeH="0" baseline="0" dirty="0" smtClean="0">
                          <a:ln>
                            <a:noFill/>
                          </a:ln>
                          <a:solidFill>
                            <a:schemeClr val="tx1"/>
                          </a:solidFill>
                          <a:effectLst/>
                          <a:latin typeface="Arial" pitchFamily="34" charset="0"/>
                        </a:rPr>
                        <a:t>appropriate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fields</a:t>
                      </a: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15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Save Contact</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rPr>
                        <a:t>The changes made are reflected in the contacts list.</a:t>
                      </a:r>
                      <a:endParaRPr kumimoji="0" lang="en-US" sz="11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49177" name="Picture 3"/>
          <p:cNvPicPr>
            <a:picLocks noChangeAspect="1" noChangeArrowheads="1"/>
          </p:cNvPicPr>
          <p:nvPr/>
        </p:nvPicPr>
        <p:blipFill>
          <a:blip r:embed="rId5" cstate="print"/>
          <a:srcRect/>
          <a:stretch>
            <a:fillRect/>
          </a:stretch>
        </p:blipFill>
        <p:spPr bwMode="auto">
          <a:xfrm>
            <a:off x="1169988" y="4032250"/>
            <a:ext cx="209550" cy="190500"/>
          </a:xfrm>
          <a:prstGeom prst="rect">
            <a:avLst/>
          </a:prstGeom>
          <a:noFill/>
          <a:ln w="9525">
            <a:noFill/>
            <a:miter lim="800000"/>
            <a:headEnd/>
            <a:tailEnd/>
          </a:ln>
        </p:spPr>
      </p:pic>
      <p:pic>
        <p:nvPicPr>
          <p:cNvPr id="49178" name="Picture 6" descr="delete"/>
          <p:cNvPicPr>
            <a:picLocks noChangeAspect="1" noChangeArrowheads="1"/>
          </p:cNvPicPr>
          <p:nvPr/>
        </p:nvPicPr>
        <p:blipFill>
          <a:blip r:embed="rId6" cstate="print"/>
          <a:srcRect/>
          <a:stretch>
            <a:fillRect/>
          </a:stretch>
        </p:blipFill>
        <p:spPr bwMode="auto">
          <a:xfrm>
            <a:off x="1174750" y="2490788"/>
            <a:ext cx="152400" cy="152400"/>
          </a:xfrm>
          <a:prstGeom prst="rect">
            <a:avLst/>
          </a:prstGeom>
          <a:noFill/>
          <a:ln w="9525">
            <a:noFill/>
            <a:miter lim="800000"/>
            <a:headEnd/>
            <a:tailEnd/>
          </a:ln>
        </p:spPr>
      </p:pic>
      <p:sp>
        <p:nvSpPr>
          <p:cNvPr id="49179"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and Deleting a Contact</a:t>
            </a:r>
          </a:p>
        </p:txBody>
      </p:sp>
      <p:sp>
        <p:nvSpPr>
          <p:cNvPr id="49180" name="Text Box 32"/>
          <p:cNvSpPr txBox="1">
            <a:spLocks noChangeArrowheads="1"/>
          </p:cNvSpPr>
          <p:nvPr/>
        </p:nvSpPr>
        <p:spPr bwMode="auto">
          <a:xfrm>
            <a:off x="0" y="1714500"/>
            <a:ext cx="3354388" cy="1004888"/>
          </a:xfrm>
          <a:prstGeom prst="rect">
            <a:avLst/>
          </a:prstGeom>
          <a:noFill/>
          <a:ln w="9525">
            <a:noFill/>
            <a:miter lim="800000"/>
            <a:headEnd/>
            <a:tailEnd/>
          </a:ln>
        </p:spPr>
        <p:txBody>
          <a:bodyPr>
            <a:spAutoFit/>
          </a:bodyPr>
          <a:lstStyle/>
          <a:p>
            <a:pPr algn="l">
              <a:spcBef>
                <a:spcPct val="50000"/>
              </a:spcBef>
            </a:pPr>
            <a:r>
              <a:rPr lang="en-US" sz="1200"/>
              <a:t>You can create new contacts to add to your contacts list on the My Contacts page, as well as edit the information for the contacts already on your list. The      icon allows you to edit a contact and the      icon deletes a contact.</a:t>
            </a:r>
          </a:p>
        </p:txBody>
      </p:sp>
      <p:pic>
        <p:nvPicPr>
          <p:cNvPr id="49181" name="Picture 3"/>
          <p:cNvPicPr>
            <a:picLocks noChangeAspect="1" noChangeArrowheads="1"/>
          </p:cNvPicPr>
          <p:nvPr/>
        </p:nvPicPr>
        <p:blipFill>
          <a:blip r:embed="rId7" cstate="print"/>
          <a:srcRect/>
          <a:stretch>
            <a:fillRect/>
          </a:stretch>
        </p:blipFill>
        <p:spPr bwMode="auto">
          <a:xfrm>
            <a:off x="1190625" y="2301875"/>
            <a:ext cx="198438" cy="180975"/>
          </a:xfrm>
          <a:prstGeom prst="rect">
            <a:avLst/>
          </a:prstGeom>
          <a:noFill/>
          <a:ln w="9525">
            <a:noFill/>
            <a:miter lim="800000"/>
            <a:headEnd/>
            <a:tailEnd/>
          </a:ln>
        </p:spPr>
      </p:pic>
      <p:sp>
        <p:nvSpPr>
          <p:cNvPr id="49182" name="Rectangle 36"/>
          <p:cNvSpPr>
            <a:spLocks noChangeArrowheads="1"/>
          </p:cNvSpPr>
          <p:nvPr/>
        </p:nvSpPr>
        <p:spPr bwMode="auto">
          <a:xfrm>
            <a:off x="6462713" y="2136775"/>
            <a:ext cx="363537" cy="114300"/>
          </a:xfrm>
          <a:prstGeom prst="rect">
            <a:avLst/>
          </a:prstGeom>
          <a:noFill/>
          <a:ln w="19050" algn="ctr">
            <a:solidFill>
              <a:schemeClr val="folHlink"/>
            </a:solidFill>
            <a:miter lim="800000"/>
            <a:headEnd/>
            <a:tailEnd/>
          </a:ln>
        </p:spPr>
        <p:txBody>
          <a:bodyPr wrap="none" anchor="ctr"/>
          <a:lstStyle/>
          <a:p>
            <a:endParaRPr lang="en-US"/>
          </a:p>
        </p:txBody>
      </p:sp>
      <p:sp>
        <p:nvSpPr>
          <p:cNvPr id="49183" name="Rectangle 37"/>
          <p:cNvSpPr>
            <a:spLocks noChangeArrowheads="1"/>
          </p:cNvSpPr>
          <p:nvPr/>
        </p:nvSpPr>
        <p:spPr bwMode="auto">
          <a:xfrm>
            <a:off x="3663950" y="2941638"/>
            <a:ext cx="261938" cy="166687"/>
          </a:xfrm>
          <a:prstGeom prst="rect">
            <a:avLst/>
          </a:prstGeom>
          <a:noFill/>
          <a:ln w="19050" algn="ctr">
            <a:solidFill>
              <a:schemeClr val="folHlink"/>
            </a:solidFill>
            <a:miter lim="800000"/>
            <a:headEnd/>
            <a:tailEnd/>
          </a:ln>
        </p:spPr>
        <p:txBody>
          <a:bodyPr wrap="none" anchor="ctr"/>
          <a:lstStyle/>
          <a:p>
            <a:endParaRPr lang="en-US"/>
          </a:p>
        </p:txBody>
      </p:sp>
      <p:sp>
        <p:nvSpPr>
          <p:cNvPr id="49184" name="Rectangle 38"/>
          <p:cNvSpPr>
            <a:spLocks noChangeArrowheads="1"/>
          </p:cNvSpPr>
          <p:nvPr/>
        </p:nvSpPr>
        <p:spPr bwMode="auto">
          <a:xfrm>
            <a:off x="5788025" y="5529263"/>
            <a:ext cx="655638" cy="150812"/>
          </a:xfrm>
          <a:prstGeom prst="rect">
            <a:avLst/>
          </a:prstGeom>
          <a:noFill/>
          <a:ln w="19050" algn="ctr">
            <a:solidFill>
              <a:schemeClr val="folHlink"/>
            </a:solidFill>
            <a:miter lim="800000"/>
            <a:headEnd/>
            <a:tailEnd/>
          </a:ln>
        </p:spPr>
        <p:txBody>
          <a:bodyPr wrap="none" anchor="ctr"/>
          <a:lstStyle/>
          <a:p>
            <a:endParaRPr lang="en-US"/>
          </a:p>
        </p:txBody>
      </p:sp>
      <p:sp>
        <p:nvSpPr>
          <p:cNvPr id="49185" name="Rectangle 14"/>
          <p:cNvSpPr>
            <a:spLocks noChangeArrowheads="1"/>
          </p:cNvSpPr>
          <p:nvPr/>
        </p:nvSpPr>
        <p:spPr bwMode="auto">
          <a:xfrm>
            <a:off x="3587750" y="3324225"/>
            <a:ext cx="1708150" cy="214313"/>
          </a:xfrm>
          <a:prstGeom prst="rect">
            <a:avLst/>
          </a:prstGeom>
          <a:noFill/>
          <a:ln w="9525">
            <a:noFill/>
            <a:miter lim="800000"/>
            <a:headEnd/>
            <a:tailEnd/>
          </a:ln>
        </p:spPr>
        <p:txBody>
          <a:bodyPr wrap="none">
            <a:spAutoFit/>
          </a:bodyPr>
          <a:lstStyle/>
          <a:p>
            <a:pPr algn="l"/>
            <a:r>
              <a:rPr lang="en-US" sz="800"/>
              <a:t>Graphic 2.2.3 : My Contacts page</a:t>
            </a:r>
          </a:p>
        </p:txBody>
      </p:sp>
      <p:sp>
        <p:nvSpPr>
          <p:cNvPr id="49186" name="Rectangle 14"/>
          <p:cNvSpPr>
            <a:spLocks noChangeArrowheads="1"/>
          </p:cNvSpPr>
          <p:nvPr/>
        </p:nvSpPr>
        <p:spPr bwMode="auto">
          <a:xfrm>
            <a:off x="3578225" y="5929313"/>
            <a:ext cx="1698625" cy="214312"/>
          </a:xfrm>
          <a:prstGeom prst="rect">
            <a:avLst/>
          </a:prstGeom>
          <a:noFill/>
          <a:ln w="9525">
            <a:noFill/>
            <a:miter lim="800000"/>
            <a:headEnd/>
            <a:tailEnd/>
          </a:ln>
        </p:spPr>
        <p:txBody>
          <a:bodyPr wrap="none">
            <a:spAutoFit/>
          </a:bodyPr>
          <a:lstStyle/>
          <a:p>
            <a:pPr algn="l"/>
            <a:r>
              <a:rPr lang="en-US" sz="800"/>
              <a:t>Graphic 2.2.4 : Edit Contact page</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Two – Review </a:t>
            </a:r>
          </a:p>
        </p:txBody>
      </p:sp>
      <p:sp>
        <p:nvSpPr>
          <p:cNvPr id="5017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E50528A-2BF4-48F4-974C-4B773D38E506}" type="slidenum">
              <a:rPr lang="en-US" sz="800">
                <a:solidFill>
                  <a:schemeClr val="bg1"/>
                </a:solidFill>
                <a:ea typeface="Arial Unicode MS" pitchFamily="34" charset="-128"/>
                <a:cs typeface="Arial Unicode MS" pitchFamily="34" charset="-128"/>
              </a:rPr>
              <a:pPr algn="r" eaLnBrk="0" hangingPunct="0"/>
              <a:t>46</a:t>
            </a:fld>
            <a:endParaRPr lang="en-US" sz="800">
              <a:solidFill>
                <a:schemeClr val="bg1"/>
              </a:solidFill>
              <a:ea typeface="Arial Unicode MS" pitchFamily="34" charset="-128"/>
              <a:cs typeface="Arial Unicode MS" pitchFamily="34" charset="-128"/>
            </a:endParaRPr>
          </a:p>
        </p:txBody>
      </p:sp>
      <p:sp>
        <p:nvSpPr>
          <p:cNvPr id="50180" name="Rectangle 3"/>
          <p:cNvSpPr txBox="1">
            <a:spLocks noChangeArrowheads="1"/>
          </p:cNvSpPr>
          <p:nvPr/>
        </p:nvSpPr>
        <p:spPr bwMode="auto">
          <a:xfrm>
            <a:off x="0" y="1220788"/>
            <a:ext cx="5410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Two covered the following topics:</a:t>
            </a:r>
          </a:p>
        </p:txBody>
      </p:sp>
      <p:graphicFrame>
        <p:nvGraphicFramePr>
          <p:cNvPr id="6" name="Table 5"/>
          <p:cNvGraphicFramePr>
            <a:graphicFrameLocks noGrp="1"/>
          </p:cNvGraphicFramePr>
          <p:nvPr/>
        </p:nvGraphicFramePr>
        <p:xfrm>
          <a:off x="430213" y="1773238"/>
          <a:ext cx="7071360" cy="67056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Adding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and Deleting a Contact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Three – Inventory Schedules</a:t>
            </a:r>
          </a:p>
        </p:txBody>
      </p:sp>
      <p:sp>
        <p:nvSpPr>
          <p:cNvPr id="5120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E33F21B-DA10-4499-B9B0-1D3B6E7FC5A2}" type="slidenum">
              <a:rPr lang="en-US" sz="800">
                <a:solidFill>
                  <a:schemeClr val="bg1"/>
                </a:solidFill>
              </a:rPr>
              <a:pPr algn="r" eaLnBrk="0" hangingPunct="0"/>
              <a:t>47</a:t>
            </a:fld>
            <a:endParaRPr lang="en-US" sz="800">
              <a:solidFill>
                <a:schemeClr val="bg1"/>
              </a:solidFill>
            </a:endParaRPr>
          </a:p>
        </p:txBody>
      </p:sp>
      <p:sp>
        <p:nvSpPr>
          <p:cNvPr id="51204"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Three</a:t>
            </a:r>
          </a:p>
          <a:p>
            <a:pPr eaLnBrk="0" hangingPunct="0"/>
            <a:endParaRPr lang="en-US" sz="4000" b="1">
              <a:ea typeface="Arial Unicode MS" pitchFamily="34" charset="-128"/>
              <a:cs typeface="Arial Unicode MS" pitchFamily="34" charset="-128"/>
            </a:endParaRPr>
          </a:p>
          <a:p>
            <a:pPr eaLnBrk="0" hangingPunct="0"/>
            <a:r>
              <a:rPr lang="en-US" sz="2400" b="1"/>
              <a:t>Inventory Schedules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Three – Topics</a:t>
            </a:r>
          </a:p>
        </p:txBody>
      </p:sp>
      <p:sp>
        <p:nvSpPr>
          <p:cNvPr id="5222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EF7CB1E-BA87-4457-BFD4-84C2EFA1F6D7}" type="slidenum">
              <a:rPr lang="en-US" sz="800">
                <a:solidFill>
                  <a:schemeClr val="bg1"/>
                </a:solidFill>
                <a:ea typeface="Arial Unicode MS" pitchFamily="34" charset="-128"/>
                <a:cs typeface="Arial Unicode MS" pitchFamily="34" charset="-128"/>
              </a:rPr>
              <a:pPr algn="r" eaLnBrk="0" hangingPunct="0"/>
              <a:t>48</a:t>
            </a:fld>
            <a:endParaRPr lang="en-US" sz="800">
              <a:solidFill>
                <a:schemeClr val="bg1"/>
              </a:solidFill>
              <a:ea typeface="Arial Unicode MS" pitchFamily="34" charset="-128"/>
              <a:cs typeface="Arial Unicode MS" pitchFamily="34" charset="-128"/>
            </a:endParaRPr>
          </a:p>
        </p:txBody>
      </p:sp>
      <p:sp>
        <p:nvSpPr>
          <p:cNvPr id="5222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Topics</a:t>
            </a:r>
          </a:p>
        </p:txBody>
      </p:sp>
      <p:graphicFrame>
        <p:nvGraphicFramePr>
          <p:cNvPr id="10" name="Table 9"/>
          <p:cNvGraphicFramePr>
            <a:graphicFrameLocks noGrp="1"/>
          </p:cNvGraphicFramePr>
          <p:nvPr/>
        </p:nvGraphicFramePr>
        <p:xfrm>
          <a:off x="430213" y="1773238"/>
          <a:ext cx="7071360" cy="4023360"/>
        </p:xfrm>
        <a:graphic>
          <a:graphicData uri="http://schemas.openxmlformats.org/drawingml/2006/table">
            <a:tbl>
              <a:tblPr>
                <a:tableStyleId>{5C22544A-7EE6-4342-B048-85BDC9FD1C3A}</a:tableStyleId>
              </a:tblPr>
              <a:tblGrid>
                <a:gridCol w="1947134"/>
                <a:gridCol w="5124226"/>
              </a:tblGrid>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Inventory Schedules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Copying an Existing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Submitting a Draft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Seven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Inventory Schedule History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Accepting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60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Unaccepting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Three – Topics</a:t>
            </a:r>
          </a:p>
        </p:txBody>
      </p:sp>
      <p:sp>
        <p:nvSpPr>
          <p:cNvPr id="53251"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7563F32-904A-40B3-BCCA-0BAE30406A84}" type="slidenum">
              <a:rPr lang="en-US" sz="800">
                <a:solidFill>
                  <a:schemeClr val="bg1"/>
                </a:solidFill>
                <a:ea typeface="Arial Unicode MS" pitchFamily="34" charset="-128"/>
                <a:cs typeface="Arial Unicode MS" pitchFamily="34" charset="-128"/>
              </a:rPr>
              <a:pPr algn="r" eaLnBrk="0" hangingPunct="0"/>
              <a:t>49</a:t>
            </a:fld>
            <a:endParaRPr lang="en-US" sz="800">
              <a:solidFill>
                <a:schemeClr val="bg1"/>
              </a:solidFill>
              <a:ea typeface="Arial Unicode MS" pitchFamily="34" charset="-128"/>
              <a:cs typeface="Arial Unicode MS" pitchFamily="34" charset="-128"/>
            </a:endParaRPr>
          </a:p>
        </p:txBody>
      </p:sp>
      <p:sp>
        <p:nvSpPr>
          <p:cNvPr id="5325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Topics</a:t>
            </a:r>
          </a:p>
        </p:txBody>
      </p:sp>
      <p:graphicFrame>
        <p:nvGraphicFramePr>
          <p:cNvPr id="6" name="Table 5"/>
          <p:cNvGraphicFramePr>
            <a:graphicFrameLocks noGrp="1"/>
          </p:cNvGraphicFramePr>
          <p:nvPr/>
        </p:nvGraphicFramePr>
        <p:xfrm>
          <a:off x="430213" y="1773238"/>
          <a:ext cx="7071360" cy="1676400"/>
        </p:xfrm>
        <a:graphic>
          <a:graphicData uri="http://schemas.openxmlformats.org/drawingml/2006/table">
            <a:tbl>
              <a:tblPr>
                <a:tableStyleId>{5C22544A-7EE6-4342-B048-85BDC9FD1C3A}</a:tableStyleId>
              </a:tblPr>
              <a:tblGrid>
                <a:gridCol w="1947134"/>
                <a:gridCol w="5124226"/>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Thirteen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Rejecting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Applying the Screener Rule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Fifteen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Reviewing Submitted Withdrawal Requests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Seventeen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Disposition Instructions and Shipping Items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smtClean="0"/>
              <a:t>Course Topics</a:t>
            </a:r>
          </a:p>
        </p:txBody>
      </p:sp>
      <p:graphicFrame>
        <p:nvGraphicFramePr>
          <p:cNvPr id="8245" name="Group 53"/>
          <p:cNvGraphicFramePr>
            <a:graphicFrameLocks noGrp="1"/>
          </p:cNvGraphicFramePr>
          <p:nvPr>
            <p:ph idx="1"/>
          </p:nvPr>
        </p:nvGraphicFramePr>
        <p:xfrm>
          <a:off x="344488" y="1765300"/>
          <a:ext cx="8402637" cy="4837176"/>
        </p:xfrm>
        <a:graphic>
          <a:graphicData uri="http://schemas.openxmlformats.org/drawingml/2006/table">
            <a:tbl>
              <a:tblPr/>
              <a:tblGrid>
                <a:gridCol w="1785937"/>
                <a:gridCol w="6616700"/>
              </a:tblGrid>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Viewing Case History</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Searching for a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Editing a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Withdrawing a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Re-establishing a Withdrawn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Deleting a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8" action="ppaction://hlinksldjump"/>
                        </a:rPr>
                        <a:t>Transferring an Individual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Eleven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9" action="ppaction://hlinksldjump"/>
                        </a:rPr>
                        <a:t>Completing an Inventory Verification Survey</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Twelve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0" action="ppaction://hlinksldjump"/>
                        </a:rPr>
                        <a:t>Assigning a Disposition Code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Thirteen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1" action="ppaction://hlinksldjump"/>
                        </a:rPr>
                        <a:t>Issuing a Group Disposition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2" action="ppaction://hlinksldjump"/>
                        </a:rPr>
                        <a:t>Removing a Disposition Code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Fifteen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3" action="ppaction://hlinksldjump"/>
                        </a:rPr>
                        <a:t>Marking a Disposition as Complete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4" action="ppaction://hlinksldjump"/>
                        </a:rPr>
                        <a:t>Closing a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5" action="ppaction://hlinksldjump"/>
                        </a:rPr>
                        <a:t>Reopening a Case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Eighteen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6" action="ppaction://hlinksldjump"/>
                        </a:rPr>
                        <a:t>Issuing Shipping Instructions to the Case Workload</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Requisitions</a:t>
                      </a: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7" action="ppaction://hlinksldjump"/>
                        </a:rPr>
                        <a:t>Managing the Requisition Workload</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8" action="ppaction://hlinksldjump"/>
                        </a:rPr>
                        <a:t>Approving Items on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9" action="ppaction://hlinksldjump"/>
                        </a:rPr>
                        <a:t>Editing Line Item Shipping Information and Approval Status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0" action="ppaction://hlinksldjump"/>
                        </a:rPr>
                        <a:t>Rejecting a Requisition</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1" action="ppaction://hlinksldjump"/>
                        </a:rPr>
                        <a:t>Completing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6979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2" action="ppaction://hlinksldjump"/>
                        </a:rPr>
                        <a:t>Searching Inventory for Requisition</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8242"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Two – PLCO, Support PLCO, and Administrator Roles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1" descr="Inventory Schedules Workload page, Active tab"/>
          <p:cNvPicPr>
            <a:picLocks noChangeAspect="1" noChangeArrowheads="1"/>
          </p:cNvPicPr>
          <p:nvPr/>
        </p:nvPicPr>
        <p:blipFill>
          <a:blip r:embed="rId3" cstate="print"/>
          <a:srcRect/>
          <a:stretch>
            <a:fillRect/>
          </a:stretch>
        </p:blipFill>
        <p:spPr bwMode="auto">
          <a:xfrm>
            <a:off x="3965575" y="1882775"/>
            <a:ext cx="5030788" cy="1843088"/>
          </a:xfrm>
          <a:prstGeom prst="rect">
            <a:avLst/>
          </a:prstGeom>
          <a:noFill/>
          <a:ln w="19050">
            <a:solidFill>
              <a:schemeClr val="tx1"/>
            </a:solidFill>
            <a:miter lim="800000"/>
            <a:headEnd/>
            <a:tailEnd/>
          </a:ln>
        </p:spPr>
      </p:pic>
      <p:sp>
        <p:nvSpPr>
          <p:cNvPr id="54275" name="Rectangle 2"/>
          <p:cNvSpPr>
            <a:spLocks noGrp="1" noChangeArrowheads="1"/>
          </p:cNvSpPr>
          <p:nvPr>
            <p:ph type="title" idx="4294967295"/>
          </p:nvPr>
        </p:nvSpPr>
        <p:spPr>
          <a:xfrm>
            <a:off x="1755775" y="282575"/>
            <a:ext cx="7388225" cy="717550"/>
          </a:xfrm>
        </p:spPr>
        <p:txBody>
          <a:bodyPr/>
          <a:lstStyle/>
          <a:p>
            <a:pPr eaLnBrk="1" hangingPunct="1"/>
            <a:r>
              <a:rPr lang="en-US" sz="2000" smtClean="0"/>
              <a:t>Topic One – Managing the Inventory Schedules Workload</a:t>
            </a:r>
          </a:p>
        </p:txBody>
      </p:sp>
      <p:sp>
        <p:nvSpPr>
          <p:cNvPr id="5427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8587F64-7E4E-4D0B-82BE-C8A6ED089818}" type="slidenum">
              <a:rPr lang="en-US" sz="800">
                <a:solidFill>
                  <a:schemeClr val="bg1"/>
                </a:solidFill>
                <a:ea typeface="Arial Unicode MS" pitchFamily="34" charset="-128"/>
                <a:cs typeface="Arial Unicode MS" pitchFamily="34" charset="-128"/>
              </a:rPr>
              <a:pPr algn="r" eaLnBrk="0" hangingPunct="0"/>
              <a:t>50</a:t>
            </a:fld>
            <a:endParaRPr lang="en-US" sz="800">
              <a:solidFill>
                <a:schemeClr val="bg1"/>
              </a:solidFill>
              <a:ea typeface="Arial Unicode MS" pitchFamily="34" charset="-128"/>
              <a:cs typeface="Arial Unicode MS" pitchFamily="34" charset="-128"/>
            </a:endParaRPr>
          </a:p>
        </p:txBody>
      </p:sp>
      <p:sp>
        <p:nvSpPr>
          <p:cNvPr id="54277" name="Rectangle 3"/>
          <p:cNvSpPr txBox="1">
            <a:spLocks noChangeArrowheads="1"/>
          </p:cNvSpPr>
          <p:nvPr/>
        </p:nvSpPr>
        <p:spPr bwMode="auto">
          <a:xfrm>
            <a:off x="0" y="1220788"/>
            <a:ext cx="5232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Inventory Schedules Workload</a:t>
            </a:r>
          </a:p>
        </p:txBody>
      </p:sp>
      <p:sp>
        <p:nvSpPr>
          <p:cNvPr id="54278" name="Text Box 15"/>
          <p:cNvSpPr txBox="1">
            <a:spLocks noChangeArrowheads="1"/>
          </p:cNvSpPr>
          <p:nvPr/>
        </p:nvSpPr>
        <p:spPr bwMode="auto">
          <a:xfrm>
            <a:off x="0" y="1679575"/>
            <a:ext cx="4052888" cy="2465388"/>
          </a:xfrm>
          <a:prstGeom prst="rect">
            <a:avLst/>
          </a:prstGeom>
          <a:noFill/>
          <a:ln w="9525">
            <a:noFill/>
            <a:miter lim="800000"/>
            <a:headEnd/>
            <a:tailEnd/>
          </a:ln>
        </p:spPr>
        <p:txBody>
          <a:bodyPr>
            <a:spAutoFit/>
          </a:bodyPr>
          <a:lstStyle/>
          <a:p>
            <a:pPr algn="l"/>
            <a:r>
              <a:rPr lang="en-US" sz="1200"/>
              <a:t>PLCOs and Administrators may view the Inventory Schedules Workload by clicking the </a:t>
            </a:r>
            <a:r>
              <a:rPr lang="en-US" sz="1200" b="1"/>
              <a:t>Inventory Schedules</a:t>
            </a:r>
            <a:r>
              <a:rPr lang="en-US" sz="1200"/>
              <a:t> link on the menu bar. The Inventory Schedules Workload has three tabs: Active, Draft, and Inactive. The Active tab appears by default. </a:t>
            </a:r>
          </a:p>
          <a:p>
            <a:pPr algn="l"/>
            <a:r>
              <a:rPr lang="en-US" sz="1200"/>
              <a:t>A submitted inventory schedule becomes overdue after 10 calendar days if it has not been accepted or rejected. When an inventory schedule is overdue, the word, Overdue, will appear with the status. A rejected inventory schedule remains under the Active tab for 60 days after rejection, then it goes to the Inactive tab.</a:t>
            </a:r>
          </a:p>
          <a:p>
            <a:pPr algn="l"/>
            <a:endParaRPr lang="en-US" sz="1200"/>
          </a:p>
          <a:p>
            <a:pPr algn="l"/>
            <a:endParaRPr lang="en-US" sz="1200"/>
          </a:p>
        </p:txBody>
      </p:sp>
      <p:sp>
        <p:nvSpPr>
          <p:cNvPr id="54279" name="Rectangle 19"/>
          <p:cNvSpPr>
            <a:spLocks noChangeArrowheads="1"/>
          </p:cNvSpPr>
          <p:nvPr/>
        </p:nvSpPr>
        <p:spPr bwMode="auto">
          <a:xfrm>
            <a:off x="3998913" y="2952750"/>
            <a:ext cx="984250" cy="111125"/>
          </a:xfrm>
          <a:prstGeom prst="rect">
            <a:avLst/>
          </a:prstGeom>
          <a:noFill/>
          <a:ln w="19050" algn="ctr">
            <a:solidFill>
              <a:schemeClr val="folHlink"/>
            </a:solidFill>
            <a:miter lim="800000"/>
            <a:headEnd/>
            <a:tailEnd/>
          </a:ln>
        </p:spPr>
        <p:txBody>
          <a:bodyPr wrap="none" anchor="ctr"/>
          <a:lstStyle/>
          <a:p>
            <a:endParaRPr lang="en-US"/>
          </a:p>
        </p:txBody>
      </p:sp>
      <p:sp>
        <p:nvSpPr>
          <p:cNvPr id="54280" name="Rectangle 14"/>
          <p:cNvSpPr>
            <a:spLocks noChangeArrowheads="1"/>
          </p:cNvSpPr>
          <p:nvPr/>
        </p:nvSpPr>
        <p:spPr bwMode="auto">
          <a:xfrm>
            <a:off x="3971925" y="3760788"/>
            <a:ext cx="3033713" cy="214312"/>
          </a:xfrm>
          <a:prstGeom prst="rect">
            <a:avLst/>
          </a:prstGeom>
          <a:noFill/>
          <a:ln w="9525">
            <a:noFill/>
            <a:miter lim="800000"/>
            <a:headEnd/>
            <a:tailEnd/>
          </a:ln>
        </p:spPr>
        <p:txBody>
          <a:bodyPr wrap="none">
            <a:spAutoFit/>
          </a:bodyPr>
          <a:lstStyle/>
          <a:p>
            <a:pPr algn="l"/>
            <a:r>
              <a:rPr lang="en-US" sz="800"/>
              <a:t>Graphic 2.3.1 : Inventory Schedules Workload page, Active tab</a:t>
            </a:r>
          </a:p>
        </p:txBody>
      </p:sp>
      <p:sp>
        <p:nvSpPr>
          <p:cNvPr id="54281" name="Rectangle 22"/>
          <p:cNvSpPr>
            <a:spLocks noChangeArrowheads="1"/>
          </p:cNvSpPr>
          <p:nvPr/>
        </p:nvSpPr>
        <p:spPr bwMode="auto">
          <a:xfrm>
            <a:off x="7265988" y="2479675"/>
            <a:ext cx="1625600" cy="355600"/>
          </a:xfrm>
          <a:prstGeom prst="rect">
            <a:avLst/>
          </a:prstGeom>
          <a:noFill/>
          <a:ln w="19050" algn="ctr">
            <a:solidFill>
              <a:schemeClr val="folHlink"/>
            </a:solidFill>
            <a:miter lim="800000"/>
            <a:headEnd/>
            <a:tailEnd/>
          </a:ln>
        </p:spPr>
        <p:txBody>
          <a:bodyPr wrap="none" anchor="ctr"/>
          <a:lstStyle/>
          <a:p>
            <a:endParaRPr lang="en-US"/>
          </a:p>
        </p:txBody>
      </p:sp>
      <p:sp>
        <p:nvSpPr>
          <p:cNvPr id="54282" name="Rectangle 23"/>
          <p:cNvSpPr>
            <a:spLocks noChangeArrowheads="1"/>
          </p:cNvSpPr>
          <p:nvPr/>
        </p:nvSpPr>
        <p:spPr bwMode="auto">
          <a:xfrm>
            <a:off x="8591550" y="2921000"/>
            <a:ext cx="315913" cy="111125"/>
          </a:xfrm>
          <a:prstGeom prst="rect">
            <a:avLst/>
          </a:prstGeom>
          <a:noFill/>
          <a:ln w="19050" algn="ctr">
            <a:solidFill>
              <a:schemeClr val="folHlink"/>
            </a:solidFill>
            <a:miter lim="800000"/>
            <a:headEnd/>
            <a:tailEnd/>
          </a:ln>
        </p:spPr>
        <p:txBody>
          <a:bodyPr wrap="none" anchor="ctr"/>
          <a:lstStyle/>
          <a:p>
            <a:endParaRPr lang="en-US"/>
          </a:p>
        </p:txBody>
      </p:sp>
      <p:sp>
        <p:nvSpPr>
          <p:cNvPr id="54283" name="Rectangle 19"/>
          <p:cNvSpPr>
            <a:spLocks noChangeArrowheads="1"/>
          </p:cNvSpPr>
          <p:nvPr/>
        </p:nvSpPr>
        <p:spPr bwMode="auto">
          <a:xfrm>
            <a:off x="4689475" y="2179638"/>
            <a:ext cx="677863" cy="122237"/>
          </a:xfrm>
          <a:prstGeom prst="rect">
            <a:avLst/>
          </a:prstGeom>
          <a:noFill/>
          <a:ln w="19050" algn="ctr">
            <a:solidFill>
              <a:schemeClr val="folHlink"/>
            </a:solidFill>
            <a:miter lim="800000"/>
            <a:headEnd/>
            <a:tailEnd/>
          </a:ln>
        </p:spPr>
        <p:txBody>
          <a:bodyPr wrap="none" anchor="ctr"/>
          <a:lstStyle/>
          <a:p>
            <a:endParaRPr lang="en-US"/>
          </a:p>
        </p:txBody>
      </p:sp>
      <p:graphicFrame>
        <p:nvGraphicFramePr>
          <p:cNvPr id="16" name="Group 43"/>
          <p:cNvGraphicFramePr>
            <a:graphicFrameLocks noGrp="1"/>
          </p:cNvGraphicFramePr>
          <p:nvPr/>
        </p:nvGraphicFramePr>
        <p:xfrm>
          <a:off x="3979863" y="4173538"/>
          <a:ext cx="5013325" cy="1976755"/>
        </p:xfrm>
        <a:graphic>
          <a:graphicData uri="http://schemas.openxmlformats.org/drawingml/2006/table">
            <a:tbl>
              <a:tblPr/>
              <a:tblGrid>
                <a:gridCol w="5013325"/>
              </a:tblGrid>
              <a:tr h="1184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search for an inventory schedule within the workload</a:t>
                      </a: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schedule number and/or case number in the corresponding search boxes at the top right corner of the page. You may search on full or partial numbers. Then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All tabs in the workload now display only the inventory schedules that match the search criteria you entered and all the rest are filtered out.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clear a search and display the full workload</a:t>
                      </a:r>
                      <a:r>
                        <a:rPr kumimoji="0" lang="en-US" sz="10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remove</a:t>
                      </a:r>
                      <a:r>
                        <a:rPr kumimoji="0" lang="en-US" sz="1200" b="0" i="0" u="none" strike="noStrike" cap="none" normalizeH="0" baseline="0" dirty="0" smtClean="0">
                          <a:ln>
                            <a:noFill/>
                          </a:ln>
                          <a:solidFill>
                            <a:schemeClr val="tx1"/>
                          </a:solidFill>
                          <a:effectLst/>
                          <a:latin typeface="Arial" pitchFamily="34" charset="0"/>
                        </a:rPr>
                        <a:t> the search criteria from the Schedule No. and Case No. boxes and click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workload tabs now display all of your inventory schedules.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8" name="Group 42"/>
          <p:cNvGraphicFramePr>
            <a:graphicFrameLocks noGrp="1"/>
          </p:cNvGraphicFramePr>
          <p:nvPr/>
        </p:nvGraphicFramePr>
        <p:xfrm>
          <a:off x="139700" y="3868738"/>
          <a:ext cx="3593055" cy="2286000"/>
        </p:xfrm>
        <a:graphic>
          <a:graphicData uri="http://schemas.openxmlformats.org/drawingml/2006/table">
            <a:tbl>
              <a:tblPr/>
              <a:tblGrid>
                <a:gridCol w="326708"/>
                <a:gridCol w="3266347"/>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Inventory Schedules Workload (Graphic 2.3.1)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59594">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a:t>
                      </a:r>
                      <a:r>
                        <a:rPr kumimoji="0" lang="en-US" sz="1200" b="1" i="0" u="none" strike="noStrike" cap="none" normalizeH="0" baseline="0" dirty="0" smtClean="0">
                          <a:ln>
                            <a:noFill/>
                          </a:ln>
                          <a:solidFill>
                            <a:srgbClr val="000000"/>
                          </a:solidFill>
                          <a:effectLst/>
                          <a:latin typeface="Arial" pitchFamily="34" charset="0"/>
                        </a:rPr>
                        <a:t> Active 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Displays inventory schedules in Submitted, Accepted, Rejected, Case Assigned, Disposition-Action Pending, and Disposition-Action Complete statuses (Graphic 2.3.1).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5321">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inventory schedules in Draft status.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70079">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Inactive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inventory schedules in Withdrawn, Closed, and Rejected statuses.</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54308" name="Picture 84" descr="search"/>
          <p:cNvPicPr>
            <a:picLocks noChangeAspect="1" noChangeArrowheads="1"/>
          </p:cNvPicPr>
          <p:nvPr/>
        </p:nvPicPr>
        <p:blipFill>
          <a:blip r:embed="rId4" cstate="print"/>
          <a:srcRect/>
          <a:stretch>
            <a:fillRect/>
          </a:stretch>
        </p:blipFill>
        <p:spPr bwMode="auto">
          <a:xfrm>
            <a:off x="6156325" y="4813300"/>
            <a:ext cx="152400" cy="142875"/>
          </a:xfrm>
          <a:prstGeom prst="rect">
            <a:avLst/>
          </a:prstGeom>
          <a:noFill/>
          <a:ln w="9525">
            <a:noFill/>
            <a:miter lim="800000"/>
            <a:headEnd/>
            <a:tailEnd/>
          </a:ln>
        </p:spPr>
      </p:pic>
      <p:pic>
        <p:nvPicPr>
          <p:cNvPr id="54309" name="Picture 84" descr="search"/>
          <p:cNvPicPr>
            <a:picLocks noChangeAspect="1" noChangeArrowheads="1"/>
          </p:cNvPicPr>
          <p:nvPr/>
        </p:nvPicPr>
        <p:blipFill>
          <a:blip r:embed="rId4" cstate="print"/>
          <a:srcRect/>
          <a:stretch>
            <a:fillRect/>
          </a:stretch>
        </p:blipFill>
        <p:spPr bwMode="auto">
          <a:xfrm>
            <a:off x="4040188" y="5805488"/>
            <a:ext cx="152400" cy="14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755775" y="292100"/>
            <a:ext cx="7388225" cy="695325"/>
          </a:xfrm>
        </p:spPr>
        <p:txBody>
          <a:bodyPr/>
          <a:lstStyle/>
          <a:p>
            <a:pPr eaLnBrk="1" hangingPunct="1"/>
            <a:r>
              <a:rPr lang="en-US" smtClean="0"/>
              <a:t>Topic Two – Creating an Inventory Schedule</a:t>
            </a:r>
          </a:p>
        </p:txBody>
      </p:sp>
      <p:sp>
        <p:nvSpPr>
          <p:cNvPr id="5529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18D7192-E7C4-436B-A7B2-B06727FC8C0C}" type="slidenum">
              <a:rPr lang="en-US" sz="800">
                <a:solidFill>
                  <a:schemeClr val="bg1"/>
                </a:solidFill>
                <a:ea typeface="Arial Unicode MS" pitchFamily="34" charset="-128"/>
                <a:cs typeface="Arial Unicode MS" pitchFamily="34" charset="-128"/>
              </a:rPr>
              <a:pPr algn="r" eaLnBrk="0" hangingPunct="0"/>
              <a:t>51</a:t>
            </a:fld>
            <a:endParaRPr lang="en-US" sz="800">
              <a:solidFill>
                <a:schemeClr val="bg1"/>
              </a:solidFill>
              <a:ea typeface="Arial Unicode MS" pitchFamily="34" charset="-128"/>
              <a:cs typeface="Arial Unicode MS" pitchFamily="34" charset="-128"/>
            </a:endParaRPr>
          </a:p>
        </p:txBody>
      </p:sp>
      <p:sp>
        <p:nvSpPr>
          <p:cNvPr id="55300" name="Rectangle 3"/>
          <p:cNvSpPr txBox="1">
            <a:spLocks noChangeArrowheads="1"/>
          </p:cNvSpPr>
          <p:nvPr/>
        </p:nvSpPr>
        <p:spPr bwMode="auto">
          <a:xfrm>
            <a:off x="0" y="1220788"/>
            <a:ext cx="750093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Entering the Schedule Reference Number</a:t>
            </a:r>
          </a:p>
        </p:txBody>
      </p:sp>
      <p:pic>
        <p:nvPicPr>
          <p:cNvPr id="55301" name="Picture 7" descr="Add New Inventory Schedule page"/>
          <p:cNvPicPr>
            <a:picLocks noChangeAspect="1" noChangeArrowheads="1"/>
          </p:cNvPicPr>
          <p:nvPr/>
        </p:nvPicPr>
        <p:blipFill>
          <a:blip r:embed="rId3" cstate="print"/>
          <a:srcRect/>
          <a:stretch>
            <a:fillRect/>
          </a:stretch>
        </p:blipFill>
        <p:spPr bwMode="auto">
          <a:xfrm>
            <a:off x="4162425" y="4403725"/>
            <a:ext cx="4683125" cy="1495425"/>
          </a:xfrm>
          <a:prstGeom prst="rect">
            <a:avLst/>
          </a:prstGeom>
          <a:noFill/>
          <a:ln w="19050">
            <a:solidFill>
              <a:schemeClr val="tx1"/>
            </a:solidFill>
            <a:miter lim="800000"/>
            <a:headEnd/>
            <a:tailEnd/>
          </a:ln>
        </p:spPr>
      </p:pic>
      <p:pic>
        <p:nvPicPr>
          <p:cNvPr id="55302" name="Picture 8" descr="plco_home"/>
          <p:cNvPicPr>
            <a:picLocks noChangeAspect="1" noChangeArrowheads="1"/>
          </p:cNvPicPr>
          <p:nvPr/>
        </p:nvPicPr>
        <p:blipFill>
          <a:blip r:embed="rId4" cstate="print"/>
          <a:srcRect/>
          <a:stretch>
            <a:fillRect/>
          </a:stretch>
        </p:blipFill>
        <p:spPr bwMode="auto">
          <a:xfrm>
            <a:off x="4143375" y="1925638"/>
            <a:ext cx="4684713" cy="2108200"/>
          </a:xfrm>
          <a:prstGeom prst="rect">
            <a:avLst/>
          </a:prstGeom>
          <a:noFill/>
          <a:ln w="19050">
            <a:solidFill>
              <a:schemeClr val="tx1"/>
            </a:solidFill>
            <a:miter lim="800000"/>
            <a:headEnd/>
            <a:tailEnd/>
          </a:ln>
        </p:spPr>
      </p:pic>
      <p:sp>
        <p:nvSpPr>
          <p:cNvPr id="55303" name="Rectangle 9"/>
          <p:cNvSpPr>
            <a:spLocks noChangeArrowheads="1"/>
          </p:cNvSpPr>
          <p:nvPr/>
        </p:nvSpPr>
        <p:spPr bwMode="auto">
          <a:xfrm>
            <a:off x="4270375" y="3268663"/>
            <a:ext cx="735013" cy="106362"/>
          </a:xfrm>
          <a:prstGeom prst="rect">
            <a:avLst/>
          </a:prstGeom>
          <a:noFill/>
          <a:ln w="19050" algn="ctr">
            <a:solidFill>
              <a:schemeClr val="folHlink"/>
            </a:solidFill>
            <a:miter lim="800000"/>
            <a:headEnd/>
            <a:tailEnd/>
          </a:ln>
        </p:spPr>
        <p:txBody>
          <a:bodyPr wrap="none" anchor="ctr"/>
          <a:lstStyle/>
          <a:p>
            <a:endParaRPr lang="en-US"/>
          </a:p>
        </p:txBody>
      </p:sp>
      <p:sp>
        <p:nvSpPr>
          <p:cNvPr id="55304" name="Rectangle 10"/>
          <p:cNvSpPr>
            <a:spLocks noChangeArrowheads="1"/>
          </p:cNvSpPr>
          <p:nvPr/>
        </p:nvSpPr>
        <p:spPr bwMode="auto">
          <a:xfrm>
            <a:off x="6224588" y="5561013"/>
            <a:ext cx="241300" cy="130175"/>
          </a:xfrm>
          <a:prstGeom prst="rect">
            <a:avLst/>
          </a:prstGeom>
          <a:noFill/>
          <a:ln w="19050" algn="ctr">
            <a:solidFill>
              <a:schemeClr val="folHlink"/>
            </a:solidFill>
            <a:miter lim="800000"/>
            <a:headEnd/>
            <a:tailEnd/>
          </a:ln>
        </p:spPr>
        <p:txBody>
          <a:bodyPr wrap="none" anchor="ctr"/>
          <a:lstStyle/>
          <a:p>
            <a:endParaRPr lang="en-US"/>
          </a:p>
        </p:txBody>
      </p:sp>
      <p:sp>
        <p:nvSpPr>
          <p:cNvPr id="55305" name="Rectangle 14"/>
          <p:cNvSpPr>
            <a:spLocks noChangeArrowheads="1"/>
          </p:cNvSpPr>
          <p:nvPr/>
        </p:nvSpPr>
        <p:spPr bwMode="auto">
          <a:xfrm>
            <a:off x="4119563" y="4037013"/>
            <a:ext cx="4179887" cy="214312"/>
          </a:xfrm>
          <a:prstGeom prst="rect">
            <a:avLst/>
          </a:prstGeom>
          <a:noFill/>
          <a:ln w="9525">
            <a:noFill/>
            <a:miter lim="800000"/>
            <a:headEnd/>
            <a:tailEnd/>
          </a:ln>
        </p:spPr>
        <p:txBody>
          <a:bodyPr>
            <a:spAutoFit/>
          </a:bodyPr>
          <a:lstStyle/>
          <a:p>
            <a:pPr algn="l"/>
            <a:r>
              <a:rPr lang="en-US" sz="800"/>
              <a:t>Graphic 2.3.2 : Plant Clearance Officer Home Page</a:t>
            </a:r>
          </a:p>
        </p:txBody>
      </p:sp>
      <p:sp>
        <p:nvSpPr>
          <p:cNvPr id="55306" name="Rectangle 14"/>
          <p:cNvSpPr>
            <a:spLocks noChangeArrowheads="1"/>
          </p:cNvSpPr>
          <p:nvPr/>
        </p:nvSpPr>
        <p:spPr bwMode="auto">
          <a:xfrm>
            <a:off x="4125913" y="5913438"/>
            <a:ext cx="4179887" cy="214312"/>
          </a:xfrm>
          <a:prstGeom prst="rect">
            <a:avLst/>
          </a:prstGeom>
          <a:noFill/>
          <a:ln w="9525">
            <a:noFill/>
            <a:miter lim="800000"/>
            <a:headEnd/>
            <a:tailEnd/>
          </a:ln>
        </p:spPr>
        <p:txBody>
          <a:bodyPr>
            <a:spAutoFit/>
          </a:bodyPr>
          <a:lstStyle/>
          <a:p>
            <a:pPr algn="l"/>
            <a:r>
              <a:rPr lang="en-US" sz="800"/>
              <a:t>Graphic 2.3.3 : Add New Inventory Schedule page</a:t>
            </a:r>
          </a:p>
        </p:txBody>
      </p:sp>
      <p:sp>
        <p:nvSpPr>
          <p:cNvPr id="55307" name="Text Box 34"/>
          <p:cNvSpPr txBox="1">
            <a:spLocks noChangeArrowheads="1"/>
          </p:cNvSpPr>
          <p:nvPr/>
        </p:nvSpPr>
        <p:spPr bwMode="auto">
          <a:xfrm>
            <a:off x="0" y="1749425"/>
            <a:ext cx="3938588" cy="1004888"/>
          </a:xfrm>
          <a:prstGeom prst="rect">
            <a:avLst/>
          </a:prstGeom>
          <a:noFill/>
          <a:ln w="9525">
            <a:noFill/>
            <a:miter lim="800000"/>
            <a:headEnd/>
            <a:tailEnd/>
          </a:ln>
        </p:spPr>
        <p:txBody>
          <a:bodyPr>
            <a:spAutoFit/>
          </a:bodyPr>
          <a:lstStyle/>
          <a:p>
            <a:pPr algn="l"/>
            <a:r>
              <a:rPr lang="en-US" sz="1200"/>
              <a:t>A PLCO or Administrator may create an inventory schedule on behalf of a contractor by clicking either the </a:t>
            </a:r>
            <a:r>
              <a:rPr lang="en-US" sz="1200" b="1"/>
              <a:t>Create Inventory Schedule</a:t>
            </a:r>
            <a:r>
              <a:rPr lang="en-US" sz="1200"/>
              <a:t> link on the Home Page or the      </a:t>
            </a:r>
            <a:r>
              <a:rPr lang="en-US" sz="1200" b="1"/>
              <a:t>add inventory</a:t>
            </a:r>
            <a:r>
              <a:rPr lang="en-US" sz="1200"/>
              <a:t> link on the Inventory Schedules Workload page. </a:t>
            </a:r>
          </a:p>
        </p:txBody>
      </p:sp>
      <p:pic>
        <p:nvPicPr>
          <p:cNvPr id="55308" name="Picture 2" descr="add"/>
          <p:cNvPicPr>
            <a:picLocks noChangeAspect="1" noChangeArrowheads="1"/>
          </p:cNvPicPr>
          <p:nvPr/>
        </p:nvPicPr>
        <p:blipFill>
          <a:blip r:embed="rId5" cstate="print"/>
          <a:srcRect/>
          <a:stretch>
            <a:fillRect/>
          </a:stretch>
        </p:blipFill>
        <p:spPr bwMode="auto">
          <a:xfrm>
            <a:off x="369888" y="2352675"/>
            <a:ext cx="152400" cy="152400"/>
          </a:xfrm>
          <a:prstGeom prst="rect">
            <a:avLst/>
          </a:prstGeom>
          <a:noFill/>
          <a:ln w="9525">
            <a:noFill/>
            <a:miter lim="800000"/>
            <a:headEnd/>
            <a:tailEnd/>
          </a:ln>
        </p:spPr>
      </p:pic>
      <p:graphicFrame>
        <p:nvGraphicFramePr>
          <p:cNvPr id="55337" name="Group 41"/>
          <p:cNvGraphicFramePr>
            <a:graphicFrameLocks noGrp="1"/>
          </p:cNvGraphicFramePr>
          <p:nvPr/>
        </p:nvGraphicFramePr>
        <p:xfrm>
          <a:off x="134938" y="2809875"/>
          <a:ext cx="3779837" cy="3749040"/>
        </p:xfrm>
        <a:graphic>
          <a:graphicData uri="http://schemas.openxmlformats.org/drawingml/2006/table">
            <a:tbl>
              <a:tblPr/>
              <a:tblGrid>
                <a:gridCol w="347662"/>
                <a:gridCol w="3432175"/>
              </a:tblGrid>
              <a:tr h="2301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Entering the Schedule Reference Number (Graphics 2.3.2 – 2.4.3)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5875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Start </a:t>
                      </a:r>
                      <a:r>
                        <a:rPr kumimoji="0" lang="en-US" sz="1200" b="0" i="0" u="none" strike="noStrike" cap="none" normalizeH="0" baseline="0" smtClean="0">
                          <a:ln>
                            <a:noFill/>
                          </a:ln>
                          <a:solidFill>
                            <a:srgbClr val="000000"/>
                          </a:solidFill>
                          <a:effectLst/>
                          <a:latin typeface="Arial" pitchFamily="34" charset="0"/>
                        </a:rPr>
                        <a:t>from the </a:t>
                      </a:r>
                      <a:r>
                        <a:rPr kumimoji="0" lang="en-US" sz="1200" b="1" i="0" u="none" strike="noStrike" cap="none" normalizeH="0" baseline="0" smtClean="0">
                          <a:ln>
                            <a:noFill/>
                          </a:ln>
                          <a:solidFill>
                            <a:srgbClr val="000000"/>
                          </a:solidFill>
                          <a:effectLst/>
                          <a:latin typeface="Arial" pitchFamily="34" charset="0"/>
                        </a:rPr>
                        <a:t>Home Page </a:t>
                      </a:r>
                      <a:r>
                        <a:rPr kumimoji="0" lang="en-US" sz="1200" b="0" i="0" u="none" strike="noStrike" cap="none" normalizeH="0" baseline="0" smtClean="0">
                          <a:ln>
                            <a:noFill/>
                          </a:ln>
                          <a:solidFill>
                            <a:srgbClr val="000000"/>
                          </a:solidFill>
                          <a:effectLst/>
                          <a:latin typeface="Arial" pitchFamily="34" charset="0"/>
                        </a:rPr>
                        <a:t>(Graphic 2.3.2).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Create Inventory Schedule</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The Add New Inventory Schedule page appears (Graphic 2.3.3).</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875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a:t>
                      </a:r>
                      <a:r>
                        <a:rPr kumimoji="0" lang="en-US" sz="1200" b="1" i="0" u="none" strike="noStrike" cap="none" normalizeH="0" baseline="0" smtClean="0">
                          <a:ln>
                            <a:noFill/>
                          </a:ln>
                          <a:solidFill>
                            <a:schemeClr val="tx1"/>
                          </a:solidFill>
                          <a:effectLst/>
                          <a:latin typeface="Arial" pitchFamily="34" charset="0"/>
                        </a:rPr>
                        <a:t> Prime CAGE</a:t>
                      </a:r>
                      <a:r>
                        <a:rPr kumimoji="0" lang="en-US" sz="1200" b="0" i="0" u="none" strike="noStrike" cap="none" normalizeH="0" baseline="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42545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4"/>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 </a:t>
                      </a:r>
                      <a:r>
                        <a:rPr kumimoji="0" lang="en-US" sz="1200" b="0" i="0" u="none" strike="noStrike" cap="none" normalizeH="0" baseline="0" smtClean="0">
                          <a:ln>
                            <a:noFill/>
                          </a:ln>
                          <a:solidFill>
                            <a:schemeClr val="tx1"/>
                          </a:solidFill>
                          <a:effectLst/>
                          <a:latin typeface="Arial" pitchFamily="34" charset="0"/>
                        </a:rPr>
                        <a:t>the</a:t>
                      </a:r>
                      <a:r>
                        <a:rPr kumimoji="0" lang="en-US" sz="1200" b="0" i="1"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Reference Number</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This number can be in any format up to 20 characters in length. Remember that the reference number you enter must be unique to the prime CAGE.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43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Save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You have just created the schedule reference number. The schedule reference number will have the format CAGE-Reference Number (e.g., 55820-12345678).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651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Steps for entering contract data are continued on the next slide.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563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F30BD02D-230E-4ADD-A010-CFD55E6CAC31}" type="slidenum">
              <a:rPr lang="en-US" sz="800">
                <a:solidFill>
                  <a:schemeClr val="bg1"/>
                </a:solidFill>
                <a:ea typeface="Arial Unicode MS" pitchFamily="34" charset="-128"/>
                <a:cs typeface="Arial Unicode MS" pitchFamily="34" charset="-128"/>
              </a:rPr>
              <a:pPr algn="r" eaLnBrk="0" hangingPunct="0"/>
              <a:t>52</a:t>
            </a:fld>
            <a:endParaRPr lang="en-US" sz="800">
              <a:solidFill>
                <a:schemeClr val="bg1"/>
              </a:solidFill>
              <a:ea typeface="Arial Unicode MS" pitchFamily="34" charset="-128"/>
              <a:cs typeface="Arial Unicode MS" pitchFamily="34" charset="-128"/>
            </a:endParaRPr>
          </a:p>
        </p:txBody>
      </p:sp>
      <p:graphicFrame>
        <p:nvGraphicFramePr>
          <p:cNvPr id="609284" name="Group 4"/>
          <p:cNvGraphicFramePr>
            <a:graphicFrameLocks noGrp="1"/>
          </p:cNvGraphicFramePr>
          <p:nvPr/>
        </p:nvGraphicFramePr>
        <p:xfrm>
          <a:off x="96838" y="3606800"/>
          <a:ext cx="3775931" cy="2011680"/>
        </p:xfrm>
        <a:graphic>
          <a:graphicData uri="http://schemas.openxmlformats.org/drawingml/2006/table">
            <a:tbl>
              <a:tblPr/>
              <a:tblGrid>
                <a:gridCol w="311969"/>
                <a:gridCol w="3463962"/>
              </a:tblGrid>
              <a:tr h="191744">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Entering Contract Data (Graphics 2.3.4 – 2.3.5)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950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in appropriate </a:t>
                      </a:r>
                      <a:r>
                        <a:rPr kumimoji="0" lang="en-US" sz="1200" b="1" i="0" u="none" strike="noStrike" cap="none" normalizeH="0" baseline="0" dirty="0" smtClean="0">
                          <a:ln>
                            <a:noFill/>
                          </a:ln>
                          <a:solidFill>
                            <a:schemeClr val="tx1"/>
                          </a:solidFill>
                          <a:effectLst/>
                          <a:latin typeface="Arial" pitchFamily="34" charset="0"/>
                        </a:rPr>
                        <a:t>fields</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Fields marked with an asterisk are required.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Some of the fields have an icon next to them. Selecting the icon will populate adjacent field(s).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355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a:t>
                      </a:r>
                      <a:r>
                        <a:rPr kumimoji="0" lang="en-US" sz="1200" b="0" i="1"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Save and Continue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Property Item Details page appears.</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952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Steps for adding line items are continued on the next slide.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56339" name="Rectangle 3"/>
          <p:cNvSpPr txBox="1">
            <a:spLocks noChangeArrowheads="1"/>
          </p:cNvSpPr>
          <p:nvPr/>
        </p:nvSpPr>
        <p:spPr bwMode="auto">
          <a:xfrm>
            <a:off x="0" y="1220788"/>
            <a:ext cx="5994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Entering Contract Data</a:t>
            </a:r>
          </a:p>
        </p:txBody>
      </p:sp>
      <p:sp>
        <p:nvSpPr>
          <p:cNvPr id="56340" name="Text Box 34"/>
          <p:cNvSpPr txBox="1">
            <a:spLocks noChangeArrowheads="1"/>
          </p:cNvSpPr>
          <p:nvPr/>
        </p:nvSpPr>
        <p:spPr bwMode="auto">
          <a:xfrm>
            <a:off x="0" y="1749425"/>
            <a:ext cx="3979863" cy="1754188"/>
          </a:xfrm>
          <a:prstGeom prst="rect">
            <a:avLst/>
          </a:prstGeom>
          <a:noFill/>
          <a:ln w="9525">
            <a:noFill/>
            <a:miter lim="800000"/>
            <a:headEnd/>
            <a:tailEnd/>
          </a:ln>
        </p:spPr>
        <p:txBody>
          <a:bodyPr>
            <a:spAutoFit/>
          </a:bodyPr>
          <a:lstStyle/>
          <a:p>
            <a:pPr algn="l"/>
            <a:r>
              <a:rPr lang="en-US" sz="1200"/>
              <a:t>The Add New Inventory Schedule page (Graphic 2.3.4) appears after you have finished creating the schedule reference number and allows you to type the basic contract information regarding the inventory schedule. The Add New Inventory Schedule page contains six sections: Contract Data, Prime Contractor Details, 1</a:t>
            </a:r>
            <a:r>
              <a:rPr lang="en-US" sz="1200" baseline="30000"/>
              <a:t>st</a:t>
            </a:r>
            <a:r>
              <a:rPr lang="en-US" sz="1200"/>
              <a:t>-Tier Details, 2</a:t>
            </a:r>
            <a:r>
              <a:rPr lang="en-US" sz="1200" baseline="30000"/>
              <a:t>nd</a:t>
            </a:r>
            <a:r>
              <a:rPr lang="en-US" sz="1200"/>
              <a:t>-Tier Details, Property Location Details, and Remarks. The Contract Data section is displayed at the top of the page.</a:t>
            </a:r>
            <a:endParaRPr lang="en-US" sz="1200" baseline="30000"/>
          </a:p>
        </p:txBody>
      </p:sp>
      <p:pic>
        <p:nvPicPr>
          <p:cNvPr id="56341" name="Picture 37" descr="remarks"/>
          <p:cNvPicPr>
            <a:picLocks noChangeAspect="1" noChangeArrowheads="1"/>
          </p:cNvPicPr>
          <p:nvPr/>
        </p:nvPicPr>
        <p:blipFill>
          <a:blip r:embed="rId3" cstate="print"/>
          <a:srcRect/>
          <a:stretch>
            <a:fillRect/>
          </a:stretch>
        </p:blipFill>
        <p:spPr bwMode="auto">
          <a:xfrm>
            <a:off x="4192588" y="4321175"/>
            <a:ext cx="4660900" cy="1500188"/>
          </a:xfrm>
          <a:prstGeom prst="rect">
            <a:avLst/>
          </a:prstGeom>
          <a:noFill/>
          <a:ln w="19050">
            <a:solidFill>
              <a:schemeClr val="tx1"/>
            </a:solidFill>
            <a:miter lim="800000"/>
            <a:headEnd/>
            <a:tailEnd/>
          </a:ln>
        </p:spPr>
      </p:pic>
      <p:sp>
        <p:nvSpPr>
          <p:cNvPr id="56342" name="Rectangle 40"/>
          <p:cNvSpPr>
            <a:spLocks noChangeArrowheads="1"/>
          </p:cNvSpPr>
          <p:nvPr/>
        </p:nvSpPr>
        <p:spPr bwMode="auto">
          <a:xfrm>
            <a:off x="5986463" y="5484813"/>
            <a:ext cx="758825" cy="130175"/>
          </a:xfrm>
          <a:prstGeom prst="rect">
            <a:avLst/>
          </a:prstGeom>
          <a:noFill/>
          <a:ln w="19050" algn="ctr">
            <a:solidFill>
              <a:schemeClr val="folHlink"/>
            </a:solidFill>
            <a:miter lim="800000"/>
            <a:headEnd/>
            <a:tailEnd/>
          </a:ln>
        </p:spPr>
        <p:txBody>
          <a:bodyPr wrap="none" anchor="ctr"/>
          <a:lstStyle/>
          <a:p>
            <a:endParaRPr lang="en-US"/>
          </a:p>
        </p:txBody>
      </p:sp>
      <p:sp>
        <p:nvSpPr>
          <p:cNvPr id="56343" name="Rectangle 14"/>
          <p:cNvSpPr>
            <a:spLocks noChangeArrowheads="1"/>
          </p:cNvSpPr>
          <p:nvPr/>
        </p:nvSpPr>
        <p:spPr bwMode="auto">
          <a:xfrm>
            <a:off x="4170363" y="5853113"/>
            <a:ext cx="4179887" cy="214312"/>
          </a:xfrm>
          <a:prstGeom prst="rect">
            <a:avLst/>
          </a:prstGeom>
          <a:noFill/>
          <a:ln w="9525">
            <a:noFill/>
            <a:miter lim="800000"/>
            <a:headEnd/>
            <a:tailEnd/>
          </a:ln>
        </p:spPr>
        <p:txBody>
          <a:bodyPr>
            <a:spAutoFit/>
          </a:bodyPr>
          <a:lstStyle/>
          <a:p>
            <a:pPr algn="l"/>
            <a:r>
              <a:rPr lang="en-US" sz="800"/>
              <a:t>Graphic 2.3.5 : Add New Inventory Schedule page (bottom)</a:t>
            </a:r>
          </a:p>
        </p:txBody>
      </p:sp>
      <p:pic>
        <p:nvPicPr>
          <p:cNvPr id="56344" name="Picture 43" descr="Basic Contract Data section"/>
          <p:cNvPicPr>
            <a:picLocks noChangeAspect="1" noChangeArrowheads="1"/>
          </p:cNvPicPr>
          <p:nvPr/>
        </p:nvPicPr>
        <p:blipFill>
          <a:blip r:embed="rId4" cstate="print"/>
          <a:srcRect/>
          <a:stretch>
            <a:fillRect/>
          </a:stretch>
        </p:blipFill>
        <p:spPr bwMode="auto">
          <a:xfrm>
            <a:off x="4203700" y="1825625"/>
            <a:ext cx="4632325" cy="2122488"/>
          </a:xfrm>
          <a:prstGeom prst="rect">
            <a:avLst/>
          </a:prstGeom>
          <a:noFill/>
          <a:ln w="19050">
            <a:solidFill>
              <a:schemeClr val="tx1"/>
            </a:solidFill>
            <a:miter lim="800000"/>
            <a:headEnd/>
            <a:tailEnd/>
          </a:ln>
        </p:spPr>
      </p:pic>
      <p:sp>
        <p:nvSpPr>
          <p:cNvPr id="56345" name="Rectangle 14"/>
          <p:cNvSpPr>
            <a:spLocks noChangeArrowheads="1"/>
          </p:cNvSpPr>
          <p:nvPr/>
        </p:nvSpPr>
        <p:spPr bwMode="auto">
          <a:xfrm>
            <a:off x="4171950" y="3989388"/>
            <a:ext cx="4179888" cy="214312"/>
          </a:xfrm>
          <a:prstGeom prst="rect">
            <a:avLst/>
          </a:prstGeom>
          <a:noFill/>
          <a:ln w="9525">
            <a:noFill/>
            <a:miter lim="800000"/>
            <a:headEnd/>
            <a:tailEnd/>
          </a:ln>
        </p:spPr>
        <p:txBody>
          <a:bodyPr>
            <a:spAutoFit/>
          </a:bodyPr>
          <a:lstStyle/>
          <a:p>
            <a:pPr algn="l"/>
            <a:r>
              <a:rPr lang="en-US" sz="800"/>
              <a:t>Graphic 2.3.4 : Add New Inventory Schedule page (top)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0" descr="Property Item Details page"/>
          <p:cNvPicPr>
            <a:picLocks noChangeAspect="1" noChangeArrowheads="1"/>
          </p:cNvPicPr>
          <p:nvPr/>
        </p:nvPicPr>
        <p:blipFill>
          <a:blip r:embed="rId3" cstate="print"/>
          <a:srcRect/>
          <a:stretch>
            <a:fillRect/>
          </a:stretch>
        </p:blipFill>
        <p:spPr bwMode="auto">
          <a:xfrm>
            <a:off x="4572000" y="1749425"/>
            <a:ext cx="3946525" cy="4603750"/>
          </a:xfrm>
          <a:prstGeom prst="rect">
            <a:avLst/>
          </a:prstGeom>
          <a:noFill/>
          <a:ln w="19050">
            <a:solidFill>
              <a:schemeClr val="tx1"/>
            </a:solidFill>
            <a:miter lim="800000"/>
            <a:headEnd/>
            <a:tailEnd/>
          </a:ln>
        </p:spPr>
      </p:pic>
      <p:sp>
        <p:nvSpPr>
          <p:cNvPr id="5734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5734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367320B-D43C-464D-B13A-3E5E6089B58E}" type="slidenum">
              <a:rPr lang="en-US" sz="800">
                <a:solidFill>
                  <a:schemeClr val="bg1"/>
                </a:solidFill>
                <a:ea typeface="Arial Unicode MS" pitchFamily="34" charset="-128"/>
                <a:cs typeface="Arial Unicode MS" pitchFamily="34" charset="-128"/>
              </a:rPr>
              <a:pPr algn="r" eaLnBrk="0" hangingPunct="0"/>
              <a:t>53</a:t>
            </a:fld>
            <a:endParaRPr lang="en-US" sz="800">
              <a:solidFill>
                <a:schemeClr val="bg1"/>
              </a:solidFill>
              <a:ea typeface="Arial Unicode MS" pitchFamily="34" charset="-128"/>
              <a:cs typeface="Arial Unicode MS" pitchFamily="34" charset="-128"/>
            </a:endParaRPr>
          </a:p>
        </p:txBody>
      </p:sp>
      <p:graphicFrame>
        <p:nvGraphicFramePr>
          <p:cNvPr id="57378" name="Group 34"/>
          <p:cNvGraphicFramePr>
            <a:graphicFrameLocks noGrp="1"/>
          </p:cNvGraphicFramePr>
          <p:nvPr/>
        </p:nvGraphicFramePr>
        <p:xfrm>
          <a:off x="133350" y="2895600"/>
          <a:ext cx="3898900" cy="3444240"/>
        </p:xfrm>
        <a:graphic>
          <a:graphicData uri="http://schemas.openxmlformats.org/drawingml/2006/table">
            <a:tbl>
              <a:tblPr/>
              <a:tblGrid>
                <a:gridCol w="358775"/>
                <a:gridCol w="3540125"/>
              </a:tblGrid>
              <a:tr h="17621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Adding Line Items (Graphic 2.3.6)</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 to look up item information using </a:t>
                      </a:r>
                    </a:p>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the WebFLIS service, or </a:t>
                      </a:r>
                      <a:r>
                        <a:rPr kumimoji="0" lang="en-US" sz="1200" b="0" i="1" u="none" strike="noStrike" cap="none" normalizeH="0" baseline="0" dirty="0" smtClean="0">
                          <a:ln>
                            <a:noFill/>
                          </a:ln>
                          <a:solidFill>
                            <a:schemeClr val="tx1"/>
                          </a:solidFill>
                          <a:effectLst/>
                          <a:latin typeface="Arial" pitchFamily="34" charset="0"/>
                        </a:rPr>
                        <a:t>enter</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NSN</a:t>
                      </a:r>
                      <a:r>
                        <a:rPr kumimoji="0" lang="en-US" sz="1200" b="0" i="0" u="none" strike="noStrike" cap="none" normalizeH="0" baseline="0" dirty="0" smtClean="0">
                          <a:ln>
                            <a:noFill/>
                          </a:ln>
                          <a:solidFill>
                            <a:schemeClr val="tx1"/>
                          </a:solidFill>
                          <a:effectLst/>
                          <a:latin typeface="Arial" pitchFamily="34" charset="0"/>
                        </a:rPr>
                        <a:t> in the</a:t>
                      </a:r>
                    </a:p>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NSN box or a </a:t>
                      </a:r>
                      <a:r>
                        <a:rPr kumimoji="0" lang="en-US" sz="1200" b="1" i="0" u="none" strike="noStrike" cap="none" normalizeH="0" baseline="0" dirty="0" smtClean="0">
                          <a:ln>
                            <a:noFill/>
                          </a:ln>
                          <a:solidFill>
                            <a:schemeClr val="tx1"/>
                          </a:solidFill>
                          <a:effectLst/>
                          <a:latin typeface="Arial" pitchFamily="34" charset="0"/>
                        </a:rPr>
                        <a:t>part number </a:t>
                      </a:r>
                      <a:r>
                        <a:rPr kumimoji="0" lang="en-US" sz="1200" b="0" i="0" u="none" strike="noStrike" cap="none" normalizeH="0" baseline="0" dirty="0" smtClean="0">
                          <a:ln>
                            <a:noFill/>
                          </a:ln>
                          <a:solidFill>
                            <a:schemeClr val="tx1"/>
                          </a:solidFill>
                          <a:effectLst/>
                          <a:latin typeface="Arial" pitchFamily="34" charset="0"/>
                        </a:rPr>
                        <a:t>in the Part Number </a:t>
                      </a:r>
                    </a:p>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box and </a:t>
                      </a: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icon.</a:t>
                      </a:r>
                    </a:p>
                    <a:p>
                      <a:pPr marL="855663" marR="0" lvl="1" indent="-398463"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See the next slide for information </a:t>
                      </a:r>
                    </a:p>
                    <a:p>
                      <a:pPr marL="855663" marR="0" lvl="1" indent="-398463"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on looking up the NSN or Part Number.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398463" marR="0" lvl="0" indent="-398463"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Type</a:t>
                      </a:r>
                      <a:r>
                        <a:rPr kumimoji="0" lang="en-US" sz="1200" b="0" i="0" u="none" strike="noStrike" cap="none" normalizeH="0" baseline="0" smtClean="0">
                          <a:ln>
                            <a:noFill/>
                          </a:ln>
                          <a:solidFill>
                            <a:srgbClr val="000000"/>
                          </a:solidFill>
                          <a:effectLst/>
                          <a:latin typeface="Arial" pitchFamily="34" charset="0"/>
                        </a:rPr>
                        <a:t> </a:t>
                      </a:r>
                      <a:r>
                        <a:rPr kumimoji="0" lang="en-US" sz="1200" b="1" i="0" u="none" strike="noStrike" cap="none" normalizeH="0" baseline="0" smtClean="0">
                          <a:ln>
                            <a:noFill/>
                          </a:ln>
                          <a:solidFill>
                            <a:srgbClr val="000000"/>
                          </a:solidFill>
                          <a:effectLst/>
                          <a:latin typeface="Arial" pitchFamily="34" charset="0"/>
                        </a:rPr>
                        <a:t>information</a:t>
                      </a:r>
                      <a:r>
                        <a:rPr kumimoji="0" lang="en-US" sz="1200" b="0" i="0" u="none" strike="noStrike" cap="none" normalizeH="0" baseline="0" smtClean="0">
                          <a:ln>
                            <a:noFill/>
                          </a:ln>
                          <a:solidFill>
                            <a:srgbClr val="000000"/>
                          </a:solidFill>
                          <a:effectLst/>
                          <a:latin typeface="Arial" pitchFamily="34" charset="0"/>
                        </a:rPr>
                        <a:t> in appropriate fields.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Fields marked with an asterisk are required. </a:t>
                      </a:r>
                      <a:endParaRPr kumimoji="0" lang="en-US"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596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Save and Continue</a:t>
                      </a:r>
                      <a:r>
                        <a:rPr kumimoji="0" lang="en-US" sz="1200" b="0" i="0" u="none" strike="noStrike" cap="none" normalizeH="0" baseline="0" smtClean="0">
                          <a:ln>
                            <a:noFill/>
                          </a:ln>
                          <a:solidFill>
                            <a:schemeClr val="tx1"/>
                          </a:solidFill>
                          <a:effectLst/>
                          <a:latin typeface="Arial" pitchFamily="34" charset="0"/>
                        </a:rPr>
                        <a:t> button to continue to the POCs page, 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Add Another Item</a:t>
                      </a:r>
                      <a:r>
                        <a:rPr kumimoji="0" lang="en-US" sz="1200" b="0" i="0" u="none" strike="noStrike" cap="none" normalizeH="0" baseline="0" smtClean="0">
                          <a:ln>
                            <a:noFill/>
                          </a:ln>
                          <a:solidFill>
                            <a:schemeClr val="tx1"/>
                          </a:solidFill>
                          <a:effectLst/>
                          <a:latin typeface="Arial" pitchFamily="34" charset="0"/>
                        </a:rPr>
                        <a:t> button to add another item to the inventory schedule.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Note: Do not click Save and Continue if you plan to add another item.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31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Steps for using the NSN/Part Number Lookup and Selection tool are continued on the next slide.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57367" name="Rectangle 3"/>
          <p:cNvSpPr txBox="1">
            <a:spLocks noChangeArrowheads="1"/>
          </p:cNvSpPr>
          <p:nvPr/>
        </p:nvSpPr>
        <p:spPr bwMode="auto">
          <a:xfrm>
            <a:off x="0" y="1220788"/>
            <a:ext cx="6451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Adding Line Items</a:t>
            </a:r>
          </a:p>
        </p:txBody>
      </p:sp>
      <p:sp>
        <p:nvSpPr>
          <p:cNvPr id="57368" name="Text Box 20"/>
          <p:cNvSpPr txBox="1">
            <a:spLocks noChangeArrowheads="1"/>
          </p:cNvSpPr>
          <p:nvPr/>
        </p:nvSpPr>
        <p:spPr bwMode="auto">
          <a:xfrm>
            <a:off x="0" y="1787525"/>
            <a:ext cx="4052888" cy="1016000"/>
          </a:xfrm>
          <a:prstGeom prst="rect">
            <a:avLst/>
          </a:prstGeom>
          <a:noFill/>
          <a:ln w="9525">
            <a:noFill/>
            <a:miter lim="800000"/>
            <a:headEnd/>
            <a:tailEnd/>
          </a:ln>
        </p:spPr>
        <p:txBody>
          <a:bodyPr>
            <a:spAutoFit/>
          </a:bodyPr>
          <a:lstStyle/>
          <a:p>
            <a:pPr algn="l"/>
            <a:r>
              <a:rPr lang="en-US" sz="1200"/>
              <a:t>The Property Item Details (Graphic 2.4.6) page allows you to type the details regarding each line item in the new inventory schedule.   </a:t>
            </a:r>
          </a:p>
          <a:p>
            <a:pPr algn="l"/>
            <a:r>
              <a:rPr lang="en-US" sz="1200"/>
              <a:t>The item number is automatically generated for the item being created. You are not able to change this number.</a:t>
            </a:r>
          </a:p>
        </p:txBody>
      </p:sp>
      <p:sp>
        <p:nvSpPr>
          <p:cNvPr id="57369" name="Rectangle 23"/>
          <p:cNvSpPr>
            <a:spLocks noChangeArrowheads="1"/>
          </p:cNvSpPr>
          <p:nvPr/>
        </p:nvSpPr>
        <p:spPr bwMode="auto">
          <a:xfrm>
            <a:off x="5756275" y="6075363"/>
            <a:ext cx="684213" cy="120650"/>
          </a:xfrm>
          <a:prstGeom prst="rect">
            <a:avLst/>
          </a:prstGeom>
          <a:noFill/>
          <a:ln w="19050" algn="ctr">
            <a:solidFill>
              <a:schemeClr val="folHlink"/>
            </a:solidFill>
            <a:miter lim="800000"/>
            <a:headEnd/>
            <a:tailEnd/>
          </a:ln>
        </p:spPr>
        <p:txBody>
          <a:bodyPr wrap="none" anchor="ctr"/>
          <a:lstStyle/>
          <a:p>
            <a:endParaRPr lang="en-US"/>
          </a:p>
        </p:txBody>
      </p:sp>
      <p:sp>
        <p:nvSpPr>
          <p:cNvPr id="57370" name="Rectangle 24"/>
          <p:cNvSpPr>
            <a:spLocks noChangeArrowheads="1"/>
          </p:cNvSpPr>
          <p:nvPr/>
        </p:nvSpPr>
        <p:spPr bwMode="auto">
          <a:xfrm>
            <a:off x="6426200" y="6073775"/>
            <a:ext cx="631825" cy="122238"/>
          </a:xfrm>
          <a:prstGeom prst="rect">
            <a:avLst/>
          </a:prstGeom>
          <a:noFill/>
          <a:ln w="19050" algn="ctr">
            <a:solidFill>
              <a:schemeClr val="folHlink"/>
            </a:solidFill>
            <a:miter lim="800000"/>
            <a:headEnd/>
            <a:tailEnd/>
          </a:ln>
        </p:spPr>
        <p:txBody>
          <a:bodyPr wrap="none" anchor="ctr"/>
          <a:lstStyle/>
          <a:p>
            <a:endParaRPr lang="en-US"/>
          </a:p>
        </p:txBody>
      </p:sp>
      <p:sp>
        <p:nvSpPr>
          <p:cNvPr id="57371" name="Rectangle 25"/>
          <p:cNvSpPr>
            <a:spLocks noChangeArrowheads="1"/>
          </p:cNvSpPr>
          <p:nvPr/>
        </p:nvSpPr>
        <p:spPr bwMode="auto">
          <a:xfrm>
            <a:off x="6456363" y="3389313"/>
            <a:ext cx="106362" cy="92075"/>
          </a:xfrm>
          <a:prstGeom prst="rect">
            <a:avLst/>
          </a:prstGeom>
          <a:noFill/>
          <a:ln w="19050" algn="ctr">
            <a:solidFill>
              <a:schemeClr val="folHlink"/>
            </a:solidFill>
            <a:miter lim="800000"/>
            <a:headEnd/>
            <a:tailEnd/>
          </a:ln>
        </p:spPr>
        <p:txBody>
          <a:bodyPr wrap="none" anchor="ctr"/>
          <a:lstStyle/>
          <a:p>
            <a:endParaRPr lang="en-US"/>
          </a:p>
        </p:txBody>
      </p:sp>
      <p:sp>
        <p:nvSpPr>
          <p:cNvPr id="57372" name="Rectangle 26"/>
          <p:cNvSpPr>
            <a:spLocks noChangeArrowheads="1"/>
          </p:cNvSpPr>
          <p:nvPr/>
        </p:nvSpPr>
        <p:spPr bwMode="auto">
          <a:xfrm>
            <a:off x="5702300" y="3259138"/>
            <a:ext cx="115888" cy="112712"/>
          </a:xfrm>
          <a:prstGeom prst="rect">
            <a:avLst/>
          </a:prstGeom>
          <a:noFill/>
          <a:ln w="19050" algn="ctr">
            <a:solidFill>
              <a:schemeClr val="folHlink"/>
            </a:solidFill>
            <a:miter lim="800000"/>
            <a:headEnd/>
            <a:tailEnd/>
          </a:ln>
        </p:spPr>
        <p:txBody>
          <a:bodyPr wrap="none" anchor="ctr"/>
          <a:lstStyle/>
          <a:p>
            <a:endParaRPr lang="en-US"/>
          </a:p>
        </p:txBody>
      </p:sp>
      <p:sp>
        <p:nvSpPr>
          <p:cNvPr id="57373" name="Rectangle 14"/>
          <p:cNvSpPr>
            <a:spLocks noChangeArrowheads="1"/>
          </p:cNvSpPr>
          <p:nvPr/>
        </p:nvSpPr>
        <p:spPr bwMode="auto">
          <a:xfrm>
            <a:off x="4554538" y="6386513"/>
            <a:ext cx="2093912" cy="214312"/>
          </a:xfrm>
          <a:prstGeom prst="rect">
            <a:avLst/>
          </a:prstGeom>
          <a:noFill/>
          <a:ln w="9525">
            <a:noFill/>
            <a:miter lim="800000"/>
            <a:headEnd/>
            <a:tailEnd/>
          </a:ln>
        </p:spPr>
        <p:txBody>
          <a:bodyPr wrap="none">
            <a:spAutoFit/>
          </a:bodyPr>
          <a:lstStyle/>
          <a:p>
            <a:pPr algn="l"/>
            <a:r>
              <a:rPr lang="en-US" sz="800"/>
              <a:t>Graphic 2.3.6 : Property Item Details page</a:t>
            </a:r>
          </a:p>
        </p:txBody>
      </p:sp>
      <p:pic>
        <p:nvPicPr>
          <p:cNvPr id="57374" name="Picture 25" descr="search"/>
          <p:cNvPicPr>
            <a:picLocks noChangeAspect="1" noChangeArrowheads="1"/>
          </p:cNvPicPr>
          <p:nvPr/>
        </p:nvPicPr>
        <p:blipFill>
          <a:blip r:embed="rId4" cstate="print"/>
          <a:srcRect/>
          <a:stretch>
            <a:fillRect/>
          </a:stretch>
        </p:blipFill>
        <p:spPr bwMode="auto">
          <a:xfrm>
            <a:off x="1220788" y="3213100"/>
            <a:ext cx="152400" cy="142875"/>
          </a:xfrm>
          <a:prstGeom prst="rect">
            <a:avLst/>
          </a:prstGeom>
          <a:noFill/>
          <a:ln w="9525">
            <a:noFill/>
            <a:miter lim="800000"/>
            <a:headEnd/>
            <a:tailEnd/>
          </a:ln>
        </p:spPr>
      </p:pic>
      <p:pic>
        <p:nvPicPr>
          <p:cNvPr id="57375" name="Picture 25" descr="search"/>
          <p:cNvPicPr>
            <a:picLocks noChangeAspect="1" noChangeArrowheads="1"/>
          </p:cNvPicPr>
          <p:nvPr/>
        </p:nvPicPr>
        <p:blipFill>
          <a:blip r:embed="rId4" cstate="print"/>
          <a:srcRect/>
          <a:stretch>
            <a:fillRect/>
          </a:stretch>
        </p:blipFill>
        <p:spPr bwMode="auto">
          <a:xfrm>
            <a:off x="1765300" y="3741738"/>
            <a:ext cx="152400" cy="142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sz="quarter"/>
          </p:nvPr>
        </p:nvSpPr>
        <p:spPr/>
        <p:txBody>
          <a:bodyPr/>
          <a:lstStyle/>
          <a:p>
            <a:pPr eaLnBrk="1" hangingPunct="1"/>
            <a:r>
              <a:rPr lang="en-US" smtClean="0"/>
              <a:t>Topic Two – Creating an Inventory Schedule</a:t>
            </a:r>
          </a:p>
        </p:txBody>
      </p:sp>
      <p:sp>
        <p:nvSpPr>
          <p:cNvPr id="5837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7B892AD-50EC-41D2-ADB6-0DAFBCE4D812}" type="slidenum">
              <a:rPr lang="en-US" sz="800">
                <a:solidFill>
                  <a:schemeClr val="bg1"/>
                </a:solidFill>
                <a:ea typeface="Arial Unicode MS" pitchFamily="34" charset="-128"/>
                <a:cs typeface="Arial Unicode MS" pitchFamily="34" charset="-128"/>
              </a:rPr>
              <a:pPr algn="r" eaLnBrk="0" hangingPunct="0"/>
              <a:t>54</a:t>
            </a:fld>
            <a:endParaRPr lang="en-US" sz="800">
              <a:solidFill>
                <a:schemeClr val="bg1"/>
              </a:solidFill>
              <a:ea typeface="Arial Unicode MS" pitchFamily="34" charset="-128"/>
              <a:cs typeface="Arial Unicode MS" pitchFamily="34" charset="-128"/>
            </a:endParaRPr>
          </a:p>
        </p:txBody>
      </p:sp>
      <p:sp>
        <p:nvSpPr>
          <p:cNvPr id="58372" name="Rectangle 3"/>
          <p:cNvSpPr txBox="1">
            <a:spLocks noChangeArrowheads="1"/>
          </p:cNvSpPr>
          <p:nvPr/>
        </p:nvSpPr>
        <p:spPr bwMode="auto">
          <a:xfrm>
            <a:off x="0" y="1220788"/>
            <a:ext cx="78422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Using the NSN/Part Number Lookup</a:t>
            </a:r>
          </a:p>
        </p:txBody>
      </p:sp>
      <p:sp>
        <p:nvSpPr>
          <p:cNvPr id="58373" name="Text Box 24"/>
          <p:cNvSpPr txBox="1">
            <a:spLocks noChangeArrowheads="1"/>
          </p:cNvSpPr>
          <p:nvPr/>
        </p:nvSpPr>
        <p:spPr bwMode="auto">
          <a:xfrm>
            <a:off x="0" y="1787525"/>
            <a:ext cx="4346575" cy="1735138"/>
          </a:xfrm>
          <a:prstGeom prst="rect">
            <a:avLst/>
          </a:prstGeom>
          <a:noFill/>
          <a:ln w="9525">
            <a:noFill/>
            <a:miter lim="800000"/>
            <a:headEnd/>
            <a:tailEnd/>
          </a:ln>
        </p:spPr>
        <p:txBody>
          <a:bodyPr>
            <a:spAutoFit/>
          </a:bodyPr>
          <a:lstStyle/>
          <a:p>
            <a:pPr algn="l" defTabSz="117475"/>
            <a:r>
              <a:rPr lang="en-US" sz="1200" dirty="0"/>
              <a:t>When you type the NSN on the Property Item Details page, you must click the      icon. PCARSS will search for the NSN in WebFLIS. If WebFLIS finds a match, it populates the Part Number, Demil Code, Precious Metal Code, Hazardous Material Code and CIIC in their corresponding fields. The part number is populated only when the field is blank. If PCARSS finds more than one match for the NSN you entered, you will be asked to resolve the conflict. The Resolve Multiple NSNs page appears (Graphic 2.3.7).</a:t>
            </a:r>
          </a:p>
        </p:txBody>
      </p:sp>
      <p:pic>
        <p:nvPicPr>
          <p:cNvPr id="58374" name="Picture 26" descr="search"/>
          <p:cNvPicPr>
            <a:picLocks noChangeAspect="1" noChangeArrowheads="1"/>
          </p:cNvPicPr>
          <p:nvPr/>
        </p:nvPicPr>
        <p:blipFill>
          <a:blip r:embed="rId2" cstate="print"/>
          <a:srcRect/>
          <a:stretch>
            <a:fillRect/>
          </a:stretch>
        </p:blipFill>
        <p:spPr bwMode="auto">
          <a:xfrm>
            <a:off x="1349375" y="2022475"/>
            <a:ext cx="152400" cy="142875"/>
          </a:xfrm>
          <a:prstGeom prst="rect">
            <a:avLst/>
          </a:prstGeom>
          <a:noFill/>
          <a:ln w="9525">
            <a:noFill/>
            <a:miter lim="800000"/>
            <a:headEnd/>
            <a:tailEnd/>
          </a:ln>
        </p:spPr>
      </p:pic>
      <p:sp>
        <p:nvSpPr>
          <p:cNvPr id="58375" name="Rectangle 14"/>
          <p:cNvSpPr>
            <a:spLocks noChangeArrowheads="1"/>
          </p:cNvSpPr>
          <p:nvPr/>
        </p:nvSpPr>
        <p:spPr bwMode="auto">
          <a:xfrm>
            <a:off x="4525963" y="6356350"/>
            <a:ext cx="2182812" cy="214313"/>
          </a:xfrm>
          <a:prstGeom prst="rect">
            <a:avLst/>
          </a:prstGeom>
          <a:noFill/>
          <a:ln w="9525">
            <a:noFill/>
            <a:miter lim="800000"/>
            <a:headEnd/>
            <a:tailEnd/>
          </a:ln>
        </p:spPr>
        <p:txBody>
          <a:bodyPr wrap="none">
            <a:spAutoFit/>
          </a:bodyPr>
          <a:lstStyle/>
          <a:p>
            <a:pPr algn="l"/>
            <a:r>
              <a:rPr lang="en-US" sz="800"/>
              <a:t>Graphic 2.3.7 : Resolve Multiple NSNs page</a:t>
            </a:r>
          </a:p>
        </p:txBody>
      </p:sp>
      <p:pic>
        <p:nvPicPr>
          <p:cNvPr id="58376" name="Picture 26" descr="Resolve Multiple NSNs page"/>
          <p:cNvPicPr>
            <a:picLocks noGrp="1" noChangeAspect="1" noChangeArrowheads="1"/>
          </p:cNvPicPr>
          <p:nvPr>
            <p:ph sz="half" idx="2"/>
          </p:nvPr>
        </p:nvPicPr>
        <p:blipFill>
          <a:blip r:embed="rId3" cstate="print"/>
          <a:srcRect/>
          <a:stretch>
            <a:fillRect/>
          </a:stretch>
        </p:blipFill>
        <p:spPr>
          <a:xfrm>
            <a:off x="4533900" y="1841500"/>
            <a:ext cx="4008438" cy="4525963"/>
          </a:xfrm>
          <a:ln w="19050">
            <a:solidFill>
              <a:schemeClr val="tx1"/>
            </a:solidFill>
          </a:ln>
        </p:spPr>
      </p:pic>
      <p:graphicFrame>
        <p:nvGraphicFramePr>
          <p:cNvPr id="17" name="Group 39"/>
          <p:cNvGraphicFramePr>
            <a:graphicFrameLocks noGrp="1"/>
          </p:cNvGraphicFramePr>
          <p:nvPr/>
        </p:nvGraphicFramePr>
        <p:xfrm>
          <a:off x="152400" y="3624263"/>
          <a:ext cx="3990975" cy="2621915"/>
        </p:xfrm>
        <a:graphic>
          <a:graphicData uri="http://schemas.openxmlformats.org/drawingml/2006/table">
            <a:tbl>
              <a:tblPr/>
              <a:tblGrid>
                <a:gridCol w="3990975"/>
              </a:tblGrid>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Using the NSN/Part Number Lookup (Graphics 2.3.7 – 2.3.9)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select one of the items on the list</a:t>
                      </a:r>
                      <a:r>
                        <a:rPr kumimoji="0" lang="en-US" sz="1200" b="0" i="0" u="none" strike="noStrike" cap="none" normalizeH="0" baseline="0" smtClean="0">
                          <a:ln>
                            <a:noFill/>
                          </a:ln>
                          <a:solidFill>
                            <a:schemeClr val="tx1"/>
                          </a:solidFill>
                          <a:effectLst/>
                          <a:latin typeface="Arial" pitchFamily="34" charset="0"/>
                        </a:rPr>
                        <a:t>, click the radio button next to the appropriate item and click the Save button.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822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confirm that none of these items match the NSN you entered</a:t>
                      </a:r>
                      <a:r>
                        <a:rPr kumimoji="0" lang="en-US" sz="1200" b="0" i="0" u="none" strike="noStrike" cap="none" normalizeH="0" baseline="0" smtClean="0">
                          <a:ln>
                            <a:noFill/>
                          </a:ln>
                          <a:solidFill>
                            <a:schemeClr val="tx1"/>
                          </a:solidFill>
                          <a:effectLst/>
                          <a:latin typeface="Arial" pitchFamily="34" charset="0"/>
                        </a:rPr>
                        <a:t>, click the No Selection button. You will not be prompted again to resolve the conflict if you choose No Selection.</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skip making a selection at this time</a:t>
                      </a:r>
                      <a:r>
                        <a:rPr kumimoji="0" lang="en-US" sz="1200" b="0" i="0" u="none" strike="noStrike" cap="none" normalizeH="0" baseline="0" smtClean="0">
                          <a:ln>
                            <a:noFill/>
                          </a:ln>
                          <a:solidFill>
                            <a:schemeClr val="tx1"/>
                          </a:solidFill>
                          <a:effectLst/>
                          <a:latin typeface="Arial" pitchFamily="34" charset="0"/>
                        </a:rPr>
                        <a:t>, click the Cancel button.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Steps for using the NSN/Part Number Lookup and Selection tool are continued on the next slide.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58391" name="Rectangle 23"/>
          <p:cNvSpPr>
            <a:spLocks noChangeArrowheads="1"/>
          </p:cNvSpPr>
          <p:nvPr/>
        </p:nvSpPr>
        <p:spPr bwMode="auto">
          <a:xfrm>
            <a:off x="6046788" y="2962275"/>
            <a:ext cx="946150" cy="1365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Topic Two – Creating an Inventory Schedule</a:t>
            </a:r>
          </a:p>
        </p:txBody>
      </p:sp>
      <p:sp>
        <p:nvSpPr>
          <p:cNvPr id="5939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299341B-E459-4011-BE58-8CB28D00F643}" type="slidenum">
              <a:rPr lang="en-US" sz="800">
                <a:solidFill>
                  <a:schemeClr val="bg1"/>
                </a:solidFill>
                <a:ea typeface="Arial Unicode MS" pitchFamily="34" charset="-128"/>
                <a:cs typeface="Arial Unicode MS" pitchFamily="34" charset="-128"/>
              </a:rPr>
              <a:pPr algn="r" eaLnBrk="0" hangingPunct="0"/>
              <a:t>55</a:t>
            </a:fld>
            <a:endParaRPr lang="en-US" sz="800">
              <a:solidFill>
                <a:schemeClr val="bg1"/>
              </a:solidFill>
              <a:ea typeface="Arial Unicode MS" pitchFamily="34" charset="-128"/>
              <a:cs typeface="Arial Unicode MS" pitchFamily="34" charset="-128"/>
            </a:endParaRPr>
          </a:p>
        </p:txBody>
      </p:sp>
      <p:sp>
        <p:nvSpPr>
          <p:cNvPr id="59396" name="Rectangle 3"/>
          <p:cNvSpPr txBox="1">
            <a:spLocks noChangeArrowheads="1"/>
          </p:cNvSpPr>
          <p:nvPr/>
        </p:nvSpPr>
        <p:spPr bwMode="auto">
          <a:xfrm>
            <a:off x="0" y="1220788"/>
            <a:ext cx="864393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Using the NSN/Part Number Lookup – Continued</a:t>
            </a:r>
          </a:p>
        </p:txBody>
      </p:sp>
      <p:sp>
        <p:nvSpPr>
          <p:cNvPr id="59397" name="Rectangle 14"/>
          <p:cNvSpPr>
            <a:spLocks noChangeArrowheads="1"/>
          </p:cNvSpPr>
          <p:nvPr/>
        </p:nvSpPr>
        <p:spPr bwMode="auto">
          <a:xfrm>
            <a:off x="5114925" y="5186363"/>
            <a:ext cx="2803525" cy="214312"/>
          </a:xfrm>
          <a:prstGeom prst="rect">
            <a:avLst/>
          </a:prstGeom>
          <a:noFill/>
          <a:ln w="9525">
            <a:noFill/>
            <a:miter lim="800000"/>
            <a:headEnd/>
            <a:tailEnd/>
          </a:ln>
        </p:spPr>
        <p:txBody>
          <a:bodyPr wrap="none">
            <a:spAutoFit/>
          </a:bodyPr>
          <a:lstStyle/>
          <a:p>
            <a:pPr algn="l"/>
            <a:r>
              <a:rPr lang="en-US" sz="800" dirty="0"/>
              <a:t>Graphic 2.3.8 : NSN/Part Number Search Response page</a:t>
            </a:r>
          </a:p>
        </p:txBody>
      </p:sp>
      <p:sp>
        <p:nvSpPr>
          <p:cNvPr id="59398" name="Rectangle 14"/>
          <p:cNvSpPr>
            <a:spLocks noChangeArrowheads="1"/>
          </p:cNvSpPr>
          <p:nvPr/>
        </p:nvSpPr>
        <p:spPr bwMode="auto">
          <a:xfrm>
            <a:off x="4213225" y="6421438"/>
            <a:ext cx="2828925" cy="214312"/>
          </a:xfrm>
          <a:prstGeom prst="rect">
            <a:avLst/>
          </a:prstGeom>
          <a:noFill/>
          <a:ln w="9525">
            <a:noFill/>
            <a:miter lim="800000"/>
            <a:headEnd/>
            <a:tailEnd/>
          </a:ln>
        </p:spPr>
        <p:txBody>
          <a:bodyPr wrap="none">
            <a:spAutoFit/>
          </a:bodyPr>
          <a:lstStyle/>
          <a:p>
            <a:pPr algn="l"/>
            <a:r>
              <a:rPr lang="en-US" sz="800" dirty="0"/>
              <a:t>Graphic 2.3.9 : NSN/Part Number Search Response page</a:t>
            </a:r>
          </a:p>
        </p:txBody>
      </p:sp>
      <p:pic>
        <p:nvPicPr>
          <p:cNvPr id="59399" name="Picture 35" descr="NSN/Part Number Lookup page"/>
          <p:cNvPicPr>
            <a:picLocks noChangeAspect="1" noChangeArrowheads="1"/>
          </p:cNvPicPr>
          <p:nvPr/>
        </p:nvPicPr>
        <p:blipFill>
          <a:blip r:embed="rId2" cstate="print"/>
          <a:srcRect/>
          <a:stretch>
            <a:fillRect/>
          </a:stretch>
        </p:blipFill>
        <p:spPr bwMode="auto">
          <a:xfrm>
            <a:off x="4249738" y="1712913"/>
            <a:ext cx="4700587" cy="2006600"/>
          </a:xfrm>
          <a:prstGeom prst="rect">
            <a:avLst/>
          </a:prstGeom>
          <a:noFill/>
          <a:ln w="19050">
            <a:solidFill>
              <a:schemeClr val="tx1"/>
            </a:solidFill>
            <a:miter lim="800000"/>
            <a:headEnd/>
            <a:tailEnd/>
          </a:ln>
        </p:spPr>
      </p:pic>
      <p:pic>
        <p:nvPicPr>
          <p:cNvPr id="59400" name="Picture 37" descr="NSN/Part Number Search Response page"/>
          <p:cNvPicPr>
            <a:picLocks noChangeAspect="1" noChangeArrowheads="1"/>
          </p:cNvPicPr>
          <p:nvPr/>
        </p:nvPicPr>
        <p:blipFill>
          <a:blip r:embed="rId3" cstate="print"/>
          <a:srcRect/>
          <a:stretch>
            <a:fillRect/>
          </a:stretch>
        </p:blipFill>
        <p:spPr bwMode="auto">
          <a:xfrm>
            <a:off x="4238625" y="4000500"/>
            <a:ext cx="4722813" cy="2416175"/>
          </a:xfrm>
          <a:prstGeom prst="rect">
            <a:avLst/>
          </a:prstGeom>
          <a:noFill/>
          <a:ln w="19050">
            <a:solidFill>
              <a:schemeClr val="tx1"/>
            </a:solidFill>
            <a:miter lim="800000"/>
            <a:headEnd/>
            <a:tailEnd/>
          </a:ln>
        </p:spPr>
      </p:pic>
      <p:sp>
        <p:nvSpPr>
          <p:cNvPr id="59401" name="Rectangle 14"/>
          <p:cNvSpPr>
            <a:spLocks noChangeArrowheads="1"/>
          </p:cNvSpPr>
          <p:nvPr/>
        </p:nvSpPr>
        <p:spPr bwMode="auto">
          <a:xfrm>
            <a:off x="4241800" y="3725863"/>
            <a:ext cx="2349500" cy="215900"/>
          </a:xfrm>
          <a:prstGeom prst="rect">
            <a:avLst/>
          </a:prstGeom>
          <a:noFill/>
          <a:ln w="9525">
            <a:noFill/>
            <a:miter lim="800000"/>
            <a:headEnd/>
            <a:tailEnd/>
          </a:ln>
        </p:spPr>
        <p:txBody>
          <a:bodyPr wrap="none">
            <a:spAutoFit/>
          </a:bodyPr>
          <a:lstStyle/>
          <a:p>
            <a:pPr algn="l"/>
            <a:r>
              <a:rPr lang="en-US" sz="800"/>
              <a:t>Graphic 2.3.8 : NSN/Part Number Lookup page</a:t>
            </a:r>
          </a:p>
        </p:txBody>
      </p:sp>
      <p:graphicFrame>
        <p:nvGraphicFramePr>
          <p:cNvPr id="15" name="Group 4"/>
          <p:cNvGraphicFramePr>
            <a:graphicFrameLocks noGrp="1"/>
          </p:cNvGraphicFramePr>
          <p:nvPr/>
        </p:nvGraphicFramePr>
        <p:xfrm>
          <a:off x="149225" y="1743075"/>
          <a:ext cx="3821058" cy="4754880"/>
        </p:xfrm>
        <a:graphic>
          <a:graphicData uri="http://schemas.openxmlformats.org/drawingml/2006/table">
            <a:tbl>
              <a:tblPr/>
              <a:tblGrid>
                <a:gridCol w="354729"/>
                <a:gridCol w="3466329"/>
              </a:tblGrid>
              <a:tr h="13144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Using the NSN/Part Number Lookup (Graphics 2.3.7 – 2.3.9)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509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a:t>
                      </a:r>
                      <a:r>
                        <a:rPr kumimoji="0" lang="en-US" sz="1200" b="0" i="0" u="none" strike="noStrike" cap="none" normalizeH="0" baseline="0" dirty="0" smtClean="0">
                          <a:ln>
                            <a:noFill/>
                          </a:ln>
                          <a:solidFill>
                            <a:srgbClr val="000000"/>
                          </a:solidFill>
                          <a:effectLst/>
                          <a:latin typeface="Arial" pitchFamily="34" charset="0"/>
                        </a:rPr>
                        <a:t> the      icon next to either the NSN or Part Number fields on the Property Item Details page, leaving the fields blank.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rPr>
                        <a:t>The NSN/Part Number Lookup page appears (Graphic 2.3.8).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5862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information</a:t>
                      </a:r>
                      <a:r>
                        <a:rPr kumimoji="0" lang="en-US" sz="1200" b="0" i="0" u="none" strike="noStrike" cap="none" normalizeH="0" baseline="0" dirty="0" smtClean="0">
                          <a:ln>
                            <a:noFill/>
                          </a:ln>
                          <a:solidFill>
                            <a:schemeClr val="tx1"/>
                          </a:solidFill>
                          <a:effectLst/>
                          <a:latin typeface="Arial" pitchFamily="34" charset="0"/>
                        </a:rPr>
                        <a:t> in the fields.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Part number searches must contain at least 3 alphanumeric characters, including the * wild card entry. A CAGE is also required when performing a part number search. Part description searches may not contain more than 3 keywords.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929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 on the NSN/Part Number Lookup page.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NSN/Part Number Search Response page appears and displays a maximum of 200 results (Graphic 2.3.9).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78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item</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764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Select NSN </a:t>
                      </a:r>
                      <a:r>
                        <a:rPr kumimoji="0" lang="en-US" sz="1200" b="0" i="0" u="none" strike="noStrike" cap="none" normalizeH="0" baseline="0" dirty="0" smtClean="0">
                          <a:ln>
                            <a:noFill/>
                          </a:ln>
                          <a:solidFill>
                            <a:schemeClr val="tx1"/>
                          </a:solidFill>
                          <a:effectLst/>
                          <a:latin typeface="Arial" pitchFamily="34" charset="0"/>
                        </a:rPr>
                        <a:t>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Property Item Details page reappears. The NSN, Part Number, Demil Code, Precious Metal Code, Hazardous Material Code, and CIIC are populated in their corresponding fields.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46453">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Steps for adding POCs are continued on the next slide.</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pic>
        <p:nvPicPr>
          <p:cNvPr id="59426" name="Picture 26" descr="search"/>
          <p:cNvPicPr>
            <a:picLocks noChangeAspect="1" noChangeArrowheads="1"/>
          </p:cNvPicPr>
          <p:nvPr/>
        </p:nvPicPr>
        <p:blipFill>
          <a:blip r:embed="rId4" cstate="print"/>
          <a:srcRect/>
          <a:stretch>
            <a:fillRect/>
          </a:stretch>
        </p:blipFill>
        <p:spPr bwMode="auto">
          <a:xfrm>
            <a:off x="1230313" y="2044700"/>
            <a:ext cx="152400" cy="142875"/>
          </a:xfrm>
          <a:prstGeom prst="rect">
            <a:avLst/>
          </a:prstGeom>
          <a:noFill/>
          <a:ln w="9525">
            <a:noFill/>
            <a:miter lim="800000"/>
            <a:headEnd/>
            <a:tailEnd/>
          </a:ln>
        </p:spPr>
      </p:pic>
      <p:sp>
        <p:nvSpPr>
          <p:cNvPr id="59427" name="Rectangle 23"/>
          <p:cNvSpPr>
            <a:spLocks noChangeArrowheads="1"/>
          </p:cNvSpPr>
          <p:nvPr/>
        </p:nvSpPr>
        <p:spPr bwMode="auto">
          <a:xfrm>
            <a:off x="6154738" y="6064250"/>
            <a:ext cx="525462" cy="120650"/>
          </a:xfrm>
          <a:prstGeom prst="rect">
            <a:avLst/>
          </a:prstGeom>
          <a:noFill/>
          <a:ln w="19050" algn="ctr">
            <a:solidFill>
              <a:schemeClr val="folHlink"/>
            </a:solidFill>
            <a:miter lim="800000"/>
            <a:headEnd/>
            <a:tailEnd/>
          </a:ln>
        </p:spPr>
        <p:txBody>
          <a:bodyPr wrap="none" anchor="ctr"/>
          <a:lstStyle/>
          <a:p>
            <a:endParaRPr lang="en-US"/>
          </a:p>
        </p:txBody>
      </p:sp>
      <p:sp>
        <p:nvSpPr>
          <p:cNvPr id="59428" name="Rectangle 23"/>
          <p:cNvSpPr>
            <a:spLocks noChangeArrowheads="1"/>
          </p:cNvSpPr>
          <p:nvPr/>
        </p:nvSpPr>
        <p:spPr bwMode="auto">
          <a:xfrm>
            <a:off x="5497513" y="3363913"/>
            <a:ext cx="290512" cy="1111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2" descr="Inventory Schedule Points of Contact page"/>
          <p:cNvPicPr>
            <a:picLocks noChangeAspect="1" noChangeArrowheads="1"/>
          </p:cNvPicPr>
          <p:nvPr/>
        </p:nvPicPr>
        <p:blipFill>
          <a:blip r:embed="rId3" cstate="print"/>
          <a:srcRect/>
          <a:stretch>
            <a:fillRect/>
          </a:stretch>
        </p:blipFill>
        <p:spPr bwMode="auto">
          <a:xfrm>
            <a:off x="3833813" y="1838325"/>
            <a:ext cx="5060950" cy="2398713"/>
          </a:xfrm>
          <a:prstGeom prst="rect">
            <a:avLst/>
          </a:prstGeom>
          <a:noFill/>
          <a:ln w="19050">
            <a:solidFill>
              <a:schemeClr val="tx1"/>
            </a:solidFill>
            <a:miter lim="800000"/>
            <a:headEnd/>
            <a:tailEnd/>
          </a:ln>
        </p:spPr>
      </p:pic>
      <p:sp>
        <p:nvSpPr>
          <p:cNvPr id="6041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6042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A396738-6DC5-4169-A1A4-E5FFA2924659}" type="slidenum">
              <a:rPr lang="en-US" sz="800">
                <a:solidFill>
                  <a:schemeClr val="bg1"/>
                </a:solidFill>
                <a:ea typeface="Arial Unicode MS" pitchFamily="34" charset="-128"/>
                <a:cs typeface="Arial Unicode MS" pitchFamily="34" charset="-128"/>
              </a:rPr>
              <a:pPr algn="r" eaLnBrk="0" hangingPunct="0"/>
              <a:t>56</a:t>
            </a:fld>
            <a:endParaRPr lang="en-US" sz="800">
              <a:solidFill>
                <a:schemeClr val="bg1"/>
              </a:solidFill>
              <a:ea typeface="Arial Unicode MS" pitchFamily="34" charset="-128"/>
              <a:cs typeface="Arial Unicode MS" pitchFamily="34" charset="-128"/>
            </a:endParaRPr>
          </a:p>
        </p:txBody>
      </p:sp>
      <p:graphicFrame>
        <p:nvGraphicFramePr>
          <p:cNvPr id="615428" name="Group 4"/>
          <p:cNvGraphicFramePr>
            <a:graphicFrameLocks noGrp="1"/>
          </p:cNvGraphicFramePr>
          <p:nvPr/>
        </p:nvGraphicFramePr>
        <p:xfrm>
          <a:off x="127000" y="2889250"/>
          <a:ext cx="3444875" cy="2469515"/>
        </p:xfrm>
        <a:graphic>
          <a:graphicData uri="http://schemas.openxmlformats.org/drawingml/2006/table">
            <a:tbl>
              <a:tblPr/>
              <a:tblGrid>
                <a:gridCol w="325437"/>
                <a:gridCol w="3119438"/>
              </a:tblGrid>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Selecting Points of Contact (Graphic 2.3.10)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Check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boxes</a:t>
                      </a:r>
                      <a:r>
                        <a:rPr kumimoji="0" lang="en-US" sz="1200" b="0" i="0" u="none" strike="noStrike" cap="none" normalizeH="0" baseline="0" dirty="0" smtClean="0">
                          <a:ln>
                            <a:noFill/>
                          </a:ln>
                          <a:solidFill>
                            <a:srgbClr val="000000"/>
                          </a:solidFill>
                          <a:effectLst/>
                          <a:latin typeface="Arial" pitchFamily="34" charset="0"/>
                        </a:rPr>
                        <a:t> next to the contacts you wish to associate.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Arial" pitchFamily="34" charset="0"/>
                        </a:rPr>
                        <a:t>Note</a:t>
                      </a:r>
                      <a:r>
                        <a:rPr kumimoji="0" lang="en-US" sz="1000" b="0" i="0" u="none" strike="noStrike" cap="none" normalizeH="0" baseline="0" dirty="0" smtClean="0">
                          <a:ln>
                            <a:noFill/>
                          </a:ln>
                          <a:solidFill>
                            <a:srgbClr val="000000"/>
                          </a:solidFill>
                          <a:effectLst/>
                          <a:latin typeface="Arial" pitchFamily="34" charset="0"/>
                        </a:rPr>
                        <a:t>: This step is optional. You do not have to select any contacts.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0048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Save &amp;Submit</a:t>
                      </a:r>
                      <a:r>
                        <a:rPr kumimoji="0" lang="en-US" sz="1200" b="0" i="0" u="none" strike="noStrike" cap="none" normalizeH="0" baseline="0" smtClean="0">
                          <a:ln>
                            <a:noFill/>
                          </a:ln>
                          <a:solidFill>
                            <a:schemeClr val="tx1"/>
                          </a:solidFill>
                          <a:effectLst/>
                          <a:latin typeface="Arial" pitchFamily="34" charset="0"/>
                        </a:rPr>
                        <a:t> button to submit the inventory schedule, or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Save Schedule &amp; Submit Later</a:t>
                      </a:r>
                      <a:r>
                        <a:rPr kumimoji="0" lang="en-US" sz="1200" b="0" i="0" u="none" strike="noStrike" cap="none" normalizeH="0" baseline="0" smtClean="0">
                          <a:ln>
                            <a:noFill/>
                          </a:ln>
                          <a:solidFill>
                            <a:schemeClr val="tx1"/>
                          </a:solidFill>
                          <a:effectLst/>
                          <a:latin typeface="Arial" pitchFamily="34" charset="0"/>
                        </a:rPr>
                        <a:t> button if you wish to save the inventory schedule as a draft.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200">
                <a:tc gridSpan="2">
                  <a:txBody>
                    <a:bodyPr/>
                    <a:lstStyle/>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Steps for routing the inventory schedule are </a:t>
                      </a:r>
                    </a:p>
                    <a:p>
                      <a:pPr marL="231775" marR="0" lvl="0" indent="-231775"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continued on the next slide. </a:t>
                      </a:r>
                      <a:endParaRPr kumimoji="0" lang="en-US" sz="1200" b="0" i="0" u="none" strike="noStrike" cap="none" normalizeH="0" baseline="0" dirty="0" smtClean="0">
                        <a:ln>
                          <a:noFill/>
                        </a:ln>
                        <a:solidFill>
                          <a:srgbClr val="990000"/>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bl>
          </a:graphicData>
        </a:graphic>
      </p:graphicFrame>
      <p:sp>
        <p:nvSpPr>
          <p:cNvPr id="60436" name="Rectangle 3"/>
          <p:cNvSpPr txBox="1">
            <a:spLocks noChangeArrowheads="1"/>
          </p:cNvSpPr>
          <p:nvPr/>
        </p:nvSpPr>
        <p:spPr bwMode="auto">
          <a:xfrm>
            <a:off x="0" y="1220788"/>
            <a:ext cx="85979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Selecting Points of Contact</a:t>
            </a:r>
          </a:p>
        </p:txBody>
      </p:sp>
      <p:sp>
        <p:nvSpPr>
          <p:cNvPr id="60437" name="Text Box 27"/>
          <p:cNvSpPr txBox="1">
            <a:spLocks noChangeArrowheads="1"/>
          </p:cNvSpPr>
          <p:nvPr/>
        </p:nvSpPr>
        <p:spPr bwMode="auto">
          <a:xfrm>
            <a:off x="0" y="1787525"/>
            <a:ext cx="3760788" cy="1016000"/>
          </a:xfrm>
          <a:prstGeom prst="rect">
            <a:avLst/>
          </a:prstGeom>
          <a:noFill/>
          <a:ln w="9525">
            <a:noFill/>
            <a:miter lim="800000"/>
            <a:headEnd/>
            <a:tailEnd/>
          </a:ln>
        </p:spPr>
        <p:txBody>
          <a:bodyPr>
            <a:spAutoFit/>
          </a:bodyPr>
          <a:lstStyle/>
          <a:p>
            <a:pPr algn="l"/>
            <a:r>
              <a:rPr lang="en-US" sz="1200"/>
              <a:t>You may select POCs to associate with your inventory schedule. All of your contacts are displayed under the Points of Contact tab (Graphic 2.3.10) and are available to associate with the inventory schedule. </a:t>
            </a:r>
          </a:p>
        </p:txBody>
      </p:sp>
      <p:sp>
        <p:nvSpPr>
          <p:cNvPr id="60438" name="Rectangle 29"/>
          <p:cNvSpPr>
            <a:spLocks noChangeArrowheads="1"/>
          </p:cNvSpPr>
          <p:nvPr/>
        </p:nvSpPr>
        <p:spPr bwMode="auto">
          <a:xfrm>
            <a:off x="8080375" y="3473450"/>
            <a:ext cx="728663" cy="139700"/>
          </a:xfrm>
          <a:prstGeom prst="rect">
            <a:avLst/>
          </a:prstGeom>
          <a:noFill/>
          <a:ln w="19050" algn="ctr">
            <a:solidFill>
              <a:schemeClr val="folHlink"/>
            </a:solidFill>
            <a:miter lim="800000"/>
            <a:headEnd/>
            <a:tailEnd/>
          </a:ln>
        </p:spPr>
        <p:txBody>
          <a:bodyPr wrap="none" anchor="ctr"/>
          <a:lstStyle/>
          <a:p>
            <a:endParaRPr lang="en-US"/>
          </a:p>
        </p:txBody>
      </p:sp>
      <p:sp>
        <p:nvSpPr>
          <p:cNvPr id="60439" name="Rectangle 30"/>
          <p:cNvSpPr>
            <a:spLocks noChangeArrowheads="1"/>
          </p:cNvSpPr>
          <p:nvPr/>
        </p:nvSpPr>
        <p:spPr bwMode="auto">
          <a:xfrm>
            <a:off x="5802313" y="3865563"/>
            <a:ext cx="1471612" cy="147637"/>
          </a:xfrm>
          <a:prstGeom prst="rect">
            <a:avLst/>
          </a:prstGeom>
          <a:noFill/>
          <a:ln w="19050" algn="ctr">
            <a:solidFill>
              <a:schemeClr val="folHlink"/>
            </a:solidFill>
            <a:miter lim="800000"/>
            <a:headEnd/>
            <a:tailEnd/>
          </a:ln>
        </p:spPr>
        <p:txBody>
          <a:bodyPr wrap="none" anchor="ctr"/>
          <a:lstStyle/>
          <a:p>
            <a:endParaRPr lang="en-US"/>
          </a:p>
        </p:txBody>
      </p:sp>
      <p:sp>
        <p:nvSpPr>
          <p:cNvPr id="60440" name="Rectangle 14"/>
          <p:cNvSpPr>
            <a:spLocks noChangeArrowheads="1"/>
          </p:cNvSpPr>
          <p:nvPr/>
        </p:nvSpPr>
        <p:spPr bwMode="auto">
          <a:xfrm>
            <a:off x="3835400" y="4268788"/>
            <a:ext cx="2909888" cy="215900"/>
          </a:xfrm>
          <a:prstGeom prst="rect">
            <a:avLst/>
          </a:prstGeom>
          <a:noFill/>
          <a:ln w="9525">
            <a:noFill/>
            <a:miter lim="800000"/>
            <a:headEnd/>
            <a:tailEnd/>
          </a:ln>
        </p:spPr>
        <p:txBody>
          <a:bodyPr wrap="none">
            <a:spAutoFit/>
          </a:bodyPr>
          <a:lstStyle/>
          <a:p>
            <a:pPr algn="l"/>
            <a:r>
              <a:rPr lang="en-US" sz="800"/>
              <a:t>Graphic 2.3.10 : Inventory Schedule Points of Contact page</a:t>
            </a:r>
          </a:p>
        </p:txBody>
      </p:sp>
      <p:sp>
        <p:nvSpPr>
          <p:cNvPr id="60441" name="Rectangle 34"/>
          <p:cNvSpPr>
            <a:spLocks noChangeArrowheads="1"/>
          </p:cNvSpPr>
          <p:nvPr/>
        </p:nvSpPr>
        <p:spPr bwMode="auto">
          <a:xfrm>
            <a:off x="5083175" y="3859213"/>
            <a:ext cx="733425" cy="13811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7" descr="Route Work to PLCO page"/>
          <p:cNvPicPr>
            <a:picLocks noChangeAspect="1" noChangeArrowheads="1"/>
          </p:cNvPicPr>
          <p:nvPr/>
        </p:nvPicPr>
        <p:blipFill>
          <a:blip r:embed="rId3" cstate="print"/>
          <a:srcRect/>
          <a:stretch>
            <a:fillRect/>
          </a:stretch>
        </p:blipFill>
        <p:spPr bwMode="auto">
          <a:xfrm>
            <a:off x="3862388" y="1889125"/>
            <a:ext cx="5149850" cy="1582738"/>
          </a:xfrm>
          <a:prstGeom prst="rect">
            <a:avLst/>
          </a:prstGeom>
          <a:noFill/>
          <a:ln w="19050">
            <a:solidFill>
              <a:schemeClr val="tx1"/>
            </a:solidFill>
            <a:miter lim="800000"/>
            <a:headEnd/>
            <a:tailEnd/>
          </a:ln>
        </p:spPr>
      </p:pic>
      <p:sp>
        <p:nvSpPr>
          <p:cNvPr id="6144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an Inventory Schedule</a:t>
            </a:r>
          </a:p>
        </p:txBody>
      </p:sp>
      <p:sp>
        <p:nvSpPr>
          <p:cNvPr id="6144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92696CD-C489-4E37-A463-543DE057057A}" type="slidenum">
              <a:rPr lang="en-US" sz="800">
                <a:solidFill>
                  <a:schemeClr val="bg1"/>
                </a:solidFill>
                <a:ea typeface="Arial Unicode MS" pitchFamily="34" charset="-128"/>
                <a:cs typeface="Arial Unicode MS" pitchFamily="34" charset="-128"/>
              </a:rPr>
              <a:pPr algn="r" eaLnBrk="0" hangingPunct="0"/>
              <a:t>57</a:t>
            </a:fld>
            <a:endParaRPr lang="en-US" sz="800">
              <a:solidFill>
                <a:schemeClr val="bg1"/>
              </a:solidFill>
              <a:ea typeface="Arial Unicode MS" pitchFamily="34" charset="-128"/>
              <a:cs typeface="Arial Unicode MS" pitchFamily="34" charset="-128"/>
            </a:endParaRPr>
          </a:p>
        </p:txBody>
      </p:sp>
      <p:graphicFrame>
        <p:nvGraphicFramePr>
          <p:cNvPr id="617476" name="Group 4"/>
          <p:cNvGraphicFramePr>
            <a:graphicFrameLocks noGrp="1"/>
          </p:cNvGraphicFramePr>
          <p:nvPr/>
        </p:nvGraphicFramePr>
        <p:xfrm>
          <a:off x="123825" y="3698875"/>
          <a:ext cx="3398837" cy="2164080"/>
        </p:xfrm>
        <a:graphic>
          <a:graphicData uri="http://schemas.openxmlformats.org/drawingml/2006/table">
            <a:tbl>
              <a:tblPr/>
              <a:tblGrid>
                <a:gridCol w="356819"/>
                <a:gridCol w="3042018"/>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Routing the Inventory Schedule (Graphic 2.3.11)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518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or Administrator to whom you wish to route the inventory schedule, or leave the field blank to route to an internal PLCO using CMT.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1981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Continue</a:t>
                      </a:r>
                      <a:r>
                        <a:rPr kumimoji="0" lang="en-US" sz="1200" b="0" i="0" u="none" strike="noStrike" cap="none" normalizeH="0" baseline="0" dirty="0" smtClean="0">
                          <a:ln>
                            <a:noFill/>
                          </a:ln>
                          <a:solidFill>
                            <a:schemeClr val="tx1"/>
                          </a:solidFill>
                          <a:effectLst/>
                          <a:latin typeface="Arial" pitchFamily="34" charset="0"/>
                        </a:rPr>
                        <a:t> button to submit the inventory schedule.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inventory schedule appears in the Inventory Schedules Workload, under the Active tab with Submitted status.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1458" name="Rectangle 3"/>
          <p:cNvSpPr txBox="1">
            <a:spLocks noChangeArrowheads="1"/>
          </p:cNvSpPr>
          <p:nvPr/>
        </p:nvSpPr>
        <p:spPr bwMode="auto">
          <a:xfrm>
            <a:off x="0" y="1220788"/>
            <a:ext cx="72390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an Inventory Schedule – Routing the Inventory Schedule</a:t>
            </a:r>
          </a:p>
        </p:txBody>
      </p:sp>
      <p:sp>
        <p:nvSpPr>
          <p:cNvPr id="61459" name="Text Box 23"/>
          <p:cNvSpPr txBox="1">
            <a:spLocks noChangeArrowheads="1"/>
          </p:cNvSpPr>
          <p:nvPr/>
        </p:nvSpPr>
        <p:spPr bwMode="auto">
          <a:xfrm>
            <a:off x="0" y="1822450"/>
            <a:ext cx="3821113" cy="1735138"/>
          </a:xfrm>
          <a:prstGeom prst="rect">
            <a:avLst/>
          </a:prstGeom>
          <a:noFill/>
          <a:ln w="9525">
            <a:noFill/>
            <a:miter lim="800000"/>
            <a:headEnd/>
            <a:tailEnd/>
          </a:ln>
        </p:spPr>
        <p:txBody>
          <a:bodyPr>
            <a:spAutoFit/>
          </a:bodyPr>
          <a:lstStyle/>
          <a:p>
            <a:pPr algn="l"/>
            <a:r>
              <a:rPr lang="en-US" sz="1200"/>
              <a:t>When you click the Save &amp; Submit button on the Inventory Schedule Points of Contact page, the Route Work to PLCO page appears (Graphic 2.3.11). The Route Work to PLCO page allows you to route work directly to a PLCO or an Administrator by typing their E-Mail address. For internal DCMA PLCOs, you may leave this field blank and send the inventory schedule to a PLCO based on CAGE cognizance in CMT.  Note: Recommend using email address for all routing.</a:t>
            </a:r>
          </a:p>
        </p:txBody>
      </p:sp>
      <p:sp>
        <p:nvSpPr>
          <p:cNvPr id="61460" name="Rectangle 25"/>
          <p:cNvSpPr>
            <a:spLocks noChangeArrowheads="1"/>
          </p:cNvSpPr>
          <p:nvPr/>
        </p:nvSpPr>
        <p:spPr bwMode="auto">
          <a:xfrm>
            <a:off x="6024563" y="3086100"/>
            <a:ext cx="427037" cy="119063"/>
          </a:xfrm>
          <a:prstGeom prst="rect">
            <a:avLst/>
          </a:prstGeom>
          <a:noFill/>
          <a:ln w="19050" algn="ctr">
            <a:solidFill>
              <a:schemeClr val="folHlink"/>
            </a:solidFill>
            <a:miter lim="800000"/>
            <a:headEnd/>
            <a:tailEnd/>
          </a:ln>
        </p:spPr>
        <p:txBody>
          <a:bodyPr wrap="none" anchor="ctr"/>
          <a:lstStyle/>
          <a:p>
            <a:endParaRPr lang="en-US"/>
          </a:p>
        </p:txBody>
      </p:sp>
      <p:sp>
        <p:nvSpPr>
          <p:cNvPr id="61461" name="Rectangle 14"/>
          <p:cNvSpPr>
            <a:spLocks noChangeArrowheads="1"/>
          </p:cNvSpPr>
          <p:nvPr/>
        </p:nvSpPr>
        <p:spPr bwMode="auto">
          <a:xfrm>
            <a:off x="3814763" y="3509963"/>
            <a:ext cx="2157412" cy="214312"/>
          </a:xfrm>
          <a:prstGeom prst="rect">
            <a:avLst/>
          </a:prstGeom>
          <a:noFill/>
          <a:ln w="9525">
            <a:noFill/>
            <a:miter lim="800000"/>
            <a:headEnd/>
            <a:tailEnd/>
          </a:ln>
        </p:spPr>
        <p:txBody>
          <a:bodyPr wrap="none">
            <a:spAutoFit/>
          </a:bodyPr>
          <a:lstStyle/>
          <a:p>
            <a:pPr algn="l"/>
            <a:r>
              <a:rPr lang="en-US" sz="800"/>
              <a:t>Graphic 2.3.11 : Route Work to PLCO page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idx="4294967295"/>
          </p:nvPr>
        </p:nvSpPr>
        <p:spPr>
          <a:xfrm>
            <a:off x="1755775" y="282575"/>
            <a:ext cx="7388225" cy="717550"/>
          </a:xfrm>
        </p:spPr>
        <p:txBody>
          <a:bodyPr/>
          <a:lstStyle/>
          <a:p>
            <a:pPr eaLnBrk="1" hangingPunct="1"/>
            <a:r>
              <a:rPr lang="en-US" sz="2100" smtClean="0"/>
              <a:t>Topic Three – Copying an Existing Inventory Schedule</a:t>
            </a:r>
          </a:p>
        </p:txBody>
      </p:sp>
      <p:sp>
        <p:nvSpPr>
          <p:cNvPr id="62467"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59B6A80-1021-4D84-A8E5-66E65E966B67}" type="slidenum">
              <a:rPr lang="en-US" sz="800">
                <a:solidFill>
                  <a:schemeClr val="bg1"/>
                </a:solidFill>
                <a:ea typeface="Arial Unicode MS" pitchFamily="34" charset="-128"/>
                <a:cs typeface="Arial Unicode MS" pitchFamily="34" charset="-128"/>
              </a:rPr>
              <a:pPr algn="r" eaLnBrk="0" hangingPunct="0"/>
              <a:t>58</a:t>
            </a:fld>
            <a:endParaRPr lang="en-US" sz="800">
              <a:solidFill>
                <a:schemeClr val="bg1"/>
              </a:solidFill>
              <a:ea typeface="Arial Unicode MS" pitchFamily="34" charset="-128"/>
              <a:cs typeface="Arial Unicode MS" pitchFamily="34" charset="-128"/>
            </a:endParaRPr>
          </a:p>
        </p:txBody>
      </p:sp>
      <p:graphicFrame>
        <p:nvGraphicFramePr>
          <p:cNvPr id="619555" name="Group 35"/>
          <p:cNvGraphicFramePr>
            <a:graphicFrameLocks noGrp="1"/>
          </p:cNvGraphicFramePr>
          <p:nvPr/>
        </p:nvGraphicFramePr>
        <p:xfrm>
          <a:off x="114300" y="3078163"/>
          <a:ext cx="3703637" cy="2377440"/>
        </p:xfrm>
        <a:graphic>
          <a:graphicData uri="http://schemas.openxmlformats.org/drawingml/2006/table">
            <a:tbl>
              <a:tblPr/>
              <a:tblGrid>
                <a:gridCol w="361950"/>
                <a:gridCol w="3341687"/>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Copying an Existing Inventory Schedule (Graphics 2.3.12 – 2.3.14)</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Start</a:t>
                      </a:r>
                      <a:r>
                        <a:rPr kumimoji="0" lang="en-US" sz="1200" b="0" i="0" u="none" strike="noStrike" cap="none" normalizeH="0" baseline="0" dirty="0" smtClean="0">
                          <a:ln>
                            <a:noFill/>
                          </a:ln>
                          <a:solidFill>
                            <a:srgbClr val="000000"/>
                          </a:solidFill>
                          <a:effectLst/>
                          <a:latin typeface="Arial" pitchFamily="34" charset="0"/>
                        </a:rPr>
                        <a:t> from the </a:t>
                      </a:r>
                      <a:r>
                        <a:rPr kumimoji="0" lang="en-US" sz="1200" b="1" i="0" u="none" strike="noStrike" cap="none" normalizeH="0" baseline="0" dirty="0" smtClean="0">
                          <a:ln>
                            <a:noFill/>
                          </a:ln>
                          <a:solidFill>
                            <a:srgbClr val="000000"/>
                          </a:solidFill>
                          <a:effectLst/>
                          <a:latin typeface="Arial" pitchFamily="34" charset="0"/>
                        </a:rPr>
                        <a:t>Home Page</a:t>
                      </a:r>
                      <a:r>
                        <a:rPr kumimoji="0" lang="en-US" sz="1200" b="0" i="0" u="none" strike="noStrike" cap="none" normalizeH="0" baseline="0" dirty="0" smtClean="0">
                          <a:ln>
                            <a:noFill/>
                          </a:ln>
                          <a:solidFill>
                            <a:srgbClr val="000000"/>
                          </a:solidFill>
                          <a:effectLst/>
                          <a:latin typeface="Arial" pitchFamily="34" charset="0"/>
                        </a:rPr>
                        <a:t> (Graphic 2.3.12).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Copy Existing Inventory Schedule</a:t>
                      </a:r>
                      <a:r>
                        <a:rPr kumimoji="0" lang="en-US" sz="1200" b="0" i="0" u="none" strike="noStrike" cap="none" normalizeH="0" baseline="0" dirty="0" smtClean="0">
                          <a:ln>
                            <a:noFill/>
                          </a:ln>
                          <a:solidFill>
                            <a:srgbClr val="000000"/>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Copy Inventory Schedule page appears (Graphic 2.3.13).</a:t>
                      </a:r>
                      <a:endParaRPr kumimoji="0" lang="en-US" sz="10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373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Copy</a:t>
                      </a:r>
                      <a:r>
                        <a:rPr kumimoji="0" lang="en-US" sz="1200" b="0" i="0" u="none" strike="noStrike" cap="none" normalizeH="0" baseline="0" dirty="0" smtClean="0">
                          <a:ln>
                            <a:noFill/>
                          </a:ln>
                          <a:solidFill>
                            <a:schemeClr val="tx1"/>
                          </a:solidFill>
                          <a:effectLst/>
                          <a:latin typeface="Arial" pitchFamily="34" charset="0"/>
                        </a:rPr>
                        <a:t> link next to any inventory schedule under the Active, Draft, or Inactive tabs.</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Copy Line Item page appears (Graphic 2.3.14).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2484" name="Rectangle 3"/>
          <p:cNvSpPr txBox="1">
            <a:spLocks noChangeArrowheads="1"/>
          </p:cNvSpPr>
          <p:nvPr/>
        </p:nvSpPr>
        <p:spPr bwMode="auto">
          <a:xfrm>
            <a:off x="0" y="1220788"/>
            <a:ext cx="50546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Copying an Existing Inventory Schedule</a:t>
            </a:r>
          </a:p>
        </p:txBody>
      </p:sp>
      <p:sp>
        <p:nvSpPr>
          <p:cNvPr id="62485" name="Text Box 21"/>
          <p:cNvSpPr txBox="1">
            <a:spLocks noChangeArrowheads="1"/>
          </p:cNvSpPr>
          <p:nvPr/>
        </p:nvSpPr>
        <p:spPr bwMode="auto">
          <a:xfrm>
            <a:off x="0" y="1787525"/>
            <a:ext cx="4303713" cy="1187450"/>
          </a:xfrm>
          <a:prstGeom prst="rect">
            <a:avLst/>
          </a:prstGeom>
          <a:noFill/>
          <a:ln w="9525">
            <a:noFill/>
            <a:miter lim="800000"/>
            <a:headEnd/>
            <a:tailEnd/>
          </a:ln>
        </p:spPr>
        <p:txBody>
          <a:bodyPr>
            <a:spAutoFit/>
          </a:bodyPr>
          <a:lstStyle/>
          <a:p>
            <a:pPr algn="l"/>
            <a:r>
              <a:rPr lang="en-US" sz="1200"/>
              <a:t>PLCOs, Administrators, and Contractors can copy existing inventory schedules and their line items to create new inventory schedules. Copying an existing inventory schedule will take contract data and the selected line items (with the exception of the UII entries) from an existing inventory schedule to create a new draft inventory schedule. </a:t>
            </a:r>
          </a:p>
        </p:txBody>
      </p:sp>
      <p:pic>
        <p:nvPicPr>
          <p:cNvPr id="62486" name="Picture 22" descr="plco_home"/>
          <p:cNvPicPr>
            <a:picLocks noChangeAspect="1" noChangeArrowheads="1"/>
          </p:cNvPicPr>
          <p:nvPr/>
        </p:nvPicPr>
        <p:blipFill>
          <a:blip r:embed="rId3" cstate="print"/>
          <a:srcRect/>
          <a:stretch>
            <a:fillRect/>
          </a:stretch>
        </p:blipFill>
        <p:spPr bwMode="auto">
          <a:xfrm>
            <a:off x="4275138" y="1495425"/>
            <a:ext cx="4554537" cy="2049463"/>
          </a:xfrm>
          <a:prstGeom prst="rect">
            <a:avLst/>
          </a:prstGeom>
          <a:noFill/>
          <a:ln w="19050">
            <a:solidFill>
              <a:schemeClr val="tx1"/>
            </a:solidFill>
            <a:miter lim="800000"/>
            <a:headEnd/>
            <a:tailEnd/>
          </a:ln>
        </p:spPr>
      </p:pic>
      <p:sp>
        <p:nvSpPr>
          <p:cNvPr id="62487" name="Rectangle 24"/>
          <p:cNvSpPr>
            <a:spLocks noChangeArrowheads="1"/>
          </p:cNvSpPr>
          <p:nvPr/>
        </p:nvSpPr>
        <p:spPr bwMode="auto">
          <a:xfrm>
            <a:off x="4311650" y="4956175"/>
            <a:ext cx="227013" cy="395288"/>
          </a:xfrm>
          <a:prstGeom prst="rect">
            <a:avLst/>
          </a:prstGeom>
          <a:noFill/>
          <a:ln w="19050" algn="ctr">
            <a:solidFill>
              <a:schemeClr val="folHlink"/>
            </a:solidFill>
            <a:miter lim="800000"/>
            <a:headEnd/>
            <a:tailEnd/>
          </a:ln>
        </p:spPr>
        <p:txBody>
          <a:bodyPr wrap="none" anchor="ctr"/>
          <a:lstStyle/>
          <a:p>
            <a:endParaRPr lang="en-US"/>
          </a:p>
        </p:txBody>
      </p:sp>
      <p:sp>
        <p:nvSpPr>
          <p:cNvPr id="62488" name="Rectangle 25"/>
          <p:cNvSpPr>
            <a:spLocks noChangeArrowheads="1"/>
          </p:cNvSpPr>
          <p:nvPr/>
        </p:nvSpPr>
        <p:spPr bwMode="auto">
          <a:xfrm>
            <a:off x="4368800" y="2968625"/>
            <a:ext cx="947738" cy="88900"/>
          </a:xfrm>
          <a:prstGeom prst="rect">
            <a:avLst/>
          </a:prstGeom>
          <a:noFill/>
          <a:ln w="19050" algn="ctr">
            <a:solidFill>
              <a:schemeClr val="folHlink"/>
            </a:solidFill>
            <a:miter lim="800000"/>
            <a:headEnd/>
            <a:tailEnd/>
          </a:ln>
        </p:spPr>
        <p:txBody>
          <a:bodyPr wrap="none" anchor="ctr"/>
          <a:lstStyle/>
          <a:p>
            <a:endParaRPr lang="en-US"/>
          </a:p>
        </p:txBody>
      </p:sp>
      <p:sp>
        <p:nvSpPr>
          <p:cNvPr id="62489" name="Rectangle 14"/>
          <p:cNvSpPr>
            <a:spLocks noChangeArrowheads="1"/>
          </p:cNvSpPr>
          <p:nvPr/>
        </p:nvSpPr>
        <p:spPr bwMode="auto">
          <a:xfrm>
            <a:off x="4210050" y="3538538"/>
            <a:ext cx="2589213" cy="215900"/>
          </a:xfrm>
          <a:prstGeom prst="rect">
            <a:avLst/>
          </a:prstGeom>
          <a:noFill/>
          <a:ln w="9525">
            <a:noFill/>
            <a:miter lim="800000"/>
            <a:headEnd/>
            <a:tailEnd/>
          </a:ln>
        </p:spPr>
        <p:txBody>
          <a:bodyPr wrap="none">
            <a:spAutoFit/>
          </a:bodyPr>
          <a:lstStyle/>
          <a:p>
            <a:pPr algn="l"/>
            <a:r>
              <a:rPr lang="en-US" sz="800"/>
              <a:t>Graphic 2.3.12 : Plant Clearance Officer Home Page</a:t>
            </a:r>
          </a:p>
        </p:txBody>
      </p:sp>
      <p:sp>
        <p:nvSpPr>
          <p:cNvPr id="62490" name="Rectangle 14"/>
          <p:cNvSpPr>
            <a:spLocks noChangeArrowheads="1"/>
          </p:cNvSpPr>
          <p:nvPr/>
        </p:nvSpPr>
        <p:spPr bwMode="auto">
          <a:xfrm>
            <a:off x="4251325" y="5548313"/>
            <a:ext cx="2341563" cy="214312"/>
          </a:xfrm>
          <a:prstGeom prst="rect">
            <a:avLst/>
          </a:prstGeom>
          <a:noFill/>
          <a:ln w="9525">
            <a:noFill/>
            <a:miter lim="800000"/>
            <a:headEnd/>
            <a:tailEnd/>
          </a:ln>
        </p:spPr>
        <p:txBody>
          <a:bodyPr wrap="none">
            <a:spAutoFit/>
          </a:bodyPr>
          <a:lstStyle/>
          <a:p>
            <a:pPr algn="l"/>
            <a:r>
              <a:rPr lang="en-US" sz="800"/>
              <a:t>Graphic 2.3.13 : Copy Inventory Schedule page</a:t>
            </a:r>
          </a:p>
        </p:txBody>
      </p:sp>
      <p:pic>
        <p:nvPicPr>
          <p:cNvPr id="62491" name="Picture 36" descr="Copy Inventory Schedule page"/>
          <p:cNvPicPr>
            <a:picLocks noChangeAspect="1" noChangeArrowheads="1"/>
          </p:cNvPicPr>
          <p:nvPr/>
        </p:nvPicPr>
        <p:blipFill>
          <a:blip r:embed="rId4" cstate="print"/>
          <a:srcRect/>
          <a:stretch>
            <a:fillRect/>
          </a:stretch>
        </p:blipFill>
        <p:spPr bwMode="auto">
          <a:xfrm>
            <a:off x="4256088" y="3914775"/>
            <a:ext cx="4594225" cy="1611313"/>
          </a:xfrm>
          <a:prstGeom prst="rect">
            <a:avLst/>
          </a:prstGeom>
          <a:noFill/>
          <a:ln w="19050">
            <a:solidFill>
              <a:schemeClr val="tx1"/>
            </a:solidFill>
            <a:miter lim="800000"/>
            <a:headEnd/>
            <a:tailEnd/>
          </a:ln>
        </p:spPr>
      </p:pic>
      <p:sp>
        <p:nvSpPr>
          <p:cNvPr id="62492" name="Rectangle 37"/>
          <p:cNvSpPr>
            <a:spLocks noChangeArrowheads="1"/>
          </p:cNvSpPr>
          <p:nvPr/>
        </p:nvSpPr>
        <p:spPr bwMode="auto">
          <a:xfrm>
            <a:off x="4314825" y="4822825"/>
            <a:ext cx="225425" cy="366713"/>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1" descr="Copy Line Item page"/>
          <p:cNvPicPr>
            <a:picLocks noGrp="1" noChangeAspect="1" noChangeArrowheads="1"/>
          </p:cNvPicPr>
          <p:nvPr>
            <p:ph sz="half" idx="1"/>
          </p:nvPr>
        </p:nvPicPr>
        <p:blipFill>
          <a:blip r:embed="rId2" cstate="print"/>
          <a:srcRect/>
          <a:stretch>
            <a:fillRect/>
          </a:stretch>
        </p:blipFill>
        <p:spPr>
          <a:xfrm>
            <a:off x="3941763" y="1854200"/>
            <a:ext cx="4981575" cy="2111375"/>
          </a:xfrm>
          <a:noFill/>
          <a:ln w="19050">
            <a:solidFill>
              <a:schemeClr val="tx1"/>
            </a:solidFill>
          </a:ln>
        </p:spPr>
      </p:pic>
      <p:sp>
        <p:nvSpPr>
          <p:cNvPr id="63491" name="Rectangle 2"/>
          <p:cNvSpPr>
            <a:spLocks noGrp="1" noChangeArrowheads="1"/>
          </p:cNvSpPr>
          <p:nvPr>
            <p:ph type="title"/>
          </p:nvPr>
        </p:nvSpPr>
        <p:spPr>
          <a:xfrm>
            <a:off x="1755775" y="282575"/>
            <a:ext cx="7388225" cy="717550"/>
          </a:xfrm>
        </p:spPr>
        <p:txBody>
          <a:bodyPr/>
          <a:lstStyle/>
          <a:p>
            <a:pPr eaLnBrk="1" hangingPunct="1"/>
            <a:r>
              <a:rPr lang="en-US" sz="2100" smtClean="0"/>
              <a:t>Topic Three – Copying an Existing Inventory Schedule</a:t>
            </a:r>
          </a:p>
        </p:txBody>
      </p:sp>
      <p:graphicFrame>
        <p:nvGraphicFramePr>
          <p:cNvPr id="63519" name="Group 31"/>
          <p:cNvGraphicFramePr>
            <a:graphicFrameLocks noGrp="1"/>
          </p:cNvGraphicFramePr>
          <p:nvPr>
            <p:ph sz="half" idx="2"/>
          </p:nvPr>
        </p:nvGraphicFramePr>
        <p:xfrm>
          <a:off x="219075" y="1889125"/>
          <a:ext cx="3462338" cy="3352800"/>
        </p:xfrm>
        <a:graphic>
          <a:graphicData uri="http://schemas.openxmlformats.org/drawingml/2006/table">
            <a:tbl>
              <a:tblPr/>
              <a:tblGrid>
                <a:gridCol w="358775"/>
                <a:gridCol w="3103563"/>
              </a:tblGrid>
              <a:tr h="15875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Copying an Existing Inventory Schedule (Graphics 2.3.12 – 2.3.14)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30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boxes </a:t>
                      </a:r>
                      <a:r>
                        <a:rPr kumimoji="0" lang="en-US" sz="1200" b="0" i="0" u="none" strike="noStrike" cap="none" normalizeH="0" baseline="0" smtClean="0">
                          <a:ln>
                            <a:noFill/>
                          </a:ln>
                          <a:solidFill>
                            <a:schemeClr val="tx1"/>
                          </a:solidFill>
                          <a:effectLst/>
                          <a:latin typeface="Arial" pitchFamily="34" charset="0"/>
                        </a:rPr>
                        <a:t>next to the items you would like to copy. You may copy all, some, or none of the items. To copy all the items, click the Select All checkbox.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82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quantity</a:t>
                      </a:r>
                      <a:r>
                        <a:rPr kumimoji="0" lang="en-US" sz="1200" b="0" i="0" u="none" strike="noStrike" cap="none" normalizeH="0" baseline="0" smtClean="0">
                          <a:ln>
                            <a:noFill/>
                          </a:ln>
                          <a:solidFill>
                            <a:schemeClr val="tx1"/>
                          </a:solidFill>
                          <a:effectLst/>
                          <a:latin typeface="Arial" pitchFamily="34" charset="0"/>
                        </a:rPr>
                        <a:t> you wish to have of each item you are copying.</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59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Save and 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Inventory Schedule page appears. If you navigate away from this page, you may find the inventory schedule under the Draft tab of the Inventory Schedules Workload.</a:t>
                      </a:r>
                      <a:endParaRPr kumimoji="0" lang="en-US" sz="10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71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7.</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Remember</a:t>
                      </a:r>
                      <a:r>
                        <a:rPr kumimoji="0" lang="en-US" sz="1200" b="0" i="0" u="none" strike="noStrike" cap="none" normalizeH="0" baseline="0" smtClean="0">
                          <a:ln>
                            <a:noFill/>
                          </a:ln>
                          <a:solidFill>
                            <a:schemeClr val="tx1"/>
                          </a:solidFill>
                          <a:effectLst/>
                          <a:latin typeface="Arial" pitchFamily="34" charset="0"/>
                        </a:rPr>
                        <a:t> that PCARSS does not copy UIIs from the original line items when using the copy function.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3511" name="Rectangle 3"/>
          <p:cNvSpPr txBox="1">
            <a:spLocks noChangeArrowheads="1"/>
          </p:cNvSpPr>
          <p:nvPr/>
        </p:nvSpPr>
        <p:spPr bwMode="auto">
          <a:xfrm>
            <a:off x="0" y="1220788"/>
            <a:ext cx="5954713"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Copying an Existing Inventory Schedule – Continued</a:t>
            </a:r>
          </a:p>
        </p:txBody>
      </p:sp>
      <p:sp>
        <p:nvSpPr>
          <p:cNvPr id="6351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4EA39CF-0B49-406A-94F6-033CB3B5382B}" type="slidenum">
              <a:rPr lang="en-US" sz="800">
                <a:solidFill>
                  <a:schemeClr val="bg1"/>
                </a:solidFill>
                <a:ea typeface="Arial Unicode MS" pitchFamily="34" charset="-128"/>
                <a:cs typeface="Arial Unicode MS" pitchFamily="34" charset="-128"/>
              </a:rPr>
              <a:pPr algn="r" eaLnBrk="0" hangingPunct="0"/>
              <a:t>59</a:t>
            </a:fld>
            <a:endParaRPr lang="en-US" sz="800">
              <a:solidFill>
                <a:schemeClr val="bg1"/>
              </a:solidFill>
              <a:ea typeface="Arial Unicode MS" pitchFamily="34" charset="-128"/>
              <a:cs typeface="Arial Unicode MS" pitchFamily="34" charset="-128"/>
            </a:endParaRPr>
          </a:p>
        </p:txBody>
      </p:sp>
      <p:sp>
        <p:nvSpPr>
          <p:cNvPr id="63513" name="Rectangle 26"/>
          <p:cNvSpPr>
            <a:spLocks noChangeArrowheads="1"/>
          </p:cNvSpPr>
          <p:nvPr/>
        </p:nvSpPr>
        <p:spPr bwMode="auto">
          <a:xfrm>
            <a:off x="4387850" y="3168650"/>
            <a:ext cx="109538" cy="98425"/>
          </a:xfrm>
          <a:prstGeom prst="rect">
            <a:avLst/>
          </a:prstGeom>
          <a:noFill/>
          <a:ln w="19050" algn="ctr">
            <a:solidFill>
              <a:schemeClr val="folHlink"/>
            </a:solidFill>
            <a:miter lim="800000"/>
            <a:headEnd/>
            <a:tailEnd/>
          </a:ln>
        </p:spPr>
        <p:txBody>
          <a:bodyPr wrap="none" anchor="ctr"/>
          <a:lstStyle/>
          <a:p>
            <a:endParaRPr lang="en-US"/>
          </a:p>
        </p:txBody>
      </p:sp>
      <p:sp>
        <p:nvSpPr>
          <p:cNvPr id="63514" name="Rectangle 27"/>
          <p:cNvSpPr>
            <a:spLocks noChangeArrowheads="1"/>
          </p:cNvSpPr>
          <p:nvPr/>
        </p:nvSpPr>
        <p:spPr bwMode="auto">
          <a:xfrm>
            <a:off x="4011613" y="3289300"/>
            <a:ext cx="128587" cy="115888"/>
          </a:xfrm>
          <a:prstGeom prst="rect">
            <a:avLst/>
          </a:prstGeom>
          <a:noFill/>
          <a:ln w="19050" algn="ctr">
            <a:solidFill>
              <a:schemeClr val="folHlink"/>
            </a:solidFill>
            <a:miter lim="800000"/>
            <a:headEnd/>
            <a:tailEnd/>
          </a:ln>
        </p:spPr>
        <p:txBody>
          <a:bodyPr wrap="none" anchor="ctr"/>
          <a:lstStyle/>
          <a:p>
            <a:endParaRPr lang="en-US"/>
          </a:p>
        </p:txBody>
      </p:sp>
      <p:sp>
        <p:nvSpPr>
          <p:cNvPr id="63515" name="Rectangle 28"/>
          <p:cNvSpPr>
            <a:spLocks noChangeArrowheads="1"/>
          </p:cNvSpPr>
          <p:nvPr/>
        </p:nvSpPr>
        <p:spPr bwMode="auto">
          <a:xfrm>
            <a:off x="7534275" y="3276600"/>
            <a:ext cx="465138" cy="142875"/>
          </a:xfrm>
          <a:prstGeom prst="rect">
            <a:avLst/>
          </a:prstGeom>
          <a:noFill/>
          <a:ln w="19050" algn="ctr">
            <a:solidFill>
              <a:schemeClr val="folHlink"/>
            </a:solidFill>
            <a:miter lim="800000"/>
            <a:headEnd/>
            <a:tailEnd/>
          </a:ln>
        </p:spPr>
        <p:txBody>
          <a:bodyPr wrap="none" anchor="ctr"/>
          <a:lstStyle/>
          <a:p>
            <a:endParaRPr lang="en-US"/>
          </a:p>
        </p:txBody>
      </p:sp>
      <p:sp>
        <p:nvSpPr>
          <p:cNvPr id="63516" name="Rectangle 29"/>
          <p:cNvSpPr>
            <a:spLocks noChangeArrowheads="1"/>
          </p:cNvSpPr>
          <p:nvPr/>
        </p:nvSpPr>
        <p:spPr bwMode="auto">
          <a:xfrm>
            <a:off x="5788025" y="3579813"/>
            <a:ext cx="919163" cy="149225"/>
          </a:xfrm>
          <a:prstGeom prst="rect">
            <a:avLst/>
          </a:prstGeom>
          <a:noFill/>
          <a:ln w="19050" algn="ctr">
            <a:solidFill>
              <a:schemeClr val="folHlink"/>
            </a:solidFill>
            <a:miter lim="800000"/>
            <a:headEnd/>
            <a:tailEnd/>
          </a:ln>
        </p:spPr>
        <p:txBody>
          <a:bodyPr wrap="none" anchor="ctr"/>
          <a:lstStyle/>
          <a:p>
            <a:endParaRPr lang="en-US"/>
          </a:p>
        </p:txBody>
      </p:sp>
      <p:sp>
        <p:nvSpPr>
          <p:cNvPr id="63517" name="Rectangle 14"/>
          <p:cNvSpPr>
            <a:spLocks noChangeArrowheads="1"/>
          </p:cNvSpPr>
          <p:nvPr/>
        </p:nvSpPr>
        <p:spPr bwMode="auto">
          <a:xfrm>
            <a:off x="3911600" y="3973513"/>
            <a:ext cx="1628775" cy="214312"/>
          </a:xfrm>
          <a:prstGeom prst="rect">
            <a:avLst/>
          </a:prstGeom>
          <a:noFill/>
          <a:ln w="9525">
            <a:noFill/>
            <a:miter lim="800000"/>
            <a:headEnd/>
            <a:tailEnd/>
          </a:ln>
        </p:spPr>
        <p:txBody>
          <a:bodyPr wrap="none">
            <a:spAutoFit/>
          </a:bodyPr>
          <a:lstStyle/>
          <a:p>
            <a:pPr algn="l"/>
            <a:r>
              <a:rPr lang="en-US" sz="800"/>
              <a:t>Graphic 2.3.14 : Copy Line Item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smtClean="0"/>
              <a:t>Course Topics</a:t>
            </a:r>
          </a:p>
        </p:txBody>
      </p:sp>
      <p:graphicFrame>
        <p:nvGraphicFramePr>
          <p:cNvPr id="9267" name="Group 51"/>
          <p:cNvGraphicFramePr>
            <a:graphicFrameLocks noGrp="1"/>
          </p:cNvGraphicFramePr>
          <p:nvPr>
            <p:ph idx="1"/>
          </p:nvPr>
        </p:nvGraphicFramePr>
        <p:xfrm>
          <a:off x="344488" y="1765300"/>
          <a:ext cx="8402637" cy="4416552"/>
        </p:xfrm>
        <a:graphic>
          <a:graphicData uri="http://schemas.openxmlformats.org/drawingml/2006/table">
            <a:tbl>
              <a:tblPr/>
              <a:tblGrid>
                <a:gridCol w="1785937"/>
                <a:gridCol w="6616700"/>
              </a:tblGrid>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Viewing the Cart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Creating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Editing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Canceling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Eleven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Resubmitting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Twelve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Searching for a Requisition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Thirteen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8" action="ppaction://hlinksldjump"/>
                        </a:rPr>
                        <a:t>Issuing a Final Disposition on Requisitioned Inventory</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16758">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Sales</a:t>
                      </a: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9" action="ppaction://hlinksldjump"/>
                        </a:rPr>
                        <a:t>Managing the Sales Workload</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0" action="ppaction://hlinksldjump"/>
                        </a:rPr>
                        <a:t>Creating a Sales Authorization</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1" action="ppaction://hlinksldjump"/>
                        </a:rPr>
                        <a:t>Editing a Sale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2" action="ppaction://hlinksldjump"/>
                        </a:rPr>
                        <a:t>Searching for a Sale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3" action="ppaction://hlinksldjump"/>
                        </a:rPr>
                        <a:t>Managing Sales Lots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4" action="ppaction://hlinksldjump"/>
                        </a:rPr>
                        <a:t>Searching for Existing Bidders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5" action="ppaction://hlinksldjump"/>
                        </a:rPr>
                        <a:t>Creating a New Bidder</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6" action="ppaction://hlinksldjump"/>
                        </a:rPr>
                        <a:t>Entering Bids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7" action="ppaction://hlinksldjump"/>
                        </a:rPr>
                        <a:t>Viewing the Bid Summary</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8" action="ppaction://hlinksldjump"/>
                        </a:rPr>
                        <a:t>Awarding the Sale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Eleven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19" action="ppaction://hlinksldjump"/>
                        </a:rPr>
                        <a:t>Collecting Proceeds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106852">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Twelve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0" action="ppaction://hlinksldjump"/>
                        </a:rPr>
                        <a:t>Issuing a Final Disposition on Sold Inventory</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9262"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Two – PLCO, Support PLCO, and Administrator Roles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idx="4294967295"/>
          </p:nvPr>
        </p:nvSpPr>
        <p:spPr>
          <a:xfrm>
            <a:off x="1755775" y="282575"/>
            <a:ext cx="7388225" cy="717550"/>
          </a:xfrm>
        </p:spPr>
        <p:txBody>
          <a:bodyPr/>
          <a:lstStyle/>
          <a:p>
            <a:pPr eaLnBrk="1" hangingPunct="1"/>
            <a:r>
              <a:rPr lang="en-US" sz="2200" smtClean="0"/>
              <a:t>Topic Four – Submitting a Draft Inventory Schedule</a:t>
            </a:r>
          </a:p>
        </p:txBody>
      </p:sp>
      <p:sp>
        <p:nvSpPr>
          <p:cNvPr id="6451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A363EED-DEEF-43CB-8288-EB2DD26D8579}" type="slidenum">
              <a:rPr lang="en-US" sz="800">
                <a:solidFill>
                  <a:schemeClr val="bg1"/>
                </a:solidFill>
                <a:ea typeface="Arial Unicode MS" pitchFamily="34" charset="-128"/>
                <a:cs typeface="Arial Unicode MS" pitchFamily="34" charset="-128"/>
              </a:rPr>
              <a:pPr algn="r" eaLnBrk="0" hangingPunct="0"/>
              <a:t>60</a:t>
            </a:fld>
            <a:endParaRPr lang="en-US" sz="800">
              <a:solidFill>
                <a:schemeClr val="bg1"/>
              </a:solidFill>
              <a:ea typeface="Arial Unicode MS" pitchFamily="34" charset="-128"/>
              <a:cs typeface="Arial Unicode MS" pitchFamily="34" charset="-128"/>
            </a:endParaRPr>
          </a:p>
        </p:txBody>
      </p:sp>
      <p:graphicFrame>
        <p:nvGraphicFramePr>
          <p:cNvPr id="622642" name="Group 50"/>
          <p:cNvGraphicFramePr>
            <a:graphicFrameLocks noGrp="1"/>
          </p:cNvGraphicFramePr>
          <p:nvPr/>
        </p:nvGraphicFramePr>
        <p:xfrm>
          <a:off x="112713" y="2686050"/>
          <a:ext cx="3405208" cy="3779520"/>
        </p:xfrm>
        <a:graphic>
          <a:graphicData uri="http://schemas.openxmlformats.org/drawingml/2006/table">
            <a:tbl>
              <a:tblPr/>
              <a:tblGrid>
                <a:gridCol w="375429"/>
                <a:gridCol w="3029779"/>
              </a:tblGrid>
              <a:tr h="1831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Submitting a Draft Inventory Schedule (Graphics 2.3.15 – 2.3.16)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11356">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Inventory Schedules</a:t>
                      </a:r>
                      <a:r>
                        <a:rPr kumimoji="0" lang="en-US" sz="1200" b="0" i="0" u="none" strike="noStrike" cap="none" normalizeH="0" baseline="0" dirty="0" smtClean="0">
                          <a:ln>
                            <a:noFill/>
                          </a:ln>
                          <a:solidFill>
                            <a:srgbClr val="000000"/>
                          </a:solidFill>
                          <a:effectLst/>
                          <a:latin typeface="Arial" pitchFamily="34" charset="0"/>
                        </a:rPr>
                        <a:t> link on the menu bar.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126814">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2"/>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 (Graphic 2.3.15).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5226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startAt="3"/>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inventory</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schedule</a:t>
                      </a:r>
                      <a:r>
                        <a:rPr kumimoji="0" lang="en-US" sz="1200" b="0" i="0" u="none" strike="noStrike" cap="none" normalizeH="0" baseline="0" dirty="0" smtClean="0">
                          <a:ln>
                            <a:noFill/>
                          </a:ln>
                          <a:solidFill>
                            <a:schemeClr val="tx1"/>
                          </a:solidFill>
                          <a:effectLst/>
                          <a:latin typeface="Arial" pitchFamily="34" charset="0"/>
                        </a:rPr>
                        <a:t> you wish to submit.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2.3.16).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726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 to PLCO</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Route to PLCO page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49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to whom you wish to route the inventory schedule. You may leave this field blank or send the inventory schedule to an internal PLCO based on CAGE cognizance in the CMT.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8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Continue</a:t>
                      </a:r>
                      <a:r>
                        <a:rPr kumimoji="0" lang="en-US" sz="1200" b="0" i="0" u="none" strike="noStrike" cap="none" normalizeH="0" baseline="0" dirty="0" smtClean="0">
                          <a:ln>
                            <a:noFill/>
                          </a:ln>
                          <a:solidFill>
                            <a:schemeClr val="tx1"/>
                          </a:solidFill>
                          <a:effectLst/>
                          <a:latin typeface="Arial" pitchFamily="34" charset="0"/>
                        </a:rPr>
                        <a:t> button.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4541"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Submitting a Draft Inventory Schedule</a:t>
            </a:r>
          </a:p>
        </p:txBody>
      </p:sp>
      <p:sp>
        <p:nvSpPr>
          <p:cNvPr id="64542" name="Text Box 30"/>
          <p:cNvSpPr txBox="1">
            <a:spLocks noChangeArrowheads="1"/>
          </p:cNvSpPr>
          <p:nvPr/>
        </p:nvSpPr>
        <p:spPr bwMode="auto">
          <a:xfrm>
            <a:off x="0" y="1787525"/>
            <a:ext cx="3933825" cy="822325"/>
          </a:xfrm>
          <a:prstGeom prst="rect">
            <a:avLst/>
          </a:prstGeom>
          <a:noFill/>
          <a:ln w="9525">
            <a:noFill/>
            <a:miter lim="800000"/>
            <a:headEnd/>
            <a:tailEnd/>
          </a:ln>
        </p:spPr>
        <p:txBody>
          <a:bodyPr>
            <a:spAutoFit/>
          </a:bodyPr>
          <a:lstStyle/>
          <a:p>
            <a:pPr algn="l"/>
            <a:r>
              <a:rPr lang="en-US" sz="1200"/>
              <a:t>An inventory schedule with Draft status has been created but not yet submitted. You can edit inventory schedule and line item details on a draft inventory schedule, as well as add new line items and POCs.</a:t>
            </a:r>
          </a:p>
        </p:txBody>
      </p:sp>
      <p:pic>
        <p:nvPicPr>
          <p:cNvPr id="64543" name="Picture 33" descr="is_workload_draft"/>
          <p:cNvPicPr>
            <a:picLocks noChangeAspect="1" noChangeArrowheads="1"/>
          </p:cNvPicPr>
          <p:nvPr/>
        </p:nvPicPr>
        <p:blipFill>
          <a:blip r:embed="rId3" cstate="print"/>
          <a:srcRect/>
          <a:stretch>
            <a:fillRect/>
          </a:stretch>
        </p:blipFill>
        <p:spPr bwMode="auto">
          <a:xfrm>
            <a:off x="3784600" y="1927225"/>
            <a:ext cx="5068888" cy="1530350"/>
          </a:xfrm>
          <a:prstGeom prst="rect">
            <a:avLst/>
          </a:prstGeom>
          <a:noFill/>
          <a:ln w="19050">
            <a:solidFill>
              <a:schemeClr val="tx1"/>
            </a:solidFill>
            <a:miter lim="800000"/>
            <a:headEnd/>
            <a:tailEnd/>
          </a:ln>
        </p:spPr>
      </p:pic>
      <p:sp>
        <p:nvSpPr>
          <p:cNvPr id="64544" name="Rectangle 34"/>
          <p:cNvSpPr>
            <a:spLocks noChangeArrowheads="1"/>
          </p:cNvSpPr>
          <p:nvPr/>
        </p:nvSpPr>
        <p:spPr bwMode="auto">
          <a:xfrm>
            <a:off x="4287838" y="3006725"/>
            <a:ext cx="627062" cy="107950"/>
          </a:xfrm>
          <a:prstGeom prst="rect">
            <a:avLst/>
          </a:prstGeom>
          <a:noFill/>
          <a:ln w="19050" algn="ctr">
            <a:solidFill>
              <a:schemeClr val="folHlink"/>
            </a:solidFill>
            <a:miter lim="800000"/>
            <a:headEnd/>
            <a:tailEnd/>
          </a:ln>
        </p:spPr>
        <p:txBody>
          <a:bodyPr wrap="none" anchor="ctr"/>
          <a:lstStyle/>
          <a:p>
            <a:endParaRPr lang="en-US"/>
          </a:p>
        </p:txBody>
      </p:sp>
      <p:sp>
        <p:nvSpPr>
          <p:cNvPr id="64545" name="Rectangle 35"/>
          <p:cNvSpPr>
            <a:spLocks noChangeArrowheads="1"/>
          </p:cNvSpPr>
          <p:nvPr/>
        </p:nvSpPr>
        <p:spPr bwMode="auto">
          <a:xfrm>
            <a:off x="4484688" y="2233613"/>
            <a:ext cx="660400" cy="109537"/>
          </a:xfrm>
          <a:prstGeom prst="rect">
            <a:avLst/>
          </a:prstGeom>
          <a:noFill/>
          <a:ln w="19050" algn="ctr">
            <a:solidFill>
              <a:schemeClr val="folHlink"/>
            </a:solidFill>
            <a:miter lim="800000"/>
            <a:headEnd/>
            <a:tailEnd/>
          </a:ln>
        </p:spPr>
        <p:txBody>
          <a:bodyPr wrap="none" anchor="ctr"/>
          <a:lstStyle/>
          <a:p>
            <a:endParaRPr lang="en-US"/>
          </a:p>
        </p:txBody>
      </p:sp>
      <p:sp>
        <p:nvSpPr>
          <p:cNvPr id="64546" name="Rectangle 36"/>
          <p:cNvSpPr>
            <a:spLocks noChangeArrowheads="1"/>
          </p:cNvSpPr>
          <p:nvPr/>
        </p:nvSpPr>
        <p:spPr bwMode="auto">
          <a:xfrm>
            <a:off x="4119563" y="2816225"/>
            <a:ext cx="276225" cy="109538"/>
          </a:xfrm>
          <a:prstGeom prst="rect">
            <a:avLst/>
          </a:prstGeom>
          <a:noFill/>
          <a:ln w="19050" algn="ctr">
            <a:solidFill>
              <a:schemeClr val="folHlink"/>
            </a:solidFill>
            <a:miter lim="800000"/>
            <a:headEnd/>
            <a:tailEnd/>
          </a:ln>
        </p:spPr>
        <p:txBody>
          <a:bodyPr wrap="none" anchor="ctr"/>
          <a:lstStyle/>
          <a:p>
            <a:endParaRPr lang="en-US"/>
          </a:p>
        </p:txBody>
      </p:sp>
      <p:pic>
        <p:nvPicPr>
          <p:cNvPr id="64547" name="Picture 31" descr="draft_inventory_schedule"/>
          <p:cNvPicPr>
            <a:picLocks noChangeAspect="1" noChangeArrowheads="1"/>
          </p:cNvPicPr>
          <p:nvPr/>
        </p:nvPicPr>
        <p:blipFill>
          <a:blip r:embed="rId4" cstate="print"/>
          <a:srcRect/>
          <a:stretch>
            <a:fillRect/>
          </a:stretch>
        </p:blipFill>
        <p:spPr bwMode="auto">
          <a:xfrm>
            <a:off x="3775075" y="3949700"/>
            <a:ext cx="4413250" cy="1752600"/>
          </a:xfrm>
          <a:prstGeom prst="rect">
            <a:avLst/>
          </a:prstGeom>
          <a:noFill/>
          <a:ln w="19050">
            <a:solidFill>
              <a:schemeClr val="tx1"/>
            </a:solidFill>
            <a:miter lim="800000"/>
            <a:headEnd/>
            <a:tailEnd/>
          </a:ln>
        </p:spPr>
      </p:pic>
      <p:sp>
        <p:nvSpPr>
          <p:cNvPr id="64548" name="Rectangle 37"/>
          <p:cNvSpPr>
            <a:spLocks noChangeArrowheads="1"/>
          </p:cNvSpPr>
          <p:nvPr/>
        </p:nvSpPr>
        <p:spPr bwMode="auto">
          <a:xfrm>
            <a:off x="6305550" y="4735513"/>
            <a:ext cx="550863" cy="131762"/>
          </a:xfrm>
          <a:prstGeom prst="rect">
            <a:avLst/>
          </a:prstGeom>
          <a:noFill/>
          <a:ln w="19050" algn="ctr">
            <a:solidFill>
              <a:schemeClr val="folHlink"/>
            </a:solidFill>
            <a:miter lim="800000"/>
            <a:headEnd/>
            <a:tailEnd/>
          </a:ln>
        </p:spPr>
        <p:txBody>
          <a:bodyPr wrap="none" anchor="ctr"/>
          <a:lstStyle/>
          <a:p>
            <a:endParaRPr lang="en-US"/>
          </a:p>
        </p:txBody>
      </p:sp>
      <p:sp>
        <p:nvSpPr>
          <p:cNvPr id="64549" name="Rectangle 14"/>
          <p:cNvSpPr>
            <a:spLocks noChangeArrowheads="1"/>
          </p:cNvSpPr>
          <p:nvPr/>
        </p:nvSpPr>
        <p:spPr bwMode="auto">
          <a:xfrm>
            <a:off x="3773488" y="5737225"/>
            <a:ext cx="2586037" cy="215900"/>
          </a:xfrm>
          <a:prstGeom prst="rect">
            <a:avLst/>
          </a:prstGeom>
          <a:noFill/>
          <a:ln w="9525">
            <a:noFill/>
            <a:miter lim="800000"/>
            <a:headEnd/>
            <a:tailEnd/>
          </a:ln>
        </p:spPr>
        <p:txBody>
          <a:bodyPr wrap="none">
            <a:spAutoFit/>
          </a:bodyPr>
          <a:lstStyle/>
          <a:p>
            <a:pPr algn="l"/>
            <a:r>
              <a:rPr lang="en-US" sz="800"/>
              <a:t>Graphic 2.3.16 : View Inventory Schedule page (top)</a:t>
            </a:r>
          </a:p>
        </p:txBody>
      </p:sp>
      <p:sp>
        <p:nvSpPr>
          <p:cNvPr id="64550" name="Rectangle 14"/>
          <p:cNvSpPr>
            <a:spLocks noChangeArrowheads="1"/>
          </p:cNvSpPr>
          <p:nvPr/>
        </p:nvSpPr>
        <p:spPr bwMode="auto">
          <a:xfrm>
            <a:off x="3752850" y="3489325"/>
            <a:ext cx="3033713" cy="214313"/>
          </a:xfrm>
          <a:prstGeom prst="rect">
            <a:avLst/>
          </a:prstGeom>
          <a:noFill/>
          <a:ln w="9525">
            <a:noFill/>
            <a:miter lim="800000"/>
            <a:headEnd/>
            <a:tailEnd/>
          </a:ln>
        </p:spPr>
        <p:txBody>
          <a:bodyPr wrap="none">
            <a:spAutoFit/>
          </a:bodyPr>
          <a:lstStyle/>
          <a:p>
            <a:pPr algn="l"/>
            <a:r>
              <a:rPr lang="en-US" sz="800"/>
              <a:t>Graphic 2.3.15 : Inventory Schedules Workload page, Draft tab</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37" descr="Inventory Schedules Workload, Draft tab"/>
          <p:cNvPicPr>
            <a:picLocks noChangeAspect="1" noChangeArrowheads="1"/>
          </p:cNvPicPr>
          <p:nvPr/>
        </p:nvPicPr>
        <p:blipFill>
          <a:blip r:embed="rId3" cstate="print"/>
          <a:srcRect/>
          <a:stretch>
            <a:fillRect/>
          </a:stretch>
        </p:blipFill>
        <p:spPr bwMode="auto">
          <a:xfrm>
            <a:off x="4029075" y="1762125"/>
            <a:ext cx="4629150" cy="1992313"/>
          </a:xfrm>
          <a:prstGeom prst="rect">
            <a:avLst/>
          </a:prstGeom>
          <a:noFill/>
          <a:ln w="19050">
            <a:solidFill>
              <a:schemeClr val="tx1"/>
            </a:solidFill>
            <a:miter lim="800000"/>
            <a:headEnd/>
            <a:tailEnd/>
          </a:ln>
        </p:spPr>
      </p:pic>
      <p:sp>
        <p:nvSpPr>
          <p:cNvPr id="6553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Deleting an Inventory Schedule</a:t>
            </a:r>
          </a:p>
        </p:txBody>
      </p:sp>
      <p:sp>
        <p:nvSpPr>
          <p:cNvPr id="6554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E16F5A4-8E30-4D69-963B-84D462FCB63E}" type="slidenum">
              <a:rPr lang="en-US" sz="800">
                <a:solidFill>
                  <a:schemeClr val="bg1"/>
                </a:solidFill>
                <a:ea typeface="Arial Unicode MS" pitchFamily="34" charset="-128"/>
                <a:cs typeface="Arial Unicode MS" pitchFamily="34" charset="-128"/>
              </a:rPr>
              <a:pPr algn="r" eaLnBrk="0" hangingPunct="0"/>
              <a:t>61</a:t>
            </a:fld>
            <a:endParaRPr lang="en-US" sz="800">
              <a:solidFill>
                <a:schemeClr val="bg1"/>
              </a:solidFill>
              <a:ea typeface="Arial Unicode MS" pitchFamily="34" charset="-128"/>
              <a:cs typeface="Arial Unicode MS" pitchFamily="34" charset="-128"/>
            </a:endParaRPr>
          </a:p>
        </p:txBody>
      </p:sp>
      <p:sp>
        <p:nvSpPr>
          <p:cNvPr id="65541"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Deleting an Inventory Schedule</a:t>
            </a:r>
          </a:p>
        </p:txBody>
      </p:sp>
      <p:sp>
        <p:nvSpPr>
          <p:cNvPr id="65542" name="Text Box 5"/>
          <p:cNvSpPr txBox="1">
            <a:spLocks noChangeArrowheads="1"/>
          </p:cNvSpPr>
          <p:nvPr/>
        </p:nvSpPr>
        <p:spPr bwMode="auto">
          <a:xfrm>
            <a:off x="0" y="1787525"/>
            <a:ext cx="3633788" cy="822325"/>
          </a:xfrm>
          <a:prstGeom prst="rect">
            <a:avLst/>
          </a:prstGeom>
          <a:noFill/>
          <a:ln w="9525">
            <a:noFill/>
            <a:miter lim="800000"/>
            <a:headEnd/>
            <a:tailEnd/>
          </a:ln>
        </p:spPr>
        <p:txBody>
          <a:bodyPr>
            <a:spAutoFit/>
          </a:bodyPr>
          <a:lstStyle/>
          <a:p>
            <a:pPr algn="l"/>
            <a:r>
              <a:rPr lang="en-US" sz="1200"/>
              <a:t>PLCOs and Administrators can delete inventory schedules in Draft or Rejected status. Remember that once you delete an inventory schedule, you will not be able to retrieve it. </a:t>
            </a:r>
          </a:p>
        </p:txBody>
      </p:sp>
      <p:graphicFrame>
        <p:nvGraphicFramePr>
          <p:cNvPr id="65577" name="Group 41"/>
          <p:cNvGraphicFramePr>
            <a:graphicFrameLocks noGrp="1"/>
          </p:cNvGraphicFramePr>
          <p:nvPr/>
        </p:nvGraphicFramePr>
        <p:xfrm>
          <a:off x="150813" y="2697163"/>
          <a:ext cx="3314700" cy="3870960"/>
        </p:xfrm>
        <a:graphic>
          <a:graphicData uri="http://schemas.openxmlformats.org/drawingml/2006/table">
            <a:tbl>
              <a:tblPr/>
              <a:tblGrid>
                <a:gridCol w="322262"/>
                <a:gridCol w="2992438"/>
              </a:tblGrid>
              <a:tr h="26048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Deleting an Inventory Schedule (Graphics 2.3.17 – 2.3.18)</a:t>
                      </a:r>
                      <a:endParaRPr kumimoji="0" lang="en-US" sz="1000" b="0" i="0"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300554">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Inventory Schedules</a:t>
                      </a:r>
                      <a:r>
                        <a:rPr kumimoji="0" lang="en-US" sz="1200" b="0" i="0" u="none" strike="noStrike" cap="none" normalizeH="0" baseline="0" dirty="0" smtClean="0">
                          <a:ln>
                            <a:noFill/>
                          </a:ln>
                          <a:solidFill>
                            <a:srgbClr val="000000"/>
                          </a:solidFill>
                          <a:effectLst/>
                          <a:latin typeface="Arial" pitchFamily="34" charset="0"/>
                        </a:rPr>
                        <a:t> link on the menu bar.</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07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 (Graphic 2.3.17).</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can use the      icon to delete the inventory schedule.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0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you wish to delete.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2.3.18).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09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delete</a:t>
                      </a:r>
                      <a:r>
                        <a:rPr kumimoji="0" lang="en-US" sz="1200" b="0" i="0" u="none" strike="noStrike" cap="none" normalizeH="0" baseline="0" dirty="0" smtClean="0">
                          <a:ln>
                            <a:noFill/>
                          </a:ln>
                          <a:solidFill>
                            <a:schemeClr val="tx1"/>
                          </a:solidFill>
                          <a:effectLst/>
                          <a:latin typeface="Arial" pitchFamily="34" charset="0"/>
                        </a:rPr>
                        <a:t> link on the View Inventory Schedule page.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A pop-up window appears asking you to confirm the deletion.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11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Click the </a:t>
                      </a:r>
                      <a:r>
                        <a:rPr kumimoji="0" lang="en-US" sz="1200" b="1" i="0" u="none" strike="noStrike" cap="none" normalizeH="0" baseline="0" dirty="0" smtClean="0">
                          <a:ln>
                            <a:noFill/>
                          </a:ln>
                          <a:solidFill>
                            <a:schemeClr val="tx1"/>
                          </a:solidFill>
                          <a:effectLst/>
                          <a:latin typeface="Arial" pitchFamily="34" charset="0"/>
                        </a:rPr>
                        <a:t>OK</a:t>
                      </a:r>
                      <a:r>
                        <a:rPr kumimoji="0" lang="en-US" sz="1200" b="0" i="0" u="none" strike="noStrike" cap="none" normalizeH="0" baseline="0" dirty="0" smtClean="0">
                          <a:ln>
                            <a:noFill/>
                          </a:ln>
                          <a:solidFill>
                            <a:schemeClr val="tx1"/>
                          </a:solidFill>
                          <a:effectLst/>
                          <a:latin typeface="Arial" pitchFamily="34" charset="0"/>
                        </a:rPr>
                        <a:t> button on the pop-up window.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inventory schedule is deleted and no longer appears in your Inventory Schedules Workload.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5565" name="Rectangle 31"/>
          <p:cNvSpPr>
            <a:spLocks noChangeArrowheads="1"/>
          </p:cNvSpPr>
          <p:nvPr/>
        </p:nvSpPr>
        <p:spPr bwMode="auto">
          <a:xfrm>
            <a:off x="4686300" y="2047875"/>
            <a:ext cx="647700" cy="85725"/>
          </a:xfrm>
          <a:prstGeom prst="rect">
            <a:avLst/>
          </a:prstGeom>
          <a:noFill/>
          <a:ln w="19050" algn="ctr">
            <a:solidFill>
              <a:schemeClr val="folHlink"/>
            </a:solidFill>
            <a:miter lim="800000"/>
            <a:headEnd/>
            <a:tailEnd/>
          </a:ln>
        </p:spPr>
        <p:txBody>
          <a:bodyPr wrap="none" anchor="ctr"/>
          <a:lstStyle/>
          <a:p>
            <a:endParaRPr lang="en-US"/>
          </a:p>
        </p:txBody>
      </p:sp>
      <p:sp>
        <p:nvSpPr>
          <p:cNvPr id="65566" name="Rectangle 33"/>
          <p:cNvSpPr>
            <a:spLocks noChangeArrowheads="1"/>
          </p:cNvSpPr>
          <p:nvPr/>
        </p:nvSpPr>
        <p:spPr bwMode="auto">
          <a:xfrm>
            <a:off x="4352925" y="2752725"/>
            <a:ext cx="247650" cy="85725"/>
          </a:xfrm>
          <a:prstGeom prst="rect">
            <a:avLst/>
          </a:prstGeom>
          <a:noFill/>
          <a:ln w="19050" algn="ctr">
            <a:solidFill>
              <a:schemeClr val="folHlink"/>
            </a:solidFill>
            <a:miter lim="800000"/>
            <a:headEnd/>
            <a:tailEnd/>
          </a:ln>
        </p:spPr>
        <p:txBody>
          <a:bodyPr wrap="none" anchor="ctr"/>
          <a:lstStyle/>
          <a:p>
            <a:endParaRPr lang="en-US"/>
          </a:p>
        </p:txBody>
      </p:sp>
      <p:sp>
        <p:nvSpPr>
          <p:cNvPr id="65567" name="Rectangle 35"/>
          <p:cNvSpPr>
            <a:spLocks noChangeArrowheads="1"/>
          </p:cNvSpPr>
          <p:nvPr/>
        </p:nvSpPr>
        <p:spPr bwMode="auto">
          <a:xfrm>
            <a:off x="7599363" y="4897438"/>
            <a:ext cx="403225" cy="117475"/>
          </a:xfrm>
          <a:prstGeom prst="rect">
            <a:avLst/>
          </a:prstGeom>
          <a:noFill/>
          <a:ln w="19050" algn="ctr">
            <a:solidFill>
              <a:schemeClr val="folHlink"/>
            </a:solidFill>
            <a:miter lim="800000"/>
            <a:headEnd/>
            <a:tailEnd/>
          </a:ln>
        </p:spPr>
        <p:txBody>
          <a:bodyPr wrap="none" anchor="ctr"/>
          <a:lstStyle/>
          <a:p>
            <a:endParaRPr lang="en-US"/>
          </a:p>
        </p:txBody>
      </p:sp>
      <p:sp>
        <p:nvSpPr>
          <p:cNvPr id="65568" name="Rectangle 14"/>
          <p:cNvSpPr>
            <a:spLocks noChangeArrowheads="1"/>
          </p:cNvSpPr>
          <p:nvPr/>
        </p:nvSpPr>
        <p:spPr bwMode="auto">
          <a:xfrm>
            <a:off x="4006850" y="3759200"/>
            <a:ext cx="3062288" cy="215900"/>
          </a:xfrm>
          <a:prstGeom prst="rect">
            <a:avLst/>
          </a:prstGeom>
          <a:noFill/>
          <a:ln w="9525">
            <a:noFill/>
            <a:miter lim="800000"/>
            <a:headEnd/>
            <a:tailEnd/>
          </a:ln>
        </p:spPr>
        <p:txBody>
          <a:bodyPr wrap="none">
            <a:spAutoFit/>
          </a:bodyPr>
          <a:lstStyle/>
          <a:p>
            <a:pPr algn="l"/>
            <a:r>
              <a:rPr lang="en-US" sz="800"/>
              <a:t>Graphic 2.3.17 : Inventory Schedules Workload page, Draft tab</a:t>
            </a:r>
          </a:p>
        </p:txBody>
      </p:sp>
      <p:sp>
        <p:nvSpPr>
          <p:cNvPr id="65569" name="Rectangle 14"/>
          <p:cNvSpPr>
            <a:spLocks noChangeArrowheads="1"/>
          </p:cNvSpPr>
          <p:nvPr/>
        </p:nvSpPr>
        <p:spPr bwMode="auto">
          <a:xfrm>
            <a:off x="4027488" y="6248400"/>
            <a:ext cx="2609850" cy="215900"/>
          </a:xfrm>
          <a:prstGeom prst="rect">
            <a:avLst/>
          </a:prstGeom>
          <a:noFill/>
          <a:ln w="9525">
            <a:noFill/>
            <a:miter lim="800000"/>
            <a:headEnd/>
            <a:tailEnd/>
          </a:ln>
        </p:spPr>
        <p:txBody>
          <a:bodyPr wrap="none">
            <a:spAutoFit/>
          </a:bodyPr>
          <a:lstStyle/>
          <a:p>
            <a:pPr algn="l"/>
            <a:r>
              <a:rPr lang="en-US" sz="800"/>
              <a:t>Graphic 2.3.18 : View Inventory Schedule page (top)</a:t>
            </a:r>
          </a:p>
        </p:txBody>
      </p:sp>
      <p:pic>
        <p:nvPicPr>
          <p:cNvPr id="65570" name="Picture 36" descr="View Inventory Schedule page"/>
          <p:cNvPicPr>
            <a:picLocks noChangeAspect="1" noChangeArrowheads="1"/>
          </p:cNvPicPr>
          <p:nvPr/>
        </p:nvPicPr>
        <p:blipFill>
          <a:blip r:embed="rId4" cstate="print"/>
          <a:srcRect/>
          <a:stretch>
            <a:fillRect/>
          </a:stretch>
        </p:blipFill>
        <p:spPr bwMode="auto">
          <a:xfrm>
            <a:off x="4048125" y="4095750"/>
            <a:ext cx="4667250" cy="2130425"/>
          </a:xfrm>
          <a:prstGeom prst="rect">
            <a:avLst/>
          </a:prstGeom>
          <a:noFill/>
          <a:ln w="19050">
            <a:solidFill>
              <a:schemeClr val="tx1"/>
            </a:solidFill>
            <a:miter lim="800000"/>
            <a:headEnd/>
            <a:tailEnd/>
          </a:ln>
        </p:spPr>
      </p:pic>
      <p:sp>
        <p:nvSpPr>
          <p:cNvPr id="65571" name="Rectangle 33"/>
          <p:cNvSpPr>
            <a:spLocks noChangeArrowheads="1"/>
          </p:cNvSpPr>
          <p:nvPr/>
        </p:nvSpPr>
        <p:spPr bwMode="auto">
          <a:xfrm>
            <a:off x="7467600" y="4981575"/>
            <a:ext cx="361950" cy="152400"/>
          </a:xfrm>
          <a:prstGeom prst="rect">
            <a:avLst/>
          </a:prstGeom>
          <a:noFill/>
          <a:ln w="19050" algn="ctr">
            <a:solidFill>
              <a:schemeClr val="folHlink"/>
            </a:solidFill>
            <a:miter lim="800000"/>
            <a:headEnd/>
            <a:tailEnd/>
          </a:ln>
        </p:spPr>
        <p:txBody>
          <a:bodyPr wrap="none" anchor="ctr"/>
          <a:lstStyle/>
          <a:p>
            <a:endParaRPr lang="en-US"/>
          </a:p>
        </p:txBody>
      </p:sp>
      <p:sp>
        <p:nvSpPr>
          <p:cNvPr id="65572" name="Rectangle 33"/>
          <p:cNvSpPr>
            <a:spLocks noChangeArrowheads="1"/>
          </p:cNvSpPr>
          <p:nvPr/>
        </p:nvSpPr>
        <p:spPr bwMode="auto">
          <a:xfrm>
            <a:off x="4076700" y="3009900"/>
            <a:ext cx="123825" cy="114300"/>
          </a:xfrm>
          <a:prstGeom prst="rect">
            <a:avLst/>
          </a:prstGeom>
          <a:noFill/>
          <a:ln w="19050" algn="ctr">
            <a:solidFill>
              <a:schemeClr val="folHlink"/>
            </a:solidFill>
            <a:miter lim="800000"/>
            <a:headEnd/>
            <a:tailEnd/>
          </a:ln>
        </p:spPr>
        <p:txBody>
          <a:bodyPr wrap="none" anchor="ctr"/>
          <a:lstStyle/>
          <a:p>
            <a:endParaRPr lang="en-US"/>
          </a:p>
        </p:txBody>
      </p:sp>
      <p:pic>
        <p:nvPicPr>
          <p:cNvPr id="65573" name="Picture 18" descr="delete.gif"/>
          <p:cNvPicPr>
            <a:picLocks noChangeAspect="1"/>
          </p:cNvPicPr>
          <p:nvPr/>
        </p:nvPicPr>
        <p:blipFill>
          <a:blip r:embed="rId5" cstate="print"/>
          <a:srcRect/>
          <a:stretch>
            <a:fillRect/>
          </a:stretch>
        </p:blipFill>
        <p:spPr bwMode="auto">
          <a:xfrm>
            <a:off x="2297113" y="3789363"/>
            <a:ext cx="133350" cy="133350"/>
          </a:xfrm>
          <a:prstGeom prst="rect">
            <a:avLst/>
          </a:prstGeom>
          <a:noFill/>
          <a:ln w="9525">
            <a:noFill/>
            <a:miter lim="800000"/>
            <a:headEnd/>
            <a:tailEnd/>
          </a:ln>
        </p:spPr>
      </p:pic>
      <p:pic>
        <p:nvPicPr>
          <p:cNvPr id="65574" name="Picture 18" descr="delete.gif"/>
          <p:cNvPicPr>
            <a:picLocks noChangeAspect="1"/>
          </p:cNvPicPr>
          <p:nvPr/>
        </p:nvPicPr>
        <p:blipFill>
          <a:blip r:embed="rId5" cstate="print"/>
          <a:srcRect/>
          <a:stretch>
            <a:fillRect/>
          </a:stretch>
        </p:blipFill>
        <p:spPr bwMode="auto">
          <a:xfrm>
            <a:off x="1203325" y="4964113"/>
            <a:ext cx="133350" cy="13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5" descr="pic.gif"/>
          <p:cNvPicPr>
            <a:picLocks noChangeAspect="1"/>
          </p:cNvPicPr>
          <p:nvPr/>
        </p:nvPicPr>
        <p:blipFill>
          <a:blip r:embed="rId3" cstate="print"/>
          <a:srcRect/>
          <a:stretch>
            <a:fillRect/>
          </a:stretch>
        </p:blipFill>
        <p:spPr bwMode="auto">
          <a:xfrm>
            <a:off x="3829050" y="1898650"/>
            <a:ext cx="5138738" cy="949325"/>
          </a:xfrm>
          <a:prstGeom prst="rect">
            <a:avLst/>
          </a:prstGeom>
          <a:noFill/>
          <a:ln w="19050">
            <a:solidFill>
              <a:schemeClr val="tx1"/>
            </a:solidFill>
            <a:miter lim="800000"/>
            <a:headEnd/>
            <a:tailEnd/>
          </a:ln>
        </p:spPr>
      </p:pic>
      <p:pic>
        <p:nvPicPr>
          <p:cNvPr id="66563" name="Picture 36" descr="View Item page"/>
          <p:cNvPicPr>
            <a:picLocks noChangeAspect="1" noChangeArrowheads="1"/>
          </p:cNvPicPr>
          <p:nvPr/>
        </p:nvPicPr>
        <p:blipFill>
          <a:blip r:embed="rId4" cstate="print"/>
          <a:srcRect/>
          <a:stretch>
            <a:fillRect/>
          </a:stretch>
        </p:blipFill>
        <p:spPr bwMode="auto">
          <a:xfrm>
            <a:off x="3816350" y="3209925"/>
            <a:ext cx="5159375" cy="2409825"/>
          </a:xfrm>
          <a:prstGeom prst="rect">
            <a:avLst/>
          </a:prstGeom>
          <a:noFill/>
          <a:ln w="19050">
            <a:solidFill>
              <a:schemeClr val="tx1"/>
            </a:solidFill>
            <a:miter lim="800000"/>
            <a:headEnd/>
            <a:tailEnd/>
          </a:ln>
        </p:spPr>
      </p:pic>
      <p:sp>
        <p:nvSpPr>
          <p:cNvPr id="66564"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Six – Deleting a Line Item</a:t>
            </a:r>
          </a:p>
        </p:txBody>
      </p:sp>
      <p:sp>
        <p:nvSpPr>
          <p:cNvPr id="6656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19CAE14-8C87-47CE-960A-E7587438E83B}" type="slidenum">
              <a:rPr lang="en-US" sz="800">
                <a:solidFill>
                  <a:schemeClr val="bg1"/>
                </a:solidFill>
                <a:ea typeface="Arial Unicode MS" pitchFamily="34" charset="-128"/>
                <a:cs typeface="Arial Unicode MS" pitchFamily="34" charset="-128"/>
              </a:rPr>
              <a:pPr algn="r" eaLnBrk="0" hangingPunct="0"/>
              <a:t>62</a:t>
            </a:fld>
            <a:endParaRPr lang="en-US" sz="800">
              <a:solidFill>
                <a:schemeClr val="bg1"/>
              </a:solidFill>
              <a:ea typeface="Arial Unicode MS" pitchFamily="34" charset="-128"/>
              <a:cs typeface="Arial Unicode MS" pitchFamily="34" charset="-128"/>
            </a:endParaRPr>
          </a:p>
        </p:txBody>
      </p:sp>
      <p:sp>
        <p:nvSpPr>
          <p:cNvPr id="6656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Deleting a Line Item</a:t>
            </a:r>
          </a:p>
        </p:txBody>
      </p:sp>
      <p:sp>
        <p:nvSpPr>
          <p:cNvPr id="66567" name="Text Box 5"/>
          <p:cNvSpPr txBox="1">
            <a:spLocks noChangeArrowheads="1"/>
          </p:cNvSpPr>
          <p:nvPr/>
        </p:nvSpPr>
        <p:spPr bwMode="auto">
          <a:xfrm>
            <a:off x="0" y="1787525"/>
            <a:ext cx="3633788" cy="822325"/>
          </a:xfrm>
          <a:prstGeom prst="rect">
            <a:avLst/>
          </a:prstGeom>
          <a:noFill/>
          <a:ln w="9525">
            <a:noFill/>
            <a:miter lim="800000"/>
            <a:headEnd/>
            <a:tailEnd/>
          </a:ln>
        </p:spPr>
        <p:txBody>
          <a:bodyPr>
            <a:spAutoFit/>
          </a:bodyPr>
          <a:lstStyle/>
          <a:p>
            <a:pPr algn="l"/>
            <a:r>
              <a:rPr lang="en-US" sz="1200"/>
              <a:t>PLCOs and Administrators can delete line items from inventory schedules in Draft or Rejected status. Remember that once you delete a line item, you will not be able to retrieve it. </a:t>
            </a:r>
          </a:p>
        </p:txBody>
      </p:sp>
      <p:graphicFrame>
        <p:nvGraphicFramePr>
          <p:cNvPr id="66611" name="Group 51"/>
          <p:cNvGraphicFramePr>
            <a:graphicFrameLocks noGrp="1"/>
          </p:cNvGraphicFramePr>
          <p:nvPr/>
        </p:nvGraphicFramePr>
        <p:xfrm>
          <a:off x="134938" y="2735263"/>
          <a:ext cx="3314700" cy="3566795"/>
        </p:xfrm>
        <a:graphic>
          <a:graphicData uri="http://schemas.openxmlformats.org/drawingml/2006/table">
            <a:tbl>
              <a:tblPr/>
              <a:tblGrid>
                <a:gridCol w="322262"/>
                <a:gridCol w="2992438"/>
              </a:tblGrid>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Deleting a Line Item (Graphics 2.3.19 – 2.3.20)</a:t>
                      </a:r>
                      <a:endParaRPr kumimoji="0" lang="en-US" sz="1000" b="0" i="0"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chemeClr val="tx1"/>
                          </a:solidFill>
                          <a:effectLst/>
                          <a:latin typeface="Arial" pitchFamily="34" charset="0"/>
                        </a:rPr>
                        <a:t>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Start</a:t>
                      </a:r>
                      <a:r>
                        <a:rPr kumimoji="0" lang="en-US" sz="1200" b="0" i="0" u="none" strike="noStrike" cap="none" normalizeH="0" baseline="0" smtClean="0">
                          <a:ln>
                            <a:noFill/>
                          </a:ln>
                          <a:solidFill>
                            <a:srgbClr val="000000"/>
                          </a:solidFill>
                          <a:effectLst/>
                          <a:latin typeface="Arial" pitchFamily="34" charset="0"/>
                        </a:rPr>
                        <a:t> from the </a:t>
                      </a:r>
                      <a:r>
                        <a:rPr kumimoji="0" lang="en-US" sz="1200" b="1" i="0" u="none" strike="noStrike" cap="none" normalizeH="0" baseline="0" smtClean="0">
                          <a:ln>
                            <a:noFill/>
                          </a:ln>
                          <a:solidFill>
                            <a:srgbClr val="000000"/>
                          </a:solidFill>
                          <a:effectLst/>
                          <a:latin typeface="Arial" pitchFamily="34" charset="0"/>
                        </a:rPr>
                        <a:t>View Inventory Schedule page</a:t>
                      </a:r>
                      <a:r>
                        <a:rPr kumimoji="0" lang="en-US" sz="1200" b="0" i="0" u="none" strike="noStrike" cap="none" normalizeH="0" baseline="0" smtClean="0">
                          <a:ln>
                            <a:noFill/>
                          </a:ln>
                          <a:solidFill>
                            <a:srgbClr val="000000"/>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Scroll</a:t>
                      </a:r>
                      <a:r>
                        <a:rPr kumimoji="0" lang="en-US" sz="1200" b="0" i="0" u="none" strike="noStrike" cap="none" normalizeH="0" baseline="0" smtClean="0">
                          <a:ln>
                            <a:noFill/>
                          </a:ln>
                          <a:solidFill>
                            <a:schemeClr val="tx1"/>
                          </a:solidFill>
                          <a:effectLst/>
                          <a:latin typeface="Arial" pitchFamily="34" charset="0"/>
                        </a:rPr>
                        <a:t> down to the </a:t>
                      </a:r>
                      <a:r>
                        <a:rPr kumimoji="0" lang="en-US" sz="1200" b="1" i="0" u="none" strike="noStrike" cap="none" normalizeH="0" baseline="0" smtClean="0">
                          <a:ln>
                            <a:noFill/>
                          </a:ln>
                          <a:solidFill>
                            <a:schemeClr val="tx1"/>
                          </a:solidFill>
                          <a:effectLst/>
                          <a:latin typeface="Arial" pitchFamily="34" charset="0"/>
                        </a:rPr>
                        <a:t>Line Items tab</a:t>
                      </a:r>
                      <a:r>
                        <a:rPr kumimoji="0" lang="en-US" sz="1200" b="0" i="0" u="none" strike="noStrike" cap="none" normalizeH="0" baseline="0" smtClean="0">
                          <a:ln>
                            <a:noFill/>
                          </a:ln>
                          <a:solidFill>
                            <a:schemeClr val="tx1"/>
                          </a:solidFill>
                          <a:effectLst/>
                          <a:latin typeface="Arial" pitchFamily="34" charset="0"/>
                        </a:rPr>
                        <a:t> (Graphic 2.3.19).</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You can use the      icon to delete </a:t>
                      </a:r>
                    </a:p>
                    <a:p>
                      <a:pPr marL="742950" marR="0" lvl="1" indent="-28575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line item.</a:t>
                      </a:r>
                      <a:endParaRPr kumimoji="0" lang="en-US" sz="800" b="1" i="0"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2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line item </a:t>
                      </a:r>
                      <a:r>
                        <a:rPr kumimoji="0" lang="en-US" sz="1200" b="0" i="0" u="none" strike="noStrike" cap="none" normalizeH="0" baseline="0" smtClean="0">
                          <a:ln>
                            <a:noFill/>
                          </a:ln>
                          <a:solidFill>
                            <a:schemeClr val="tx1"/>
                          </a:solidFill>
                          <a:effectLst/>
                          <a:latin typeface="Arial" pitchFamily="34" charset="0"/>
                        </a:rPr>
                        <a:t>you wish to delete.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Item page appears (Graphic 2.3.20).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delete</a:t>
                      </a:r>
                      <a:r>
                        <a:rPr kumimoji="0" lang="en-US" sz="1200" b="0" i="0" u="none" strike="noStrike" cap="none" normalizeH="0" baseline="0" smtClean="0">
                          <a:ln>
                            <a:noFill/>
                          </a:ln>
                          <a:solidFill>
                            <a:schemeClr val="tx1"/>
                          </a:solidFill>
                          <a:effectLst/>
                          <a:latin typeface="Arial" pitchFamily="34" charset="0"/>
                        </a:rPr>
                        <a:t> link on the View Item page.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A pop-up window appears asking you to confirm the deletion.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62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Click the </a:t>
                      </a:r>
                      <a:r>
                        <a:rPr kumimoji="0" lang="en-US" sz="1200" b="1" i="0" u="none" strike="noStrike" cap="none" normalizeH="0" baseline="0" smtClean="0">
                          <a:ln>
                            <a:noFill/>
                          </a:ln>
                          <a:solidFill>
                            <a:schemeClr val="tx1"/>
                          </a:solidFill>
                          <a:effectLst/>
                          <a:latin typeface="Arial" pitchFamily="34" charset="0"/>
                        </a:rPr>
                        <a:t>OK</a:t>
                      </a:r>
                      <a:r>
                        <a:rPr kumimoji="0" lang="en-US" sz="1200" b="0" i="0" u="none" strike="noStrike" cap="none" normalizeH="0" baseline="0" smtClean="0">
                          <a:ln>
                            <a:noFill/>
                          </a:ln>
                          <a:solidFill>
                            <a:schemeClr val="tx1"/>
                          </a:solidFill>
                          <a:effectLst/>
                          <a:latin typeface="Arial" pitchFamily="34" charset="0"/>
                        </a:rPr>
                        <a:t> button on the pop-up window.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The line item is deleted and no longer appears on your inventory schedule.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6590" name="Rectangle 31"/>
          <p:cNvSpPr>
            <a:spLocks noChangeArrowheads="1"/>
          </p:cNvSpPr>
          <p:nvPr/>
        </p:nvSpPr>
        <p:spPr bwMode="auto">
          <a:xfrm>
            <a:off x="3903663" y="2362200"/>
            <a:ext cx="115887" cy="114300"/>
          </a:xfrm>
          <a:prstGeom prst="rect">
            <a:avLst/>
          </a:prstGeom>
          <a:noFill/>
          <a:ln w="19050" algn="ctr">
            <a:solidFill>
              <a:schemeClr val="folHlink"/>
            </a:solidFill>
            <a:miter lim="800000"/>
            <a:headEnd/>
            <a:tailEnd/>
          </a:ln>
        </p:spPr>
        <p:txBody>
          <a:bodyPr wrap="none" anchor="ctr"/>
          <a:lstStyle/>
          <a:p>
            <a:endParaRPr lang="en-US"/>
          </a:p>
        </p:txBody>
      </p:sp>
      <p:sp>
        <p:nvSpPr>
          <p:cNvPr id="66591" name="Rectangle 33"/>
          <p:cNvSpPr>
            <a:spLocks noChangeArrowheads="1"/>
          </p:cNvSpPr>
          <p:nvPr/>
        </p:nvSpPr>
        <p:spPr bwMode="auto">
          <a:xfrm>
            <a:off x="4695825" y="2354263"/>
            <a:ext cx="220663" cy="141287"/>
          </a:xfrm>
          <a:prstGeom prst="rect">
            <a:avLst/>
          </a:prstGeom>
          <a:noFill/>
          <a:ln w="19050" algn="ctr">
            <a:solidFill>
              <a:schemeClr val="folHlink"/>
            </a:solidFill>
            <a:miter lim="800000"/>
            <a:headEnd/>
            <a:tailEnd/>
          </a:ln>
        </p:spPr>
        <p:txBody>
          <a:bodyPr wrap="none" anchor="ctr"/>
          <a:lstStyle/>
          <a:p>
            <a:endParaRPr lang="en-US"/>
          </a:p>
        </p:txBody>
      </p:sp>
      <p:sp>
        <p:nvSpPr>
          <p:cNvPr id="66592" name="Rectangle 14"/>
          <p:cNvSpPr>
            <a:spLocks noChangeArrowheads="1"/>
          </p:cNvSpPr>
          <p:nvPr/>
        </p:nvSpPr>
        <p:spPr bwMode="auto">
          <a:xfrm>
            <a:off x="3797300" y="2863850"/>
            <a:ext cx="3052763" cy="215900"/>
          </a:xfrm>
          <a:prstGeom prst="rect">
            <a:avLst/>
          </a:prstGeom>
          <a:noFill/>
          <a:ln w="9525">
            <a:noFill/>
            <a:miter lim="800000"/>
            <a:headEnd/>
            <a:tailEnd/>
          </a:ln>
        </p:spPr>
        <p:txBody>
          <a:bodyPr wrap="none">
            <a:spAutoFit/>
          </a:bodyPr>
          <a:lstStyle/>
          <a:p>
            <a:pPr algn="l"/>
            <a:r>
              <a:rPr lang="en-US" sz="800"/>
              <a:t>Graphic 2.3.19 : View Inventory Schedule page, Line Items tab</a:t>
            </a:r>
          </a:p>
        </p:txBody>
      </p:sp>
      <p:sp>
        <p:nvSpPr>
          <p:cNvPr id="66593" name="Rectangle 14"/>
          <p:cNvSpPr>
            <a:spLocks noChangeArrowheads="1"/>
          </p:cNvSpPr>
          <p:nvPr/>
        </p:nvSpPr>
        <p:spPr bwMode="auto">
          <a:xfrm>
            <a:off x="3779838" y="5629275"/>
            <a:ext cx="1925637" cy="215900"/>
          </a:xfrm>
          <a:prstGeom prst="rect">
            <a:avLst/>
          </a:prstGeom>
          <a:noFill/>
          <a:ln w="9525">
            <a:noFill/>
            <a:miter lim="800000"/>
            <a:headEnd/>
            <a:tailEnd/>
          </a:ln>
        </p:spPr>
        <p:txBody>
          <a:bodyPr wrap="none">
            <a:spAutoFit/>
          </a:bodyPr>
          <a:lstStyle/>
          <a:p>
            <a:pPr algn="l"/>
            <a:r>
              <a:rPr lang="en-US" sz="800"/>
              <a:t>Graphic 2.3.20 : View Item page (top)</a:t>
            </a:r>
          </a:p>
        </p:txBody>
      </p:sp>
      <p:sp>
        <p:nvSpPr>
          <p:cNvPr id="66594" name="Rectangle 31"/>
          <p:cNvSpPr>
            <a:spLocks noChangeArrowheads="1"/>
          </p:cNvSpPr>
          <p:nvPr/>
        </p:nvSpPr>
        <p:spPr bwMode="auto">
          <a:xfrm>
            <a:off x="8056563" y="4210050"/>
            <a:ext cx="411162" cy="123825"/>
          </a:xfrm>
          <a:prstGeom prst="rect">
            <a:avLst/>
          </a:prstGeom>
          <a:noFill/>
          <a:ln w="19050" algn="ctr">
            <a:solidFill>
              <a:schemeClr val="folHlink"/>
            </a:solidFill>
            <a:miter lim="800000"/>
            <a:headEnd/>
            <a:tailEnd/>
          </a:ln>
        </p:spPr>
        <p:txBody>
          <a:bodyPr wrap="none" anchor="ctr"/>
          <a:lstStyle/>
          <a:p>
            <a:endParaRPr lang="en-US"/>
          </a:p>
        </p:txBody>
      </p:sp>
      <p:pic>
        <p:nvPicPr>
          <p:cNvPr id="66595" name="Picture 18" descr="delete.gif"/>
          <p:cNvPicPr>
            <a:picLocks noChangeAspect="1"/>
          </p:cNvPicPr>
          <p:nvPr/>
        </p:nvPicPr>
        <p:blipFill>
          <a:blip r:embed="rId5" cstate="print"/>
          <a:srcRect/>
          <a:stretch>
            <a:fillRect/>
          </a:stretch>
        </p:blipFill>
        <p:spPr bwMode="auto">
          <a:xfrm>
            <a:off x="2305050" y="3854450"/>
            <a:ext cx="133350" cy="133350"/>
          </a:xfrm>
          <a:prstGeom prst="rect">
            <a:avLst/>
          </a:prstGeom>
          <a:noFill/>
          <a:ln w="9525">
            <a:noFill/>
            <a:miter lim="800000"/>
            <a:headEnd/>
            <a:tailEnd/>
          </a:ln>
        </p:spPr>
      </p:pic>
      <p:pic>
        <p:nvPicPr>
          <p:cNvPr id="66596" name="Picture 18" descr="delete.gif"/>
          <p:cNvPicPr>
            <a:picLocks noChangeAspect="1"/>
          </p:cNvPicPr>
          <p:nvPr/>
        </p:nvPicPr>
        <p:blipFill>
          <a:blip r:embed="rId5" cstate="print"/>
          <a:srcRect/>
          <a:stretch>
            <a:fillRect/>
          </a:stretch>
        </p:blipFill>
        <p:spPr bwMode="auto">
          <a:xfrm>
            <a:off x="1193800" y="4849813"/>
            <a:ext cx="133350" cy="13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14" descr="4.gif"/>
          <p:cNvPicPr>
            <a:picLocks noChangeAspect="1"/>
          </p:cNvPicPr>
          <p:nvPr/>
        </p:nvPicPr>
        <p:blipFill>
          <a:blip r:embed="rId3" cstate="print"/>
          <a:srcRect/>
          <a:stretch>
            <a:fillRect/>
          </a:stretch>
        </p:blipFill>
        <p:spPr bwMode="auto">
          <a:xfrm>
            <a:off x="4300538" y="1371600"/>
            <a:ext cx="4424362" cy="1489075"/>
          </a:xfrm>
          <a:prstGeom prst="rect">
            <a:avLst/>
          </a:prstGeom>
          <a:noFill/>
          <a:ln w="19050">
            <a:solidFill>
              <a:schemeClr val="tx1"/>
            </a:solidFill>
            <a:miter lim="800000"/>
            <a:headEnd/>
            <a:tailEnd/>
          </a:ln>
        </p:spPr>
      </p:pic>
      <p:pic>
        <p:nvPicPr>
          <p:cNvPr id="67587" name="Picture 35" descr="Inventory Schedule Search Results page"/>
          <p:cNvPicPr>
            <a:picLocks noChangeAspect="1" noChangeArrowheads="1"/>
          </p:cNvPicPr>
          <p:nvPr/>
        </p:nvPicPr>
        <p:blipFill>
          <a:blip r:embed="rId4" cstate="print"/>
          <a:srcRect/>
          <a:stretch>
            <a:fillRect/>
          </a:stretch>
        </p:blipFill>
        <p:spPr bwMode="auto">
          <a:xfrm>
            <a:off x="4278313" y="5067300"/>
            <a:ext cx="4475162" cy="1344613"/>
          </a:xfrm>
          <a:prstGeom prst="rect">
            <a:avLst/>
          </a:prstGeom>
          <a:noFill/>
          <a:ln w="19050">
            <a:solidFill>
              <a:schemeClr val="tx1"/>
            </a:solidFill>
            <a:miter lim="800000"/>
            <a:headEnd/>
            <a:tailEnd/>
          </a:ln>
        </p:spPr>
      </p:pic>
      <p:pic>
        <p:nvPicPr>
          <p:cNvPr id="67588" name="Picture 34" descr="Search Inventory Schedules page"/>
          <p:cNvPicPr>
            <a:picLocks noChangeAspect="1" noChangeArrowheads="1"/>
          </p:cNvPicPr>
          <p:nvPr/>
        </p:nvPicPr>
        <p:blipFill>
          <a:blip r:embed="rId5" cstate="print"/>
          <a:srcRect/>
          <a:stretch>
            <a:fillRect/>
          </a:stretch>
        </p:blipFill>
        <p:spPr bwMode="auto">
          <a:xfrm>
            <a:off x="4286250" y="3209925"/>
            <a:ext cx="4467225" cy="1566863"/>
          </a:xfrm>
          <a:prstGeom prst="rect">
            <a:avLst/>
          </a:prstGeom>
          <a:noFill/>
          <a:ln w="19050">
            <a:solidFill>
              <a:schemeClr val="tx1"/>
            </a:solidFill>
            <a:miter lim="800000"/>
            <a:headEnd/>
            <a:tailEnd/>
          </a:ln>
        </p:spPr>
      </p:pic>
      <p:sp>
        <p:nvSpPr>
          <p:cNvPr id="67589" name="Rectangle 2"/>
          <p:cNvSpPr>
            <a:spLocks noGrp="1" noChangeArrowheads="1"/>
          </p:cNvSpPr>
          <p:nvPr>
            <p:ph type="title" idx="4294967295"/>
          </p:nvPr>
        </p:nvSpPr>
        <p:spPr>
          <a:xfrm>
            <a:off x="1755775" y="282575"/>
            <a:ext cx="7388225" cy="717550"/>
          </a:xfrm>
        </p:spPr>
        <p:txBody>
          <a:bodyPr/>
          <a:lstStyle/>
          <a:p>
            <a:pPr eaLnBrk="1" hangingPunct="1"/>
            <a:r>
              <a:rPr lang="en-US" sz="2000" dirty="0" smtClean="0"/>
              <a:t>Topic Seven – Searching for an Inventory Schedule</a:t>
            </a:r>
          </a:p>
        </p:txBody>
      </p:sp>
      <p:sp>
        <p:nvSpPr>
          <p:cNvPr id="6759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428CC27-54AE-4D6C-A2B9-4E27F12BBF6D}" type="slidenum">
              <a:rPr lang="en-US" sz="800">
                <a:solidFill>
                  <a:schemeClr val="bg1"/>
                </a:solidFill>
                <a:ea typeface="Arial Unicode MS" pitchFamily="34" charset="-128"/>
                <a:cs typeface="Arial Unicode MS" pitchFamily="34" charset="-128"/>
              </a:rPr>
              <a:pPr algn="r" eaLnBrk="0" hangingPunct="0"/>
              <a:t>63</a:t>
            </a:fld>
            <a:endParaRPr lang="en-US" sz="800">
              <a:solidFill>
                <a:schemeClr val="bg1"/>
              </a:solidFill>
              <a:ea typeface="Arial Unicode MS" pitchFamily="34" charset="-128"/>
              <a:cs typeface="Arial Unicode MS" pitchFamily="34" charset="-128"/>
            </a:endParaRPr>
          </a:p>
        </p:txBody>
      </p:sp>
      <p:graphicFrame>
        <p:nvGraphicFramePr>
          <p:cNvPr id="67635" name="Group 51"/>
          <p:cNvGraphicFramePr>
            <a:graphicFrameLocks noGrp="1"/>
          </p:cNvGraphicFramePr>
          <p:nvPr/>
        </p:nvGraphicFramePr>
        <p:xfrm>
          <a:off x="98425" y="2676059"/>
          <a:ext cx="3392488" cy="3291840"/>
        </p:xfrm>
        <a:graphic>
          <a:graphicData uri="http://schemas.openxmlformats.org/drawingml/2006/table">
            <a:tbl>
              <a:tblPr/>
              <a:tblGrid>
                <a:gridCol w="311150"/>
                <a:gridCol w="3081338"/>
              </a:tblGrid>
              <a:tr h="173179">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an Inventory Schedule (Graphics 2.3.21 – 2.3.23)</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998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Schedules Workload</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page</a:t>
                      </a:r>
                      <a:r>
                        <a:rPr kumimoji="0" lang="en-US" sz="1200" b="0" i="0" u="none" strike="noStrike" cap="none" normalizeH="0" baseline="0" dirty="0" smtClean="0">
                          <a:ln>
                            <a:noFill/>
                          </a:ln>
                          <a:solidFill>
                            <a:schemeClr val="tx1"/>
                          </a:solidFill>
                          <a:effectLst/>
                          <a:latin typeface="Arial" pitchFamily="34" charset="0"/>
                        </a:rPr>
                        <a:t> (Graphic 2.3.21)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2531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search schedules</a:t>
                      </a:r>
                      <a:r>
                        <a:rPr kumimoji="0" lang="en-US" sz="1200" b="0" i="0" u="none" strike="noStrike" cap="none" normalizeH="0" baseline="0" dirty="0" smtClean="0">
                          <a:ln>
                            <a:noFill/>
                          </a:ln>
                          <a:solidFill>
                            <a:srgbClr val="000000"/>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Search Inventory Schedules page appears (Graphic 2.3.22).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2797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search fields to find the desired inventory schedule.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5310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Inventory Schedule Search Results page appears (Graphic 2.3.23).</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97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to view the inventory schedule details and line items associated with the inventory schedule.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67613" name="Picture 2" descr="search"/>
          <p:cNvPicPr>
            <a:picLocks noChangeAspect="1" noChangeArrowheads="1"/>
          </p:cNvPicPr>
          <p:nvPr/>
        </p:nvPicPr>
        <p:blipFill>
          <a:blip r:embed="rId6" cstate="print"/>
          <a:srcRect/>
          <a:stretch>
            <a:fillRect/>
          </a:stretch>
        </p:blipFill>
        <p:spPr bwMode="auto">
          <a:xfrm>
            <a:off x="1133475" y="3589980"/>
            <a:ext cx="152400" cy="142875"/>
          </a:xfrm>
          <a:prstGeom prst="rect">
            <a:avLst/>
          </a:prstGeom>
          <a:noFill/>
          <a:ln w="9525">
            <a:noFill/>
            <a:miter lim="800000"/>
            <a:headEnd/>
            <a:tailEnd/>
          </a:ln>
        </p:spPr>
      </p:pic>
      <p:sp>
        <p:nvSpPr>
          <p:cNvPr id="6761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dirty="0"/>
              <a:t>Searching for an Inventory Schedule</a:t>
            </a:r>
          </a:p>
        </p:txBody>
      </p:sp>
      <p:sp>
        <p:nvSpPr>
          <p:cNvPr id="67615" name="Text Box 28"/>
          <p:cNvSpPr txBox="1">
            <a:spLocks noChangeArrowheads="1"/>
          </p:cNvSpPr>
          <p:nvPr/>
        </p:nvSpPr>
        <p:spPr bwMode="auto">
          <a:xfrm>
            <a:off x="0" y="1787525"/>
            <a:ext cx="3698875" cy="1200329"/>
          </a:xfrm>
          <a:prstGeom prst="rect">
            <a:avLst/>
          </a:prstGeom>
          <a:noFill/>
          <a:ln w="9525">
            <a:noFill/>
            <a:miter lim="800000"/>
            <a:headEnd/>
            <a:tailEnd/>
          </a:ln>
        </p:spPr>
        <p:txBody>
          <a:bodyPr>
            <a:spAutoFit/>
          </a:bodyPr>
          <a:lstStyle/>
          <a:p>
            <a:pPr algn="l"/>
            <a:r>
              <a:rPr lang="en-US" sz="1200" dirty="0"/>
              <a:t>PLCOs and Administrators can search for </a:t>
            </a:r>
            <a:r>
              <a:rPr lang="en-US" sz="1200" dirty="0" smtClean="0"/>
              <a:t>inventory schedules </a:t>
            </a:r>
            <a:r>
              <a:rPr lang="en-US" sz="1200" dirty="0"/>
              <a:t>in </a:t>
            </a:r>
            <a:r>
              <a:rPr lang="en-US" sz="1200" dirty="0" smtClean="0"/>
              <a:t>PCARSS.PLCOs can only search for work that is their own, but Administrators can search for and modify the work of any user. </a:t>
            </a:r>
          </a:p>
          <a:p>
            <a:pPr algn="l"/>
            <a:endParaRPr lang="en-US" sz="1200" dirty="0"/>
          </a:p>
          <a:p>
            <a:pPr algn="l"/>
            <a:endParaRPr lang="en-US" sz="1200" dirty="0"/>
          </a:p>
        </p:txBody>
      </p:sp>
      <p:sp>
        <p:nvSpPr>
          <p:cNvPr id="67616" name="Rectangle 33"/>
          <p:cNvSpPr>
            <a:spLocks noChangeArrowheads="1"/>
          </p:cNvSpPr>
          <p:nvPr/>
        </p:nvSpPr>
        <p:spPr bwMode="auto">
          <a:xfrm>
            <a:off x="6446838" y="2271713"/>
            <a:ext cx="668337" cy="128587"/>
          </a:xfrm>
          <a:prstGeom prst="rect">
            <a:avLst/>
          </a:prstGeom>
          <a:noFill/>
          <a:ln w="19050" algn="ctr">
            <a:solidFill>
              <a:schemeClr val="folHlink"/>
            </a:solidFill>
            <a:miter lim="800000"/>
            <a:headEnd/>
            <a:tailEnd/>
          </a:ln>
        </p:spPr>
        <p:txBody>
          <a:bodyPr wrap="none" anchor="ctr"/>
          <a:lstStyle/>
          <a:p>
            <a:endParaRPr lang="en-US"/>
          </a:p>
        </p:txBody>
      </p:sp>
      <p:sp>
        <p:nvSpPr>
          <p:cNvPr id="67617" name="Rectangle 34"/>
          <p:cNvSpPr>
            <a:spLocks noChangeArrowheads="1"/>
          </p:cNvSpPr>
          <p:nvPr/>
        </p:nvSpPr>
        <p:spPr bwMode="auto">
          <a:xfrm>
            <a:off x="6196013" y="4443413"/>
            <a:ext cx="330200" cy="131762"/>
          </a:xfrm>
          <a:prstGeom prst="rect">
            <a:avLst/>
          </a:prstGeom>
          <a:noFill/>
          <a:ln w="19050" algn="ctr">
            <a:solidFill>
              <a:schemeClr val="folHlink"/>
            </a:solidFill>
            <a:miter lim="800000"/>
            <a:headEnd/>
            <a:tailEnd/>
          </a:ln>
        </p:spPr>
        <p:txBody>
          <a:bodyPr wrap="none" anchor="ctr"/>
          <a:lstStyle/>
          <a:p>
            <a:endParaRPr lang="en-US"/>
          </a:p>
        </p:txBody>
      </p:sp>
      <p:sp>
        <p:nvSpPr>
          <p:cNvPr id="67618" name="Rectangle 14"/>
          <p:cNvSpPr>
            <a:spLocks noChangeArrowheads="1"/>
          </p:cNvSpPr>
          <p:nvPr/>
        </p:nvSpPr>
        <p:spPr bwMode="auto">
          <a:xfrm>
            <a:off x="4310063" y="2868613"/>
            <a:ext cx="2822575" cy="214312"/>
          </a:xfrm>
          <a:prstGeom prst="rect">
            <a:avLst/>
          </a:prstGeom>
          <a:noFill/>
          <a:ln w="9525">
            <a:noFill/>
            <a:miter lim="800000"/>
            <a:headEnd/>
            <a:tailEnd/>
          </a:ln>
        </p:spPr>
        <p:txBody>
          <a:bodyPr wrap="none">
            <a:spAutoFit/>
          </a:bodyPr>
          <a:lstStyle/>
          <a:p>
            <a:pPr algn="l"/>
            <a:r>
              <a:rPr lang="en-US" sz="800"/>
              <a:t>Graphic 2.3.21 : Inventory Schedules Workload page (top)</a:t>
            </a:r>
          </a:p>
        </p:txBody>
      </p:sp>
      <p:sp>
        <p:nvSpPr>
          <p:cNvPr id="67619" name="Rectangle 14"/>
          <p:cNvSpPr>
            <a:spLocks noChangeArrowheads="1"/>
          </p:cNvSpPr>
          <p:nvPr/>
        </p:nvSpPr>
        <p:spPr bwMode="auto">
          <a:xfrm>
            <a:off x="4319588" y="4783138"/>
            <a:ext cx="2478087" cy="214312"/>
          </a:xfrm>
          <a:prstGeom prst="rect">
            <a:avLst/>
          </a:prstGeom>
          <a:noFill/>
          <a:ln w="9525">
            <a:noFill/>
            <a:miter lim="800000"/>
            <a:headEnd/>
            <a:tailEnd/>
          </a:ln>
        </p:spPr>
        <p:txBody>
          <a:bodyPr wrap="none">
            <a:spAutoFit/>
          </a:bodyPr>
          <a:lstStyle/>
          <a:p>
            <a:pPr algn="l"/>
            <a:r>
              <a:rPr lang="en-US" sz="800" dirty="0"/>
              <a:t>Graphic 2.3.22 : Search Inventory Schedules page</a:t>
            </a:r>
          </a:p>
        </p:txBody>
      </p:sp>
      <p:sp>
        <p:nvSpPr>
          <p:cNvPr id="67620" name="Rectangle 14"/>
          <p:cNvSpPr>
            <a:spLocks noChangeArrowheads="1"/>
          </p:cNvSpPr>
          <p:nvPr/>
        </p:nvSpPr>
        <p:spPr bwMode="auto">
          <a:xfrm>
            <a:off x="4281488" y="6416675"/>
            <a:ext cx="2795587" cy="214313"/>
          </a:xfrm>
          <a:prstGeom prst="rect">
            <a:avLst/>
          </a:prstGeom>
          <a:noFill/>
          <a:ln w="9525">
            <a:noFill/>
            <a:miter lim="800000"/>
            <a:headEnd/>
            <a:tailEnd/>
          </a:ln>
        </p:spPr>
        <p:txBody>
          <a:bodyPr wrap="none">
            <a:spAutoFit/>
          </a:bodyPr>
          <a:lstStyle/>
          <a:p>
            <a:pPr algn="l"/>
            <a:r>
              <a:rPr lang="en-US" sz="800" dirty="0"/>
              <a:t>Graphic 2.3.23 : Inventory Schedule Search Results page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31" descr="draft_inventory_schedule"/>
          <p:cNvPicPr>
            <a:picLocks noChangeAspect="1" noChangeArrowheads="1"/>
          </p:cNvPicPr>
          <p:nvPr/>
        </p:nvPicPr>
        <p:blipFill>
          <a:blip r:embed="rId3" cstate="print"/>
          <a:srcRect/>
          <a:stretch>
            <a:fillRect/>
          </a:stretch>
        </p:blipFill>
        <p:spPr bwMode="auto">
          <a:xfrm>
            <a:off x="3841750" y="1816100"/>
            <a:ext cx="4879975" cy="1938338"/>
          </a:xfrm>
          <a:prstGeom prst="rect">
            <a:avLst/>
          </a:prstGeom>
          <a:noFill/>
          <a:ln w="19050">
            <a:solidFill>
              <a:schemeClr val="tx1"/>
            </a:solidFill>
            <a:miter lim="800000"/>
            <a:headEnd/>
            <a:tailEnd/>
          </a:ln>
        </p:spPr>
      </p:pic>
      <p:pic>
        <p:nvPicPr>
          <p:cNvPr id="68611" name="Picture 27" descr="View Inventory Schedule History page"/>
          <p:cNvPicPr>
            <a:picLocks noChangeAspect="1" noChangeArrowheads="1"/>
          </p:cNvPicPr>
          <p:nvPr/>
        </p:nvPicPr>
        <p:blipFill>
          <a:blip r:embed="rId4" cstate="print"/>
          <a:srcRect/>
          <a:stretch>
            <a:fillRect/>
          </a:stretch>
        </p:blipFill>
        <p:spPr bwMode="auto">
          <a:xfrm>
            <a:off x="3838575" y="4075113"/>
            <a:ext cx="4873625" cy="2344737"/>
          </a:xfrm>
          <a:prstGeom prst="rect">
            <a:avLst/>
          </a:prstGeom>
          <a:noFill/>
          <a:ln w="19050">
            <a:solidFill>
              <a:schemeClr val="tx1"/>
            </a:solidFill>
            <a:miter lim="800000"/>
            <a:headEnd/>
            <a:tailEnd/>
          </a:ln>
        </p:spPr>
      </p:pic>
      <p:sp>
        <p:nvSpPr>
          <p:cNvPr id="68612" name="Rectangle 2"/>
          <p:cNvSpPr>
            <a:spLocks noGrp="1" noChangeArrowheads="1"/>
          </p:cNvSpPr>
          <p:nvPr>
            <p:ph type="title" idx="4294967295"/>
          </p:nvPr>
        </p:nvSpPr>
        <p:spPr>
          <a:xfrm>
            <a:off x="1755775" y="282575"/>
            <a:ext cx="7616825" cy="717550"/>
          </a:xfrm>
        </p:spPr>
        <p:txBody>
          <a:bodyPr/>
          <a:lstStyle/>
          <a:p>
            <a:pPr eaLnBrk="1" hangingPunct="1"/>
            <a:r>
              <a:rPr lang="en-US" sz="2300" smtClean="0"/>
              <a:t>Topic Eight – Viewing Inventory Schedule History</a:t>
            </a:r>
          </a:p>
        </p:txBody>
      </p:sp>
      <p:sp>
        <p:nvSpPr>
          <p:cNvPr id="6861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9035796-EF23-40CD-B838-EFFB27E41CBB}" type="slidenum">
              <a:rPr lang="en-US" sz="800">
                <a:solidFill>
                  <a:schemeClr val="bg1"/>
                </a:solidFill>
                <a:ea typeface="Arial Unicode MS" pitchFamily="34" charset="-128"/>
                <a:cs typeface="Arial Unicode MS" pitchFamily="34" charset="-128"/>
              </a:rPr>
              <a:pPr algn="r" eaLnBrk="0" hangingPunct="0"/>
              <a:t>64</a:t>
            </a:fld>
            <a:endParaRPr lang="en-US" sz="800">
              <a:solidFill>
                <a:schemeClr val="bg1"/>
              </a:solidFill>
              <a:ea typeface="Arial Unicode MS" pitchFamily="34" charset="-128"/>
              <a:cs typeface="Arial Unicode MS" pitchFamily="34" charset="-128"/>
            </a:endParaRPr>
          </a:p>
        </p:txBody>
      </p:sp>
      <p:sp>
        <p:nvSpPr>
          <p:cNvPr id="6861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Inventory Schedule History</a:t>
            </a:r>
          </a:p>
        </p:txBody>
      </p:sp>
      <p:sp>
        <p:nvSpPr>
          <p:cNvPr id="68615" name="Text Box 5"/>
          <p:cNvSpPr txBox="1">
            <a:spLocks noChangeArrowheads="1"/>
          </p:cNvSpPr>
          <p:nvPr/>
        </p:nvSpPr>
        <p:spPr bwMode="auto">
          <a:xfrm>
            <a:off x="0" y="1787525"/>
            <a:ext cx="3740150" cy="822325"/>
          </a:xfrm>
          <a:prstGeom prst="rect">
            <a:avLst/>
          </a:prstGeom>
          <a:noFill/>
          <a:ln w="9525">
            <a:noFill/>
            <a:miter lim="800000"/>
            <a:headEnd/>
            <a:tailEnd/>
          </a:ln>
        </p:spPr>
        <p:txBody>
          <a:bodyPr>
            <a:spAutoFit/>
          </a:bodyPr>
          <a:lstStyle/>
          <a:p>
            <a:pPr algn="l"/>
            <a:r>
              <a:rPr lang="en-US" sz="1200"/>
              <a:t>PLCOs and Administrators may view the history for any inventory schedule. Information regarding any change made to the inventory schedule appears on the View Inventory Schedule History page.</a:t>
            </a:r>
          </a:p>
        </p:txBody>
      </p:sp>
      <p:graphicFrame>
        <p:nvGraphicFramePr>
          <p:cNvPr id="68655" name="Group 47"/>
          <p:cNvGraphicFramePr>
            <a:graphicFrameLocks noGrp="1"/>
          </p:cNvGraphicFramePr>
          <p:nvPr/>
        </p:nvGraphicFramePr>
        <p:xfrm>
          <a:off x="157163" y="2771775"/>
          <a:ext cx="3252787" cy="3017520"/>
        </p:xfrm>
        <a:graphic>
          <a:graphicData uri="http://schemas.openxmlformats.org/drawingml/2006/table">
            <a:tbl>
              <a:tblPr/>
              <a:tblGrid>
                <a:gridCol w="371475"/>
                <a:gridCol w="2881312"/>
              </a:tblGrid>
              <a:tr h="15681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Inventory Schedule History (Graphics 2.3.24 – 2.3.25)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809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Schedules Workload page</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22918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2.3.24).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01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view history</a:t>
                      </a:r>
                      <a:r>
                        <a:rPr kumimoji="0" lang="en-US" sz="1200" b="0" i="0" u="none" strike="noStrike" cap="none" normalizeH="0" baseline="0" dirty="0" smtClean="0">
                          <a:ln>
                            <a:noFill/>
                          </a:ln>
                          <a:solidFill>
                            <a:schemeClr val="tx1"/>
                          </a:solidFill>
                          <a:effectLst/>
                          <a:latin typeface="Arial" pitchFamily="34" charset="0"/>
                        </a:rPr>
                        <a:t> link to view the inventory schedule’s history.</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History page appears (Graphic 2.3.25).</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3256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Return</a:t>
                      </a:r>
                      <a:r>
                        <a:rPr kumimoji="0" lang="en-US" sz="1200" b="0" i="0" u="none" strike="noStrike" cap="none" normalizeH="0" baseline="0" dirty="0" smtClean="0">
                          <a:ln>
                            <a:noFill/>
                          </a:ln>
                          <a:solidFill>
                            <a:schemeClr val="tx1"/>
                          </a:solidFill>
                          <a:effectLst/>
                          <a:latin typeface="Arial" pitchFamily="34" charset="0"/>
                        </a:rPr>
                        <a:t> button on the View Inventory Schedule History page to return to the View Inventory Schedule page.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8635" name="Rectangle 24"/>
          <p:cNvSpPr>
            <a:spLocks noChangeArrowheads="1"/>
          </p:cNvSpPr>
          <p:nvPr/>
        </p:nvSpPr>
        <p:spPr bwMode="auto">
          <a:xfrm>
            <a:off x="7370763" y="2794000"/>
            <a:ext cx="484187" cy="122238"/>
          </a:xfrm>
          <a:prstGeom prst="rect">
            <a:avLst/>
          </a:prstGeom>
          <a:noFill/>
          <a:ln w="19050" algn="ctr">
            <a:solidFill>
              <a:schemeClr val="folHlink"/>
            </a:solidFill>
            <a:miter lim="800000"/>
            <a:headEnd/>
            <a:tailEnd/>
          </a:ln>
        </p:spPr>
        <p:txBody>
          <a:bodyPr wrap="none" anchor="ctr"/>
          <a:lstStyle/>
          <a:p>
            <a:endParaRPr lang="en-US"/>
          </a:p>
        </p:txBody>
      </p:sp>
      <p:sp>
        <p:nvSpPr>
          <p:cNvPr id="68636" name="Rectangle 14"/>
          <p:cNvSpPr>
            <a:spLocks noChangeArrowheads="1"/>
          </p:cNvSpPr>
          <p:nvPr/>
        </p:nvSpPr>
        <p:spPr bwMode="auto">
          <a:xfrm>
            <a:off x="3835400" y="3771900"/>
            <a:ext cx="2562225" cy="214313"/>
          </a:xfrm>
          <a:prstGeom prst="rect">
            <a:avLst/>
          </a:prstGeom>
          <a:noFill/>
          <a:ln w="9525">
            <a:noFill/>
            <a:miter lim="800000"/>
            <a:headEnd/>
            <a:tailEnd/>
          </a:ln>
        </p:spPr>
        <p:txBody>
          <a:bodyPr wrap="none">
            <a:spAutoFit/>
          </a:bodyPr>
          <a:lstStyle/>
          <a:p>
            <a:pPr algn="l"/>
            <a:r>
              <a:rPr lang="en-US" sz="800"/>
              <a:t>Graphic 2.3.24 : View Inventory Schedule page (top)</a:t>
            </a:r>
          </a:p>
        </p:txBody>
      </p:sp>
      <p:sp>
        <p:nvSpPr>
          <p:cNvPr id="68637" name="Rectangle 14"/>
          <p:cNvSpPr>
            <a:spLocks noChangeArrowheads="1"/>
          </p:cNvSpPr>
          <p:nvPr/>
        </p:nvSpPr>
        <p:spPr bwMode="auto">
          <a:xfrm>
            <a:off x="3825875" y="6427788"/>
            <a:ext cx="2668588" cy="214312"/>
          </a:xfrm>
          <a:prstGeom prst="rect">
            <a:avLst/>
          </a:prstGeom>
          <a:noFill/>
          <a:ln w="9525">
            <a:noFill/>
            <a:miter lim="800000"/>
            <a:headEnd/>
            <a:tailEnd/>
          </a:ln>
        </p:spPr>
        <p:txBody>
          <a:bodyPr wrap="none">
            <a:spAutoFit/>
          </a:bodyPr>
          <a:lstStyle/>
          <a:p>
            <a:pPr algn="l"/>
            <a:r>
              <a:rPr lang="en-US" sz="800"/>
              <a:t>Graphic 2.3.25 : View Inventory Schedule History page</a:t>
            </a:r>
          </a:p>
        </p:txBody>
      </p:sp>
      <p:sp>
        <p:nvSpPr>
          <p:cNvPr id="68638" name="Rectangle 24"/>
          <p:cNvSpPr>
            <a:spLocks noChangeArrowheads="1"/>
          </p:cNvSpPr>
          <p:nvPr/>
        </p:nvSpPr>
        <p:spPr bwMode="auto">
          <a:xfrm>
            <a:off x="6132513" y="6080125"/>
            <a:ext cx="293687" cy="122238"/>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31" descr="draft_inventory_schedule"/>
          <p:cNvPicPr>
            <a:picLocks noChangeAspect="1" noChangeArrowheads="1"/>
          </p:cNvPicPr>
          <p:nvPr/>
        </p:nvPicPr>
        <p:blipFill>
          <a:blip r:embed="rId3" cstate="print"/>
          <a:srcRect/>
          <a:stretch>
            <a:fillRect/>
          </a:stretch>
        </p:blipFill>
        <p:spPr bwMode="auto">
          <a:xfrm>
            <a:off x="4460875" y="1682750"/>
            <a:ext cx="4413250" cy="1752600"/>
          </a:xfrm>
          <a:prstGeom prst="rect">
            <a:avLst/>
          </a:prstGeom>
          <a:noFill/>
          <a:ln w="19050">
            <a:solidFill>
              <a:schemeClr val="tx1"/>
            </a:solidFill>
            <a:miter lim="800000"/>
            <a:headEnd/>
            <a:tailEnd/>
          </a:ln>
        </p:spPr>
      </p:pic>
      <p:sp>
        <p:nvSpPr>
          <p:cNvPr id="6963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Nine – Editing an Inventory Schedule</a:t>
            </a:r>
          </a:p>
        </p:txBody>
      </p:sp>
      <p:sp>
        <p:nvSpPr>
          <p:cNvPr id="6963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42C4108-E012-4139-8B74-07D643CAE330}" type="slidenum">
              <a:rPr lang="en-US" sz="800">
                <a:solidFill>
                  <a:schemeClr val="bg1"/>
                </a:solidFill>
                <a:ea typeface="Arial Unicode MS" pitchFamily="34" charset="-128"/>
                <a:cs typeface="Arial Unicode MS" pitchFamily="34" charset="-128"/>
              </a:rPr>
              <a:pPr algn="r" eaLnBrk="0" hangingPunct="0"/>
              <a:t>65</a:t>
            </a:fld>
            <a:endParaRPr lang="en-US" sz="800">
              <a:solidFill>
                <a:schemeClr val="bg1"/>
              </a:solidFill>
              <a:ea typeface="Arial Unicode MS" pitchFamily="34" charset="-128"/>
              <a:cs typeface="Arial Unicode MS" pitchFamily="34" charset="-128"/>
            </a:endParaRPr>
          </a:p>
        </p:txBody>
      </p:sp>
      <p:graphicFrame>
        <p:nvGraphicFramePr>
          <p:cNvPr id="69663" name="Group 31"/>
          <p:cNvGraphicFramePr>
            <a:graphicFrameLocks noGrp="1"/>
          </p:cNvGraphicFramePr>
          <p:nvPr/>
        </p:nvGraphicFramePr>
        <p:xfrm>
          <a:off x="114300" y="2885344"/>
          <a:ext cx="3968602" cy="2895600"/>
        </p:xfrm>
        <a:graphic>
          <a:graphicData uri="http://schemas.openxmlformats.org/drawingml/2006/table">
            <a:tbl>
              <a:tblPr/>
              <a:tblGrid>
                <a:gridCol w="363334"/>
                <a:gridCol w="3605268"/>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an Inventory Schedule (Graphics 2.3.26 – 2.3.27)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Inventory Schedule page</a:t>
                      </a:r>
                      <a:r>
                        <a:rPr kumimoji="0" lang="en-US" sz="1200" b="0" i="0" u="none" strike="noStrike" cap="none" normalizeH="0" baseline="0" dirty="0" smtClean="0">
                          <a:ln>
                            <a:noFill/>
                          </a:ln>
                          <a:solidFill>
                            <a:schemeClr val="tx1"/>
                          </a:solidFill>
                          <a:effectLst/>
                          <a:latin typeface="Arial" pitchFamily="34" charset="0"/>
                        </a:rPr>
                        <a:t> (Graphic 2.3.26).</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Edit Inventory Schedule page appears (Graphic 2.3.27).</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00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Edit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necessary information</a:t>
                      </a:r>
                      <a:r>
                        <a:rPr kumimoji="0" lang="en-US" sz="1200" b="0" i="0" u="none" strike="noStrike" cap="none" normalizeH="0" baseline="0" smtClean="0">
                          <a:ln>
                            <a:noFill/>
                          </a:ln>
                          <a:solidFill>
                            <a:schemeClr val="tx1"/>
                          </a:solidFill>
                          <a:effectLst/>
                          <a:latin typeface="Arial" pitchFamily="34" charset="0"/>
                        </a:rPr>
                        <a:t>.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You cannot change the prime contract number at any time. Once the inventory schedule is assigned to a case, you can also no longer edit the contract number, prime CAGE, 1</a:t>
                      </a:r>
                      <a:r>
                        <a:rPr kumimoji="0" lang="en-US" sz="1000" b="0" i="0" u="none" strike="noStrike" cap="none" normalizeH="0" baseline="30000" smtClean="0">
                          <a:ln>
                            <a:noFill/>
                          </a:ln>
                          <a:solidFill>
                            <a:schemeClr val="tx1"/>
                          </a:solidFill>
                          <a:effectLst/>
                          <a:latin typeface="Arial" pitchFamily="34" charset="0"/>
                        </a:rPr>
                        <a:t>st</a:t>
                      </a:r>
                      <a:r>
                        <a:rPr kumimoji="0" lang="en-US" sz="1000" b="0" i="0" u="none" strike="noStrike" cap="none" normalizeH="0" baseline="0" smtClean="0">
                          <a:ln>
                            <a:noFill/>
                          </a:ln>
                          <a:solidFill>
                            <a:schemeClr val="tx1"/>
                          </a:solidFill>
                          <a:effectLst/>
                          <a:latin typeface="Arial" pitchFamily="34" charset="0"/>
                        </a:rPr>
                        <a:t>-tier subcontractor CAGE, 2</a:t>
                      </a:r>
                      <a:r>
                        <a:rPr kumimoji="0" lang="en-US" sz="1000" b="0" i="0" u="none" strike="noStrike" cap="none" normalizeH="0" baseline="30000" smtClean="0">
                          <a:ln>
                            <a:noFill/>
                          </a:ln>
                          <a:solidFill>
                            <a:schemeClr val="tx1"/>
                          </a:solidFill>
                          <a:effectLst/>
                          <a:latin typeface="Arial" pitchFamily="34" charset="0"/>
                        </a:rPr>
                        <a:t>nd</a:t>
                      </a:r>
                      <a:r>
                        <a:rPr kumimoji="0" lang="en-US" sz="1000" b="0" i="0" u="none" strike="noStrike" cap="none" normalizeH="0" baseline="0" smtClean="0">
                          <a:ln>
                            <a:noFill/>
                          </a:ln>
                          <a:solidFill>
                            <a:schemeClr val="tx1"/>
                          </a:solidFill>
                          <a:effectLst/>
                          <a:latin typeface="Arial" pitchFamily="34" charset="0"/>
                        </a:rPr>
                        <a:t>-tier subcontractor CAGE, or location CAGE.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and the changes are saved.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9656" name="Rectangle 3"/>
          <p:cNvSpPr txBox="1">
            <a:spLocks noChangeArrowheads="1"/>
          </p:cNvSpPr>
          <p:nvPr/>
        </p:nvSpPr>
        <p:spPr bwMode="auto">
          <a:xfrm>
            <a:off x="0" y="1220788"/>
            <a:ext cx="561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an Inventory Schedule</a:t>
            </a:r>
          </a:p>
        </p:txBody>
      </p:sp>
      <p:sp>
        <p:nvSpPr>
          <p:cNvPr id="69657" name="Text Box 29"/>
          <p:cNvSpPr txBox="1">
            <a:spLocks noChangeArrowheads="1"/>
          </p:cNvSpPr>
          <p:nvPr/>
        </p:nvSpPr>
        <p:spPr bwMode="auto">
          <a:xfrm>
            <a:off x="0" y="1787525"/>
            <a:ext cx="4351338" cy="1015663"/>
          </a:xfrm>
          <a:prstGeom prst="rect">
            <a:avLst/>
          </a:prstGeom>
          <a:noFill/>
          <a:ln w="9525">
            <a:noFill/>
            <a:miter lim="800000"/>
            <a:headEnd/>
            <a:tailEnd/>
          </a:ln>
        </p:spPr>
        <p:txBody>
          <a:bodyPr>
            <a:spAutoFit/>
          </a:bodyPr>
          <a:lstStyle/>
          <a:p>
            <a:pPr algn="l"/>
            <a:r>
              <a:rPr lang="en-US" sz="1200" dirty="0"/>
              <a:t>PLCOs can edit inventory schedules </a:t>
            </a:r>
            <a:r>
              <a:rPr lang="en-US" sz="1200" dirty="0" smtClean="0"/>
              <a:t>as </a:t>
            </a:r>
            <a:r>
              <a:rPr lang="en-US" sz="1200" dirty="0"/>
              <a:t>long as the inventory schedule is NOT in Disposition - Action Complete or Closed </a:t>
            </a:r>
            <a:r>
              <a:rPr lang="en-US" sz="1200" dirty="0" smtClean="0"/>
              <a:t>statuses. Administrators </a:t>
            </a:r>
            <a:r>
              <a:rPr lang="en-US" sz="1200" dirty="0"/>
              <a:t>can edit any inventory schedule in PCARSS except for those in Disposition – Action Complete or Closed statuses.</a:t>
            </a:r>
          </a:p>
        </p:txBody>
      </p:sp>
      <p:sp>
        <p:nvSpPr>
          <p:cNvPr id="69658" name="Rectangle 32"/>
          <p:cNvSpPr>
            <a:spLocks noChangeArrowheads="1"/>
          </p:cNvSpPr>
          <p:nvPr/>
        </p:nvSpPr>
        <p:spPr bwMode="auto">
          <a:xfrm>
            <a:off x="7534275" y="2457450"/>
            <a:ext cx="266700" cy="133350"/>
          </a:xfrm>
          <a:prstGeom prst="rect">
            <a:avLst/>
          </a:prstGeom>
          <a:noFill/>
          <a:ln w="19050" algn="ctr">
            <a:solidFill>
              <a:schemeClr val="folHlink"/>
            </a:solidFill>
            <a:miter lim="800000"/>
            <a:headEnd/>
            <a:tailEnd/>
          </a:ln>
        </p:spPr>
        <p:txBody>
          <a:bodyPr wrap="none" anchor="ctr"/>
          <a:lstStyle/>
          <a:p>
            <a:endParaRPr lang="en-US"/>
          </a:p>
        </p:txBody>
      </p:sp>
      <p:sp>
        <p:nvSpPr>
          <p:cNvPr id="69659" name="Rectangle 14"/>
          <p:cNvSpPr>
            <a:spLocks noChangeArrowheads="1"/>
          </p:cNvSpPr>
          <p:nvPr/>
        </p:nvSpPr>
        <p:spPr bwMode="auto">
          <a:xfrm>
            <a:off x="4438650" y="3444875"/>
            <a:ext cx="2562225" cy="214313"/>
          </a:xfrm>
          <a:prstGeom prst="rect">
            <a:avLst/>
          </a:prstGeom>
          <a:noFill/>
          <a:ln w="9525">
            <a:noFill/>
            <a:miter lim="800000"/>
            <a:headEnd/>
            <a:tailEnd/>
          </a:ln>
        </p:spPr>
        <p:txBody>
          <a:bodyPr wrap="none">
            <a:spAutoFit/>
          </a:bodyPr>
          <a:lstStyle/>
          <a:p>
            <a:pPr algn="l"/>
            <a:r>
              <a:rPr lang="en-US" sz="800"/>
              <a:t>Graphic 2.3.26 : View Inventory Schedule page (top)</a:t>
            </a:r>
          </a:p>
        </p:txBody>
      </p:sp>
      <p:sp>
        <p:nvSpPr>
          <p:cNvPr id="69660" name="Rectangle 14"/>
          <p:cNvSpPr>
            <a:spLocks noChangeArrowheads="1"/>
          </p:cNvSpPr>
          <p:nvPr/>
        </p:nvSpPr>
        <p:spPr bwMode="auto">
          <a:xfrm>
            <a:off x="4484688" y="6138863"/>
            <a:ext cx="2517775" cy="214312"/>
          </a:xfrm>
          <a:prstGeom prst="rect">
            <a:avLst/>
          </a:prstGeom>
          <a:noFill/>
          <a:ln w="9525">
            <a:noFill/>
            <a:miter lim="800000"/>
            <a:headEnd/>
            <a:tailEnd/>
          </a:ln>
        </p:spPr>
        <p:txBody>
          <a:bodyPr wrap="none">
            <a:spAutoFit/>
          </a:bodyPr>
          <a:lstStyle/>
          <a:p>
            <a:pPr algn="l"/>
            <a:r>
              <a:rPr lang="en-US" sz="800"/>
              <a:t>Graphic 2.3.27 : Edit Inventory Schedule page (top)</a:t>
            </a:r>
          </a:p>
        </p:txBody>
      </p:sp>
      <p:pic>
        <p:nvPicPr>
          <p:cNvPr id="69661" name="Picture 30" descr="Edit Inventory Schedule page"/>
          <p:cNvPicPr>
            <a:picLocks noChangeAspect="1" noChangeArrowheads="1"/>
          </p:cNvPicPr>
          <p:nvPr/>
        </p:nvPicPr>
        <p:blipFill>
          <a:blip r:embed="rId4" cstate="print"/>
          <a:srcRect/>
          <a:stretch>
            <a:fillRect/>
          </a:stretch>
        </p:blipFill>
        <p:spPr bwMode="auto">
          <a:xfrm>
            <a:off x="4495800" y="3776663"/>
            <a:ext cx="4000500" cy="2347912"/>
          </a:xfrm>
          <a:prstGeom prst="rect">
            <a:avLst/>
          </a:prstGeom>
          <a:noFill/>
          <a:ln w="19050">
            <a:solidFill>
              <a:schemeClr val="tx1"/>
            </a:solid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1" descr="edit.gif"/>
          <p:cNvPicPr>
            <a:picLocks noChangeAspect="1"/>
          </p:cNvPicPr>
          <p:nvPr/>
        </p:nvPicPr>
        <p:blipFill>
          <a:blip r:embed="rId2" cstate="print"/>
          <a:srcRect/>
          <a:stretch>
            <a:fillRect/>
          </a:stretch>
        </p:blipFill>
        <p:spPr bwMode="auto">
          <a:xfrm>
            <a:off x="4152900" y="1585913"/>
            <a:ext cx="4781550" cy="1709737"/>
          </a:xfrm>
          <a:prstGeom prst="rect">
            <a:avLst/>
          </a:prstGeom>
          <a:noFill/>
          <a:ln w="19050">
            <a:solidFill>
              <a:schemeClr val="tx1"/>
            </a:solidFill>
            <a:miter lim="800000"/>
            <a:headEnd/>
            <a:tailEnd/>
          </a:ln>
        </p:spPr>
      </p:pic>
      <p:pic>
        <p:nvPicPr>
          <p:cNvPr id="70659" name="Picture 33" descr="Update Item page"/>
          <p:cNvPicPr>
            <a:picLocks noChangeAspect="1" noChangeArrowheads="1"/>
          </p:cNvPicPr>
          <p:nvPr/>
        </p:nvPicPr>
        <p:blipFill>
          <a:blip r:embed="rId3" cstate="print"/>
          <a:srcRect/>
          <a:stretch>
            <a:fillRect/>
          </a:stretch>
        </p:blipFill>
        <p:spPr bwMode="auto">
          <a:xfrm>
            <a:off x="4162425" y="3717925"/>
            <a:ext cx="4748213" cy="2597150"/>
          </a:xfrm>
          <a:prstGeom prst="rect">
            <a:avLst/>
          </a:prstGeom>
          <a:noFill/>
          <a:ln w="19050">
            <a:solidFill>
              <a:schemeClr val="tx1"/>
            </a:solidFill>
            <a:miter lim="800000"/>
            <a:headEnd/>
            <a:tailEnd/>
          </a:ln>
        </p:spPr>
      </p:pic>
      <p:sp>
        <p:nvSpPr>
          <p:cNvPr id="70660" name="Rectangle 2"/>
          <p:cNvSpPr>
            <a:spLocks noGrp="1" noChangeArrowheads="1"/>
          </p:cNvSpPr>
          <p:nvPr>
            <p:ph type="title"/>
          </p:nvPr>
        </p:nvSpPr>
        <p:spPr/>
        <p:txBody>
          <a:bodyPr/>
          <a:lstStyle/>
          <a:p>
            <a:pPr eaLnBrk="1" hangingPunct="1"/>
            <a:r>
              <a:rPr lang="en-US" smtClean="0"/>
              <a:t>Topic Ten – Editing a Line Item</a:t>
            </a:r>
          </a:p>
        </p:txBody>
      </p:sp>
      <p:graphicFrame>
        <p:nvGraphicFramePr>
          <p:cNvPr id="70690" name="Group 34"/>
          <p:cNvGraphicFramePr>
            <a:graphicFrameLocks noGrp="1"/>
          </p:cNvGraphicFramePr>
          <p:nvPr>
            <p:ph idx="1"/>
          </p:nvPr>
        </p:nvGraphicFramePr>
        <p:xfrm>
          <a:off x="85725" y="2971036"/>
          <a:ext cx="3765550" cy="2590800"/>
        </p:xfrm>
        <a:graphic>
          <a:graphicData uri="http://schemas.openxmlformats.org/drawingml/2006/table">
            <a:tbl>
              <a:tblPr/>
              <a:tblGrid>
                <a:gridCol w="393700"/>
                <a:gridCol w="3371850"/>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 Line Item (Graphics 2.3.28 – 2.3.29)</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View Inventory Schedule page</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a:t>
                      </a:r>
                      <a:r>
                        <a:rPr kumimoji="0" lang="en-US" sz="1200" b="0" i="1"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link on the item number </a:t>
                      </a:r>
                      <a:r>
                        <a:rPr kumimoji="0" lang="en-US" sz="1200" b="0" i="0" u="none" strike="noStrike" cap="none" normalizeH="0" baseline="0" dirty="0" smtClean="0">
                          <a:ln>
                            <a:noFill/>
                          </a:ln>
                          <a:solidFill>
                            <a:schemeClr val="tx1"/>
                          </a:solidFill>
                          <a:effectLst/>
                          <a:latin typeface="Arial" pitchFamily="34" charset="0"/>
                        </a:rPr>
                        <a:t>at the bottom of the page.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Item page appears (Graphic 2.3.28).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 on the View Item page.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Update Item page appears (Graphic 2.3.29).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necessary information</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Item page appears and the changes are saved.</a:t>
                      </a:r>
                      <a:endParaRPr kumimoji="0" lang="en-US" sz="10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0683" name="Rectangle 3"/>
          <p:cNvSpPr txBox="1">
            <a:spLocks noChangeArrowheads="1"/>
          </p:cNvSpPr>
          <p:nvPr/>
        </p:nvSpPr>
        <p:spPr bwMode="auto">
          <a:xfrm>
            <a:off x="0" y="1220788"/>
            <a:ext cx="561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Line Item</a:t>
            </a:r>
          </a:p>
        </p:txBody>
      </p:sp>
      <p:sp>
        <p:nvSpPr>
          <p:cNvPr id="70684" name="Text Box 31"/>
          <p:cNvSpPr txBox="1">
            <a:spLocks noChangeArrowheads="1"/>
          </p:cNvSpPr>
          <p:nvPr/>
        </p:nvSpPr>
        <p:spPr bwMode="auto">
          <a:xfrm>
            <a:off x="0" y="1787525"/>
            <a:ext cx="4152900" cy="1015663"/>
          </a:xfrm>
          <a:prstGeom prst="rect">
            <a:avLst/>
          </a:prstGeom>
          <a:noFill/>
          <a:ln w="9525">
            <a:noFill/>
            <a:miter lim="800000"/>
            <a:headEnd/>
            <a:tailEnd/>
          </a:ln>
        </p:spPr>
        <p:txBody>
          <a:bodyPr>
            <a:spAutoFit/>
          </a:bodyPr>
          <a:lstStyle/>
          <a:p>
            <a:pPr algn="l"/>
            <a:r>
              <a:rPr lang="en-US" sz="1200" dirty="0"/>
              <a:t>PLCOs can edit line items on inventory </a:t>
            </a:r>
            <a:r>
              <a:rPr lang="en-US" sz="1200" dirty="0" smtClean="0"/>
              <a:t>as </a:t>
            </a:r>
            <a:r>
              <a:rPr lang="en-US" sz="1200" dirty="0"/>
              <a:t>long as the inventory schedule is NOT in Disposition - Action Complete or Closed </a:t>
            </a:r>
            <a:r>
              <a:rPr lang="en-US" sz="1200" dirty="0" smtClean="0"/>
              <a:t>statuses. Administrators </a:t>
            </a:r>
            <a:r>
              <a:rPr lang="en-US" sz="1200" dirty="0"/>
              <a:t>can edit any line item in PCARSS except for those on inventory schedules in Disposition – Action Complete or Closed statuses.</a:t>
            </a:r>
          </a:p>
        </p:txBody>
      </p:sp>
      <p:sp>
        <p:nvSpPr>
          <p:cNvPr id="7068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B3BC9CD-2367-4717-BC06-9DCB262E597F}" type="slidenum">
              <a:rPr lang="en-US" sz="800">
                <a:solidFill>
                  <a:schemeClr val="bg1"/>
                </a:solidFill>
                <a:ea typeface="Arial Unicode MS" pitchFamily="34" charset="-128"/>
                <a:cs typeface="Arial Unicode MS" pitchFamily="34" charset="-128"/>
              </a:rPr>
              <a:pPr algn="r" eaLnBrk="0" hangingPunct="0"/>
              <a:t>66</a:t>
            </a:fld>
            <a:endParaRPr lang="en-US" sz="800">
              <a:solidFill>
                <a:schemeClr val="bg1"/>
              </a:solidFill>
              <a:ea typeface="Arial Unicode MS" pitchFamily="34" charset="-128"/>
              <a:cs typeface="Arial Unicode MS" pitchFamily="34" charset="-128"/>
            </a:endParaRPr>
          </a:p>
        </p:txBody>
      </p:sp>
      <p:sp>
        <p:nvSpPr>
          <p:cNvPr id="70686" name="Rectangle 14"/>
          <p:cNvSpPr>
            <a:spLocks noChangeArrowheads="1"/>
          </p:cNvSpPr>
          <p:nvPr/>
        </p:nvSpPr>
        <p:spPr bwMode="auto">
          <a:xfrm>
            <a:off x="4140200" y="6345238"/>
            <a:ext cx="1993900" cy="214312"/>
          </a:xfrm>
          <a:prstGeom prst="rect">
            <a:avLst/>
          </a:prstGeom>
          <a:noFill/>
          <a:ln w="9525">
            <a:noFill/>
            <a:miter lim="800000"/>
            <a:headEnd/>
            <a:tailEnd/>
          </a:ln>
        </p:spPr>
        <p:txBody>
          <a:bodyPr wrap="none">
            <a:spAutoFit/>
          </a:bodyPr>
          <a:lstStyle/>
          <a:p>
            <a:pPr algn="l"/>
            <a:r>
              <a:rPr lang="en-US" sz="800"/>
              <a:t>Graphic 2.3.29 : Update Item page (top)</a:t>
            </a:r>
          </a:p>
        </p:txBody>
      </p:sp>
      <p:sp>
        <p:nvSpPr>
          <p:cNvPr id="70687" name="Rectangle 41"/>
          <p:cNvSpPr>
            <a:spLocks noChangeArrowheads="1"/>
          </p:cNvSpPr>
          <p:nvPr/>
        </p:nvSpPr>
        <p:spPr bwMode="auto">
          <a:xfrm>
            <a:off x="8496300" y="2490788"/>
            <a:ext cx="285750" cy="166687"/>
          </a:xfrm>
          <a:prstGeom prst="rect">
            <a:avLst/>
          </a:prstGeom>
          <a:noFill/>
          <a:ln w="19050" algn="ctr">
            <a:solidFill>
              <a:schemeClr val="folHlink"/>
            </a:solidFill>
            <a:miter lim="800000"/>
            <a:headEnd/>
            <a:tailEnd/>
          </a:ln>
        </p:spPr>
        <p:txBody>
          <a:bodyPr wrap="none" anchor="ctr"/>
          <a:lstStyle/>
          <a:p>
            <a:endParaRPr lang="en-US"/>
          </a:p>
        </p:txBody>
      </p:sp>
      <p:sp>
        <p:nvSpPr>
          <p:cNvPr id="70688" name="Rectangle 14"/>
          <p:cNvSpPr>
            <a:spLocks noChangeArrowheads="1"/>
          </p:cNvSpPr>
          <p:nvPr/>
        </p:nvSpPr>
        <p:spPr bwMode="auto">
          <a:xfrm>
            <a:off x="4130675" y="3306763"/>
            <a:ext cx="1901825" cy="215900"/>
          </a:xfrm>
          <a:prstGeom prst="rect">
            <a:avLst/>
          </a:prstGeom>
          <a:noFill/>
          <a:ln w="9525">
            <a:noFill/>
            <a:miter lim="800000"/>
            <a:headEnd/>
            <a:tailEnd/>
          </a:ln>
        </p:spPr>
        <p:txBody>
          <a:bodyPr wrap="none">
            <a:spAutoFit/>
          </a:bodyPr>
          <a:lstStyle/>
          <a:p>
            <a:pPr algn="l"/>
            <a:r>
              <a:rPr lang="en-US" sz="800"/>
              <a:t>Graphic 2.3.28 : View Item page (top)</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6" descr="View Inventory Schedule page"/>
          <p:cNvPicPr>
            <a:picLocks noChangeAspect="1" noChangeArrowheads="1"/>
          </p:cNvPicPr>
          <p:nvPr/>
        </p:nvPicPr>
        <p:blipFill>
          <a:blip r:embed="rId3" cstate="print"/>
          <a:srcRect/>
          <a:stretch>
            <a:fillRect/>
          </a:stretch>
        </p:blipFill>
        <p:spPr bwMode="auto">
          <a:xfrm>
            <a:off x="4371975" y="1828800"/>
            <a:ext cx="4610100" cy="2609850"/>
          </a:xfrm>
          <a:prstGeom prst="rect">
            <a:avLst/>
          </a:prstGeom>
          <a:noFill/>
          <a:ln w="19050">
            <a:solidFill>
              <a:schemeClr val="tx1"/>
            </a:solidFill>
            <a:miter lim="800000"/>
            <a:headEnd/>
            <a:tailEnd/>
          </a:ln>
        </p:spPr>
      </p:pic>
      <p:sp>
        <p:nvSpPr>
          <p:cNvPr id="7168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Eleven – Accepting an Inventory Schedule</a:t>
            </a:r>
          </a:p>
        </p:txBody>
      </p:sp>
      <p:sp>
        <p:nvSpPr>
          <p:cNvPr id="7168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40122CD-F0CA-4E9B-BB67-9BACE6EFB1EB}" type="slidenum">
              <a:rPr lang="en-US" sz="800">
                <a:solidFill>
                  <a:schemeClr val="bg1"/>
                </a:solidFill>
                <a:ea typeface="Arial Unicode MS" pitchFamily="34" charset="-128"/>
                <a:cs typeface="Arial Unicode MS" pitchFamily="34" charset="-128"/>
              </a:rPr>
              <a:pPr algn="r" eaLnBrk="0" hangingPunct="0"/>
              <a:t>67</a:t>
            </a:fld>
            <a:endParaRPr lang="en-US" sz="800">
              <a:solidFill>
                <a:schemeClr val="bg1"/>
              </a:solidFill>
              <a:ea typeface="Arial Unicode MS" pitchFamily="34" charset="-128"/>
              <a:cs typeface="Arial Unicode MS" pitchFamily="34" charset="-128"/>
            </a:endParaRPr>
          </a:p>
        </p:txBody>
      </p:sp>
      <p:sp>
        <p:nvSpPr>
          <p:cNvPr id="71685" name="Rectangle 3"/>
          <p:cNvSpPr txBox="1">
            <a:spLocks noChangeArrowheads="1"/>
          </p:cNvSpPr>
          <p:nvPr/>
        </p:nvSpPr>
        <p:spPr bwMode="auto">
          <a:xfrm>
            <a:off x="0" y="1220788"/>
            <a:ext cx="56769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Accepting an Inventory Schedule</a:t>
            </a:r>
          </a:p>
        </p:txBody>
      </p:sp>
      <p:sp>
        <p:nvSpPr>
          <p:cNvPr id="71686" name="Text Box 5"/>
          <p:cNvSpPr txBox="1">
            <a:spLocks noChangeArrowheads="1"/>
          </p:cNvSpPr>
          <p:nvPr/>
        </p:nvSpPr>
        <p:spPr bwMode="auto">
          <a:xfrm>
            <a:off x="0" y="1787525"/>
            <a:ext cx="4238625" cy="1200150"/>
          </a:xfrm>
          <a:prstGeom prst="rect">
            <a:avLst/>
          </a:prstGeom>
          <a:noFill/>
          <a:ln w="9525">
            <a:noFill/>
            <a:miter lim="800000"/>
            <a:headEnd/>
            <a:tailEnd/>
          </a:ln>
        </p:spPr>
        <p:txBody>
          <a:bodyPr>
            <a:spAutoFit/>
          </a:bodyPr>
          <a:lstStyle/>
          <a:p>
            <a:pPr algn="l"/>
            <a:r>
              <a:rPr lang="en-US" sz="1200"/>
              <a:t>When a Contractor submits an inventory schedule to the PLCO for review, the PLCO or Administrator must accept it or reject it. Once accepted, an inventory schedule is available to be assigned to a case. You must accept or reject a submitted inventory schedule within 10 calendar days from the day you received it or it will become overdue.</a:t>
            </a:r>
          </a:p>
        </p:txBody>
      </p:sp>
      <p:graphicFrame>
        <p:nvGraphicFramePr>
          <p:cNvPr id="71707" name="Group 27"/>
          <p:cNvGraphicFramePr>
            <a:graphicFrameLocks noGrp="1"/>
          </p:cNvGraphicFramePr>
          <p:nvPr/>
        </p:nvGraphicFramePr>
        <p:xfrm>
          <a:off x="95250" y="3051175"/>
          <a:ext cx="4029075" cy="3273552"/>
        </p:xfrm>
        <a:graphic>
          <a:graphicData uri="http://schemas.openxmlformats.org/drawingml/2006/table">
            <a:tbl>
              <a:tblPr/>
              <a:tblGrid>
                <a:gridCol w="360744"/>
                <a:gridCol w="3668331"/>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Accepting an Inventory Schedule (Graphic 2.3.30)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8669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with Submitted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091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Verify</a:t>
                      </a:r>
                      <a:r>
                        <a:rPr kumimoji="0" lang="en-US" sz="1200" b="0" i="0" u="none" strike="noStrike" cap="none" normalizeH="0" baseline="0" dirty="0" smtClean="0">
                          <a:ln>
                            <a:noFill/>
                          </a:ln>
                          <a:solidFill>
                            <a:schemeClr val="tx1"/>
                          </a:solidFill>
                          <a:effectLst/>
                          <a:latin typeface="Arial" pitchFamily="34" charset="0"/>
                        </a:rPr>
                        <a:t> that a </a:t>
                      </a:r>
                      <a:r>
                        <a:rPr kumimoji="0" lang="en-US" sz="1200" b="1" i="0" u="none" strike="noStrike" cap="none" normalizeH="0" baseline="0" dirty="0" smtClean="0">
                          <a:ln>
                            <a:noFill/>
                          </a:ln>
                          <a:solidFill>
                            <a:schemeClr val="tx1"/>
                          </a:solidFill>
                          <a:effectLst/>
                          <a:latin typeface="Arial" pitchFamily="34" charset="0"/>
                        </a:rPr>
                        <a:t>value for FSC</a:t>
                      </a:r>
                      <a:r>
                        <a:rPr kumimoji="0" lang="en-US" sz="1200" b="0" i="0" u="none" strike="noStrike" cap="none" normalizeH="0" baseline="0" dirty="0" smtClean="0">
                          <a:ln>
                            <a:noFill/>
                          </a:ln>
                          <a:solidFill>
                            <a:schemeClr val="tx1"/>
                          </a:solidFill>
                          <a:effectLst/>
                          <a:latin typeface="Arial" pitchFamily="34" charset="0"/>
                        </a:rPr>
                        <a:t> is entered for each item in the inventory schedule by clicking the links on the item numbers.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If FSC is blank for an item, edit the item and enter the FSC.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669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Accept</a:t>
                      </a:r>
                      <a:r>
                        <a:rPr kumimoji="0" lang="en-US" sz="1200" b="0" i="0" u="none" strike="noStrike" cap="none" normalizeH="0" baseline="0" dirty="0" smtClean="0">
                          <a:ln>
                            <a:noFill/>
                          </a:ln>
                          <a:solidFill>
                            <a:schemeClr val="tx1"/>
                          </a:solidFill>
                          <a:effectLst/>
                          <a:latin typeface="Arial" pitchFamily="34" charset="0"/>
                        </a:rPr>
                        <a:t> button to accept the inventory schedule.</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Inventory Schedules Workload appears with the inventory schedule in Accepted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1703" name="Rectangle 21"/>
          <p:cNvSpPr>
            <a:spLocks noChangeArrowheads="1"/>
          </p:cNvSpPr>
          <p:nvPr/>
        </p:nvSpPr>
        <p:spPr bwMode="auto">
          <a:xfrm>
            <a:off x="6199188" y="3697288"/>
            <a:ext cx="319087" cy="120650"/>
          </a:xfrm>
          <a:prstGeom prst="rect">
            <a:avLst/>
          </a:prstGeom>
          <a:noFill/>
          <a:ln w="19050" algn="ctr">
            <a:solidFill>
              <a:schemeClr val="folHlink"/>
            </a:solidFill>
            <a:miter lim="800000"/>
            <a:headEnd/>
            <a:tailEnd/>
          </a:ln>
        </p:spPr>
        <p:txBody>
          <a:bodyPr wrap="none" anchor="ctr"/>
          <a:lstStyle/>
          <a:p>
            <a:endParaRPr lang="en-US"/>
          </a:p>
        </p:txBody>
      </p:sp>
      <p:sp>
        <p:nvSpPr>
          <p:cNvPr id="71704" name="Rectangle 14"/>
          <p:cNvSpPr>
            <a:spLocks noChangeArrowheads="1"/>
          </p:cNvSpPr>
          <p:nvPr/>
        </p:nvSpPr>
        <p:spPr bwMode="auto">
          <a:xfrm>
            <a:off x="4344988" y="4454525"/>
            <a:ext cx="2732087" cy="214313"/>
          </a:xfrm>
          <a:prstGeom prst="rect">
            <a:avLst/>
          </a:prstGeom>
          <a:noFill/>
          <a:ln w="9525">
            <a:noFill/>
            <a:miter lim="800000"/>
            <a:headEnd/>
            <a:tailEnd/>
          </a:ln>
        </p:spPr>
        <p:txBody>
          <a:bodyPr wrap="none">
            <a:spAutoFit/>
          </a:bodyPr>
          <a:lstStyle/>
          <a:p>
            <a:pPr algn="l"/>
            <a:r>
              <a:rPr lang="en-US" sz="800"/>
              <a:t>Graphic 2.3.30 : View Inventory Schedule page (bottom)</a:t>
            </a:r>
          </a:p>
        </p:txBody>
      </p:sp>
      <p:sp>
        <p:nvSpPr>
          <p:cNvPr id="71705" name="Rectangle 49"/>
          <p:cNvSpPr>
            <a:spLocks noChangeArrowheads="1"/>
          </p:cNvSpPr>
          <p:nvPr/>
        </p:nvSpPr>
        <p:spPr bwMode="auto">
          <a:xfrm>
            <a:off x="4430713" y="4140200"/>
            <a:ext cx="271462" cy="1111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9" descr="View Inventory Schedule page"/>
          <p:cNvPicPr>
            <a:picLocks noChangeAspect="1" noChangeArrowheads="1"/>
          </p:cNvPicPr>
          <p:nvPr/>
        </p:nvPicPr>
        <p:blipFill>
          <a:blip r:embed="rId2" cstate="print"/>
          <a:srcRect/>
          <a:stretch>
            <a:fillRect/>
          </a:stretch>
        </p:blipFill>
        <p:spPr bwMode="auto">
          <a:xfrm>
            <a:off x="3800475" y="1924050"/>
            <a:ext cx="5102225" cy="2657475"/>
          </a:xfrm>
          <a:prstGeom prst="rect">
            <a:avLst/>
          </a:prstGeom>
          <a:noFill/>
          <a:ln w="19050">
            <a:solidFill>
              <a:schemeClr val="tx1"/>
            </a:solidFill>
            <a:miter lim="800000"/>
            <a:headEnd/>
            <a:tailEnd/>
          </a:ln>
        </p:spPr>
      </p:pic>
      <p:sp>
        <p:nvSpPr>
          <p:cNvPr id="72707" name="Rectangle 2"/>
          <p:cNvSpPr>
            <a:spLocks noGrp="1" noChangeArrowheads="1"/>
          </p:cNvSpPr>
          <p:nvPr>
            <p:ph type="title"/>
          </p:nvPr>
        </p:nvSpPr>
        <p:spPr/>
        <p:txBody>
          <a:bodyPr/>
          <a:lstStyle/>
          <a:p>
            <a:pPr eaLnBrk="1" hangingPunct="1"/>
            <a:r>
              <a:rPr lang="en-US" smtClean="0"/>
              <a:t>Topic Twelve – Unaccepting an Inventory Schedule</a:t>
            </a:r>
          </a:p>
        </p:txBody>
      </p:sp>
      <p:graphicFrame>
        <p:nvGraphicFramePr>
          <p:cNvPr id="72734" name="Group 30"/>
          <p:cNvGraphicFramePr>
            <a:graphicFrameLocks noGrp="1"/>
          </p:cNvGraphicFramePr>
          <p:nvPr>
            <p:ph idx="1"/>
          </p:nvPr>
        </p:nvGraphicFramePr>
        <p:xfrm>
          <a:off x="123825" y="2833688"/>
          <a:ext cx="3295650" cy="2493264"/>
        </p:xfrm>
        <a:graphic>
          <a:graphicData uri="http://schemas.openxmlformats.org/drawingml/2006/table">
            <a:tbl>
              <a:tblPr/>
              <a:tblGrid>
                <a:gridCol w="352425"/>
                <a:gridCol w="294322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Unaccepting an Inventory Schedule (Graphic 2.3.31)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with Accepted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2.3.31).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unaccept </a:t>
                      </a:r>
                      <a:r>
                        <a:rPr kumimoji="0" lang="en-US" sz="1200" b="0" i="0" u="none" strike="noStrike" cap="none" normalizeH="0" baseline="0" dirty="0" smtClean="0">
                          <a:ln>
                            <a:noFill/>
                          </a:ln>
                          <a:solidFill>
                            <a:schemeClr val="tx1"/>
                          </a:solidFill>
                          <a:effectLst/>
                          <a:latin typeface="Arial" pitchFamily="34" charset="0"/>
                        </a:rPr>
                        <a:t>link on the View Inventory Schedule page.</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Inventory Schedules Workload page appears and the inventory schedule returns to Submitted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2721" name="Text Box 22"/>
          <p:cNvSpPr txBox="1">
            <a:spLocks noChangeArrowheads="1"/>
          </p:cNvSpPr>
          <p:nvPr/>
        </p:nvSpPr>
        <p:spPr bwMode="auto">
          <a:xfrm>
            <a:off x="0" y="1787525"/>
            <a:ext cx="3705225" cy="1016000"/>
          </a:xfrm>
          <a:prstGeom prst="rect">
            <a:avLst/>
          </a:prstGeom>
          <a:noFill/>
          <a:ln w="9525">
            <a:noFill/>
            <a:miter lim="800000"/>
            <a:headEnd/>
            <a:tailEnd/>
          </a:ln>
        </p:spPr>
        <p:txBody>
          <a:bodyPr>
            <a:spAutoFit/>
          </a:bodyPr>
          <a:lstStyle/>
          <a:p>
            <a:pPr algn="l"/>
            <a:r>
              <a:rPr lang="en-US" sz="1200"/>
              <a:t>When a Contractor or PLCO submits an inventory schedule for review, the PLCO or Administrator must accept it or reject it. Once in Accepted status, the inventory schedule has the ability to be unaccepted.</a:t>
            </a:r>
          </a:p>
        </p:txBody>
      </p:sp>
      <p:sp>
        <p:nvSpPr>
          <p:cNvPr id="72722" name="Rectangle 3"/>
          <p:cNvSpPr txBox="1">
            <a:spLocks noChangeArrowheads="1"/>
          </p:cNvSpPr>
          <p:nvPr/>
        </p:nvSpPr>
        <p:spPr bwMode="auto">
          <a:xfrm>
            <a:off x="0" y="1220788"/>
            <a:ext cx="56769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Unaccepting an Inventory Schedule</a:t>
            </a:r>
          </a:p>
        </p:txBody>
      </p:sp>
      <p:sp>
        <p:nvSpPr>
          <p:cNvPr id="727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6A83DE4-80F5-4718-8EBD-6EDD53AF1670}" type="slidenum">
              <a:rPr lang="en-US" sz="800">
                <a:solidFill>
                  <a:schemeClr val="bg1"/>
                </a:solidFill>
                <a:ea typeface="Arial Unicode MS" pitchFamily="34" charset="-128"/>
                <a:cs typeface="Arial Unicode MS" pitchFamily="34" charset="-128"/>
              </a:rPr>
              <a:pPr algn="r" eaLnBrk="0" hangingPunct="0"/>
              <a:t>68</a:t>
            </a:fld>
            <a:endParaRPr lang="en-US" sz="800">
              <a:solidFill>
                <a:schemeClr val="bg1"/>
              </a:solidFill>
              <a:ea typeface="Arial Unicode MS" pitchFamily="34" charset="-128"/>
              <a:cs typeface="Arial Unicode MS" pitchFamily="34" charset="-128"/>
            </a:endParaRPr>
          </a:p>
        </p:txBody>
      </p:sp>
      <p:sp>
        <p:nvSpPr>
          <p:cNvPr id="72724" name="Rectangle 26"/>
          <p:cNvSpPr>
            <a:spLocks noChangeArrowheads="1"/>
          </p:cNvSpPr>
          <p:nvPr/>
        </p:nvSpPr>
        <p:spPr bwMode="auto">
          <a:xfrm>
            <a:off x="7550150" y="2932113"/>
            <a:ext cx="374650" cy="115887"/>
          </a:xfrm>
          <a:prstGeom prst="rect">
            <a:avLst/>
          </a:prstGeom>
          <a:noFill/>
          <a:ln w="19050" algn="ctr">
            <a:solidFill>
              <a:schemeClr val="folHlink"/>
            </a:solidFill>
            <a:miter lim="800000"/>
            <a:headEnd/>
            <a:tailEnd/>
          </a:ln>
        </p:spPr>
        <p:txBody>
          <a:bodyPr wrap="none" anchor="ctr"/>
          <a:lstStyle/>
          <a:p>
            <a:endParaRPr lang="en-US"/>
          </a:p>
        </p:txBody>
      </p:sp>
      <p:sp>
        <p:nvSpPr>
          <p:cNvPr id="72725" name="Rectangle 14"/>
          <p:cNvSpPr>
            <a:spLocks noChangeArrowheads="1"/>
          </p:cNvSpPr>
          <p:nvPr/>
        </p:nvSpPr>
        <p:spPr bwMode="auto">
          <a:xfrm>
            <a:off x="3784600" y="4589463"/>
            <a:ext cx="2562225" cy="214312"/>
          </a:xfrm>
          <a:prstGeom prst="rect">
            <a:avLst/>
          </a:prstGeom>
          <a:noFill/>
          <a:ln w="9525">
            <a:noFill/>
            <a:miter lim="800000"/>
            <a:headEnd/>
            <a:tailEnd/>
          </a:ln>
        </p:spPr>
        <p:txBody>
          <a:bodyPr wrap="none">
            <a:spAutoFit/>
          </a:bodyPr>
          <a:lstStyle/>
          <a:p>
            <a:pPr algn="l"/>
            <a:r>
              <a:rPr lang="en-US" sz="800"/>
              <a:t>Graphic 2.3.31 : View Inventory Schedule page (top)</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10" descr="view_schedule.gif"/>
          <p:cNvPicPr>
            <a:picLocks noChangeAspect="1"/>
          </p:cNvPicPr>
          <p:nvPr/>
        </p:nvPicPr>
        <p:blipFill>
          <a:blip r:embed="rId2" cstate="print"/>
          <a:srcRect/>
          <a:stretch>
            <a:fillRect/>
          </a:stretch>
        </p:blipFill>
        <p:spPr bwMode="auto">
          <a:xfrm>
            <a:off x="4429125" y="1728788"/>
            <a:ext cx="4502150" cy="1328737"/>
          </a:xfrm>
          <a:prstGeom prst="rect">
            <a:avLst/>
          </a:prstGeom>
          <a:noFill/>
          <a:ln w="19050">
            <a:solidFill>
              <a:schemeClr val="tx1"/>
            </a:solidFill>
            <a:miter lim="800000"/>
            <a:headEnd/>
            <a:tailEnd/>
          </a:ln>
        </p:spPr>
      </p:pic>
      <p:sp>
        <p:nvSpPr>
          <p:cNvPr id="73731" name="Rectangle 2"/>
          <p:cNvSpPr>
            <a:spLocks noGrp="1" noChangeArrowheads="1"/>
          </p:cNvSpPr>
          <p:nvPr>
            <p:ph type="title"/>
          </p:nvPr>
        </p:nvSpPr>
        <p:spPr/>
        <p:txBody>
          <a:bodyPr/>
          <a:lstStyle/>
          <a:p>
            <a:pPr eaLnBrk="1" hangingPunct="1"/>
            <a:r>
              <a:rPr lang="en-US" sz="2300" smtClean="0"/>
              <a:t>Topic Thirteen – Rejecting an Inventory Schedule</a:t>
            </a:r>
          </a:p>
        </p:txBody>
      </p:sp>
      <p:graphicFrame>
        <p:nvGraphicFramePr>
          <p:cNvPr id="73760" name="Group 32"/>
          <p:cNvGraphicFramePr>
            <a:graphicFrameLocks noGrp="1"/>
          </p:cNvGraphicFramePr>
          <p:nvPr>
            <p:ph idx="1"/>
          </p:nvPr>
        </p:nvGraphicFramePr>
        <p:xfrm>
          <a:off x="95250" y="2947988"/>
          <a:ext cx="4143374" cy="3669792"/>
        </p:xfrm>
        <a:graphic>
          <a:graphicData uri="http://schemas.openxmlformats.org/drawingml/2006/table">
            <a:tbl>
              <a:tblPr/>
              <a:tblGrid>
                <a:gridCol w="343221"/>
                <a:gridCol w="380015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Rejecting an Inventory Schedule (Graphics 2.3.32 – 2.3.33)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5722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with Submitted status.</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2.3.32).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601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 on the View Inventory Schedule page.</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Edit Inventory Schedule page appears (Graphic 2.3.33).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91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comments</a:t>
                      </a:r>
                      <a:r>
                        <a:rPr kumimoji="0" lang="en-US" sz="1200" b="0" i="0" u="none" strike="noStrike" cap="none" normalizeH="0" baseline="0" dirty="0" smtClean="0">
                          <a:ln>
                            <a:noFill/>
                          </a:ln>
                          <a:solidFill>
                            <a:schemeClr val="tx1"/>
                          </a:solidFill>
                          <a:effectLst/>
                          <a:latin typeface="Arial" pitchFamily="34" charset="0"/>
                        </a:rPr>
                        <a:t> regarding the rejection in the PLCO Remarks box.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722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Reject</a:t>
                      </a:r>
                      <a:r>
                        <a:rPr kumimoji="0" lang="en-US" sz="1200" b="0" i="0" u="none" strike="noStrike" cap="none" normalizeH="0" baseline="0" dirty="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rejected inventory schedule appears under the Active tab in the Inventory Schedules Workload.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3754" name="Text Box 22"/>
          <p:cNvSpPr txBox="1">
            <a:spLocks noChangeArrowheads="1"/>
          </p:cNvSpPr>
          <p:nvPr/>
        </p:nvSpPr>
        <p:spPr bwMode="auto">
          <a:xfrm>
            <a:off x="0" y="1479550"/>
            <a:ext cx="4200525" cy="1370013"/>
          </a:xfrm>
          <a:prstGeom prst="rect">
            <a:avLst/>
          </a:prstGeom>
          <a:noFill/>
          <a:ln w="9525">
            <a:noFill/>
            <a:miter lim="800000"/>
            <a:headEnd/>
            <a:tailEnd/>
          </a:ln>
        </p:spPr>
        <p:txBody>
          <a:bodyPr>
            <a:spAutoFit/>
          </a:bodyPr>
          <a:lstStyle/>
          <a:p>
            <a:pPr algn="l"/>
            <a:r>
              <a:rPr lang="en-US" sz="1200"/>
              <a:t>When a Contractor submits an inventory schedule to the PLCO for review, the PLCO or Administrator must accept it or reject it.  If the schedule is not acceptable, it should be rejected to return it to the contractor for correction or deletion.  You must accept or reject a submitted inventory schedule within 10 calendar days from the day you received it or it will become overdue.</a:t>
            </a:r>
          </a:p>
        </p:txBody>
      </p:sp>
      <p:sp>
        <p:nvSpPr>
          <p:cNvPr id="73755" name="Rectangle 3"/>
          <p:cNvSpPr txBox="1">
            <a:spLocks noChangeArrowheads="1"/>
          </p:cNvSpPr>
          <p:nvPr/>
        </p:nvSpPr>
        <p:spPr bwMode="auto">
          <a:xfrm>
            <a:off x="0" y="1030288"/>
            <a:ext cx="56769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Rejecting an Inventory Schedule</a:t>
            </a:r>
          </a:p>
        </p:txBody>
      </p:sp>
      <p:sp>
        <p:nvSpPr>
          <p:cNvPr id="7375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DEB3394-2ADB-4876-8C19-D8B9BB226B92}" type="slidenum">
              <a:rPr lang="en-US" sz="800">
                <a:solidFill>
                  <a:schemeClr val="bg1"/>
                </a:solidFill>
                <a:ea typeface="Arial Unicode MS" pitchFamily="34" charset="-128"/>
                <a:cs typeface="Arial Unicode MS" pitchFamily="34" charset="-128"/>
              </a:rPr>
              <a:pPr algn="r" eaLnBrk="0" hangingPunct="0"/>
              <a:t>69</a:t>
            </a:fld>
            <a:endParaRPr lang="en-US" sz="800">
              <a:solidFill>
                <a:schemeClr val="bg1"/>
              </a:solidFill>
              <a:ea typeface="Arial Unicode MS" pitchFamily="34" charset="-128"/>
              <a:cs typeface="Arial Unicode MS" pitchFamily="34" charset="-128"/>
            </a:endParaRPr>
          </a:p>
        </p:txBody>
      </p:sp>
      <p:sp>
        <p:nvSpPr>
          <p:cNvPr id="73757" name="Rectangle 26"/>
          <p:cNvSpPr>
            <a:spLocks noChangeArrowheads="1"/>
          </p:cNvSpPr>
          <p:nvPr/>
        </p:nvSpPr>
        <p:spPr bwMode="auto">
          <a:xfrm>
            <a:off x="7797800" y="2581275"/>
            <a:ext cx="269875" cy="136525"/>
          </a:xfrm>
          <a:prstGeom prst="rect">
            <a:avLst/>
          </a:prstGeom>
          <a:noFill/>
          <a:ln w="19050" algn="ctr">
            <a:solidFill>
              <a:schemeClr val="folHlink"/>
            </a:solidFill>
            <a:miter lim="800000"/>
            <a:headEnd/>
            <a:tailEnd/>
          </a:ln>
        </p:spPr>
        <p:txBody>
          <a:bodyPr wrap="none" anchor="ctr"/>
          <a:lstStyle/>
          <a:p>
            <a:endParaRPr lang="en-US"/>
          </a:p>
        </p:txBody>
      </p:sp>
      <p:sp>
        <p:nvSpPr>
          <p:cNvPr id="73758" name="Rectangle 14"/>
          <p:cNvSpPr>
            <a:spLocks noChangeArrowheads="1"/>
          </p:cNvSpPr>
          <p:nvPr/>
        </p:nvSpPr>
        <p:spPr bwMode="auto">
          <a:xfrm>
            <a:off x="4413250" y="6103938"/>
            <a:ext cx="2732088" cy="214312"/>
          </a:xfrm>
          <a:prstGeom prst="rect">
            <a:avLst/>
          </a:prstGeom>
          <a:noFill/>
          <a:ln w="9525">
            <a:noFill/>
            <a:miter lim="800000"/>
            <a:headEnd/>
            <a:tailEnd/>
          </a:ln>
        </p:spPr>
        <p:txBody>
          <a:bodyPr wrap="none">
            <a:spAutoFit/>
          </a:bodyPr>
          <a:lstStyle/>
          <a:p>
            <a:pPr algn="l"/>
            <a:r>
              <a:rPr lang="en-US" sz="800"/>
              <a:t>Graphic 2.3.33 : View Inventory Schedule page (bottom)</a:t>
            </a:r>
          </a:p>
        </p:txBody>
      </p:sp>
      <p:pic>
        <p:nvPicPr>
          <p:cNvPr id="73759" name="Picture 26" descr="View Inventory Schedule page"/>
          <p:cNvPicPr>
            <a:picLocks noChangeAspect="1" noChangeArrowheads="1"/>
          </p:cNvPicPr>
          <p:nvPr/>
        </p:nvPicPr>
        <p:blipFill>
          <a:blip r:embed="rId3" cstate="print"/>
          <a:srcRect/>
          <a:stretch>
            <a:fillRect/>
          </a:stretch>
        </p:blipFill>
        <p:spPr bwMode="auto">
          <a:xfrm>
            <a:off x="4419600" y="3524250"/>
            <a:ext cx="4525963" cy="2562225"/>
          </a:xfrm>
          <a:prstGeom prst="rect">
            <a:avLst/>
          </a:prstGeom>
          <a:noFill/>
          <a:ln w="19050">
            <a:solidFill>
              <a:schemeClr val="tx1"/>
            </a:solidFill>
            <a:miter lim="800000"/>
            <a:headEnd/>
            <a:tailEnd/>
          </a:ln>
        </p:spPr>
      </p:pic>
      <p:sp>
        <p:nvSpPr>
          <p:cNvPr id="2" name="Rectangle 27"/>
          <p:cNvSpPr>
            <a:spLocks noChangeArrowheads="1"/>
          </p:cNvSpPr>
          <p:nvPr/>
        </p:nvSpPr>
        <p:spPr bwMode="auto">
          <a:xfrm>
            <a:off x="6537325" y="5356225"/>
            <a:ext cx="252413" cy="122238"/>
          </a:xfrm>
          <a:prstGeom prst="rect">
            <a:avLst/>
          </a:prstGeom>
          <a:noFill/>
          <a:ln w="19050" algn="ctr">
            <a:solidFill>
              <a:schemeClr val="folHlink"/>
            </a:solidFill>
            <a:miter lim="800000"/>
            <a:headEnd/>
            <a:tailEnd/>
          </a:ln>
        </p:spPr>
        <p:txBody>
          <a:bodyPr wrap="none" anchor="ctr"/>
          <a:lstStyle/>
          <a:p>
            <a:endParaRPr lang="en-US"/>
          </a:p>
        </p:txBody>
      </p:sp>
      <p:sp>
        <p:nvSpPr>
          <p:cNvPr id="73761" name="Rectangle 14"/>
          <p:cNvSpPr>
            <a:spLocks noChangeArrowheads="1"/>
          </p:cNvSpPr>
          <p:nvPr/>
        </p:nvSpPr>
        <p:spPr bwMode="auto">
          <a:xfrm>
            <a:off x="4422775" y="3065463"/>
            <a:ext cx="2562225" cy="214312"/>
          </a:xfrm>
          <a:prstGeom prst="rect">
            <a:avLst/>
          </a:prstGeom>
          <a:noFill/>
          <a:ln w="9525">
            <a:noFill/>
            <a:miter lim="800000"/>
            <a:headEnd/>
            <a:tailEnd/>
          </a:ln>
        </p:spPr>
        <p:txBody>
          <a:bodyPr wrap="none">
            <a:spAutoFit/>
          </a:bodyPr>
          <a:lstStyle/>
          <a:p>
            <a:pPr algn="l"/>
            <a:r>
              <a:rPr lang="en-US" sz="800"/>
              <a:t>Graphic 2.3.32 : View Inventory Schedule page (top)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mtClean="0"/>
              <a:t>Course Topics</a:t>
            </a:r>
          </a:p>
        </p:txBody>
      </p:sp>
      <p:graphicFrame>
        <p:nvGraphicFramePr>
          <p:cNvPr id="10269" name="Group 29"/>
          <p:cNvGraphicFramePr>
            <a:graphicFrameLocks noGrp="1"/>
          </p:cNvGraphicFramePr>
          <p:nvPr>
            <p:ph idx="1"/>
          </p:nvPr>
        </p:nvGraphicFramePr>
        <p:xfrm>
          <a:off x="344488" y="1765300"/>
          <a:ext cx="8402637" cy="2103120"/>
        </p:xfrm>
        <a:graphic>
          <a:graphicData uri="http://schemas.openxmlformats.org/drawingml/2006/table">
            <a:tbl>
              <a:tblPr/>
              <a:tblGrid>
                <a:gridCol w="1785937"/>
                <a:gridCol w="6616700"/>
              </a:tblGrid>
              <a:tr h="83196">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Transfers</a:t>
                      </a:r>
                    </a:p>
                  </a:txBody>
                  <a:tcPr marL="62856" marR="62856" marT="0" marB="0" horzOverflow="overflow">
                    <a:lnL>
                      <a:noFill/>
                    </a:lnL>
                    <a:lnR>
                      <a:noFill/>
                    </a:lnR>
                    <a:lnT>
                      <a:noFill/>
                    </a:lnT>
                    <a:lnB>
                      <a:noFill/>
                    </a:lnB>
                    <a:lnTlToBr>
                      <a:noFill/>
                    </a:lnTlToBr>
                    <a:lnBlToTr>
                      <a:noFill/>
                    </a:lnBlToTr>
                    <a:noFill/>
                  </a:tcPr>
                </a:tc>
              </a:tr>
              <a:tr h="8319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Performing a Workload Mass Transfer</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319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Transferring Cases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319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Transferring Inventory Schedules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90909">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3196">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Support PLCO Request Process</a:t>
                      </a:r>
                      <a:endPar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319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Requesting a PLCO to Support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319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Logging in as a PLCO</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319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7" action="ppaction://hlinksldjump"/>
                        </a:rPr>
                        <a:t>Approving or Disapproving a Support Request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3196">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Revoking a Support Request</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0264"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Two – PLCO, Support PLCO, and Administrator Roles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0" descr="screenerrule.gif"/>
          <p:cNvPicPr>
            <a:picLocks noChangeAspect="1"/>
          </p:cNvPicPr>
          <p:nvPr/>
        </p:nvPicPr>
        <p:blipFill>
          <a:blip r:embed="rId3" cstate="print"/>
          <a:srcRect/>
          <a:stretch>
            <a:fillRect/>
          </a:stretch>
        </p:blipFill>
        <p:spPr bwMode="auto">
          <a:xfrm>
            <a:off x="4210050" y="1881188"/>
            <a:ext cx="4676775" cy="1090612"/>
          </a:xfrm>
          <a:prstGeom prst="rect">
            <a:avLst/>
          </a:prstGeom>
          <a:noFill/>
          <a:ln w="19050">
            <a:solidFill>
              <a:schemeClr val="tx1"/>
            </a:solidFill>
            <a:miter lim="800000"/>
            <a:headEnd/>
            <a:tailEnd/>
          </a:ln>
        </p:spPr>
      </p:pic>
      <p:sp>
        <p:nvSpPr>
          <p:cNvPr id="7475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Fourteen – Applying the Screener Rule</a:t>
            </a:r>
          </a:p>
        </p:txBody>
      </p:sp>
      <p:sp>
        <p:nvSpPr>
          <p:cNvPr id="7475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503FAAC3-77F1-45FE-BCE2-4BEB2F40F7C1}" type="slidenum">
              <a:rPr lang="en-US" sz="800">
                <a:solidFill>
                  <a:schemeClr val="bg1"/>
                </a:solidFill>
                <a:ea typeface="Arial Unicode MS" pitchFamily="34" charset="-128"/>
                <a:cs typeface="Arial Unicode MS" pitchFamily="34" charset="-128"/>
              </a:rPr>
              <a:pPr algn="r" eaLnBrk="0" hangingPunct="0"/>
              <a:t>70</a:t>
            </a:fld>
            <a:endParaRPr lang="en-US" sz="800">
              <a:solidFill>
                <a:schemeClr val="bg1"/>
              </a:solidFill>
              <a:ea typeface="Arial Unicode MS" pitchFamily="34" charset="-128"/>
              <a:cs typeface="Arial Unicode MS" pitchFamily="34" charset="-128"/>
            </a:endParaRPr>
          </a:p>
        </p:txBody>
      </p:sp>
      <p:sp>
        <p:nvSpPr>
          <p:cNvPr id="74757"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Applying the Screener Rule</a:t>
            </a:r>
          </a:p>
        </p:txBody>
      </p:sp>
      <p:sp>
        <p:nvSpPr>
          <p:cNvPr id="74758" name="Text Box 5"/>
          <p:cNvSpPr txBox="1">
            <a:spLocks noChangeArrowheads="1"/>
          </p:cNvSpPr>
          <p:nvPr/>
        </p:nvSpPr>
        <p:spPr bwMode="auto">
          <a:xfrm>
            <a:off x="0" y="1787525"/>
            <a:ext cx="3943350" cy="1370013"/>
          </a:xfrm>
          <a:prstGeom prst="rect">
            <a:avLst/>
          </a:prstGeom>
          <a:noFill/>
          <a:ln w="9525">
            <a:noFill/>
            <a:miter lim="800000"/>
            <a:headEnd/>
            <a:tailEnd/>
          </a:ln>
        </p:spPr>
        <p:txBody>
          <a:bodyPr>
            <a:spAutoFit/>
          </a:bodyPr>
          <a:lstStyle/>
          <a:p>
            <a:pPr algn="l"/>
            <a:r>
              <a:rPr lang="en-US" sz="1200"/>
              <a:t>Once an inventory schedule has been accepted, the PLCO or Administrator may modify the screener rule for the items on the schedule. All items are set to the default screener rule, 001 (WWW for 20 days, followed by GSA for 26 days). You will be able to modify the screener rule until the inventory schedule's status is Disposition - Action Complete.</a:t>
            </a:r>
          </a:p>
        </p:txBody>
      </p:sp>
      <p:graphicFrame>
        <p:nvGraphicFramePr>
          <p:cNvPr id="74772" name="Group 20"/>
          <p:cNvGraphicFramePr>
            <a:graphicFrameLocks noGrp="1"/>
          </p:cNvGraphicFramePr>
          <p:nvPr/>
        </p:nvGraphicFramePr>
        <p:xfrm>
          <a:off x="85725" y="3240088"/>
          <a:ext cx="3876675" cy="3304032"/>
        </p:xfrm>
        <a:graphic>
          <a:graphicData uri="http://schemas.openxmlformats.org/drawingml/2006/table">
            <a:tbl>
              <a:tblPr/>
              <a:tblGrid>
                <a:gridCol w="381481"/>
                <a:gridCol w="3495194"/>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Applying the Screener Rule (Graphics 2.3.34 – 2.3.35)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Start from the </a:t>
                      </a:r>
                      <a:r>
                        <a:rPr kumimoji="0" lang="en-US" sz="1200" b="1" i="0" u="none" strike="noStrike" cap="none" normalizeH="0" baseline="0" dirty="0" smtClean="0">
                          <a:ln>
                            <a:noFill/>
                          </a:ln>
                          <a:solidFill>
                            <a:schemeClr val="tx1"/>
                          </a:solidFill>
                          <a:effectLst/>
                          <a:latin typeface="Arial" pitchFamily="34" charset="0"/>
                        </a:rPr>
                        <a:t>View Inventory Schedule page </a:t>
                      </a:r>
                      <a:r>
                        <a:rPr kumimoji="0" lang="en-US" sz="1200" b="0" i="0" u="none" strike="noStrike" cap="none" normalizeH="0" baseline="0" dirty="0" smtClean="0">
                          <a:ln>
                            <a:noFill/>
                          </a:ln>
                          <a:solidFill>
                            <a:schemeClr val="tx1"/>
                          </a:solidFill>
                          <a:effectLst/>
                          <a:latin typeface="Arial" pitchFamily="34" charset="0"/>
                        </a:rPr>
                        <a:t>(Graphic 2.3.34).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Click the apply screener rule 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Screener Rule page appears (Graphic 2.3.35).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Check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box next to an item</a:t>
                      </a:r>
                      <a:r>
                        <a:rPr kumimoji="0" lang="en-US" sz="1200" b="0" i="0" u="none" strike="noStrike" cap="none" normalizeH="0" baseline="0" dirty="0" smtClean="0">
                          <a:ln>
                            <a:noFill/>
                          </a:ln>
                          <a:solidFill>
                            <a:schemeClr val="tx1"/>
                          </a:solidFill>
                          <a:effectLst/>
                          <a:latin typeface="Arial" pitchFamily="34" charset="0"/>
                        </a:rPr>
                        <a:t> to apply the selected screener rule to that item. You may check one, some, or all of the items.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4549">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Apply</a:t>
                      </a:r>
                      <a:r>
                        <a:rPr kumimoji="0" lang="en-US" sz="1200" b="0" i="0" u="none" strike="noStrike" cap="none" normalizeH="0" baseline="0" dirty="0" smtClean="0">
                          <a:ln>
                            <a:noFill/>
                          </a:ln>
                          <a:solidFill>
                            <a:schemeClr val="tx1"/>
                          </a:solidFill>
                          <a:effectLst/>
                          <a:latin typeface="Arial" pitchFamily="34" charset="0"/>
                        </a:rPr>
                        <a:t> button to apply the screener rule to only the selected items, or</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Apply All</a:t>
                      </a:r>
                      <a:r>
                        <a:rPr kumimoji="0" lang="en-US" sz="1200" b="0" i="0" u="none" strike="noStrike" cap="none" normalizeH="0" baseline="0" dirty="0" smtClean="0">
                          <a:ln>
                            <a:noFill/>
                          </a:ln>
                          <a:solidFill>
                            <a:schemeClr val="tx1"/>
                          </a:solidFill>
                          <a:effectLst/>
                          <a:latin typeface="Arial" pitchFamily="34" charset="0"/>
                        </a:rPr>
                        <a:t> button to apply the screener rule to all the items in the inventory schedule, regardless of whether or not they are selected.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4778" name="Rectangle 34"/>
          <p:cNvSpPr>
            <a:spLocks noChangeArrowheads="1"/>
          </p:cNvSpPr>
          <p:nvPr/>
        </p:nvSpPr>
        <p:spPr bwMode="auto">
          <a:xfrm>
            <a:off x="8123238" y="2290763"/>
            <a:ext cx="658812" cy="133350"/>
          </a:xfrm>
          <a:prstGeom prst="rect">
            <a:avLst/>
          </a:prstGeom>
          <a:noFill/>
          <a:ln w="19050" algn="ctr">
            <a:solidFill>
              <a:schemeClr val="folHlink"/>
            </a:solidFill>
            <a:miter lim="800000"/>
            <a:headEnd/>
            <a:tailEnd/>
          </a:ln>
        </p:spPr>
        <p:txBody>
          <a:bodyPr wrap="none" anchor="ctr"/>
          <a:lstStyle/>
          <a:p>
            <a:endParaRPr lang="en-US"/>
          </a:p>
        </p:txBody>
      </p:sp>
      <p:sp>
        <p:nvSpPr>
          <p:cNvPr id="74779" name="Rectangle 14"/>
          <p:cNvSpPr>
            <a:spLocks noChangeArrowheads="1"/>
          </p:cNvSpPr>
          <p:nvPr/>
        </p:nvSpPr>
        <p:spPr bwMode="auto">
          <a:xfrm>
            <a:off x="4191000" y="2995613"/>
            <a:ext cx="2703513" cy="214312"/>
          </a:xfrm>
          <a:prstGeom prst="rect">
            <a:avLst/>
          </a:prstGeom>
          <a:noFill/>
          <a:ln w="9525">
            <a:noFill/>
            <a:miter lim="800000"/>
            <a:headEnd/>
            <a:tailEnd/>
          </a:ln>
        </p:spPr>
        <p:txBody>
          <a:bodyPr wrap="none">
            <a:spAutoFit/>
          </a:bodyPr>
          <a:lstStyle/>
          <a:p>
            <a:pPr algn="l"/>
            <a:r>
              <a:rPr lang="en-US" sz="800"/>
              <a:t>Graphic 2.3.34: View Inventory Schedule page (bottom)</a:t>
            </a:r>
          </a:p>
        </p:txBody>
      </p:sp>
      <p:pic>
        <p:nvPicPr>
          <p:cNvPr id="74780" name="Picture 19" descr="Screener Rule page"/>
          <p:cNvPicPr>
            <a:picLocks noChangeAspect="1" noChangeArrowheads="1"/>
          </p:cNvPicPr>
          <p:nvPr/>
        </p:nvPicPr>
        <p:blipFill>
          <a:blip r:embed="rId4" cstate="print"/>
          <a:srcRect/>
          <a:stretch>
            <a:fillRect/>
          </a:stretch>
        </p:blipFill>
        <p:spPr bwMode="auto">
          <a:xfrm>
            <a:off x="4211638" y="3313113"/>
            <a:ext cx="4675187" cy="2808287"/>
          </a:xfrm>
          <a:prstGeom prst="rect">
            <a:avLst/>
          </a:prstGeom>
          <a:noFill/>
          <a:ln w="19050">
            <a:solidFill>
              <a:schemeClr val="tx1"/>
            </a:solidFill>
            <a:miter lim="800000"/>
            <a:headEnd/>
            <a:tailEnd/>
          </a:ln>
        </p:spPr>
      </p:pic>
      <p:sp>
        <p:nvSpPr>
          <p:cNvPr id="74781" name="Rectangle 14"/>
          <p:cNvSpPr>
            <a:spLocks noChangeArrowheads="1"/>
          </p:cNvSpPr>
          <p:nvPr/>
        </p:nvSpPr>
        <p:spPr bwMode="auto">
          <a:xfrm>
            <a:off x="4181475" y="6154738"/>
            <a:ext cx="1851025" cy="214312"/>
          </a:xfrm>
          <a:prstGeom prst="rect">
            <a:avLst/>
          </a:prstGeom>
          <a:noFill/>
          <a:ln w="9525">
            <a:noFill/>
            <a:miter lim="800000"/>
            <a:headEnd/>
            <a:tailEnd/>
          </a:ln>
        </p:spPr>
        <p:txBody>
          <a:bodyPr wrap="none">
            <a:spAutoFit/>
          </a:bodyPr>
          <a:lstStyle/>
          <a:p>
            <a:pPr algn="l"/>
            <a:r>
              <a:rPr lang="en-US" sz="800"/>
              <a:t>Graphic 2.3.35 : Screener Rule page</a:t>
            </a:r>
          </a:p>
        </p:txBody>
      </p:sp>
      <p:sp>
        <p:nvSpPr>
          <p:cNvPr id="74782" name="Rectangle 23"/>
          <p:cNvSpPr>
            <a:spLocks noChangeArrowheads="1"/>
          </p:cNvSpPr>
          <p:nvPr/>
        </p:nvSpPr>
        <p:spPr bwMode="auto">
          <a:xfrm>
            <a:off x="6259513" y="5768975"/>
            <a:ext cx="473075" cy="133350"/>
          </a:xfrm>
          <a:prstGeom prst="rect">
            <a:avLst/>
          </a:prstGeom>
          <a:noFill/>
          <a:ln w="19050" algn="ctr">
            <a:solidFill>
              <a:schemeClr val="folHlink"/>
            </a:solidFill>
            <a:miter lim="800000"/>
            <a:headEnd/>
            <a:tailEnd/>
          </a:ln>
        </p:spPr>
        <p:txBody>
          <a:bodyPr wrap="none" anchor="ctr"/>
          <a:lstStyle/>
          <a:p>
            <a:endParaRPr lang="en-US"/>
          </a:p>
        </p:txBody>
      </p:sp>
      <p:sp>
        <p:nvSpPr>
          <p:cNvPr id="74783" name="Rectangle 22"/>
          <p:cNvSpPr>
            <a:spLocks noChangeArrowheads="1"/>
          </p:cNvSpPr>
          <p:nvPr/>
        </p:nvSpPr>
        <p:spPr bwMode="auto">
          <a:xfrm>
            <a:off x="5981700" y="5768975"/>
            <a:ext cx="265113" cy="133350"/>
          </a:xfrm>
          <a:prstGeom prst="rect">
            <a:avLst/>
          </a:prstGeom>
          <a:noFill/>
          <a:ln w="19050" algn="ctr">
            <a:solidFill>
              <a:schemeClr val="folHlink"/>
            </a:solidFill>
            <a:miter lim="800000"/>
            <a:headEnd/>
            <a:tailEnd/>
          </a:ln>
        </p:spPr>
        <p:txBody>
          <a:bodyPr wrap="none" anchor="ctr"/>
          <a:lstStyle/>
          <a:p>
            <a:endParaRPr lang="en-US"/>
          </a:p>
        </p:txBody>
      </p:sp>
      <p:sp>
        <p:nvSpPr>
          <p:cNvPr id="74784" name="Rectangle 24"/>
          <p:cNvSpPr>
            <a:spLocks noChangeArrowheads="1"/>
          </p:cNvSpPr>
          <p:nvPr/>
        </p:nvSpPr>
        <p:spPr bwMode="auto">
          <a:xfrm>
            <a:off x="4273550" y="5522913"/>
            <a:ext cx="144463" cy="131762"/>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idx="4294967295"/>
          </p:nvPr>
        </p:nvSpPr>
        <p:spPr>
          <a:xfrm>
            <a:off x="1755775" y="282575"/>
            <a:ext cx="7388225" cy="717550"/>
          </a:xfrm>
        </p:spPr>
        <p:txBody>
          <a:bodyPr/>
          <a:lstStyle/>
          <a:p>
            <a:pPr eaLnBrk="1" hangingPunct="1"/>
            <a:r>
              <a:rPr lang="en-US" sz="1900" smtClean="0"/>
              <a:t>Topic Fifteen – Reviewing Submitted Withdrawal Requests</a:t>
            </a:r>
          </a:p>
        </p:txBody>
      </p:sp>
      <p:sp>
        <p:nvSpPr>
          <p:cNvPr id="7577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D6993E1-E52C-4253-AD34-90DA860A2D38}" type="slidenum">
              <a:rPr lang="en-US" sz="800">
                <a:solidFill>
                  <a:schemeClr val="bg1"/>
                </a:solidFill>
                <a:ea typeface="Arial Unicode MS" pitchFamily="34" charset="-128"/>
                <a:cs typeface="Arial Unicode MS" pitchFamily="34" charset="-128"/>
              </a:rPr>
              <a:pPr algn="r" eaLnBrk="0" hangingPunct="0"/>
              <a:t>71</a:t>
            </a:fld>
            <a:endParaRPr lang="en-US" sz="800">
              <a:solidFill>
                <a:schemeClr val="bg1"/>
              </a:solidFill>
              <a:ea typeface="Arial Unicode MS" pitchFamily="34" charset="-128"/>
              <a:cs typeface="Arial Unicode MS" pitchFamily="34" charset="-128"/>
            </a:endParaRPr>
          </a:p>
        </p:txBody>
      </p:sp>
      <p:sp>
        <p:nvSpPr>
          <p:cNvPr id="75780" name="Rectangle 3"/>
          <p:cNvSpPr txBox="1">
            <a:spLocks noChangeArrowheads="1"/>
          </p:cNvSpPr>
          <p:nvPr/>
        </p:nvSpPr>
        <p:spPr bwMode="auto">
          <a:xfrm>
            <a:off x="0" y="1220788"/>
            <a:ext cx="50673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Reviewing Submitted Withdrawal Requests</a:t>
            </a:r>
          </a:p>
        </p:txBody>
      </p:sp>
      <p:sp>
        <p:nvSpPr>
          <p:cNvPr id="75781" name="Text Box 5"/>
          <p:cNvSpPr txBox="1">
            <a:spLocks noChangeArrowheads="1"/>
          </p:cNvSpPr>
          <p:nvPr/>
        </p:nvSpPr>
        <p:spPr bwMode="auto">
          <a:xfrm>
            <a:off x="0" y="1787525"/>
            <a:ext cx="4200525" cy="1187450"/>
          </a:xfrm>
          <a:prstGeom prst="rect">
            <a:avLst/>
          </a:prstGeom>
          <a:noFill/>
          <a:ln w="9525">
            <a:noFill/>
            <a:miter lim="800000"/>
            <a:headEnd/>
            <a:tailEnd/>
          </a:ln>
        </p:spPr>
        <p:txBody>
          <a:bodyPr>
            <a:spAutoFit/>
          </a:bodyPr>
          <a:lstStyle/>
          <a:p>
            <a:pPr algn="l"/>
            <a:r>
              <a:rPr lang="en-US" sz="1200"/>
              <a:t>When a Contractor needs to withdraw an inventory schedule or line item, he or she initiates a request for withdrawal to the PLCO. The items requested for withdrawal become unavailable when the request is submitted, and will remain unavailable unless the PLCO or Administrator disapproves the request.</a:t>
            </a:r>
          </a:p>
        </p:txBody>
      </p:sp>
      <p:graphicFrame>
        <p:nvGraphicFramePr>
          <p:cNvPr id="76825" name="Group 25"/>
          <p:cNvGraphicFramePr>
            <a:graphicFrameLocks noGrp="1"/>
          </p:cNvGraphicFramePr>
          <p:nvPr/>
        </p:nvGraphicFramePr>
        <p:xfrm>
          <a:off x="152400" y="3073400"/>
          <a:ext cx="3427413" cy="3060827"/>
        </p:xfrm>
        <a:graphic>
          <a:graphicData uri="http://schemas.openxmlformats.org/drawingml/2006/table">
            <a:tbl>
              <a:tblPr/>
              <a:tblGrid>
                <a:gridCol w="430213"/>
                <a:gridCol w="2997200"/>
              </a:tblGrid>
              <a:tr h="45720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Reviewing Submitted Withdrawal Requests (Graphics 2.3.36 – 2.3.40)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302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Start</a:t>
                      </a:r>
                      <a:r>
                        <a:rPr kumimoji="0" lang="en-US" sz="1200" b="0" i="0" u="none" strike="noStrike" cap="none" normalizeH="0" baseline="0" smtClean="0">
                          <a:ln>
                            <a:noFill/>
                          </a:ln>
                          <a:solidFill>
                            <a:schemeClr val="tx1"/>
                          </a:solidFill>
                          <a:effectLst/>
                          <a:latin typeface="Arial" pitchFamily="34" charset="0"/>
                        </a:rPr>
                        <a:t> from the </a:t>
                      </a:r>
                      <a:r>
                        <a:rPr kumimoji="0" lang="en-US" sz="1200" b="1" i="0" u="none" strike="noStrike" cap="none" normalizeH="0" baseline="0" smtClean="0">
                          <a:ln>
                            <a:noFill/>
                          </a:ln>
                          <a:solidFill>
                            <a:schemeClr val="tx1"/>
                          </a:solidFill>
                          <a:effectLst/>
                          <a:latin typeface="Arial" pitchFamily="34" charset="0"/>
                        </a:rPr>
                        <a:t>Home Page </a:t>
                      </a:r>
                      <a:r>
                        <a:rPr kumimoji="0" lang="en-US" sz="1200" b="0" i="0" u="none" strike="noStrike" cap="none" normalizeH="0" baseline="0" smtClean="0">
                          <a:ln>
                            <a:noFill/>
                          </a:ln>
                          <a:solidFill>
                            <a:schemeClr val="tx1"/>
                          </a:solidFill>
                          <a:effectLst/>
                          <a:latin typeface="Arial" pitchFamily="34" charset="0"/>
                        </a:rPr>
                        <a:t>(Graphic 2.3.36).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461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Inventory Withdrawal Requests Submitted for your Acceptance</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Withdrawal Requests page appears (Graphic 2.3.37).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271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inventory schedule</a:t>
                      </a:r>
                      <a:r>
                        <a:rPr kumimoji="0" lang="en-US" sz="1200" b="0" i="0" u="none" strike="noStrike" cap="none" normalizeH="0" baseline="0" smtClean="0">
                          <a:ln>
                            <a:noFill/>
                          </a:ln>
                          <a:solidFill>
                            <a:schemeClr val="tx1"/>
                          </a:solidFill>
                          <a:effectLst/>
                          <a:latin typeface="Arial" pitchFamily="34" charset="0"/>
                        </a:rPr>
                        <a:t> you wish to approve for withdrawal.</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Withdraw Line Item page appears (Graphic 2.3.38).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5798" name="Rectangle 14"/>
          <p:cNvSpPr>
            <a:spLocks noChangeArrowheads="1"/>
          </p:cNvSpPr>
          <p:nvPr/>
        </p:nvSpPr>
        <p:spPr bwMode="auto">
          <a:xfrm>
            <a:off x="3887788" y="6272213"/>
            <a:ext cx="2162175" cy="214312"/>
          </a:xfrm>
          <a:prstGeom prst="rect">
            <a:avLst/>
          </a:prstGeom>
          <a:noFill/>
          <a:ln w="9525">
            <a:noFill/>
            <a:miter lim="800000"/>
            <a:headEnd/>
            <a:tailEnd/>
          </a:ln>
        </p:spPr>
        <p:txBody>
          <a:bodyPr wrap="none">
            <a:spAutoFit/>
          </a:bodyPr>
          <a:lstStyle/>
          <a:p>
            <a:pPr algn="l"/>
            <a:r>
              <a:rPr lang="en-US" sz="800"/>
              <a:t>Graphic 2.3.37 : Withdrawal Requests page</a:t>
            </a:r>
          </a:p>
        </p:txBody>
      </p:sp>
      <p:pic>
        <p:nvPicPr>
          <p:cNvPr id="75799" name="Picture 20" descr="Withdrawal Requests page"/>
          <p:cNvPicPr>
            <a:picLocks noChangeAspect="1" noChangeArrowheads="1"/>
          </p:cNvPicPr>
          <p:nvPr/>
        </p:nvPicPr>
        <p:blipFill>
          <a:blip r:embed="rId3" cstate="print"/>
          <a:srcRect/>
          <a:stretch>
            <a:fillRect/>
          </a:stretch>
        </p:blipFill>
        <p:spPr bwMode="auto">
          <a:xfrm>
            <a:off x="3908425" y="4762500"/>
            <a:ext cx="4978400" cy="1495425"/>
          </a:xfrm>
          <a:prstGeom prst="rect">
            <a:avLst/>
          </a:prstGeom>
          <a:noFill/>
          <a:ln w="19050">
            <a:solidFill>
              <a:schemeClr val="tx1"/>
            </a:solidFill>
            <a:miter lim="800000"/>
            <a:headEnd/>
            <a:tailEnd/>
          </a:ln>
        </p:spPr>
      </p:pic>
      <p:pic>
        <p:nvPicPr>
          <p:cNvPr id="75800" name="Picture 9" descr="home.gif"/>
          <p:cNvPicPr>
            <a:picLocks noChangeAspect="1"/>
          </p:cNvPicPr>
          <p:nvPr/>
        </p:nvPicPr>
        <p:blipFill>
          <a:blip r:embed="rId4" cstate="print"/>
          <a:srcRect/>
          <a:stretch>
            <a:fillRect/>
          </a:stretch>
        </p:blipFill>
        <p:spPr bwMode="auto">
          <a:xfrm>
            <a:off x="4294188" y="1824038"/>
            <a:ext cx="4583112" cy="2557462"/>
          </a:xfrm>
          <a:prstGeom prst="rect">
            <a:avLst/>
          </a:prstGeom>
          <a:noFill/>
          <a:ln w="19050">
            <a:solidFill>
              <a:schemeClr val="tx1"/>
            </a:solidFill>
            <a:miter lim="800000"/>
            <a:headEnd/>
            <a:tailEnd/>
          </a:ln>
        </p:spPr>
      </p:pic>
      <p:sp>
        <p:nvSpPr>
          <p:cNvPr id="75801" name="Rectangle 14"/>
          <p:cNvSpPr>
            <a:spLocks noChangeArrowheads="1"/>
          </p:cNvSpPr>
          <p:nvPr/>
        </p:nvSpPr>
        <p:spPr bwMode="auto">
          <a:xfrm>
            <a:off x="4286250" y="4402138"/>
            <a:ext cx="2565400" cy="214312"/>
          </a:xfrm>
          <a:prstGeom prst="rect">
            <a:avLst/>
          </a:prstGeom>
          <a:noFill/>
          <a:ln w="9525">
            <a:noFill/>
            <a:miter lim="800000"/>
            <a:headEnd/>
            <a:tailEnd/>
          </a:ln>
        </p:spPr>
        <p:txBody>
          <a:bodyPr wrap="none">
            <a:spAutoFit/>
          </a:bodyPr>
          <a:lstStyle/>
          <a:p>
            <a:pPr algn="l"/>
            <a:r>
              <a:rPr lang="en-US" sz="800"/>
              <a:t>Graphic 2.3.36 : Plant Clearance Officer Home Page</a:t>
            </a:r>
          </a:p>
        </p:txBody>
      </p:sp>
      <p:sp>
        <p:nvSpPr>
          <p:cNvPr id="75802" name="Rectangle 23"/>
          <p:cNvSpPr>
            <a:spLocks noChangeArrowheads="1"/>
          </p:cNvSpPr>
          <p:nvPr/>
        </p:nvSpPr>
        <p:spPr bwMode="auto">
          <a:xfrm>
            <a:off x="3963988" y="5800725"/>
            <a:ext cx="684212" cy="95250"/>
          </a:xfrm>
          <a:prstGeom prst="rect">
            <a:avLst/>
          </a:prstGeom>
          <a:noFill/>
          <a:ln w="19050" algn="ctr">
            <a:solidFill>
              <a:schemeClr val="folHlink"/>
            </a:solidFill>
            <a:miter lim="800000"/>
            <a:headEnd/>
            <a:tailEnd/>
          </a:ln>
        </p:spPr>
        <p:txBody>
          <a:bodyPr wrap="none" anchor="ctr"/>
          <a:lstStyle/>
          <a:p>
            <a:endParaRPr lang="en-US"/>
          </a:p>
        </p:txBody>
      </p:sp>
      <p:sp>
        <p:nvSpPr>
          <p:cNvPr id="75803" name="Rectangle 23"/>
          <p:cNvSpPr>
            <a:spLocks noChangeArrowheads="1"/>
          </p:cNvSpPr>
          <p:nvPr/>
        </p:nvSpPr>
        <p:spPr bwMode="auto">
          <a:xfrm>
            <a:off x="4430713" y="2895600"/>
            <a:ext cx="2008187" cy="920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idx="4294967295"/>
          </p:nvPr>
        </p:nvSpPr>
        <p:spPr>
          <a:xfrm>
            <a:off x="1755775" y="282575"/>
            <a:ext cx="7388225" cy="717550"/>
          </a:xfrm>
        </p:spPr>
        <p:txBody>
          <a:bodyPr/>
          <a:lstStyle/>
          <a:p>
            <a:pPr eaLnBrk="1" hangingPunct="1"/>
            <a:r>
              <a:rPr lang="en-US" sz="1900" smtClean="0"/>
              <a:t>Topic Fifteen – Reviewing Submitted Withdrawal Requests</a:t>
            </a:r>
          </a:p>
        </p:txBody>
      </p:sp>
      <p:sp>
        <p:nvSpPr>
          <p:cNvPr id="7680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BF673E5-AECF-4270-BD72-B06460334138}" type="slidenum">
              <a:rPr lang="en-US" sz="800">
                <a:solidFill>
                  <a:schemeClr val="bg1"/>
                </a:solidFill>
                <a:ea typeface="Arial Unicode MS" pitchFamily="34" charset="-128"/>
                <a:cs typeface="Arial Unicode MS" pitchFamily="34" charset="-128"/>
              </a:rPr>
              <a:pPr algn="r" eaLnBrk="0" hangingPunct="0"/>
              <a:t>72</a:t>
            </a:fld>
            <a:endParaRPr lang="en-US" sz="800">
              <a:solidFill>
                <a:schemeClr val="bg1"/>
              </a:solidFill>
              <a:ea typeface="Arial Unicode MS" pitchFamily="34" charset="-128"/>
              <a:cs typeface="Arial Unicode MS" pitchFamily="34" charset="-128"/>
            </a:endParaRPr>
          </a:p>
        </p:txBody>
      </p:sp>
      <p:sp>
        <p:nvSpPr>
          <p:cNvPr id="76804" name="Rectangle 3"/>
          <p:cNvSpPr txBox="1">
            <a:spLocks noChangeArrowheads="1"/>
          </p:cNvSpPr>
          <p:nvPr/>
        </p:nvSpPr>
        <p:spPr bwMode="auto">
          <a:xfrm>
            <a:off x="0" y="1220788"/>
            <a:ext cx="5908675"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Reviewing Submitted Withdrawal Requests – Continued </a:t>
            </a:r>
          </a:p>
        </p:txBody>
      </p:sp>
      <p:graphicFrame>
        <p:nvGraphicFramePr>
          <p:cNvPr id="76829" name="Group 29"/>
          <p:cNvGraphicFramePr>
            <a:graphicFrameLocks noGrp="1"/>
          </p:cNvGraphicFramePr>
          <p:nvPr/>
        </p:nvGraphicFramePr>
        <p:xfrm>
          <a:off x="201613" y="1881188"/>
          <a:ext cx="3165475" cy="2804160"/>
        </p:xfrm>
        <a:graphic>
          <a:graphicData uri="http://schemas.openxmlformats.org/drawingml/2006/table">
            <a:tbl>
              <a:tblPr/>
              <a:tblGrid>
                <a:gridCol w="398462"/>
                <a:gridCol w="2767013"/>
              </a:tblGrid>
              <a:tr h="123825">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Reviewing Submitted Withdrawal Requests (Graphics 2.3.36 – 2.3.40)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428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items you approve for withdrawal.</a:t>
                      </a:r>
                      <a:endParaRPr kumimoji="0" lang="en-US" sz="1200" b="0" i="1"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97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Withdraw Line Item page displays the UIIs being withdrawn (Graphic 2.3.39).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92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Continue</a:t>
                      </a:r>
                      <a:r>
                        <a:rPr kumimoji="0" lang="en-US" sz="1200" b="0" i="0" u="none" strike="noStrike" cap="none" normalizeH="0" baseline="0" smtClean="0">
                          <a:ln>
                            <a:noFill/>
                          </a:ln>
                          <a:solidFill>
                            <a:schemeClr val="tx1"/>
                          </a:solidFill>
                          <a:effectLst/>
                          <a:latin typeface="Arial" pitchFamily="34" charset="0"/>
                        </a:rPr>
                        <a:t> button on the Withdraw Line Item page.</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Update Comments page appears (Graphic 2.3.40).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6821" name="Picture 23" descr="Review UII to Withdraw page"/>
          <p:cNvPicPr>
            <a:picLocks noChangeAspect="1" noChangeArrowheads="1"/>
          </p:cNvPicPr>
          <p:nvPr/>
        </p:nvPicPr>
        <p:blipFill>
          <a:blip r:embed="rId3" cstate="print"/>
          <a:srcRect/>
          <a:stretch>
            <a:fillRect/>
          </a:stretch>
        </p:blipFill>
        <p:spPr bwMode="auto">
          <a:xfrm>
            <a:off x="3657600" y="4114800"/>
            <a:ext cx="5143500" cy="1768475"/>
          </a:xfrm>
          <a:prstGeom prst="rect">
            <a:avLst/>
          </a:prstGeom>
          <a:noFill/>
          <a:ln w="19050">
            <a:solidFill>
              <a:schemeClr val="tx1"/>
            </a:solidFill>
            <a:miter lim="800000"/>
            <a:headEnd/>
            <a:tailEnd/>
          </a:ln>
        </p:spPr>
      </p:pic>
      <p:pic>
        <p:nvPicPr>
          <p:cNvPr id="76822" name="Picture 21" descr="Withdraw Line Item page"/>
          <p:cNvPicPr>
            <a:picLocks noChangeAspect="1" noChangeArrowheads="1"/>
          </p:cNvPicPr>
          <p:nvPr/>
        </p:nvPicPr>
        <p:blipFill>
          <a:blip r:embed="rId4" cstate="print"/>
          <a:srcRect/>
          <a:stretch>
            <a:fillRect/>
          </a:stretch>
        </p:blipFill>
        <p:spPr bwMode="auto">
          <a:xfrm>
            <a:off x="3671888" y="1866900"/>
            <a:ext cx="5110162" cy="1809750"/>
          </a:xfrm>
          <a:prstGeom prst="rect">
            <a:avLst/>
          </a:prstGeom>
          <a:noFill/>
          <a:ln w="19050">
            <a:solidFill>
              <a:schemeClr val="tx1"/>
            </a:solidFill>
            <a:miter lim="800000"/>
            <a:headEnd/>
            <a:tailEnd/>
          </a:ln>
        </p:spPr>
      </p:pic>
      <p:sp>
        <p:nvSpPr>
          <p:cNvPr id="76823" name="Rectangle 14"/>
          <p:cNvSpPr>
            <a:spLocks noChangeArrowheads="1"/>
          </p:cNvSpPr>
          <p:nvPr/>
        </p:nvSpPr>
        <p:spPr bwMode="auto">
          <a:xfrm>
            <a:off x="3657600" y="3687763"/>
            <a:ext cx="2071688" cy="214312"/>
          </a:xfrm>
          <a:prstGeom prst="rect">
            <a:avLst/>
          </a:prstGeom>
          <a:noFill/>
          <a:ln w="9525">
            <a:noFill/>
            <a:miter lim="800000"/>
            <a:headEnd/>
            <a:tailEnd/>
          </a:ln>
        </p:spPr>
        <p:txBody>
          <a:bodyPr wrap="none">
            <a:spAutoFit/>
          </a:bodyPr>
          <a:lstStyle/>
          <a:p>
            <a:pPr algn="l"/>
            <a:r>
              <a:rPr lang="en-US" sz="800"/>
              <a:t>Graphic 2.3.38 : Withdraw Line Item page</a:t>
            </a:r>
          </a:p>
        </p:txBody>
      </p:sp>
      <p:sp>
        <p:nvSpPr>
          <p:cNvPr id="76824" name="Rectangle 14"/>
          <p:cNvSpPr>
            <a:spLocks noChangeArrowheads="1"/>
          </p:cNvSpPr>
          <p:nvPr/>
        </p:nvSpPr>
        <p:spPr bwMode="auto">
          <a:xfrm>
            <a:off x="3638550" y="5888038"/>
            <a:ext cx="2071688" cy="214312"/>
          </a:xfrm>
          <a:prstGeom prst="rect">
            <a:avLst/>
          </a:prstGeom>
          <a:noFill/>
          <a:ln w="9525">
            <a:noFill/>
            <a:miter lim="800000"/>
            <a:headEnd/>
            <a:tailEnd/>
          </a:ln>
        </p:spPr>
        <p:txBody>
          <a:bodyPr wrap="none">
            <a:spAutoFit/>
          </a:bodyPr>
          <a:lstStyle/>
          <a:p>
            <a:pPr algn="l"/>
            <a:r>
              <a:rPr lang="en-US" sz="800"/>
              <a:t>Graphic 2.3.39 : Withdraw Line Item page</a:t>
            </a:r>
          </a:p>
        </p:txBody>
      </p:sp>
      <p:sp>
        <p:nvSpPr>
          <p:cNvPr id="76825" name="Rectangle 23"/>
          <p:cNvSpPr>
            <a:spLocks noChangeArrowheads="1"/>
          </p:cNvSpPr>
          <p:nvPr/>
        </p:nvSpPr>
        <p:spPr bwMode="auto">
          <a:xfrm>
            <a:off x="5859463" y="3305175"/>
            <a:ext cx="388937" cy="123825"/>
          </a:xfrm>
          <a:prstGeom prst="rect">
            <a:avLst/>
          </a:prstGeom>
          <a:noFill/>
          <a:ln w="19050" algn="ctr">
            <a:solidFill>
              <a:schemeClr val="folHlink"/>
            </a:solidFill>
            <a:miter lim="800000"/>
            <a:headEnd/>
            <a:tailEnd/>
          </a:ln>
        </p:spPr>
        <p:txBody>
          <a:bodyPr wrap="none" anchor="ctr"/>
          <a:lstStyle/>
          <a:p>
            <a:endParaRPr lang="en-US"/>
          </a:p>
        </p:txBody>
      </p:sp>
      <p:sp>
        <p:nvSpPr>
          <p:cNvPr id="76826" name="Rectangle 23"/>
          <p:cNvSpPr>
            <a:spLocks noChangeArrowheads="1"/>
          </p:cNvSpPr>
          <p:nvPr/>
        </p:nvSpPr>
        <p:spPr bwMode="auto">
          <a:xfrm>
            <a:off x="3763963" y="3181350"/>
            <a:ext cx="112712" cy="123825"/>
          </a:xfrm>
          <a:prstGeom prst="rect">
            <a:avLst/>
          </a:prstGeom>
          <a:noFill/>
          <a:ln w="19050" algn="ctr">
            <a:solidFill>
              <a:schemeClr val="folHlink"/>
            </a:solidFill>
            <a:miter lim="800000"/>
            <a:headEnd/>
            <a:tailEnd/>
          </a:ln>
        </p:spPr>
        <p:txBody>
          <a:bodyPr wrap="none" anchor="ctr"/>
          <a:lstStyle/>
          <a:p>
            <a:endParaRPr lang="en-US"/>
          </a:p>
        </p:txBody>
      </p:sp>
      <p:sp>
        <p:nvSpPr>
          <p:cNvPr id="76827" name="Rectangle 23"/>
          <p:cNvSpPr>
            <a:spLocks noChangeArrowheads="1"/>
          </p:cNvSpPr>
          <p:nvPr/>
        </p:nvSpPr>
        <p:spPr bwMode="auto">
          <a:xfrm>
            <a:off x="5840413" y="5505450"/>
            <a:ext cx="407987"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755775" y="282575"/>
            <a:ext cx="7388225" cy="717550"/>
          </a:xfrm>
        </p:spPr>
        <p:txBody>
          <a:bodyPr/>
          <a:lstStyle/>
          <a:p>
            <a:pPr eaLnBrk="1" hangingPunct="1"/>
            <a:r>
              <a:rPr lang="en-US" sz="1900" smtClean="0"/>
              <a:t>Topic Fifteen – Reviewing Submitted Withdrawal Requests</a:t>
            </a:r>
          </a:p>
        </p:txBody>
      </p:sp>
      <p:sp>
        <p:nvSpPr>
          <p:cNvPr id="77827" name="Rectangle 3"/>
          <p:cNvSpPr txBox="1">
            <a:spLocks noChangeArrowheads="1"/>
          </p:cNvSpPr>
          <p:nvPr/>
        </p:nvSpPr>
        <p:spPr bwMode="auto">
          <a:xfrm>
            <a:off x="0" y="1220788"/>
            <a:ext cx="6173788"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Reviewing Submitted Withdrawal Requests – Continued </a:t>
            </a:r>
          </a:p>
        </p:txBody>
      </p:sp>
      <p:graphicFrame>
        <p:nvGraphicFramePr>
          <p:cNvPr id="77848" name="Group 24"/>
          <p:cNvGraphicFramePr>
            <a:graphicFrameLocks noGrp="1"/>
          </p:cNvGraphicFramePr>
          <p:nvPr>
            <p:ph idx="1"/>
          </p:nvPr>
        </p:nvGraphicFramePr>
        <p:xfrm>
          <a:off x="200025" y="1760538"/>
          <a:ext cx="2981325" cy="4035552"/>
        </p:xfrm>
        <a:graphic>
          <a:graphicData uri="http://schemas.openxmlformats.org/drawingml/2006/table">
            <a:tbl>
              <a:tblPr/>
              <a:tblGrid>
                <a:gridCol w="361950"/>
                <a:gridCol w="2619375"/>
              </a:tblGrid>
              <a:tr h="161925">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Reviewing Submitted Withdrawal Requests (Graphics 2.3.36 – 2.3.40)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4206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regarding the withdrawal request to send them in an E-Mail message to the Contractor who submitted the withdrawal request.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61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Update and Send E-Mail to Contractor</a:t>
                      </a:r>
                      <a:r>
                        <a:rPr kumimoji="0" lang="en-US" sz="1200" b="0" i="0" u="none" strike="noStrike" cap="none" normalizeH="0" baseline="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Your comments will be sent in an E-Mail message. The withdrawn item(s) will have the disposition code WD – Withdrawn assigned to them. If the entire inventory schedule was withdrawn, it will appear under the Active tab of the Inventory Schedules Workload with Disposition – Action Complete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784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EAE2DD5-271D-4B73-AA28-C51A0CF731AF}" type="slidenum">
              <a:rPr lang="en-US" sz="800">
                <a:solidFill>
                  <a:schemeClr val="bg1"/>
                </a:solidFill>
                <a:ea typeface="Arial Unicode MS" pitchFamily="34" charset="-128"/>
                <a:cs typeface="Arial Unicode MS" pitchFamily="34" charset="-128"/>
              </a:rPr>
              <a:pPr algn="r" eaLnBrk="0" hangingPunct="0"/>
              <a:t>73</a:t>
            </a:fld>
            <a:endParaRPr lang="en-US" sz="800">
              <a:solidFill>
                <a:schemeClr val="bg1"/>
              </a:solidFill>
              <a:ea typeface="Arial Unicode MS" pitchFamily="34" charset="-128"/>
              <a:cs typeface="Arial Unicode MS" pitchFamily="34" charset="-128"/>
            </a:endParaRPr>
          </a:p>
        </p:txBody>
      </p:sp>
      <p:pic>
        <p:nvPicPr>
          <p:cNvPr id="77842" name="Picture 24" descr="Update Comments page"/>
          <p:cNvPicPr>
            <a:picLocks noChangeAspect="1" noChangeArrowheads="1"/>
          </p:cNvPicPr>
          <p:nvPr/>
        </p:nvPicPr>
        <p:blipFill>
          <a:blip r:embed="rId2" cstate="print"/>
          <a:srcRect/>
          <a:stretch>
            <a:fillRect/>
          </a:stretch>
        </p:blipFill>
        <p:spPr bwMode="auto">
          <a:xfrm>
            <a:off x="3448050" y="1781175"/>
            <a:ext cx="5486400" cy="2419350"/>
          </a:xfrm>
          <a:prstGeom prst="rect">
            <a:avLst/>
          </a:prstGeom>
          <a:noFill/>
          <a:ln w="19050">
            <a:solidFill>
              <a:schemeClr val="tx1"/>
            </a:solidFill>
            <a:miter lim="800000"/>
            <a:headEnd/>
            <a:tailEnd/>
          </a:ln>
        </p:spPr>
      </p:pic>
      <p:sp>
        <p:nvSpPr>
          <p:cNvPr id="77843" name="Rectangle 14"/>
          <p:cNvSpPr>
            <a:spLocks noChangeArrowheads="1"/>
          </p:cNvSpPr>
          <p:nvPr/>
        </p:nvSpPr>
        <p:spPr bwMode="auto">
          <a:xfrm>
            <a:off x="3438525" y="4221163"/>
            <a:ext cx="2049463" cy="214312"/>
          </a:xfrm>
          <a:prstGeom prst="rect">
            <a:avLst/>
          </a:prstGeom>
          <a:noFill/>
          <a:ln w="9525">
            <a:noFill/>
            <a:miter lim="800000"/>
            <a:headEnd/>
            <a:tailEnd/>
          </a:ln>
        </p:spPr>
        <p:txBody>
          <a:bodyPr wrap="none">
            <a:spAutoFit/>
          </a:bodyPr>
          <a:lstStyle/>
          <a:p>
            <a:pPr algn="l"/>
            <a:r>
              <a:rPr lang="en-US" sz="800"/>
              <a:t>Graphic 2.3.40 : Update Comments page</a:t>
            </a:r>
          </a:p>
        </p:txBody>
      </p:sp>
      <p:sp>
        <p:nvSpPr>
          <p:cNvPr id="77844" name="Rectangle 23"/>
          <p:cNvSpPr>
            <a:spLocks noChangeArrowheads="1"/>
          </p:cNvSpPr>
          <p:nvPr/>
        </p:nvSpPr>
        <p:spPr bwMode="auto">
          <a:xfrm>
            <a:off x="5030788" y="3819525"/>
            <a:ext cx="1912937"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a:xfrm>
            <a:off x="1755775" y="282575"/>
            <a:ext cx="7388225" cy="717550"/>
          </a:xfrm>
        </p:spPr>
        <p:txBody>
          <a:bodyPr/>
          <a:lstStyle/>
          <a:p>
            <a:pPr eaLnBrk="1" hangingPunct="1"/>
            <a:r>
              <a:rPr lang="en-US" sz="2200" smtClean="0"/>
              <a:t>Topic Sixteen – Resubmitting an Inventory Schedule</a:t>
            </a:r>
          </a:p>
        </p:txBody>
      </p:sp>
      <p:sp>
        <p:nvSpPr>
          <p:cNvPr id="7885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C6C4793-9AA7-4430-8E70-50BE027BF343}" type="slidenum">
              <a:rPr lang="en-US" sz="800">
                <a:solidFill>
                  <a:schemeClr val="bg1"/>
                </a:solidFill>
                <a:ea typeface="Arial Unicode MS" pitchFamily="34" charset="-128"/>
                <a:cs typeface="Arial Unicode MS" pitchFamily="34" charset="-128"/>
              </a:rPr>
              <a:pPr algn="r" eaLnBrk="0" hangingPunct="0"/>
              <a:t>74</a:t>
            </a:fld>
            <a:endParaRPr lang="en-US" sz="800">
              <a:solidFill>
                <a:schemeClr val="bg1"/>
              </a:solidFill>
              <a:ea typeface="Arial Unicode MS" pitchFamily="34" charset="-128"/>
              <a:cs typeface="Arial Unicode MS" pitchFamily="34" charset="-128"/>
            </a:endParaRPr>
          </a:p>
        </p:txBody>
      </p:sp>
      <p:sp>
        <p:nvSpPr>
          <p:cNvPr id="7885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Resubmitting an Inventory Schedule</a:t>
            </a:r>
          </a:p>
        </p:txBody>
      </p:sp>
      <p:sp>
        <p:nvSpPr>
          <p:cNvPr id="78853" name="Text Box 5"/>
          <p:cNvSpPr txBox="1">
            <a:spLocks noChangeArrowheads="1"/>
          </p:cNvSpPr>
          <p:nvPr/>
        </p:nvSpPr>
        <p:spPr bwMode="auto">
          <a:xfrm>
            <a:off x="0" y="1711325"/>
            <a:ext cx="3905250" cy="457200"/>
          </a:xfrm>
          <a:prstGeom prst="rect">
            <a:avLst/>
          </a:prstGeom>
          <a:noFill/>
          <a:ln w="9525">
            <a:noFill/>
            <a:miter lim="800000"/>
            <a:headEnd/>
            <a:tailEnd/>
          </a:ln>
        </p:spPr>
        <p:txBody>
          <a:bodyPr>
            <a:spAutoFit/>
          </a:bodyPr>
          <a:lstStyle/>
          <a:p>
            <a:pPr algn="l"/>
            <a:r>
              <a:rPr lang="en-US" sz="1200"/>
              <a:t>PLCOs, Administrators, and Contractors can resubmit rejected inventory schedules.</a:t>
            </a:r>
          </a:p>
        </p:txBody>
      </p:sp>
      <p:graphicFrame>
        <p:nvGraphicFramePr>
          <p:cNvPr id="79900" name="Group 28"/>
          <p:cNvGraphicFramePr>
            <a:graphicFrameLocks noGrp="1"/>
          </p:cNvGraphicFramePr>
          <p:nvPr/>
        </p:nvGraphicFramePr>
        <p:xfrm>
          <a:off x="95250" y="2254250"/>
          <a:ext cx="3629025" cy="4358640"/>
        </p:xfrm>
        <a:graphic>
          <a:graphicData uri="http://schemas.openxmlformats.org/drawingml/2006/table">
            <a:tbl>
              <a:tblPr/>
              <a:tblGrid>
                <a:gridCol w="455016"/>
                <a:gridCol w="3174009"/>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Resubmitting an Inventory Schedule (Graphics 2.3.41 – 2.3.42)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Schedules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7507">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inventory schedule</a:t>
                      </a:r>
                      <a:r>
                        <a:rPr kumimoji="0" lang="en-US" sz="1200" b="0" i="0" u="none" strike="noStrike" cap="none" normalizeH="0" baseline="0" dirty="0" smtClean="0">
                          <a:ln>
                            <a:noFill/>
                          </a:ln>
                          <a:solidFill>
                            <a:schemeClr val="tx1"/>
                          </a:solidFill>
                          <a:effectLst/>
                          <a:latin typeface="Arial" pitchFamily="34" charset="0"/>
                        </a:rPr>
                        <a:t> you wish to resubmit.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2.3.41).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a:t>
                      </a:r>
                      <a:r>
                        <a:rPr kumimoji="0" lang="en-US" sz="1200" b="1" i="0" u="none" strike="noStrike" cap="none" normalizeH="0" baseline="0" dirty="0" smtClean="0">
                          <a:ln>
                            <a:noFill/>
                          </a:ln>
                          <a:solidFill>
                            <a:schemeClr val="tx1"/>
                          </a:solidFill>
                          <a:effectLst/>
                          <a:latin typeface="Arial" pitchFamily="34" charset="0"/>
                        </a:rPr>
                        <a:t> re-submit</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Route Work to PLCO page appears (Graphic 2.3.42).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E-Mail address</a:t>
                      </a:r>
                      <a:r>
                        <a:rPr kumimoji="0" lang="en-US" sz="1200" b="0" i="0" u="none" strike="noStrike" cap="none" normalizeH="0" baseline="0" dirty="0" smtClean="0">
                          <a:ln>
                            <a:noFill/>
                          </a:ln>
                          <a:solidFill>
                            <a:schemeClr val="tx1"/>
                          </a:solidFill>
                          <a:effectLst/>
                          <a:latin typeface="Arial" pitchFamily="34" charset="0"/>
                        </a:rPr>
                        <a:t> of the PLCO or Administrator to whom you wish to route the inventory schedule, or leave the field blank to route to an internal PLCO using CMT.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Continue</a:t>
                      </a:r>
                      <a:r>
                        <a:rPr kumimoji="0" lang="en-US" sz="1200" b="0" i="0" u="none" strike="noStrike" cap="none" normalizeH="0" baseline="0" dirty="0" smtClean="0">
                          <a:ln>
                            <a:noFill/>
                          </a:ln>
                          <a:solidFill>
                            <a:schemeClr val="tx1"/>
                          </a:solidFill>
                          <a:effectLst/>
                          <a:latin typeface="Arial" pitchFamily="34" charset="0"/>
                        </a:rPr>
                        <a:t> button to submit the inventory schedule.  </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inventory schedule appears in the Inventory Schedules Workload, under the Active tab with Submitted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8876" name="Picture 25" descr="View Inventory Schedule page for a withdrawn inventory schedule"/>
          <p:cNvPicPr>
            <a:picLocks noChangeAspect="1" noChangeArrowheads="1"/>
          </p:cNvPicPr>
          <p:nvPr/>
        </p:nvPicPr>
        <p:blipFill>
          <a:blip r:embed="rId3" cstate="print"/>
          <a:srcRect/>
          <a:stretch>
            <a:fillRect/>
          </a:stretch>
        </p:blipFill>
        <p:spPr bwMode="auto">
          <a:xfrm>
            <a:off x="3914775" y="1905000"/>
            <a:ext cx="5029200" cy="2157413"/>
          </a:xfrm>
          <a:prstGeom prst="rect">
            <a:avLst/>
          </a:prstGeom>
          <a:noFill/>
          <a:ln w="19050">
            <a:solidFill>
              <a:schemeClr val="tx1"/>
            </a:solidFill>
            <a:miter lim="800000"/>
            <a:headEnd/>
            <a:tailEnd/>
          </a:ln>
        </p:spPr>
      </p:pic>
      <p:sp>
        <p:nvSpPr>
          <p:cNvPr id="78877" name="Rectangle 14"/>
          <p:cNvSpPr>
            <a:spLocks noChangeArrowheads="1"/>
          </p:cNvSpPr>
          <p:nvPr/>
        </p:nvSpPr>
        <p:spPr bwMode="auto">
          <a:xfrm>
            <a:off x="3876675" y="4078288"/>
            <a:ext cx="2562225" cy="214312"/>
          </a:xfrm>
          <a:prstGeom prst="rect">
            <a:avLst/>
          </a:prstGeom>
          <a:noFill/>
          <a:ln w="9525">
            <a:noFill/>
            <a:miter lim="800000"/>
            <a:headEnd/>
            <a:tailEnd/>
          </a:ln>
        </p:spPr>
        <p:txBody>
          <a:bodyPr wrap="none">
            <a:spAutoFit/>
          </a:bodyPr>
          <a:lstStyle/>
          <a:p>
            <a:pPr algn="l"/>
            <a:r>
              <a:rPr lang="en-US" sz="800"/>
              <a:t>Graphic 2.3.41 : View Inventory Schedule page (top)</a:t>
            </a:r>
          </a:p>
        </p:txBody>
      </p:sp>
      <p:sp>
        <p:nvSpPr>
          <p:cNvPr id="78878" name="Rectangle 23"/>
          <p:cNvSpPr>
            <a:spLocks noChangeArrowheads="1"/>
          </p:cNvSpPr>
          <p:nvPr/>
        </p:nvSpPr>
        <p:spPr bwMode="auto">
          <a:xfrm>
            <a:off x="7591425" y="2905125"/>
            <a:ext cx="381000" cy="104775"/>
          </a:xfrm>
          <a:prstGeom prst="rect">
            <a:avLst/>
          </a:prstGeom>
          <a:noFill/>
          <a:ln w="19050" algn="ctr">
            <a:solidFill>
              <a:schemeClr val="folHlink"/>
            </a:solidFill>
            <a:miter lim="800000"/>
            <a:headEnd/>
            <a:tailEnd/>
          </a:ln>
        </p:spPr>
        <p:txBody>
          <a:bodyPr wrap="none" anchor="ctr"/>
          <a:lstStyle/>
          <a:p>
            <a:endParaRPr lang="en-US"/>
          </a:p>
        </p:txBody>
      </p:sp>
      <p:pic>
        <p:nvPicPr>
          <p:cNvPr id="78879" name="Picture 27" descr="Route Work to PLCO page"/>
          <p:cNvPicPr>
            <a:picLocks noChangeAspect="1" noChangeArrowheads="1"/>
          </p:cNvPicPr>
          <p:nvPr/>
        </p:nvPicPr>
        <p:blipFill>
          <a:blip r:embed="rId4" cstate="print"/>
          <a:srcRect/>
          <a:stretch>
            <a:fillRect/>
          </a:stretch>
        </p:blipFill>
        <p:spPr bwMode="auto">
          <a:xfrm>
            <a:off x="3914775" y="4432300"/>
            <a:ext cx="5040313" cy="1549400"/>
          </a:xfrm>
          <a:prstGeom prst="rect">
            <a:avLst/>
          </a:prstGeom>
          <a:noFill/>
          <a:ln w="19050">
            <a:solidFill>
              <a:schemeClr val="tx1"/>
            </a:solidFill>
            <a:miter lim="800000"/>
            <a:headEnd/>
            <a:tailEnd/>
          </a:ln>
        </p:spPr>
      </p:pic>
      <p:sp>
        <p:nvSpPr>
          <p:cNvPr id="78880" name="Rectangle 14"/>
          <p:cNvSpPr>
            <a:spLocks noChangeArrowheads="1"/>
          </p:cNvSpPr>
          <p:nvPr/>
        </p:nvSpPr>
        <p:spPr bwMode="auto">
          <a:xfrm>
            <a:off x="3895725" y="6002338"/>
            <a:ext cx="2206625" cy="215900"/>
          </a:xfrm>
          <a:prstGeom prst="rect">
            <a:avLst/>
          </a:prstGeom>
          <a:noFill/>
          <a:ln w="9525">
            <a:noFill/>
            <a:miter lim="800000"/>
            <a:headEnd/>
            <a:tailEnd/>
          </a:ln>
        </p:spPr>
        <p:txBody>
          <a:bodyPr wrap="none">
            <a:spAutoFit/>
          </a:bodyPr>
          <a:lstStyle/>
          <a:p>
            <a:pPr algn="l"/>
            <a:r>
              <a:rPr lang="en-US" sz="800"/>
              <a:t>Graphic 2.3.42 : Route Work to PLCO page </a:t>
            </a:r>
          </a:p>
        </p:txBody>
      </p:sp>
      <p:sp>
        <p:nvSpPr>
          <p:cNvPr id="78881" name="Rectangle 23"/>
          <p:cNvSpPr>
            <a:spLocks noChangeArrowheads="1"/>
          </p:cNvSpPr>
          <p:nvPr/>
        </p:nvSpPr>
        <p:spPr bwMode="auto">
          <a:xfrm>
            <a:off x="6038850" y="5610225"/>
            <a:ext cx="419100"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755775" y="282575"/>
            <a:ext cx="7388225" cy="717550"/>
          </a:xfrm>
        </p:spPr>
        <p:txBody>
          <a:bodyPr/>
          <a:lstStyle/>
          <a:p>
            <a:pPr eaLnBrk="1" hangingPunct="1"/>
            <a:r>
              <a:rPr lang="en-US" sz="1600" smtClean="0"/>
              <a:t>Topic Seventeen – Viewing Disposition Instructions and Shipping Items</a:t>
            </a:r>
          </a:p>
        </p:txBody>
      </p:sp>
      <p:sp>
        <p:nvSpPr>
          <p:cNvPr id="7987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04D4741E-9C10-4029-B5E0-D7EAAC3E2616}" type="slidenum">
              <a:rPr lang="en-US" sz="800">
                <a:solidFill>
                  <a:schemeClr val="bg1"/>
                </a:solidFill>
                <a:ea typeface="Arial Unicode MS" pitchFamily="34" charset="-128"/>
                <a:cs typeface="Arial Unicode MS" pitchFamily="34" charset="-128"/>
              </a:rPr>
              <a:pPr algn="r" eaLnBrk="0" hangingPunct="0"/>
              <a:t>75</a:t>
            </a:fld>
            <a:endParaRPr lang="en-US" sz="800">
              <a:solidFill>
                <a:schemeClr val="bg1"/>
              </a:solidFill>
              <a:ea typeface="Arial Unicode MS" pitchFamily="34" charset="-128"/>
              <a:cs typeface="Arial Unicode MS" pitchFamily="34" charset="-128"/>
            </a:endParaRPr>
          </a:p>
        </p:txBody>
      </p:sp>
      <p:sp>
        <p:nvSpPr>
          <p:cNvPr id="79876" name="Rectangle 3"/>
          <p:cNvSpPr txBox="1">
            <a:spLocks noChangeArrowheads="1"/>
          </p:cNvSpPr>
          <p:nvPr/>
        </p:nvSpPr>
        <p:spPr bwMode="auto">
          <a:xfrm>
            <a:off x="0" y="1220788"/>
            <a:ext cx="91440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Disposition Instructions and Shipping Items</a:t>
            </a:r>
          </a:p>
        </p:txBody>
      </p:sp>
      <p:sp>
        <p:nvSpPr>
          <p:cNvPr id="79877" name="Text Box 5"/>
          <p:cNvSpPr txBox="1">
            <a:spLocks noChangeArrowheads="1"/>
          </p:cNvSpPr>
          <p:nvPr/>
        </p:nvSpPr>
        <p:spPr bwMode="auto">
          <a:xfrm>
            <a:off x="0" y="1692275"/>
            <a:ext cx="4238625" cy="822325"/>
          </a:xfrm>
          <a:prstGeom prst="rect">
            <a:avLst/>
          </a:prstGeom>
          <a:noFill/>
          <a:ln w="9525">
            <a:noFill/>
            <a:miter lim="800000"/>
            <a:headEnd/>
            <a:tailEnd/>
          </a:ln>
        </p:spPr>
        <p:txBody>
          <a:bodyPr>
            <a:spAutoFit/>
          </a:bodyPr>
          <a:lstStyle/>
          <a:p>
            <a:pPr algn="l"/>
            <a:r>
              <a:rPr lang="en-US" sz="1200"/>
              <a:t>PLCOs, Administrators, and Contractors have the ability to ship dispositioned line items. When the PLCO issues a disposition code to an item on the inventory schedule, the schedule gains Disposition - Action Pending status.</a:t>
            </a:r>
          </a:p>
        </p:txBody>
      </p:sp>
      <p:graphicFrame>
        <p:nvGraphicFramePr>
          <p:cNvPr id="80927" name="Group 31"/>
          <p:cNvGraphicFramePr>
            <a:graphicFrameLocks noGrp="1"/>
          </p:cNvGraphicFramePr>
          <p:nvPr>
            <p:ph idx="1"/>
          </p:nvPr>
        </p:nvGraphicFramePr>
        <p:xfrm>
          <a:off x="82550" y="2570163"/>
          <a:ext cx="4108451" cy="4059936"/>
        </p:xfrm>
        <a:graphic>
          <a:graphicData uri="http://schemas.openxmlformats.org/drawingml/2006/table">
            <a:tbl>
              <a:tblPr/>
              <a:tblGrid>
                <a:gridCol w="368252"/>
                <a:gridCol w="3740199"/>
              </a:tblGrid>
              <a:tr h="138228">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Disposition Instructions and Shipping Items (Graphics 2.3.43 – 2.3.46)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6015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Inventory Schedules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6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desired inventory schedule</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Inventory Schedule page appears (Graphic 2.3.43).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182">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disposition</a:t>
                      </a:r>
                      <a:r>
                        <a:rPr kumimoji="0" lang="en-US" sz="1200" b="0" i="0" u="none" strike="noStrike" cap="none" normalizeH="0" baseline="0" dirty="0" smtClean="0">
                          <a:ln>
                            <a:noFill/>
                          </a:ln>
                          <a:solidFill>
                            <a:schemeClr val="tx1"/>
                          </a:solidFill>
                          <a:effectLst/>
                          <a:latin typeface="Arial" pitchFamily="34" charset="0"/>
                        </a:rPr>
                        <a:t> link to view the disposition details.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Disposition page appears and displays the line items in the inventory schedule that have been issued a disposition code (Graphic 2.3.44). Items that require shipping have the Pending Shipment status and items that do not require shipping have the Shipping Not Required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668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view</a:t>
                      </a:r>
                      <a:r>
                        <a:rPr kumimoji="0" lang="en-US" sz="1200" b="0" i="0" u="none" strike="noStrike" cap="none" normalizeH="0" baseline="0" dirty="0" smtClean="0">
                          <a:ln>
                            <a:noFill/>
                          </a:ln>
                          <a:solidFill>
                            <a:schemeClr val="tx1"/>
                          </a:solidFill>
                          <a:effectLst/>
                          <a:latin typeface="Arial" pitchFamily="34" charset="0"/>
                        </a:rPr>
                        <a:t> link next to an item.</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Disposition Instructions page appears (Graphic 2.3.45).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79897" name="Picture 25" descr="View Disposition"/>
          <p:cNvPicPr>
            <a:picLocks noChangeAspect="1" noChangeArrowheads="1"/>
          </p:cNvPicPr>
          <p:nvPr/>
        </p:nvPicPr>
        <p:blipFill>
          <a:blip r:embed="rId2" cstate="print"/>
          <a:srcRect/>
          <a:stretch>
            <a:fillRect/>
          </a:stretch>
        </p:blipFill>
        <p:spPr bwMode="auto">
          <a:xfrm>
            <a:off x="4343400" y="3943350"/>
            <a:ext cx="4657725" cy="1819275"/>
          </a:xfrm>
          <a:prstGeom prst="rect">
            <a:avLst/>
          </a:prstGeom>
          <a:noFill/>
          <a:ln w="19050">
            <a:solidFill>
              <a:schemeClr val="tx1"/>
            </a:solidFill>
            <a:miter lim="800000"/>
            <a:headEnd/>
            <a:tailEnd/>
          </a:ln>
        </p:spPr>
      </p:pic>
      <p:pic>
        <p:nvPicPr>
          <p:cNvPr id="79898" name="Picture 7" descr="displink.gif"/>
          <p:cNvPicPr>
            <a:picLocks noChangeAspect="1"/>
          </p:cNvPicPr>
          <p:nvPr/>
        </p:nvPicPr>
        <p:blipFill>
          <a:blip r:embed="rId3" cstate="print"/>
          <a:srcRect/>
          <a:stretch>
            <a:fillRect/>
          </a:stretch>
        </p:blipFill>
        <p:spPr bwMode="auto">
          <a:xfrm>
            <a:off x="4333875" y="1871663"/>
            <a:ext cx="4676775" cy="1671637"/>
          </a:xfrm>
          <a:prstGeom prst="rect">
            <a:avLst/>
          </a:prstGeom>
          <a:noFill/>
          <a:ln w="19050">
            <a:solidFill>
              <a:schemeClr val="tx1"/>
            </a:solidFill>
            <a:miter lim="800000"/>
            <a:headEnd/>
            <a:tailEnd/>
          </a:ln>
        </p:spPr>
      </p:pic>
      <p:sp>
        <p:nvSpPr>
          <p:cNvPr id="79899" name="Rectangle 14"/>
          <p:cNvSpPr>
            <a:spLocks noChangeArrowheads="1"/>
          </p:cNvSpPr>
          <p:nvPr/>
        </p:nvSpPr>
        <p:spPr bwMode="auto">
          <a:xfrm>
            <a:off x="4314825" y="3563938"/>
            <a:ext cx="2562225" cy="214312"/>
          </a:xfrm>
          <a:prstGeom prst="rect">
            <a:avLst/>
          </a:prstGeom>
          <a:noFill/>
          <a:ln w="9525">
            <a:noFill/>
            <a:miter lim="800000"/>
            <a:headEnd/>
            <a:tailEnd/>
          </a:ln>
        </p:spPr>
        <p:txBody>
          <a:bodyPr wrap="none">
            <a:spAutoFit/>
          </a:bodyPr>
          <a:lstStyle/>
          <a:p>
            <a:pPr algn="l"/>
            <a:r>
              <a:rPr lang="en-US" sz="800"/>
              <a:t>Graphic 2.3.43 : View Inventory Schedule page (top)</a:t>
            </a:r>
          </a:p>
        </p:txBody>
      </p:sp>
      <p:sp>
        <p:nvSpPr>
          <p:cNvPr id="79900" name="Rectangle 14"/>
          <p:cNvSpPr>
            <a:spLocks noChangeArrowheads="1"/>
          </p:cNvSpPr>
          <p:nvPr/>
        </p:nvSpPr>
        <p:spPr bwMode="auto">
          <a:xfrm>
            <a:off x="4324350" y="5773738"/>
            <a:ext cx="1946275" cy="214312"/>
          </a:xfrm>
          <a:prstGeom prst="rect">
            <a:avLst/>
          </a:prstGeom>
          <a:noFill/>
          <a:ln w="9525">
            <a:noFill/>
            <a:miter lim="800000"/>
            <a:headEnd/>
            <a:tailEnd/>
          </a:ln>
        </p:spPr>
        <p:txBody>
          <a:bodyPr wrap="none">
            <a:spAutoFit/>
          </a:bodyPr>
          <a:lstStyle/>
          <a:p>
            <a:pPr algn="l"/>
            <a:r>
              <a:rPr lang="en-US" sz="800"/>
              <a:t>Graphic 2.3.44 : View Disposition page</a:t>
            </a:r>
          </a:p>
        </p:txBody>
      </p:sp>
      <p:sp>
        <p:nvSpPr>
          <p:cNvPr id="79901" name="Rectangle 23"/>
          <p:cNvSpPr>
            <a:spLocks noChangeArrowheads="1"/>
          </p:cNvSpPr>
          <p:nvPr/>
        </p:nvSpPr>
        <p:spPr bwMode="auto">
          <a:xfrm>
            <a:off x="7239000" y="2771775"/>
            <a:ext cx="438150" cy="123825"/>
          </a:xfrm>
          <a:prstGeom prst="rect">
            <a:avLst/>
          </a:prstGeom>
          <a:noFill/>
          <a:ln w="19050" algn="ctr">
            <a:solidFill>
              <a:schemeClr val="folHlink"/>
            </a:solidFill>
            <a:miter lim="800000"/>
            <a:headEnd/>
            <a:tailEnd/>
          </a:ln>
        </p:spPr>
        <p:txBody>
          <a:bodyPr wrap="none" anchor="ctr"/>
          <a:lstStyle/>
          <a:p>
            <a:endParaRPr lang="en-US"/>
          </a:p>
        </p:txBody>
      </p:sp>
      <p:sp>
        <p:nvSpPr>
          <p:cNvPr id="79902" name="Rectangle 23"/>
          <p:cNvSpPr>
            <a:spLocks noChangeArrowheads="1"/>
          </p:cNvSpPr>
          <p:nvPr/>
        </p:nvSpPr>
        <p:spPr bwMode="auto">
          <a:xfrm>
            <a:off x="4400550" y="5238750"/>
            <a:ext cx="228600"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755775" y="282575"/>
            <a:ext cx="7388225" cy="717550"/>
          </a:xfrm>
        </p:spPr>
        <p:txBody>
          <a:bodyPr/>
          <a:lstStyle/>
          <a:p>
            <a:pPr eaLnBrk="1" hangingPunct="1"/>
            <a:r>
              <a:rPr lang="en-US" sz="1600" smtClean="0"/>
              <a:t>Topic Seventeen – Viewing Disposition Instructions and Shipping Items</a:t>
            </a:r>
          </a:p>
        </p:txBody>
      </p:sp>
      <p:sp>
        <p:nvSpPr>
          <p:cNvPr id="8089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E80F79D-8639-441E-BBA1-3F56B2087FD8}" type="slidenum">
              <a:rPr lang="en-US" sz="800">
                <a:solidFill>
                  <a:schemeClr val="bg1"/>
                </a:solidFill>
                <a:ea typeface="Arial Unicode MS" pitchFamily="34" charset="-128"/>
                <a:cs typeface="Arial Unicode MS" pitchFamily="34" charset="-128"/>
              </a:rPr>
              <a:pPr algn="r" eaLnBrk="0" hangingPunct="0"/>
              <a:t>76</a:t>
            </a:fld>
            <a:endParaRPr lang="en-US" sz="800">
              <a:solidFill>
                <a:schemeClr val="bg1"/>
              </a:solidFill>
              <a:ea typeface="Arial Unicode MS" pitchFamily="34" charset="-128"/>
              <a:cs typeface="Arial Unicode MS" pitchFamily="34" charset="-128"/>
            </a:endParaRPr>
          </a:p>
        </p:txBody>
      </p:sp>
      <p:sp>
        <p:nvSpPr>
          <p:cNvPr id="80900" name="Rectangle 3"/>
          <p:cNvSpPr txBox="1">
            <a:spLocks noChangeArrowheads="1"/>
          </p:cNvSpPr>
          <p:nvPr/>
        </p:nvSpPr>
        <p:spPr bwMode="auto">
          <a:xfrm>
            <a:off x="0" y="1220788"/>
            <a:ext cx="7696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Disposition Instructions and Shipping Items – Continued </a:t>
            </a:r>
          </a:p>
        </p:txBody>
      </p:sp>
      <p:graphicFrame>
        <p:nvGraphicFramePr>
          <p:cNvPr id="80919" name="Group 23"/>
          <p:cNvGraphicFramePr>
            <a:graphicFrameLocks noGrp="1"/>
          </p:cNvGraphicFramePr>
          <p:nvPr>
            <p:ph idx="1"/>
          </p:nvPr>
        </p:nvGraphicFramePr>
        <p:xfrm>
          <a:off x="161925" y="1751013"/>
          <a:ext cx="3678238" cy="2090928"/>
        </p:xfrm>
        <a:graphic>
          <a:graphicData uri="http://schemas.openxmlformats.org/drawingml/2006/table">
            <a:tbl>
              <a:tblPr/>
              <a:tblGrid>
                <a:gridCol w="373063"/>
                <a:gridCol w="330517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Viewing Disposition Instructions and Shipping Items (Graphics 2.3.43 – 2.3.46)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boxes</a:t>
                      </a:r>
                      <a:r>
                        <a:rPr kumimoji="0" lang="en-US" sz="1200" b="0" i="0" u="none" strike="noStrike" cap="none" normalizeH="0" baseline="0" smtClean="0">
                          <a:ln>
                            <a:noFill/>
                          </a:ln>
                          <a:solidFill>
                            <a:schemeClr val="tx1"/>
                          </a:solidFill>
                          <a:effectLst/>
                          <a:latin typeface="Arial" pitchFamily="34" charset="0"/>
                        </a:rPr>
                        <a:t> next to the UIIs that will be shipped.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Items Shipped</a:t>
                      </a:r>
                      <a:r>
                        <a:rPr kumimoji="0" lang="en-US" sz="1200" b="0" i="0" u="none" strike="noStrike" cap="none" normalizeH="0" baseline="0" smtClean="0">
                          <a:ln>
                            <a:noFill/>
                          </a:ln>
                          <a:solidFill>
                            <a:schemeClr val="tx1"/>
                          </a:solidFill>
                          <a:effectLst/>
                          <a:latin typeface="Arial" pitchFamily="34" charset="0"/>
                        </a:rPr>
                        <a:t> button. </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Disposition Comments page appears (Graphic 2.3.46).</a:t>
                      </a:r>
                    </a:p>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This must be done for each item transferred or sold before the case can be closed.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0914" name="Picture 25" descr="Disposition Instructions page"/>
          <p:cNvPicPr>
            <a:picLocks noChangeAspect="1" noChangeArrowheads="1"/>
          </p:cNvPicPr>
          <p:nvPr/>
        </p:nvPicPr>
        <p:blipFill>
          <a:blip r:embed="rId2" cstate="print"/>
          <a:srcRect/>
          <a:stretch>
            <a:fillRect/>
          </a:stretch>
        </p:blipFill>
        <p:spPr bwMode="auto">
          <a:xfrm>
            <a:off x="4057650" y="1743075"/>
            <a:ext cx="4932363" cy="3648075"/>
          </a:xfrm>
          <a:prstGeom prst="rect">
            <a:avLst/>
          </a:prstGeom>
          <a:noFill/>
          <a:ln w="19050">
            <a:solidFill>
              <a:schemeClr val="tx1"/>
            </a:solidFill>
            <a:miter lim="800000"/>
            <a:headEnd/>
            <a:tailEnd/>
          </a:ln>
        </p:spPr>
      </p:pic>
      <p:sp>
        <p:nvSpPr>
          <p:cNvPr id="80915" name="Rectangle 14"/>
          <p:cNvSpPr>
            <a:spLocks noChangeArrowheads="1"/>
          </p:cNvSpPr>
          <p:nvPr/>
        </p:nvSpPr>
        <p:spPr bwMode="auto">
          <a:xfrm>
            <a:off x="4038600" y="5411788"/>
            <a:ext cx="2247900" cy="214312"/>
          </a:xfrm>
          <a:prstGeom prst="rect">
            <a:avLst/>
          </a:prstGeom>
          <a:noFill/>
          <a:ln w="9525">
            <a:noFill/>
            <a:miter lim="800000"/>
            <a:headEnd/>
            <a:tailEnd/>
          </a:ln>
        </p:spPr>
        <p:txBody>
          <a:bodyPr wrap="none">
            <a:spAutoFit/>
          </a:bodyPr>
          <a:lstStyle/>
          <a:p>
            <a:pPr algn="l"/>
            <a:r>
              <a:rPr lang="en-US" sz="800"/>
              <a:t>Graphic 2.3.45 : Disposition Instructions page</a:t>
            </a:r>
          </a:p>
        </p:txBody>
      </p:sp>
      <p:sp>
        <p:nvSpPr>
          <p:cNvPr id="80916" name="Rectangle 23"/>
          <p:cNvSpPr>
            <a:spLocks noChangeArrowheads="1"/>
          </p:cNvSpPr>
          <p:nvPr/>
        </p:nvSpPr>
        <p:spPr bwMode="auto">
          <a:xfrm>
            <a:off x="6010275" y="4086225"/>
            <a:ext cx="685800" cy="142875"/>
          </a:xfrm>
          <a:prstGeom prst="rect">
            <a:avLst/>
          </a:prstGeom>
          <a:noFill/>
          <a:ln w="19050" algn="ctr">
            <a:solidFill>
              <a:schemeClr val="folHlink"/>
            </a:solidFill>
            <a:miter lim="800000"/>
            <a:headEnd/>
            <a:tailEnd/>
          </a:ln>
        </p:spPr>
        <p:txBody>
          <a:bodyPr wrap="none" anchor="ctr"/>
          <a:lstStyle/>
          <a:p>
            <a:endParaRPr lang="en-US"/>
          </a:p>
        </p:txBody>
      </p:sp>
      <p:sp>
        <p:nvSpPr>
          <p:cNvPr id="80917" name="Rectangle 23"/>
          <p:cNvSpPr>
            <a:spLocks noChangeArrowheads="1"/>
          </p:cNvSpPr>
          <p:nvPr/>
        </p:nvSpPr>
        <p:spPr bwMode="auto">
          <a:xfrm>
            <a:off x="4124325" y="4505325"/>
            <a:ext cx="152400" cy="6667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755775" y="282575"/>
            <a:ext cx="7388225" cy="717550"/>
          </a:xfrm>
        </p:spPr>
        <p:txBody>
          <a:bodyPr/>
          <a:lstStyle/>
          <a:p>
            <a:pPr eaLnBrk="1" hangingPunct="1"/>
            <a:r>
              <a:rPr lang="en-US" sz="1600" smtClean="0"/>
              <a:t>Topic Seventeen – Viewing Disposition Instructions and Shipping Items</a:t>
            </a:r>
          </a:p>
        </p:txBody>
      </p:sp>
      <p:sp>
        <p:nvSpPr>
          <p:cNvPr id="8192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8E5B584-D9C7-4E2B-80A3-0AE3F842E2D1}" type="slidenum">
              <a:rPr lang="en-US" sz="800">
                <a:solidFill>
                  <a:schemeClr val="bg1"/>
                </a:solidFill>
                <a:ea typeface="Arial Unicode MS" pitchFamily="34" charset="-128"/>
                <a:cs typeface="Arial Unicode MS" pitchFamily="34" charset="-128"/>
              </a:rPr>
              <a:pPr algn="r" eaLnBrk="0" hangingPunct="0"/>
              <a:t>77</a:t>
            </a:fld>
            <a:endParaRPr lang="en-US" sz="800">
              <a:solidFill>
                <a:schemeClr val="bg1"/>
              </a:solidFill>
              <a:ea typeface="Arial Unicode MS" pitchFamily="34" charset="-128"/>
              <a:cs typeface="Arial Unicode MS" pitchFamily="34" charset="-128"/>
            </a:endParaRPr>
          </a:p>
        </p:txBody>
      </p:sp>
      <p:sp>
        <p:nvSpPr>
          <p:cNvPr id="81924" name="Rectangle 3"/>
          <p:cNvSpPr txBox="1">
            <a:spLocks noChangeArrowheads="1"/>
          </p:cNvSpPr>
          <p:nvPr/>
        </p:nvSpPr>
        <p:spPr bwMode="auto">
          <a:xfrm>
            <a:off x="0" y="1220788"/>
            <a:ext cx="7696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Disposition Instructions and Shipping Items – Continued </a:t>
            </a:r>
          </a:p>
        </p:txBody>
      </p:sp>
      <p:pic>
        <p:nvPicPr>
          <p:cNvPr id="81925" name="Picture 26" descr="Disposition Comments"/>
          <p:cNvPicPr>
            <a:picLocks noChangeAspect="1" noChangeArrowheads="1"/>
          </p:cNvPicPr>
          <p:nvPr/>
        </p:nvPicPr>
        <p:blipFill>
          <a:blip r:embed="rId2" cstate="print"/>
          <a:srcRect/>
          <a:stretch>
            <a:fillRect/>
          </a:stretch>
        </p:blipFill>
        <p:spPr bwMode="auto">
          <a:xfrm>
            <a:off x="4057650" y="1760538"/>
            <a:ext cx="4914900" cy="2201862"/>
          </a:xfrm>
          <a:prstGeom prst="rect">
            <a:avLst/>
          </a:prstGeom>
          <a:noFill/>
          <a:ln w="19050">
            <a:solidFill>
              <a:schemeClr val="tx1"/>
            </a:solidFill>
            <a:miter lim="800000"/>
            <a:headEnd/>
            <a:tailEnd/>
          </a:ln>
        </p:spPr>
      </p:pic>
      <p:sp>
        <p:nvSpPr>
          <p:cNvPr id="81926" name="Rectangle 14"/>
          <p:cNvSpPr>
            <a:spLocks noChangeArrowheads="1"/>
          </p:cNvSpPr>
          <p:nvPr/>
        </p:nvSpPr>
        <p:spPr bwMode="auto">
          <a:xfrm>
            <a:off x="4048125" y="3973513"/>
            <a:ext cx="2217738" cy="214312"/>
          </a:xfrm>
          <a:prstGeom prst="rect">
            <a:avLst/>
          </a:prstGeom>
          <a:noFill/>
          <a:ln w="9525">
            <a:noFill/>
            <a:miter lim="800000"/>
            <a:headEnd/>
            <a:tailEnd/>
          </a:ln>
        </p:spPr>
        <p:txBody>
          <a:bodyPr wrap="none">
            <a:spAutoFit/>
          </a:bodyPr>
          <a:lstStyle/>
          <a:p>
            <a:pPr algn="l"/>
            <a:r>
              <a:rPr lang="en-US" sz="800"/>
              <a:t>Graphic 2.3.46 : Disposition Comments page</a:t>
            </a:r>
          </a:p>
        </p:txBody>
      </p:sp>
      <p:graphicFrame>
        <p:nvGraphicFramePr>
          <p:cNvPr id="81942" name="Group 22"/>
          <p:cNvGraphicFramePr>
            <a:graphicFrameLocks noGrp="1"/>
          </p:cNvGraphicFramePr>
          <p:nvPr/>
        </p:nvGraphicFramePr>
        <p:xfrm>
          <a:off x="161925" y="1751013"/>
          <a:ext cx="3678238" cy="2572512"/>
        </p:xfrm>
        <a:graphic>
          <a:graphicData uri="http://schemas.openxmlformats.org/drawingml/2006/table">
            <a:tbl>
              <a:tblPr/>
              <a:tblGrid>
                <a:gridCol w="373063"/>
                <a:gridCol w="330517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Viewing Disposition Instructions and Shipping Items (Graphics 2.3.43 – 2.3.46)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regarding the shipment.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91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Submit</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Disposition page appears and displays the shipped items. If you have shipped only some of the specified UIIs, the status of the disposition is Partially Shipped. Once all the UIIs are shipped, the status of the disposition becomes Shipped - Awaiting PLCO. When the PLCO marks the disposition complete, the status of the disposition becomes Shipped.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1940" name="Rectangle 23"/>
          <p:cNvSpPr>
            <a:spLocks noChangeArrowheads="1"/>
          </p:cNvSpPr>
          <p:nvPr/>
        </p:nvSpPr>
        <p:spPr bwMode="auto">
          <a:xfrm>
            <a:off x="6191250" y="3609975"/>
            <a:ext cx="295275"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Three – Review </a:t>
            </a:r>
          </a:p>
        </p:txBody>
      </p:sp>
      <p:sp>
        <p:nvSpPr>
          <p:cNvPr id="8294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C65352B-82EE-4A32-980B-80FEE5835AE3}" type="slidenum">
              <a:rPr lang="en-US" sz="800">
                <a:solidFill>
                  <a:schemeClr val="bg1"/>
                </a:solidFill>
                <a:ea typeface="Arial Unicode MS" pitchFamily="34" charset="-128"/>
                <a:cs typeface="Arial Unicode MS" pitchFamily="34" charset="-128"/>
              </a:rPr>
              <a:pPr algn="r" eaLnBrk="0" hangingPunct="0"/>
              <a:t>78</a:t>
            </a:fld>
            <a:endParaRPr lang="en-US" sz="800">
              <a:solidFill>
                <a:schemeClr val="bg1"/>
              </a:solidFill>
              <a:ea typeface="Arial Unicode MS" pitchFamily="34" charset="-128"/>
              <a:cs typeface="Arial Unicode MS" pitchFamily="34" charset="-128"/>
            </a:endParaRPr>
          </a:p>
        </p:txBody>
      </p:sp>
      <p:sp>
        <p:nvSpPr>
          <p:cNvPr id="82948" name="Rectangle 3"/>
          <p:cNvSpPr txBox="1">
            <a:spLocks noChangeArrowheads="1"/>
          </p:cNvSpPr>
          <p:nvPr/>
        </p:nvSpPr>
        <p:spPr bwMode="auto">
          <a:xfrm>
            <a:off x="0" y="1220788"/>
            <a:ext cx="50292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covered the following topics:</a:t>
            </a:r>
          </a:p>
        </p:txBody>
      </p:sp>
      <p:graphicFrame>
        <p:nvGraphicFramePr>
          <p:cNvPr id="6" name="Table 5"/>
          <p:cNvGraphicFramePr>
            <a:graphicFrameLocks noGrp="1"/>
          </p:cNvGraphicFramePr>
          <p:nvPr/>
        </p:nvGraphicFramePr>
        <p:xfrm>
          <a:off x="430213" y="1773238"/>
          <a:ext cx="7071360" cy="4023360"/>
        </p:xfrm>
        <a:graphic>
          <a:graphicData uri="http://schemas.openxmlformats.org/drawingml/2006/table">
            <a:tbl>
              <a:tblPr>
                <a:tableStyleId>{5C22544A-7EE6-4342-B048-85BDC9FD1C3A}</a:tableStyleId>
              </a:tblPr>
              <a:tblGrid>
                <a:gridCol w="1947134"/>
                <a:gridCol w="5124226"/>
              </a:tblGrid>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Inventory Schedules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Copying an Existing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Submitting a Draft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Seven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Inventory Schedule History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Line Item</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Accepting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09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dirty="0" smtClean="0"/>
                        <a:t>Unaccepting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Three – Review </a:t>
            </a:r>
          </a:p>
        </p:txBody>
      </p:sp>
      <p:sp>
        <p:nvSpPr>
          <p:cNvPr id="83971"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FD3D6C6-0E6B-4533-B7D1-600A046D9D38}" type="slidenum">
              <a:rPr lang="en-US" sz="800">
                <a:solidFill>
                  <a:schemeClr val="bg1"/>
                </a:solidFill>
                <a:ea typeface="Arial Unicode MS" pitchFamily="34" charset="-128"/>
                <a:cs typeface="Arial Unicode MS" pitchFamily="34" charset="-128"/>
              </a:rPr>
              <a:pPr algn="r" eaLnBrk="0" hangingPunct="0"/>
              <a:t>79</a:t>
            </a:fld>
            <a:endParaRPr lang="en-US" sz="800">
              <a:solidFill>
                <a:schemeClr val="bg1"/>
              </a:solidFill>
              <a:ea typeface="Arial Unicode MS" pitchFamily="34" charset="-128"/>
              <a:cs typeface="Arial Unicode MS" pitchFamily="34" charset="-128"/>
            </a:endParaRPr>
          </a:p>
        </p:txBody>
      </p:sp>
      <p:sp>
        <p:nvSpPr>
          <p:cNvPr id="83972" name="Rectangle 3"/>
          <p:cNvSpPr txBox="1">
            <a:spLocks noChangeArrowheads="1"/>
          </p:cNvSpPr>
          <p:nvPr/>
        </p:nvSpPr>
        <p:spPr bwMode="auto">
          <a:xfrm>
            <a:off x="0" y="1220788"/>
            <a:ext cx="54991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Three covered the following topics:</a:t>
            </a:r>
          </a:p>
        </p:txBody>
      </p:sp>
      <p:graphicFrame>
        <p:nvGraphicFramePr>
          <p:cNvPr id="6" name="Table 5"/>
          <p:cNvGraphicFramePr>
            <a:graphicFrameLocks noGrp="1"/>
          </p:cNvGraphicFramePr>
          <p:nvPr/>
        </p:nvGraphicFramePr>
        <p:xfrm>
          <a:off x="430213" y="1773238"/>
          <a:ext cx="7071360" cy="1676400"/>
        </p:xfrm>
        <a:graphic>
          <a:graphicData uri="http://schemas.openxmlformats.org/drawingml/2006/table">
            <a:tbl>
              <a:tblPr>
                <a:tableStyleId>{5C22544A-7EE6-4342-B048-85BDC9FD1C3A}</a:tableStyleId>
              </a:tblPr>
              <a:tblGrid>
                <a:gridCol w="1947134"/>
                <a:gridCol w="5124226"/>
              </a:tblGrid>
              <a:tr h="12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Thirteen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Rejecting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Applying the Screener Rule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Fifteen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Reviewing Submitted Withdrawal Requests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Resubmitting an Inventory Schedule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280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Seventeen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Disposition Instructions and Shipping Items</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Course Topics</a:t>
            </a:r>
          </a:p>
        </p:txBody>
      </p:sp>
      <p:graphicFrame>
        <p:nvGraphicFramePr>
          <p:cNvPr id="11297" name="Group 33"/>
          <p:cNvGraphicFramePr>
            <a:graphicFrameLocks noGrp="1"/>
          </p:cNvGraphicFramePr>
          <p:nvPr>
            <p:ph idx="1"/>
          </p:nvPr>
        </p:nvGraphicFramePr>
        <p:xfrm>
          <a:off x="344488" y="1765300"/>
          <a:ext cx="8402637" cy="4626864"/>
        </p:xfrm>
        <a:graphic>
          <a:graphicData uri="http://schemas.openxmlformats.org/drawingml/2006/table">
            <a:tbl>
              <a:tblPr/>
              <a:tblGrid>
                <a:gridCol w="1706562"/>
                <a:gridCol w="6696075"/>
              </a:tblGrid>
              <a:tr h="80023">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Common Tasks</a:t>
                      </a: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2" action="ppaction://hlinksldjump"/>
                        </a:rPr>
                        <a:t>Viewing the Contractor Home Page</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3" action="ppaction://hlinksldjump"/>
                        </a:rPr>
                        <a:t>Uploading Flat Files</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7442">
                <a:tc>
                  <a:txBody>
                    <a:bodyPr/>
                    <a:lstStyle/>
                    <a:p>
                      <a:pPr marL="1143000" marR="0" lvl="2" indent="-22860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Contacts</a:t>
                      </a: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4" action="ppaction://hlinksldjump"/>
                        </a:rPr>
                        <a:t>Adding a Contact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5" action="ppaction://hlinksldjump"/>
                        </a:rPr>
                        <a:t>Editing an Deleting a Contact</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7442">
                <a:tc>
                  <a:txBody>
                    <a:bodyPr/>
                    <a:lstStyle/>
                    <a:p>
                      <a:pPr marL="1143000" marR="0" lvl="2" indent="-22860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Lesson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Inventory Schedules</a:t>
                      </a: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hlinkClick r:id="rId6" action="ppaction://hlinksldjump"/>
                        </a:rPr>
                        <a:t>Managing the Inventory Schedules Workload</a:t>
                      </a:r>
                      <a:endPar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Creating an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Copying an Existing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9" action="ppaction://hlinksldjump"/>
                        </a:rPr>
                        <a:t>Submitting a Draft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0" action="ppaction://hlinksldjump"/>
                        </a:rPr>
                        <a:t>Deleting an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1" action="ppaction://hlinksldjump"/>
                        </a:rPr>
                        <a:t>Deleting a Line Item</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2" action="ppaction://hlinksldjump"/>
                        </a:rPr>
                        <a:t>Viewing Inventory Schedule History</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Eight</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3" action="ppaction://hlinksldjump"/>
                        </a:rPr>
                        <a:t>Editing an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Nine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4" action="ppaction://hlinksldjump"/>
                        </a:rPr>
                        <a:t>Editing a Line Item</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5" action="ppaction://hlinksldjump"/>
                        </a:rPr>
                        <a:t>Requesting Withdrawal of an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Eleven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6" action="ppaction://hlinksldjump"/>
                        </a:rPr>
                        <a:t>Requesting Withdrawal of a Line Item</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Twelve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7" action="ppaction://hlinksldjump"/>
                        </a:rPr>
                        <a:t>Resubmitting an Inventory Schedule</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0023">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Thirteen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18" action="ppaction://hlinksldjump"/>
                        </a:rPr>
                        <a:t>Viewing Disposition Instructions and Shipping Items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1312"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Three – Contractor Role</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Four – Referrals</a:t>
            </a:r>
          </a:p>
        </p:txBody>
      </p:sp>
      <p:sp>
        <p:nvSpPr>
          <p:cNvPr id="84995"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3F6226B-3752-4042-8530-8EF8E8E84FE0}" type="slidenum">
              <a:rPr lang="en-US" sz="800">
                <a:solidFill>
                  <a:schemeClr val="bg1"/>
                </a:solidFill>
              </a:rPr>
              <a:pPr algn="r" eaLnBrk="0" hangingPunct="0"/>
              <a:t>80</a:t>
            </a:fld>
            <a:endParaRPr lang="en-US" sz="800">
              <a:solidFill>
                <a:schemeClr val="bg1"/>
              </a:solidFill>
            </a:endParaRPr>
          </a:p>
        </p:txBody>
      </p:sp>
      <p:sp>
        <p:nvSpPr>
          <p:cNvPr id="84996" name="Rectangle 2"/>
          <p:cNvSpPr txBox="1">
            <a:spLocks noChangeArrowheads="1"/>
          </p:cNvSpPr>
          <p:nvPr/>
        </p:nvSpPr>
        <p:spPr bwMode="auto">
          <a:xfrm>
            <a:off x="1168400" y="2844800"/>
            <a:ext cx="6946900" cy="695325"/>
          </a:xfrm>
          <a:prstGeom prst="rect">
            <a:avLst/>
          </a:prstGeom>
          <a:noFill/>
          <a:ln w="9525">
            <a:noFill/>
            <a:miter lim="800000"/>
            <a:headEnd/>
            <a:tailEnd/>
          </a:ln>
        </p:spPr>
        <p:txBody>
          <a:bodyPr anchor="ctr"/>
          <a:lstStyle/>
          <a:p>
            <a:pPr eaLnBrk="0" hangingPunct="0"/>
            <a:r>
              <a:rPr lang="en-US" sz="4000" b="1"/>
              <a:t>Lesson Four</a:t>
            </a:r>
          </a:p>
          <a:p>
            <a:pPr eaLnBrk="0" hangingPunct="0"/>
            <a:endParaRPr lang="en-US" sz="4000" b="1"/>
          </a:p>
          <a:p>
            <a:pPr eaLnBrk="0" hangingPunct="0"/>
            <a:r>
              <a:rPr lang="en-US" sz="2400" b="1"/>
              <a:t>Referrals</a:t>
            </a:r>
            <a:endParaRPr lang="en-US" b="1"/>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Four – Topics</a:t>
            </a:r>
          </a:p>
        </p:txBody>
      </p:sp>
      <p:sp>
        <p:nvSpPr>
          <p:cNvPr id="86019"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43A4FB34-7F24-4B5B-81D1-3A7723DE81CB}" type="slidenum">
              <a:rPr lang="en-US" sz="800">
                <a:solidFill>
                  <a:schemeClr val="bg1"/>
                </a:solidFill>
                <a:ea typeface="Arial Unicode MS" pitchFamily="34" charset="-128"/>
                <a:cs typeface="Arial Unicode MS" pitchFamily="34" charset="-128"/>
              </a:rPr>
              <a:pPr algn="r" eaLnBrk="0" hangingPunct="0"/>
              <a:t>81</a:t>
            </a:fld>
            <a:endParaRPr lang="en-US" sz="800">
              <a:solidFill>
                <a:schemeClr val="bg1"/>
              </a:solidFill>
              <a:ea typeface="Arial Unicode MS" pitchFamily="34" charset="-128"/>
              <a:cs typeface="Arial Unicode MS" pitchFamily="34" charset="-128"/>
            </a:endParaRPr>
          </a:p>
        </p:txBody>
      </p:sp>
      <p:sp>
        <p:nvSpPr>
          <p:cNvPr id="8602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Four Topics</a:t>
            </a:r>
          </a:p>
        </p:txBody>
      </p:sp>
      <p:graphicFrame>
        <p:nvGraphicFramePr>
          <p:cNvPr id="7" name="Table 6"/>
          <p:cNvGraphicFramePr>
            <a:graphicFrameLocks noGrp="1"/>
          </p:cNvGraphicFramePr>
          <p:nvPr/>
        </p:nvGraphicFramePr>
        <p:xfrm>
          <a:off x="430213" y="1773238"/>
          <a:ext cx="7071360" cy="2346960"/>
        </p:xfrm>
        <a:graphic>
          <a:graphicData uri="http://schemas.openxmlformats.org/drawingml/2006/table">
            <a:tbl>
              <a:tblPr>
                <a:tableStyleId>{5C22544A-7EE6-4342-B048-85BDC9FD1C3A}</a:tableStyleId>
              </a:tblPr>
              <a:tblGrid>
                <a:gridCol w="1947134"/>
                <a:gridCol w="5124226"/>
              </a:tblGrid>
              <a:tr h="213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Referral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Accepting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Rejecting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Withdrawing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30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Seven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Managing the Referral Workload</a:t>
            </a:r>
          </a:p>
        </p:txBody>
      </p:sp>
      <p:sp>
        <p:nvSpPr>
          <p:cNvPr id="87043"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DFF71F4-A28B-456A-8FE2-1FF3A3F9323C}" type="slidenum">
              <a:rPr lang="en-US" sz="800">
                <a:solidFill>
                  <a:schemeClr val="bg1"/>
                </a:solidFill>
                <a:ea typeface="Arial Unicode MS" pitchFamily="34" charset="-128"/>
                <a:cs typeface="Arial Unicode MS" pitchFamily="34" charset="-128"/>
              </a:rPr>
              <a:pPr algn="r" eaLnBrk="0" hangingPunct="0"/>
              <a:t>82</a:t>
            </a:fld>
            <a:endParaRPr lang="en-US" sz="800">
              <a:solidFill>
                <a:schemeClr val="bg1"/>
              </a:solidFill>
              <a:ea typeface="Arial Unicode MS" pitchFamily="34" charset="-128"/>
              <a:cs typeface="Arial Unicode MS" pitchFamily="34" charset="-128"/>
            </a:endParaRPr>
          </a:p>
        </p:txBody>
      </p:sp>
      <p:sp>
        <p:nvSpPr>
          <p:cNvPr id="87044" name="Rectangle 3"/>
          <p:cNvSpPr txBox="1">
            <a:spLocks noChangeArrowheads="1"/>
          </p:cNvSpPr>
          <p:nvPr/>
        </p:nvSpPr>
        <p:spPr bwMode="auto">
          <a:xfrm>
            <a:off x="0" y="1136650"/>
            <a:ext cx="4343400" cy="455613"/>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Referral Workload</a:t>
            </a:r>
          </a:p>
        </p:txBody>
      </p:sp>
      <p:sp>
        <p:nvSpPr>
          <p:cNvPr id="87045" name="Text Box 5"/>
          <p:cNvSpPr txBox="1">
            <a:spLocks noChangeArrowheads="1"/>
          </p:cNvSpPr>
          <p:nvPr/>
        </p:nvSpPr>
        <p:spPr bwMode="auto">
          <a:xfrm>
            <a:off x="0" y="1568450"/>
            <a:ext cx="3667125" cy="1735138"/>
          </a:xfrm>
          <a:prstGeom prst="rect">
            <a:avLst/>
          </a:prstGeom>
          <a:noFill/>
          <a:ln w="9525">
            <a:noFill/>
            <a:miter lim="800000"/>
            <a:headEnd/>
            <a:tailEnd/>
          </a:ln>
        </p:spPr>
        <p:txBody>
          <a:bodyPr>
            <a:spAutoFit/>
          </a:bodyPr>
          <a:lstStyle/>
          <a:p>
            <a:pPr algn="l"/>
            <a:r>
              <a:rPr lang="en-US" sz="1200"/>
              <a:t>A referral is a group of one or more submitted inventory schedules from the same prime contract, prime CAGE, 1</a:t>
            </a:r>
            <a:r>
              <a:rPr lang="en-US" sz="1200" baseline="30000"/>
              <a:t>st</a:t>
            </a:r>
            <a:r>
              <a:rPr lang="en-US" sz="1200"/>
              <a:t>-tier subcontractor, 2</a:t>
            </a:r>
            <a:r>
              <a:rPr lang="en-US" sz="1200" baseline="30000"/>
              <a:t>nd</a:t>
            </a:r>
            <a:r>
              <a:rPr lang="en-US" sz="1200"/>
              <a:t>-tier subcontractor and location that a PLCO or Administrator sends to another PLCO or Administrator for acceptance. When the receiver accepts the referral, the inventory schedules on it are automatically accepted and the referral becomes a draft case.</a:t>
            </a:r>
          </a:p>
        </p:txBody>
      </p:sp>
      <p:graphicFrame>
        <p:nvGraphicFramePr>
          <p:cNvPr id="87078" name="Group 38"/>
          <p:cNvGraphicFramePr>
            <a:graphicFrameLocks noGrp="1"/>
          </p:cNvGraphicFramePr>
          <p:nvPr/>
        </p:nvGraphicFramePr>
        <p:xfrm>
          <a:off x="122238" y="3370263"/>
          <a:ext cx="3306762" cy="3048000"/>
        </p:xfrm>
        <a:graphic>
          <a:graphicData uri="http://schemas.openxmlformats.org/drawingml/2006/table">
            <a:tbl>
              <a:tblPr/>
              <a:tblGrid>
                <a:gridCol w="341312"/>
                <a:gridCol w="2965450"/>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Managing the Referral Workload (Graphic 2.4.1)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000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Referrals</a:t>
                      </a:r>
                      <a:r>
                        <a:rPr kumimoji="0" lang="en-US" sz="1200" b="0" i="0" u="none" strike="noStrike" cap="none" normalizeH="0" baseline="0" smtClean="0">
                          <a:ln>
                            <a:noFill/>
                          </a:ln>
                          <a:solidFill>
                            <a:schemeClr val="tx1"/>
                          </a:solidFill>
                          <a:effectLst/>
                          <a:latin typeface="Arial" pitchFamily="34" charset="0"/>
                        </a:rPr>
                        <a:t> link on the menu bar.</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Referral Workload page appears (Graphic 2.4.1).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11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Select</a:t>
                      </a:r>
                      <a:r>
                        <a:rPr kumimoji="0" lang="en-US" sz="1200" b="0" i="0" u="none" strike="noStrike" cap="none" normalizeH="0" baseline="0" smtClean="0">
                          <a:ln>
                            <a:noFill/>
                          </a:ln>
                          <a:solidFill>
                            <a:srgbClr val="000000"/>
                          </a:solidFill>
                          <a:effectLst/>
                          <a:latin typeface="Arial" pitchFamily="34" charset="0"/>
                        </a:rPr>
                        <a:t> the</a:t>
                      </a:r>
                      <a:r>
                        <a:rPr kumimoji="0" lang="en-US" sz="1200" b="1" i="0" u="none" strike="noStrike" cap="none" normalizeH="0" baseline="0" smtClean="0">
                          <a:ln>
                            <a:noFill/>
                          </a:ln>
                          <a:solidFill>
                            <a:srgbClr val="000000"/>
                          </a:solidFill>
                          <a:effectLst/>
                          <a:latin typeface="Arial" pitchFamily="34" charset="0"/>
                        </a:rPr>
                        <a:t> Incoming Referrals tab</a:t>
                      </a:r>
                      <a:r>
                        <a:rPr kumimoji="0" lang="en-US" sz="1200" b="0" i="0" u="none" strike="noStrike" cap="none" normalizeH="0" baseline="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Displays all the referrals that have been sent to you for work. Incoming referrals should be responded to within 10 calendar days. Accepted referrals remain under the Incoming Referrals tab until you have closed the case.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7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Outgoing Referrals tab</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Displays the referrals that you have created and established. Accepted referrals remain under the Outgoing Referrals tab for 60 days after the case is closed by the accepting PLCO.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7062" name="Rectangle 14"/>
          <p:cNvSpPr>
            <a:spLocks noChangeArrowheads="1"/>
          </p:cNvSpPr>
          <p:nvPr/>
        </p:nvSpPr>
        <p:spPr bwMode="auto">
          <a:xfrm>
            <a:off x="3884613" y="3930650"/>
            <a:ext cx="3074987" cy="215900"/>
          </a:xfrm>
          <a:prstGeom prst="rect">
            <a:avLst/>
          </a:prstGeom>
          <a:noFill/>
          <a:ln w="9525">
            <a:noFill/>
            <a:miter lim="800000"/>
            <a:headEnd/>
            <a:tailEnd/>
          </a:ln>
        </p:spPr>
        <p:txBody>
          <a:bodyPr wrap="none">
            <a:spAutoFit/>
          </a:bodyPr>
          <a:lstStyle/>
          <a:p>
            <a:pPr algn="l"/>
            <a:r>
              <a:rPr lang="en-US" sz="800"/>
              <a:t>Graphic 2.4.1 : Referral Workload page, Incoming Referrals tab</a:t>
            </a:r>
          </a:p>
        </p:txBody>
      </p:sp>
      <p:pic>
        <p:nvPicPr>
          <p:cNvPr id="87063" name="Picture 26" descr="Referral Workload page, Incoming tab"/>
          <p:cNvPicPr>
            <a:picLocks noChangeAspect="1" noChangeArrowheads="1"/>
          </p:cNvPicPr>
          <p:nvPr/>
        </p:nvPicPr>
        <p:blipFill>
          <a:blip r:embed="rId3" cstate="print"/>
          <a:srcRect/>
          <a:stretch>
            <a:fillRect/>
          </a:stretch>
        </p:blipFill>
        <p:spPr bwMode="auto">
          <a:xfrm>
            <a:off x="3905250" y="1333500"/>
            <a:ext cx="4800600" cy="2584450"/>
          </a:xfrm>
          <a:prstGeom prst="rect">
            <a:avLst/>
          </a:prstGeom>
          <a:noFill/>
          <a:ln w="19050">
            <a:solidFill>
              <a:schemeClr val="tx1"/>
            </a:solidFill>
            <a:miter lim="800000"/>
            <a:headEnd/>
            <a:tailEnd/>
          </a:ln>
        </p:spPr>
      </p:pic>
      <p:graphicFrame>
        <p:nvGraphicFramePr>
          <p:cNvPr id="87083" name="Group 43"/>
          <p:cNvGraphicFramePr>
            <a:graphicFrameLocks noGrp="1"/>
          </p:cNvGraphicFramePr>
          <p:nvPr/>
        </p:nvGraphicFramePr>
        <p:xfrm>
          <a:off x="3714750" y="4325938"/>
          <a:ext cx="5114925" cy="1967230"/>
        </p:xfrm>
        <a:graphic>
          <a:graphicData uri="http://schemas.openxmlformats.org/drawingml/2006/table">
            <a:tbl>
              <a:tblPr/>
              <a:tblGrid>
                <a:gridCol w="5114925"/>
              </a:tblGrid>
              <a:tr h="1174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search for a referral within the workload</a:t>
                      </a:r>
                      <a:r>
                        <a:rPr kumimoji="0" lang="en-US" sz="12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the referral number and/or case number in the corresponding search boxes at the top right corner of the page. You may search on full or partial numbers. Then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All tabs in the workload now display only the referrals that match the search criteria you entered and all the rest are filtered out.</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785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To clear a search and display the full workload</a:t>
                      </a:r>
                      <a:r>
                        <a:rPr kumimoji="0" lang="en-US" sz="1000" b="0" i="0" u="none" strike="noStrike" cap="none" normalizeH="0" baseline="0" dirty="0" smtClean="0">
                          <a:ln>
                            <a:noFill/>
                          </a:ln>
                          <a:solidFill>
                            <a:schemeClr val="tx1"/>
                          </a:solidFill>
                          <a:effectLst/>
                          <a:latin typeface="Arial" pitchFamily="34" charset="0"/>
                        </a:rPr>
                        <a:t>, </a:t>
                      </a:r>
                      <a:r>
                        <a:rPr kumimoji="0" lang="en-US" sz="1200" b="0" i="1" u="none" strike="noStrike" cap="none" normalizeH="0" baseline="0" dirty="0" smtClean="0">
                          <a:ln>
                            <a:noFill/>
                          </a:ln>
                          <a:solidFill>
                            <a:schemeClr val="tx1"/>
                          </a:solidFill>
                          <a:effectLst/>
                          <a:latin typeface="Arial" pitchFamily="34" charset="0"/>
                        </a:rPr>
                        <a:t>remove</a:t>
                      </a:r>
                      <a:r>
                        <a:rPr kumimoji="0" lang="en-US" sz="1200" b="0" i="0" u="none" strike="noStrike" cap="none" normalizeH="0" baseline="0" dirty="0" smtClean="0">
                          <a:ln>
                            <a:noFill/>
                          </a:ln>
                          <a:solidFill>
                            <a:schemeClr val="tx1"/>
                          </a:solidFill>
                          <a:effectLst/>
                          <a:latin typeface="Arial" pitchFamily="34" charset="0"/>
                        </a:rPr>
                        <a:t> the search criteria from the Referral No. and Case No. boxes and click the      </a:t>
                      </a:r>
                      <a:r>
                        <a:rPr kumimoji="0" lang="en-US" sz="1200" b="1" i="0" u="none" strike="noStrike" cap="none" normalizeH="0" baseline="0" dirty="0" smtClean="0">
                          <a:ln>
                            <a:noFill/>
                          </a:ln>
                          <a:solidFill>
                            <a:schemeClr val="tx1"/>
                          </a:solidFill>
                          <a:effectLst/>
                          <a:latin typeface="Arial" pitchFamily="34" charset="0"/>
                        </a:rPr>
                        <a:t>filter</a:t>
                      </a:r>
                      <a:r>
                        <a:rPr kumimoji="0" lang="en-US" sz="1200" b="0" i="0" u="none" strike="noStrike" cap="none" normalizeH="0" baseline="0" dirty="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workload tabs now display all of your referrals.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87072" name="Picture 84" descr="search"/>
          <p:cNvPicPr>
            <a:picLocks noChangeAspect="1" noChangeArrowheads="1"/>
          </p:cNvPicPr>
          <p:nvPr/>
        </p:nvPicPr>
        <p:blipFill>
          <a:blip r:embed="rId4" cstate="print"/>
          <a:srcRect/>
          <a:stretch>
            <a:fillRect/>
          </a:stretch>
        </p:blipFill>
        <p:spPr bwMode="auto">
          <a:xfrm>
            <a:off x="4041775" y="4946650"/>
            <a:ext cx="152400" cy="142875"/>
          </a:xfrm>
          <a:prstGeom prst="rect">
            <a:avLst/>
          </a:prstGeom>
          <a:noFill/>
          <a:ln w="9525">
            <a:noFill/>
            <a:miter lim="800000"/>
            <a:headEnd/>
            <a:tailEnd/>
          </a:ln>
        </p:spPr>
      </p:pic>
      <p:pic>
        <p:nvPicPr>
          <p:cNvPr id="87073" name="Picture 84" descr="search"/>
          <p:cNvPicPr>
            <a:picLocks noChangeAspect="1" noChangeArrowheads="1"/>
          </p:cNvPicPr>
          <p:nvPr/>
        </p:nvPicPr>
        <p:blipFill>
          <a:blip r:embed="rId4" cstate="print"/>
          <a:srcRect/>
          <a:stretch>
            <a:fillRect/>
          </a:stretch>
        </p:blipFill>
        <p:spPr bwMode="auto">
          <a:xfrm>
            <a:off x="8080375" y="5756275"/>
            <a:ext cx="152400" cy="142875"/>
          </a:xfrm>
          <a:prstGeom prst="rect">
            <a:avLst/>
          </a:prstGeom>
          <a:noFill/>
          <a:ln w="9525">
            <a:noFill/>
            <a:miter lim="800000"/>
            <a:headEnd/>
            <a:tailEnd/>
          </a:ln>
        </p:spPr>
      </p:pic>
      <p:sp>
        <p:nvSpPr>
          <p:cNvPr id="87074" name="Rectangle 23"/>
          <p:cNvSpPr>
            <a:spLocks noChangeArrowheads="1"/>
          </p:cNvSpPr>
          <p:nvPr/>
        </p:nvSpPr>
        <p:spPr bwMode="auto">
          <a:xfrm>
            <a:off x="7067550" y="1809750"/>
            <a:ext cx="1562100" cy="333375"/>
          </a:xfrm>
          <a:prstGeom prst="rect">
            <a:avLst/>
          </a:prstGeom>
          <a:noFill/>
          <a:ln w="19050" algn="ctr">
            <a:solidFill>
              <a:schemeClr val="folHlink"/>
            </a:solidFill>
            <a:miter lim="800000"/>
            <a:headEnd/>
            <a:tailEnd/>
          </a:ln>
        </p:spPr>
        <p:txBody>
          <a:bodyPr wrap="none" anchor="ctr"/>
          <a:lstStyle/>
          <a:p>
            <a:endParaRPr lang="en-US"/>
          </a:p>
        </p:txBody>
      </p:sp>
      <p:sp>
        <p:nvSpPr>
          <p:cNvPr id="87075" name="Rectangle 23"/>
          <p:cNvSpPr>
            <a:spLocks noChangeArrowheads="1"/>
          </p:cNvSpPr>
          <p:nvPr/>
        </p:nvSpPr>
        <p:spPr bwMode="auto">
          <a:xfrm>
            <a:off x="8324850" y="2190750"/>
            <a:ext cx="304800" cy="123825"/>
          </a:xfrm>
          <a:prstGeom prst="rect">
            <a:avLst/>
          </a:prstGeom>
          <a:noFill/>
          <a:ln w="19050" algn="ctr">
            <a:solidFill>
              <a:schemeClr val="folHlink"/>
            </a:solidFill>
            <a:miter lim="800000"/>
            <a:headEnd/>
            <a:tailEnd/>
          </a:ln>
        </p:spPr>
        <p:txBody>
          <a:bodyPr wrap="none" anchor="ctr"/>
          <a:lstStyle/>
          <a:p>
            <a:endParaRPr lang="en-US"/>
          </a:p>
        </p:txBody>
      </p:sp>
      <p:sp>
        <p:nvSpPr>
          <p:cNvPr id="87076" name="Rectangle 23"/>
          <p:cNvSpPr>
            <a:spLocks noChangeArrowheads="1"/>
          </p:cNvSpPr>
          <p:nvPr/>
        </p:nvSpPr>
        <p:spPr bwMode="auto">
          <a:xfrm>
            <a:off x="3924300" y="2219325"/>
            <a:ext cx="155257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AF129CFE-A215-4116-B9D2-ABE4CCF02E78}" type="slidenum">
              <a:rPr lang="en-US" sz="800">
                <a:solidFill>
                  <a:schemeClr val="bg1"/>
                </a:solidFill>
                <a:ea typeface="Arial Unicode MS" pitchFamily="34" charset="-128"/>
                <a:cs typeface="Arial Unicode MS" pitchFamily="34" charset="-128"/>
              </a:rPr>
              <a:pPr algn="r" eaLnBrk="0" hangingPunct="0"/>
              <a:t>83</a:t>
            </a:fld>
            <a:endParaRPr lang="en-US" sz="800">
              <a:solidFill>
                <a:schemeClr val="bg1"/>
              </a:solidFill>
              <a:ea typeface="Arial Unicode MS" pitchFamily="34" charset="-128"/>
              <a:cs typeface="Arial Unicode MS" pitchFamily="34" charset="-128"/>
            </a:endParaRPr>
          </a:p>
        </p:txBody>
      </p:sp>
      <p:sp>
        <p:nvSpPr>
          <p:cNvPr id="8806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Accepting a Referral</a:t>
            </a:r>
          </a:p>
        </p:txBody>
      </p:sp>
      <p:sp>
        <p:nvSpPr>
          <p:cNvPr id="8806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Accepting a Referral</a:t>
            </a:r>
          </a:p>
        </p:txBody>
      </p:sp>
      <p:sp>
        <p:nvSpPr>
          <p:cNvPr id="88069" name="Text Box 5"/>
          <p:cNvSpPr txBox="1">
            <a:spLocks noChangeArrowheads="1"/>
          </p:cNvSpPr>
          <p:nvPr/>
        </p:nvSpPr>
        <p:spPr bwMode="auto">
          <a:xfrm>
            <a:off x="0" y="1654175"/>
            <a:ext cx="4457700" cy="1279525"/>
          </a:xfrm>
          <a:prstGeom prst="rect">
            <a:avLst/>
          </a:prstGeom>
          <a:noFill/>
          <a:ln w="9525">
            <a:noFill/>
            <a:miter lim="800000"/>
            <a:headEnd/>
            <a:tailEnd/>
          </a:ln>
        </p:spPr>
        <p:txBody>
          <a:bodyPr>
            <a:spAutoFit/>
          </a:bodyPr>
          <a:lstStyle/>
          <a:p>
            <a:pPr algn="l">
              <a:spcBef>
                <a:spcPct val="50000"/>
              </a:spcBef>
            </a:pPr>
            <a:r>
              <a:rPr lang="en-US" sz="1200"/>
              <a:t>PLCOs and Administrators may view referral details by clicking the link on a referral number. </a:t>
            </a:r>
          </a:p>
          <a:p>
            <a:pPr algn="l">
              <a:spcBef>
                <a:spcPct val="50000"/>
              </a:spcBef>
            </a:pPr>
            <a:r>
              <a:rPr lang="en-US" sz="1200"/>
              <a:t>The Accept and Reject buttons will appear on the View Referral Details page for incoming referrals that have not yet been reviewed. These referrals have the Active – Action Required status.</a:t>
            </a:r>
          </a:p>
        </p:txBody>
      </p:sp>
      <p:graphicFrame>
        <p:nvGraphicFramePr>
          <p:cNvPr id="89118" name="Group 30"/>
          <p:cNvGraphicFramePr>
            <a:graphicFrameLocks noGrp="1"/>
          </p:cNvGraphicFramePr>
          <p:nvPr/>
        </p:nvGraphicFramePr>
        <p:xfrm>
          <a:off x="107950" y="2967038"/>
          <a:ext cx="4140200" cy="3602736"/>
        </p:xfrm>
        <a:graphic>
          <a:graphicData uri="http://schemas.openxmlformats.org/drawingml/2006/table">
            <a:tbl>
              <a:tblPr/>
              <a:tblGrid>
                <a:gridCol w="349250"/>
                <a:gridCol w="379095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Accepting a Referral (Graphics 2.4.2 – 2.4.3)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Referral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417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an </a:t>
                      </a:r>
                      <a:r>
                        <a:rPr kumimoji="0" lang="en-US" sz="1200" b="1" i="0" u="none" strike="noStrike" cap="none" normalizeH="0" baseline="0" smtClean="0">
                          <a:ln>
                            <a:noFill/>
                          </a:ln>
                          <a:solidFill>
                            <a:schemeClr val="tx1"/>
                          </a:solidFill>
                          <a:effectLst/>
                          <a:latin typeface="Arial" pitchFamily="34" charset="0"/>
                        </a:rPr>
                        <a:t>incoming referral</a:t>
                      </a:r>
                      <a:r>
                        <a:rPr kumimoji="0" lang="en-US" sz="1200" b="0" i="0" u="none" strike="noStrike" cap="none" normalizeH="0" baseline="0" smtClean="0">
                          <a:ln>
                            <a:noFill/>
                          </a:ln>
                          <a:solidFill>
                            <a:schemeClr val="tx1"/>
                          </a:solidFill>
                          <a:effectLst/>
                          <a:latin typeface="Arial" pitchFamily="34" charset="0"/>
                        </a:rPr>
                        <a:t> with the status Active – Action Required.</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Referral Details page appears (Graphic 2.4.2).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397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Accept</a:t>
                      </a:r>
                      <a:r>
                        <a:rPr kumimoji="0" lang="en-US" sz="1200" b="0" i="0" u="none" strike="noStrike" cap="none" normalizeH="0" baseline="0" dirty="0" smtClean="0">
                          <a:ln>
                            <a:noFill/>
                          </a:ln>
                          <a:solidFill>
                            <a:schemeClr val="tx1"/>
                          </a:solidFill>
                          <a:effectLst/>
                          <a:latin typeface="Arial" pitchFamily="34" charset="0"/>
                        </a:rPr>
                        <a:t> button to accept the referral.</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Create a Referral Case Number page appears (Graphic 2.4.3).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Enter</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values</a:t>
                      </a:r>
                      <a:r>
                        <a:rPr kumimoji="0" lang="en-US" sz="1200" b="0" i="0" u="none" strike="noStrike" cap="none" normalizeH="0" baseline="0" dirty="0" smtClean="0">
                          <a:ln>
                            <a:noFill/>
                          </a:ln>
                          <a:solidFill>
                            <a:schemeClr val="tx1"/>
                          </a:solidFill>
                          <a:effectLst/>
                          <a:latin typeface="Arial" pitchFamily="34" charset="0"/>
                        </a:rPr>
                        <a:t> in the required fields.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430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referral is now a Draft case and appears in your Case Workload under the Active tab. The case number generated by the referral appears on the View Referral Details page.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88092" name="Picture 25" descr="View Referral Details page"/>
          <p:cNvPicPr>
            <a:picLocks noChangeAspect="1" noChangeArrowheads="1"/>
          </p:cNvPicPr>
          <p:nvPr/>
        </p:nvPicPr>
        <p:blipFill>
          <a:blip r:embed="rId3" cstate="print"/>
          <a:srcRect/>
          <a:stretch>
            <a:fillRect/>
          </a:stretch>
        </p:blipFill>
        <p:spPr bwMode="auto">
          <a:xfrm>
            <a:off x="4638675" y="1419225"/>
            <a:ext cx="4257675" cy="2446338"/>
          </a:xfrm>
          <a:prstGeom prst="rect">
            <a:avLst/>
          </a:prstGeom>
          <a:noFill/>
          <a:ln w="19050">
            <a:solidFill>
              <a:schemeClr val="tx1"/>
            </a:solidFill>
            <a:miter lim="800000"/>
            <a:headEnd/>
            <a:tailEnd/>
          </a:ln>
        </p:spPr>
      </p:pic>
      <p:pic>
        <p:nvPicPr>
          <p:cNvPr id="88093" name="Picture 26" descr="Create a Referral Case Number page"/>
          <p:cNvPicPr>
            <a:picLocks noChangeAspect="1" noChangeArrowheads="1"/>
          </p:cNvPicPr>
          <p:nvPr/>
        </p:nvPicPr>
        <p:blipFill>
          <a:blip r:embed="rId4" cstate="print"/>
          <a:srcRect/>
          <a:stretch>
            <a:fillRect/>
          </a:stretch>
        </p:blipFill>
        <p:spPr bwMode="auto">
          <a:xfrm>
            <a:off x="4629150" y="4143375"/>
            <a:ext cx="4162425" cy="2297113"/>
          </a:xfrm>
          <a:prstGeom prst="rect">
            <a:avLst/>
          </a:prstGeom>
          <a:noFill/>
          <a:ln w="19050">
            <a:solidFill>
              <a:schemeClr val="tx1"/>
            </a:solidFill>
            <a:miter lim="800000"/>
            <a:headEnd/>
            <a:tailEnd/>
          </a:ln>
        </p:spPr>
      </p:pic>
      <p:sp>
        <p:nvSpPr>
          <p:cNvPr id="88094" name="Rectangle 14"/>
          <p:cNvSpPr>
            <a:spLocks noChangeArrowheads="1"/>
          </p:cNvSpPr>
          <p:nvPr/>
        </p:nvSpPr>
        <p:spPr bwMode="auto">
          <a:xfrm>
            <a:off x="4610100" y="3887788"/>
            <a:ext cx="2111375" cy="215900"/>
          </a:xfrm>
          <a:prstGeom prst="rect">
            <a:avLst/>
          </a:prstGeom>
          <a:noFill/>
          <a:ln w="9525">
            <a:noFill/>
            <a:miter lim="800000"/>
            <a:headEnd/>
            <a:tailEnd/>
          </a:ln>
        </p:spPr>
        <p:txBody>
          <a:bodyPr wrap="none">
            <a:spAutoFit/>
          </a:bodyPr>
          <a:lstStyle/>
          <a:p>
            <a:pPr algn="l"/>
            <a:r>
              <a:rPr lang="en-US" sz="800"/>
              <a:t>Graphic 2.4.2 : View Referral Details page</a:t>
            </a:r>
          </a:p>
        </p:txBody>
      </p:sp>
      <p:sp>
        <p:nvSpPr>
          <p:cNvPr id="88095" name="Rectangle 14"/>
          <p:cNvSpPr>
            <a:spLocks noChangeArrowheads="1"/>
          </p:cNvSpPr>
          <p:nvPr/>
        </p:nvSpPr>
        <p:spPr bwMode="auto">
          <a:xfrm>
            <a:off x="4619625" y="6450013"/>
            <a:ext cx="2605088" cy="215900"/>
          </a:xfrm>
          <a:prstGeom prst="rect">
            <a:avLst/>
          </a:prstGeom>
          <a:noFill/>
          <a:ln w="9525">
            <a:noFill/>
            <a:miter lim="800000"/>
            <a:headEnd/>
            <a:tailEnd/>
          </a:ln>
        </p:spPr>
        <p:txBody>
          <a:bodyPr wrap="none">
            <a:spAutoFit/>
          </a:bodyPr>
          <a:lstStyle/>
          <a:p>
            <a:pPr algn="l"/>
            <a:r>
              <a:rPr lang="en-US" sz="800"/>
              <a:t>Graphic 2.4.3 : Create a Referral Case Number page</a:t>
            </a:r>
          </a:p>
        </p:txBody>
      </p:sp>
      <p:sp>
        <p:nvSpPr>
          <p:cNvPr id="88096" name="Rectangle 23"/>
          <p:cNvSpPr>
            <a:spLocks noChangeArrowheads="1"/>
          </p:cNvSpPr>
          <p:nvPr/>
        </p:nvSpPr>
        <p:spPr bwMode="auto">
          <a:xfrm>
            <a:off x="6324600" y="3238500"/>
            <a:ext cx="304800" cy="152400"/>
          </a:xfrm>
          <a:prstGeom prst="rect">
            <a:avLst/>
          </a:prstGeom>
          <a:noFill/>
          <a:ln w="19050" algn="ctr">
            <a:solidFill>
              <a:schemeClr val="folHlink"/>
            </a:solidFill>
            <a:miter lim="800000"/>
            <a:headEnd/>
            <a:tailEnd/>
          </a:ln>
        </p:spPr>
        <p:txBody>
          <a:bodyPr wrap="none" anchor="ctr"/>
          <a:lstStyle/>
          <a:p>
            <a:endParaRPr lang="en-US"/>
          </a:p>
        </p:txBody>
      </p:sp>
      <p:sp>
        <p:nvSpPr>
          <p:cNvPr id="88097" name="Rectangle 23"/>
          <p:cNvSpPr>
            <a:spLocks noChangeArrowheads="1"/>
          </p:cNvSpPr>
          <p:nvPr/>
        </p:nvSpPr>
        <p:spPr bwMode="auto">
          <a:xfrm>
            <a:off x="6410325" y="6124575"/>
            <a:ext cx="295275"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Topic Three – Rejecting a Referral</a:t>
            </a:r>
          </a:p>
        </p:txBody>
      </p:sp>
      <p:graphicFrame>
        <p:nvGraphicFramePr>
          <p:cNvPr id="90148" name="Group 36"/>
          <p:cNvGraphicFramePr>
            <a:graphicFrameLocks noGrp="1"/>
          </p:cNvGraphicFramePr>
          <p:nvPr>
            <p:ph idx="1"/>
          </p:nvPr>
        </p:nvGraphicFramePr>
        <p:xfrm>
          <a:off x="109538" y="3000375"/>
          <a:ext cx="4186237" cy="3364992"/>
        </p:xfrm>
        <a:graphic>
          <a:graphicData uri="http://schemas.openxmlformats.org/drawingml/2006/table">
            <a:tbl>
              <a:tblPr/>
              <a:tblGrid>
                <a:gridCol w="330532"/>
                <a:gridCol w="385570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Rejecting a Referral (Graphics 2.4.4 – 2.4.5)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Referral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7454">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an </a:t>
                      </a:r>
                      <a:r>
                        <a:rPr kumimoji="0" lang="en-US" sz="1200" b="1" i="0" u="none" strike="noStrike" cap="none" normalizeH="0" baseline="0" dirty="0" smtClean="0">
                          <a:ln>
                            <a:noFill/>
                          </a:ln>
                          <a:solidFill>
                            <a:schemeClr val="tx1"/>
                          </a:solidFill>
                          <a:effectLst/>
                          <a:latin typeface="Arial" pitchFamily="34" charset="0"/>
                        </a:rPr>
                        <a:t>incoming referral</a:t>
                      </a:r>
                      <a:r>
                        <a:rPr kumimoji="0" lang="en-US" sz="1200" b="0" i="0" u="none" strike="noStrike" cap="none" normalizeH="0" baseline="0" dirty="0" smtClean="0">
                          <a:ln>
                            <a:noFill/>
                          </a:ln>
                          <a:solidFill>
                            <a:schemeClr val="tx1"/>
                          </a:solidFill>
                          <a:effectLst/>
                          <a:latin typeface="Arial" pitchFamily="34" charset="0"/>
                        </a:rPr>
                        <a:t> with the status Active – Action Required.</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Referral Details page appears (Graphic 2.4.4).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853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Reject</a:t>
                      </a:r>
                      <a:r>
                        <a:rPr kumimoji="0" lang="en-US" sz="1200" b="0" i="0" u="none" strike="noStrike" cap="none" normalizeH="0" baseline="0" dirty="0" smtClean="0">
                          <a:ln>
                            <a:noFill/>
                          </a:ln>
                          <a:solidFill>
                            <a:schemeClr val="tx1"/>
                          </a:solidFill>
                          <a:effectLst/>
                          <a:latin typeface="Arial" pitchFamily="34" charset="0"/>
                        </a:rPr>
                        <a:t> button to reject the referral.</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Reject Referral page appears (Graphic 2.4.5).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725">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relevant comments</a:t>
                      </a:r>
                      <a:r>
                        <a:rPr kumimoji="0" lang="en-US" sz="1200" b="0" i="0" u="none" strike="noStrike" cap="none" normalizeH="0" baseline="0" dirty="0" smtClean="0">
                          <a:ln>
                            <a:noFill/>
                          </a:ln>
                          <a:solidFill>
                            <a:schemeClr val="tx1"/>
                          </a:solidFill>
                          <a:effectLst/>
                          <a:latin typeface="Arial" pitchFamily="34" charset="0"/>
                        </a:rPr>
                        <a:t> regarding the rejection in the Rejection Remarks box.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2951">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Reject Referral</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100" b="0" i="0" u="none" strike="noStrike" cap="none" normalizeH="0" baseline="0" dirty="0" smtClean="0">
                          <a:ln>
                            <a:noFill/>
                          </a:ln>
                          <a:solidFill>
                            <a:schemeClr val="tx1"/>
                          </a:solidFill>
                          <a:effectLst/>
                          <a:latin typeface="Arial" pitchFamily="34" charset="0"/>
                        </a:rPr>
                        <a:t>The rejected referral disappears from your Incoming Referrals tab, but remains on the Outgoing Referrals tab of the sender's workload with Rejected status.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9113"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Rejecting a Referral</a:t>
            </a:r>
          </a:p>
        </p:txBody>
      </p:sp>
      <p:sp>
        <p:nvSpPr>
          <p:cNvPr id="8911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BE0D48E-FCB9-497E-B8BD-C03BD4A41B51}" type="slidenum">
              <a:rPr lang="en-US" sz="800">
                <a:solidFill>
                  <a:schemeClr val="bg1"/>
                </a:solidFill>
                <a:ea typeface="Arial Unicode MS" pitchFamily="34" charset="-128"/>
                <a:cs typeface="Arial Unicode MS" pitchFamily="34" charset="-128"/>
              </a:rPr>
              <a:pPr algn="r" eaLnBrk="0" hangingPunct="0"/>
              <a:t>84</a:t>
            </a:fld>
            <a:endParaRPr lang="en-US" sz="800">
              <a:solidFill>
                <a:schemeClr val="bg1"/>
              </a:solidFill>
              <a:ea typeface="Arial Unicode MS" pitchFamily="34" charset="-128"/>
              <a:cs typeface="Arial Unicode MS" pitchFamily="34" charset="-128"/>
            </a:endParaRPr>
          </a:p>
        </p:txBody>
      </p:sp>
      <p:pic>
        <p:nvPicPr>
          <p:cNvPr id="89115" name="Picture 31" descr="View Referral Details page"/>
          <p:cNvPicPr>
            <a:picLocks noChangeAspect="1" noChangeArrowheads="1"/>
          </p:cNvPicPr>
          <p:nvPr/>
        </p:nvPicPr>
        <p:blipFill>
          <a:blip r:embed="rId2" cstate="print"/>
          <a:srcRect/>
          <a:stretch>
            <a:fillRect/>
          </a:stretch>
        </p:blipFill>
        <p:spPr bwMode="auto">
          <a:xfrm>
            <a:off x="4543425" y="1438275"/>
            <a:ext cx="4229100" cy="2430463"/>
          </a:xfrm>
          <a:prstGeom prst="rect">
            <a:avLst/>
          </a:prstGeom>
          <a:noFill/>
          <a:ln w="19050">
            <a:solidFill>
              <a:schemeClr val="tx1"/>
            </a:solidFill>
            <a:miter lim="800000"/>
            <a:headEnd/>
            <a:tailEnd/>
          </a:ln>
        </p:spPr>
      </p:pic>
      <p:pic>
        <p:nvPicPr>
          <p:cNvPr id="89116" name="Picture 32" descr="Reject Referral page"/>
          <p:cNvPicPr>
            <a:picLocks noChangeAspect="1" noChangeArrowheads="1"/>
          </p:cNvPicPr>
          <p:nvPr/>
        </p:nvPicPr>
        <p:blipFill>
          <a:blip r:embed="rId3" cstate="print"/>
          <a:srcRect/>
          <a:stretch>
            <a:fillRect/>
          </a:stretch>
        </p:blipFill>
        <p:spPr bwMode="auto">
          <a:xfrm>
            <a:off x="4552950" y="4238625"/>
            <a:ext cx="4386263" cy="2009775"/>
          </a:xfrm>
          <a:prstGeom prst="rect">
            <a:avLst/>
          </a:prstGeom>
          <a:noFill/>
          <a:ln w="19050">
            <a:solidFill>
              <a:schemeClr val="tx1"/>
            </a:solidFill>
            <a:miter lim="800000"/>
            <a:headEnd/>
            <a:tailEnd/>
          </a:ln>
        </p:spPr>
      </p:pic>
      <p:sp>
        <p:nvSpPr>
          <p:cNvPr id="89117" name="Rectangle 14"/>
          <p:cNvSpPr>
            <a:spLocks noChangeArrowheads="1"/>
          </p:cNvSpPr>
          <p:nvPr/>
        </p:nvSpPr>
        <p:spPr bwMode="auto">
          <a:xfrm>
            <a:off x="4524375" y="3887788"/>
            <a:ext cx="2111375" cy="215900"/>
          </a:xfrm>
          <a:prstGeom prst="rect">
            <a:avLst/>
          </a:prstGeom>
          <a:noFill/>
          <a:ln w="9525">
            <a:noFill/>
            <a:miter lim="800000"/>
            <a:headEnd/>
            <a:tailEnd/>
          </a:ln>
        </p:spPr>
        <p:txBody>
          <a:bodyPr wrap="none">
            <a:spAutoFit/>
          </a:bodyPr>
          <a:lstStyle/>
          <a:p>
            <a:pPr algn="l"/>
            <a:r>
              <a:rPr lang="en-US" sz="800"/>
              <a:t>Graphic 2.4.4 : View Referral Details page</a:t>
            </a:r>
          </a:p>
        </p:txBody>
      </p:sp>
      <p:sp>
        <p:nvSpPr>
          <p:cNvPr id="89118" name="Rectangle 14"/>
          <p:cNvSpPr>
            <a:spLocks noChangeArrowheads="1"/>
          </p:cNvSpPr>
          <p:nvPr/>
        </p:nvSpPr>
        <p:spPr bwMode="auto">
          <a:xfrm>
            <a:off x="4533900" y="6269038"/>
            <a:ext cx="1836738" cy="215900"/>
          </a:xfrm>
          <a:prstGeom prst="rect">
            <a:avLst/>
          </a:prstGeom>
          <a:noFill/>
          <a:ln w="9525">
            <a:noFill/>
            <a:miter lim="800000"/>
            <a:headEnd/>
            <a:tailEnd/>
          </a:ln>
        </p:spPr>
        <p:txBody>
          <a:bodyPr wrap="none">
            <a:spAutoFit/>
          </a:bodyPr>
          <a:lstStyle/>
          <a:p>
            <a:pPr algn="l"/>
            <a:r>
              <a:rPr lang="en-US" sz="800"/>
              <a:t>Graphic 2.4.5 : Reject Referral page</a:t>
            </a:r>
          </a:p>
        </p:txBody>
      </p:sp>
      <p:sp>
        <p:nvSpPr>
          <p:cNvPr id="89119" name="Text Box 5"/>
          <p:cNvSpPr txBox="1">
            <a:spLocks noChangeArrowheads="1"/>
          </p:cNvSpPr>
          <p:nvPr/>
        </p:nvSpPr>
        <p:spPr bwMode="auto">
          <a:xfrm>
            <a:off x="0" y="1711325"/>
            <a:ext cx="4457700" cy="1279525"/>
          </a:xfrm>
          <a:prstGeom prst="rect">
            <a:avLst/>
          </a:prstGeom>
          <a:noFill/>
          <a:ln w="9525">
            <a:noFill/>
            <a:miter lim="800000"/>
            <a:headEnd/>
            <a:tailEnd/>
          </a:ln>
        </p:spPr>
        <p:txBody>
          <a:bodyPr>
            <a:spAutoFit/>
          </a:bodyPr>
          <a:lstStyle/>
          <a:p>
            <a:pPr algn="l">
              <a:spcBef>
                <a:spcPct val="50000"/>
              </a:spcBef>
            </a:pPr>
            <a:r>
              <a:rPr lang="en-US" sz="1200"/>
              <a:t>PLCOs and Administrators may view referral details by clicking the link on a referral number. </a:t>
            </a:r>
          </a:p>
          <a:p>
            <a:pPr algn="l">
              <a:spcBef>
                <a:spcPct val="50000"/>
              </a:spcBef>
            </a:pPr>
            <a:r>
              <a:rPr lang="en-US" sz="1200"/>
              <a:t>The Accept and Reject buttons will appear on the View Referral Details page for incoming referrals that have not yet been reviewed. These referrals have the Active – Action Required status.</a:t>
            </a:r>
          </a:p>
        </p:txBody>
      </p:sp>
      <p:sp>
        <p:nvSpPr>
          <p:cNvPr id="89120" name="Rectangle 23"/>
          <p:cNvSpPr>
            <a:spLocks noChangeArrowheads="1"/>
          </p:cNvSpPr>
          <p:nvPr/>
        </p:nvSpPr>
        <p:spPr bwMode="auto">
          <a:xfrm>
            <a:off x="6524625" y="3267075"/>
            <a:ext cx="257175" cy="104775"/>
          </a:xfrm>
          <a:prstGeom prst="rect">
            <a:avLst/>
          </a:prstGeom>
          <a:noFill/>
          <a:ln w="19050" algn="ctr">
            <a:solidFill>
              <a:schemeClr val="folHlink"/>
            </a:solidFill>
            <a:miter lim="800000"/>
            <a:headEnd/>
            <a:tailEnd/>
          </a:ln>
        </p:spPr>
        <p:txBody>
          <a:bodyPr wrap="none" anchor="ctr"/>
          <a:lstStyle/>
          <a:p>
            <a:endParaRPr lang="en-US"/>
          </a:p>
        </p:txBody>
      </p:sp>
      <p:sp>
        <p:nvSpPr>
          <p:cNvPr id="89121" name="Rectangle 23"/>
          <p:cNvSpPr>
            <a:spLocks noChangeArrowheads="1"/>
          </p:cNvSpPr>
          <p:nvPr/>
        </p:nvSpPr>
        <p:spPr bwMode="auto">
          <a:xfrm>
            <a:off x="6267450" y="5924550"/>
            <a:ext cx="628650"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904283A6-FA69-4196-8F8F-D27ADEF25669}" type="slidenum">
              <a:rPr lang="en-US" sz="800">
                <a:solidFill>
                  <a:schemeClr val="bg1"/>
                </a:solidFill>
                <a:ea typeface="Arial Unicode MS" pitchFamily="34" charset="-128"/>
                <a:cs typeface="Arial Unicode MS" pitchFamily="34" charset="-128"/>
              </a:rPr>
              <a:pPr algn="r" eaLnBrk="0" hangingPunct="0"/>
              <a:t>85</a:t>
            </a:fld>
            <a:endParaRPr lang="en-US" sz="800">
              <a:solidFill>
                <a:schemeClr val="bg1"/>
              </a:solidFill>
              <a:ea typeface="Arial Unicode MS" pitchFamily="34" charset="-128"/>
              <a:cs typeface="Arial Unicode MS" pitchFamily="34" charset="-128"/>
            </a:endParaRPr>
          </a:p>
        </p:txBody>
      </p:sp>
      <p:sp>
        <p:nvSpPr>
          <p:cNvPr id="9011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 – Creating a Referral</a:t>
            </a:r>
          </a:p>
        </p:txBody>
      </p:sp>
      <p:sp>
        <p:nvSpPr>
          <p:cNvPr id="90116" name="Rectangle 3"/>
          <p:cNvSpPr txBox="1">
            <a:spLocks noChangeArrowheads="1"/>
          </p:cNvSpPr>
          <p:nvPr/>
        </p:nvSpPr>
        <p:spPr bwMode="auto">
          <a:xfrm>
            <a:off x="0" y="99853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Referral</a:t>
            </a:r>
          </a:p>
        </p:txBody>
      </p:sp>
      <p:sp>
        <p:nvSpPr>
          <p:cNvPr id="90117" name="Text Box 5"/>
          <p:cNvSpPr txBox="1">
            <a:spLocks noChangeArrowheads="1"/>
          </p:cNvSpPr>
          <p:nvPr/>
        </p:nvSpPr>
        <p:spPr bwMode="auto">
          <a:xfrm>
            <a:off x="0" y="1425575"/>
            <a:ext cx="4200525" cy="1370013"/>
          </a:xfrm>
          <a:prstGeom prst="rect">
            <a:avLst/>
          </a:prstGeom>
          <a:noFill/>
          <a:ln w="9525">
            <a:noFill/>
            <a:miter lim="800000"/>
            <a:headEnd/>
            <a:tailEnd/>
          </a:ln>
        </p:spPr>
        <p:txBody>
          <a:bodyPr>
            <a:spAutoFit/>
          </a:bodyPr>
          <a:lstStyle/>
          <a:p>
            <a:pPr algn="l">
              <a:spcBef>
                <a:spcPct val="50000"/>
              </a:spcBef>
            </a:pPr>
            <a:r>
              <a:rPr lang="en-US" sz="1200"/>
              <a:t>On the Create a Referral page, you will type the referral details and select inventory schedules to associate with the referral. All submitted inventory schedules in your  workload are available to associate with the referral. PLCOs and Administrators may create a referral by clicking either the </a:t>
            </a:r>
            <a:r>
              <a:rPr lang="en-US" sz="1200" b="1"/>
              <a:t>Create a Referral </a:t>
            </a:r>
            <a:r>
              <a:rPr lang="en-US" sz="1200"/>
              <a:t>link on the Home Page or clicking the         </a:t>
            </a:r>
            <a:br>
              <a:rPr lang="en-US" sz="1200"/>
            </a:br>
            <a:r>
              <a:rPr lang="en-US" sz="1200"/>
              <a:t>      </a:t>
            </a:r>
            <a:r>
              <a:rPr lang="en-US" sz="1200" b="1"/>
              <a:t>add referral </a:t>
            </a:r>
            <a:r>
              <a:rPr lang="en-US" sz="1200"/>
              <a:t>link on the Referral Workload page. </a:t>
            </a:r>
          </a:p>
        </p:txBody>
      </p:sp>
      <p:graphicFrame>
        <p:nvGraphicFramePr>
          <p:cNvPr id="90150" name="Group 38"/>
          <p:cNvGraphicFramePr>
            <a:graphicFrameLocks noGrp="1"/>
          </p:cNvGraphicFramePr>
          <p:nvPr/>
        </p:nvGraphicFramePr>
        <p:xfrm>
          <a:off x="152400" y="2873375"/>
          <a:ext cx="3994150" cy="3681984"/>
        </p:xfrm>
        <a:graphic>
          <a:graphicData uri="http://schemas.openxmlformats.org/drawingml/2006/table">
            <a:tbl>
              <a:tblPr/>
              <a:tblGrid>
                <a:gridCol w="419100"/>
                <a:gridCol w="3575050"/>
              </a:tblGrid>
              <a:tr h="27305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Creating a Referral (Graphics 2.4.6 – 2.4.8)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5286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Start</a:t>
                      </a:r>
                      <a:r>
                        <a:rPr kumimoji="0" lang="en-US" sz="1200" b="0" i="0" u="none" strike="noStrike" cap="none" normalizeH="0" baseline="0" smtClean="0">
                          <a:ln>
                            <a:noFill/>
                          </a:ln>
                          <a:solidFill>
                            <a:schemeClr val="tx1"/>
                          </a:solidFill>
                          <a:effectLst/>
                          <a:latin typeface="Arial" pitchFamily="34" charset="0"/>
                        </a:rPr>
                        <a:t> from the </a:t>
                      </a:r>
                      <a:r>
                        <a:rPr kumimoji="0" lang="en-US" sz="1200" b="1" i="0" u="none" strike="noStrike" cap="none" normalizeH="0" baseline="0" smtClean="0">
                          <a:ln>
                            <a:noFill/>
                          </a:ln>
                          <a:solidFill>
                            <a:schemeClr val="tx1"/>
                          </a:solidFill>
                          <a:effectLst/>
                          <a:latin typeface="Arial" pitchFamily="34" charset="0"/>
                        </a:rPr>
                        <a:t>Referral Workload page</a:t>
                      </a:r>
                      <a:r>
                        <a:rPr kumimoji="0" lang="en-US" sz="1200" b="0" i="0" u="none" strike="noStrike" cap="none" normalizeH="0" baseline="0" smtClean="0">
                          <a:ln>
                            <a:noFill/>
                          </a:ln>
                          <a:solidFill>
                            <a:schemeClr val="tx1"/>
                          </a:solidFill>
                          <a:effectLst/>
                          <a:latin typeface="Arial" pitchFamily="34" charset="0"/>
                        </a:rPr>
                        <a:t> (Graphic 2.4.6).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5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add referral</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Create a Referral page appears (Graphic 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Referral DoDAAC</a:t>
                      </a:r>
                      <a:r>
                        <a:rPr kumimoji="0" lang="en-US" sz="1200" b="0" i="0" u="none" strike="noStrike" cap="none" normalizeH="0" baseline="0" smtClean="0">
                          <a:ln>
                            <a:noFill/>
                          </a:ln>
                          <a:solidFill>
                            <a:schemeClr val="tx1"/>
                          </a:solidFill>
                          <a:effectLst/>
                          <a:latin typeface="Arial" pitchFamily="34" charset="0"/>
                        </a:rPr>
                        <a:t>.  This is the DoDAAC to be used as the referral number.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863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E-Mail address</a:t>
                      </a:r>
                      <a:r>
                        <a:rPr kumimoji="0" lang="en-US" sz="1200" b="0" i="0" u="none" strike="noStrike" cap="none" normalizeH="0" baseline="0" smtClean="0">
                          <a:ln>
                            <a:noFill/>
                          </a:ln>
                          <a:solidFill>
                            <a:schemeClr val="tx1"/>
                          </a:solidFill>
                          <a:effectLst/>
                          <a:latin typeface="Arial" pitchFamily="34" charset="0"/>
                        </a:rPr>
                        <a:t> of the PLCO who will receive the referral.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6488">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Check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box</a:t>
                      </a:r>
                      <a:r>
                        <a:rPr kumimoji="0" lang="en-US" sz="1200" b="0" i="0" u="none" strike="noStrike" cap="none" normalizeH="0" baseline="0" smtClean="0">
                          <a:ln>
                            <a:noFill/>
                          </a:ln>
                          <a:solidFill>
                            <a:schemeClr val="tx1"/>
                          </a:solidFill>
                          <a:effectLst/>
                          <a:latin typeface="Arial" pitchFamily="34" charset="0"/>
                        </a:rPr>
                        <a:t> next to an inventory schedule to associate it with the referral. </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All inventory schedules selected must be from the same prime contract, prime CAGE, tier-1 subcontractor, tier-2 subcontractor and location.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0140" name="Picture 25" descr="add"/>
          <p:cNvPicPr>
            <a:picLocks noChangeAspect="1" noChangeArrowheads="1"/>
          </p:cNvPicPr>
          <p:nvPr/>
        </p:nvPicPr>
        <p:blipFill>
          <a:blip r:embed="rId3" cstate="print"/>
          <a:srcRect/>
          <a:stretch>
            <a:fillRect/>
          </a:stretch>
        </p:blipFill>
        <p:spPr bwMode="auto">
          <a:xfrm>
            <a:off x="1312863" y="3773488"/>
            <a:ext cx="152400" cy="152400"/>
          </a:xfrm>
          <a:prstGeom prst="rect">
            <a:avLst/>
          </a:prstGeom>
          <a:noFill/>
          <a:ln w="9525">
            <a:noFill/>
            <a:miter lim="800000"/>
            <a:headEnd/>
            <a:tailEnd/>
          </a:ln>
        </p:spPr>
      </p:pic>
      <p:pic>
        <p:nvPicPr>
          <p:cNvPr id="90141" name="Picture 26" descr="Create a Referral page"/>
          <p:cNvPicPr>
            <a:picLocks noChangeAspect="1" noChangeArrowheads="1"/>
          </p:cNvPicPr>
          <p:nvPr/>
        </p:nvPicPr>
        <p:blipFill>
          <a:blip r:embed="rId4" cstate="print"/>
          <a:srcRect/>
          <a:stretch>
            <a:fillRect/>
          </a:stretch>
        </p:blipFill>
        <p:spPr bwMode="auto">
          <a:xfrm>
            <a:off x="4478338" y="3924300"/>
            <a:ext cx="4256087" cy="2505075"/>
          </a:xfrm>
          <a:prstGeom prst="rect">
            <a:avLst/>
          </a:prstGeom>
          <a:noFill/>
          <a:ln w="19050">
            <a:solidFill>
              <a:schemeClr val="tx1"/>
            </a:solidFill>
            <a:miter lim="800000"/>
            <a:headEnd/>
            <a:tailEnd/>
          </a:ln>
        </p:spPr>
      </p:pic>
      <p:sp>
        <p:nvSpPr>
          <p:cNvPr id="90142" name="Rectangle 14"/>
          <p:cNvSpPr>
            <a:spLocks noChangeArrowheads="1"/>
          </p:cNvSpPr>
          <p:nvPr/>
        </p:nvSpPr>
        <p:spPr bwMode="auto">
          <a:xfrm>
            <a:off x="4486275" y="6430963"/>
            <a:ext cx="1924050" cy="214312"/>
          </a:xfrm>
          <a:prstGeom prst="rect">
            <a:avLst/>
          </a:prstGeom>
          <a:noFill/>
          <a:ln w="9525">
            <a:noFill/>
            <a:miter lim="800000"/>
            <a:headEnd/>
            <a:tailEnd/>
          </a:ln>
        </p:spPr>
        <p:txBody>
          <a:bodyPr wrap="none">
            <a:spAutoFit/>
          </a:bodyPr>
          <a:lstStyle/>
          <a:p>
            <a:pPr algn="l"/>
            <a:r>
              <a:rPr lang="en-US" sz="800"/>
              <a:t>Graphic 2.4.7 : Create a Referral page</a:t>
            </a:r>
          </a:p>
        </p:txBody>
      </p:sp>
      <p:pic>
        <p:nvPicPr>
          <p:cNvPr id="90143" name="Picture 25" descr="add"/>
          <p:cNvPicPr>
            <a:picLocks noChangeAspect="1" noChangeArrowheads="1"/>
          </p:cNvPicPr>
          <p:nvPr/>
        </p:nvPicPr>
        <p:blipFill>
          <a:blip r:embed="rId3" cstate="print"/>
          <a:srcRect/>
          <a:stretch>
            <a:fillRect/>
          </a:stretch>
        </p:blipFill>
        <p:spPr bwMode="auto">
          <a:xfrm>
            <a:off x="163513" y="2584450"/>
            <a:ext cx="152400" cy="152400"/>
          </a:xfrm>
          <a:prstGeom prst="rect">
            <a:avLst/>
          </a:prstGeom>
          <a:noFill/>
          <a:ln w="9525">
            <a:noFill/>
            <a:miter lim="800000"/>
            <a:headEnd/>
            <a:tailEnd/>
          </a:ln>
        </p:spPr>
      </p:pic>
      <p:sp>
        <p:nvSpPr>
          <p:cNvPr id="90144" name="Rectangle 23"/>
          <p:cNvSpPr>
            <a:spLocks noChangeArrowheads="1"/>
          </p:cNvSpPr>
          <p:nvPr/>
        </p:nvSpPr>
        <p:spPr bwMode="auto">
          <a:xfrm>
            <a:off x="5943600" y="6096000"/>
            <a:ext cx="1000125" cy="114300"/>
          </a:xfrm>
          <a:prstGeom prst="rect">
            <a:avLst/>
          </a:prstGeom>
          <a:noFill/>
          <a:ln w="19050" algn="ctr">
            <a:solidFill>
              <a:schemeClr val="folHlink"/>
            </a:solidFill>
            <a:miter lim="800000"/>
            <a:headEnd/>
            <a:tailEnd/>
          </a:ln>
        </p:spPr>
        <p:txBody>
          <a:bodyPr wrap="none" anchor="ctr"/>
          <a:lstStyle/>
          <a:p>
            <a:endParaRPr lang="en-US"/>
          </a:p>
        </p:txBody>
      </p:sp>
      <p:sp>
        <p:nvSpPr>
          <p:cNvPr id="90145" name="Rectangle 23"/>
          <p:cNvSpPr>
            <a:spLocks noChangeArrowheads="1"/>
          </p:cNvSpPr>
          <p:nvPr/>
        </p:nvSpPr>
        <p:spPr bwMode="auto">
          <a:xfrm>
            <a:off x="4552950" y="5981700"/>
            <a:ext cx="114300" cy="104775"/>
          </a:xfrm>
          <a:prstGeom prst="rect">
            <a:avLst/>
          </a:prstGeom>
          <a:noFill/>
          <a:ln w="19050" algn="ctr">
            <a:solidFill>
              <a:schemeClr val="folHlink"/>
            </a:solidFill>
            <a:miter lim="800000"/>
            <a:headEnd/>
            <a:tailEnd/>
          </a:ln>
        </p:spPr>
        <p:txBody>
          <a:bodyPr wrap="none" anchor="ctr"/>
          <a:lstStyle/>
          <a:p>
            <a:endParaRPr lang="en-US"/>
          </a:p>
        </p:txBody>
      </p:sp>
      <p:pic>
        <p:nvPicPr>
          <p:cNvPr id="90146" name="Picture 26" descr="Referral Workload page, Incoming tab"/>
          <p:cNvPicPr>
            <a:picLocks noChangeAspect="1" noChangeArrowheads="1"/>
          </p:cNvPicPr>
          <p:nvPr/>
        </p:nvPicPr>
        <p:blipFill>
          <a:blip r:embed="rId5" cstate="print"/>
          <a:srcRect/>
          <a:stretch>
            <a:fillRect/>
          </a:stretch>
        </p:blipFill>
        <p:spPr bwMode="auto">
          <a:xfrm>
            <a:off x="4486275" y="1409700"/>
            <a:ext cx="4238625" cy="2281238"/>
          </a:xfrm>
          <a:prstGeom prst="rect">
            <a:avLst/>
          </a:prstGeom>
          <a:noFill/>
          <a:ln w="19050">
            <a:solidFill>
              <a:schemeClr val="tx1"/>
            </a:solidFill>
            <a:miter lim="800000"/>
            <a:headEnd/>
            <a:tailEnd/>
          </a:ln>
        </p:spPr>
      </p:pic>
      <p:sp>
        <p:nvSpPr>
          <p:cNvPr id="90147" name="Rectangle 14"/>
          <p:cNvSpPr>
            <a:spLocks noChangeArrowheads="1"/>
          </p:cNvSpPr>
          <p:nvPr/>
        </p:nvSpPr>
        <p:spPr bwMode="auto">
          <a:xfrm>
            <a:off x="4476750" y="3687763"/>
            <a:ext cx="1962150" cy="214312"/>
          </a:xfrm>
          <a:prstGeom prst="rect">
            <a:avLst/>
          </a:prstGeom>
          <a:noFill/>
          <a:ln w="9525">
            <a:noFill/>
            <a:miter lim="800000"/>
            <a:headEnd/>
            <a:tailEnd/>
          </a:ln>
        </p:spPr>
        <p:txBody>
          <a:bodyPr wrap="none">
            <a:spAutoFit/>
          </a:bodyPr>
          <a:lstStyle/>
          <a:p>
            <a:pPr algn="l"/>
            <a:r>
              <a:rPr lang="en-US" sz="800"/>
              <a:t>Graphic 2.4.6 : Referral Workload page</a:t>
            </a:r>
          </a:p>
        </p:txBody>
      </p:sp>
      <p:sp>
        <p:nvSpPr>
          <p:cNvPr id="90148" name="Rectangle 23"/>
          <p:cNvSpPr>
            <a:spLocks noChangeArrowheads="1"/>
          </p:cNvSpPr>
          <p:nvPr/>
        </p:nvSpPr>
        <p:spPr bwMode="auto">
          <a:xfrm>
            <a:off x="7867650" y="2152650"/>
            <a:ext cx="476250"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E27591FC-93A5-4C1F-B983-AFF06EC8CA1E}" type="slidenum">
              <a:rPr lang="en-US" sz="800">
                <a:solidFill>
                  <a:schemeClr val="bg1"/>
                </a:solidFill>
                <a:ea typeface="Arial Unicode MS" pitchFamily="34" charset="-128"/>
                <a:cs typeface="Arial Unicode MS" pitchFamily="34" charset="-128"/>
              </a:rPr>
              <a:pPr algn="r" eaLnBrk="0" hangingPunct="0"/>
              <a:t>86</a:t>
            </a:fld>
            <a:endParaRPr lang="en-US" sz="800">
              <a:solidFill>
                <a:schemeClr val="bg1"/>
              </a:solidFill>
              <a:ea typeface="Arial Unicode MS" pitchFamily="34" charset="-128"/>
              <a:cs typeface="Arial Unicode MS" pitchFamily="34" charset="-128"/>
            </a:endParaRPr>
          </a:p>
        </p:txBody>
      </p:sp>
      <p:sp>
        <p:nvSpPr>
          <p:cNvPr id="91139"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 – Creating a Referral</a:t>
            </a:r>
          </a:p>
        </p:txBody>
      </p:sp>
      <p:sp>
        <p:nvSpPr>
          <p:cNvPr id="91140"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Referral – Continued</a:t>
            </a:r>
          </a:p>
        </p:txBody>
      </p:sp>
      <p:graphicFrame>
        <p:nvGraphicFramePr>
          <p:cNvPr id="91160" name="Group 24"/>
          <p:cNvGraphicFramePr>
            <a:graphicFrameLocks noGrp="1"/>
          </p:cNvGraphicFramePr>
          <p:nvPr/>
        </p:nvGraphicFramePr>
        <p:xfrm>
          <a:off x="134938" y="1830388"/>
          <a:ext cx="3406775" cy="2273808"/>
        </p:xfrm>
        <a:graphic>
          <a:graphicData uri="http://schemas.openxmlformats.org/drawingml/2006/table">
            <a:tbl>
              <a:tblPr/>
              <a:tblGrid>
                <a:gridCol w="327025"/>
                <a:gridCol w="3079750"/>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Referral (Graphics 2.4.6 – 2.4.8)</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Save Draft and 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Referral Details page appears, displaying the draft referral (Graphic 2.4.7).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submit referral </a:t>
                      </a:r>
                      <a:r>
                        <a:rPr kumimoji="0" lang="en-US" sz="1200" b="0" i="0" u="none" strike="noStrike" cap="none" normalizeH="0" baseline="0" dirty="0" smtClean="0">
                          <a:ln>
                            <a:noFill/>
                          </a:ln>
                          <a:solidFill>
                            <a:schemeClr val="tx1"/>
                          </a:solidFill>
                          <a:effectLst/>
                          <a:latin typeface="Arial" pitchFamily="34" charset="0"/>
                        </a:rPr>
                        <a:t>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referral is sent to the receiving PLCO, and appears in your Referral Workload under the Outgoing tab with Submitted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1154" name="Picture 21" descr="View Referral Details page"/>
          <p:cNvPicPr>
            <a:picLocks noChangeAspect="1" noChangeArrowheads="1"/>
          </p:cNvPicPr>
          <p:nvPr/>
        </p:nvPicPr>
        <p:blipFill>
          <a:blip r:embed="rId3" cstate="print"/>
          <a:srcRect/>
          <a:stretch>
            <a:fillRect/>
          </a:stretch>
        </p:blipFill>
        <p:spPr bwMode="auto">
          <a:xfrm>
            <a:off x="3914775" y="1838325"/>
            <a:ext cx="5029200" cy="2681288"/>
          </a:xfrm>
          <a:prstGeom prst="rect">
            <a:avLst/>
          </a:prstGeom>
          <a:noFill/>
          <a:ln w="19050">
            <a:solidFill>
              <a:schemeClr val="tx1"/>
            </a:solidFill>
            <a:miter lim="800000"/>
            <a:headEnd/>
            <a:tailEnd/>
          </a:ln>
        </p:spPr>
      </p:pic>
      <p:sp>
        <p:nvSpPr>
          <p:cNvPr id="91155" name="Rectangle 14"/>
          <p:cNvSpPr>
            <a:spLocks noChangeArrowheads="1"/>
          </p:cNvSpPr>
          <p:nvPr/>
        </p:nvSpPr>
        <p:spPr bwMode="auto">
          <a:xfrm>
            <a:off x="3895725" y="4535488"/>
            <a:ext cx="2092325" cy="214312"/>
          </a:xfrm>
          <a:prstGeom prst="rect">
            <a:avLst/>
          </a:prstGeom>
          <a:noFill/>
          <a:ln w="9525">
            <a:noFill/>
            <a:miter lim="800000"/>
            <a:headEnd/>
            <a:tailEnd/>
          </a:ln>
        </p:spPr>
        <p:txBody>
          <a:bodyPr wrap="none">
            <a:spAutoFit/>
          </a:bodyPr>
          <a:lstStyle/>
          <a:p>
            <a:pPr algn="l"/>
            <a:r>
              <a:rPr lang="en-US" sz="800"/>
              <a:t>Graphic 2.4.8 : View Referral Details page</a:t>
            </a:r>
          </a:p>
        </p:txBody>
      </p:sp>
      <p:sp>
        <p:nvSpPr>
          <p:cNvPr id="91156" name="Rectangle 23"/>
          <p:cNvSpPr>
            <a:spLocks noChangeArrowheads="1"/>
          </p:cNvSpPr>
          <p:nvPr/>
        </p:nvSpPr>
        <p:spPr bwMode="auto">
          <a:xfrm>
            <a:off x="7515225" y="2781300"/>
            <a:ext cx="552450" cy="10477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BB2A471B-1CB0-4AA2-A1D7-7782C348996D}" type="slidenum">
              <a:rPr lang="en-US" sz="800">
                <a:solidFill>
                  <a:schemeClr val="bg1"/>
                </a:solidFill>
                <a:ea typeface="Arial Unicode MS" pitchFamily="34" charset="-128"/>
                <a:cs typeface="Arial Unicode MS" pitchFamily="34" charset="-128"/>
              </a:rPr>
              <a:pPr algn="r" eaLnBrk="0" hangingPunct="0"/>
              <a:t>87</a:t>
            </a:fld>
            <a:endParaRPr lang="en-US" sz="800">
              <a:solidFill>
                <a:schemeClr val="bg1"/>
              </a:solidFill>
              <a:ea typeface="Arial Unicode MS" pitchFamily="34" charset="-128"/>
              <a:cs typeface="Arial Unicode MS" pitchFamily="34" charset="-128"/>
            </a:endParaRPr>
          </a:p>
        </p:txBody>
      </p:sp>
      <p:sp>
        <p:nvSpPr>
          <p:cNvPr id="92163"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Editing a Referral</a:t>
            </a:r>
          </a:p>
        </p:txBody>
      </p:sp>
      <p:sp>
        <p:nvSpPr>
          <p:cNvPr id="92164"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Editing a Referral</a:t>
            </a:r>
          </a:p>
        </p:txBody>
      </p:sp>
      <p:graphicFrame>
        <p:nvGraphicFramePr>
          <p:cNvPr id="92201" name="Group 41"/>
          <p:cNvGraphicFramePr>
            <a:graphicFrameLocks noGrp="1"/>
          </p:cNvGraphicFramePr>
          <p:nvPr/>
        </p:nvGraphicFramePr>
        <p:xfrm>
          <a:off x="125413" y="2279650"/>
          <a:ext cx="3608387" cy="4309872"/>
        </p:xfrm>
        <a:graphic>
          <a:graphicData uri="http://schemas.openxmlformats.org/drawingml/2006/table">
            <a:tbl>
              <a:tblPr/>
              <a:tblGrid>
                <a:gridCol w="346075"/>
                <a:gridCol w="326231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Editing a Referral (Graphics 2.4.9 – 2.4.10)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Referral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Outgoing Referrals tab</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 </a:t>
                      </a:r>
                      <a:r>
                        <a:rPr kumimoji="0" lang="en-US" sz="1200" b="1" i="0" u="none" strike="noStrike" cap="none" normalizeH="0" baseline="0" smtClean="0">
                          <a:ln>
                            <a:noFill/>
                          </a:ln>
                          <a:solidFill>
                            <a:schemeClr val="tx1"/>
                          </a:solidFill>
                          <a:effectLst/>
                          <a:latin typeface="Arial" pitchFamily="34" charset="0"/>
                        </a:rPr>
                        <a:t>draft referral</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Referral Details page appears (Graphic 2.4.8).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edit</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Edit Referral page appears (Graphic 2.4.9).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233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Modify</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necessary information </a:t>
                      </a:r>
                      <a:r>
                        <a:rPr kumimoji="0" lang="en-US" sz="1200" b="0" i="0" u="none" strike="noStrike" cap="none" normalizeH="0" baseline="0" dirty="0" smtClean="0">
                          <a:ln>
                            <a:noFill/>
                          </a:ln>
                          <a:solidFill>
                            <a:schemeClr val="tx1"/>
                          </a:solidFill>
                          <a:effectLst/>
                          <a:latin typeface="Arial" pitchFamily="34" charset="0"/>
                        </a:rPr>
                        <a:t>on the referral.</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You may remove inventory schedules from the referral, but remember that you need at least one inventory schedule to submit the referral.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Save</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View Referral Details page appears and displays your changes.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92190" name="Picture 21" descr="Edit Referral page"/>
          <p:cNvPicPr>
            <a:picLocks noChangeAspect="1" noChangeArrowheads="1"/>
          </p:cNvPicPr>
          <p:nvPr/>
        </p:nvPicPr>
        <p:blipFill>
          <a:blip r:embed="rId3" cstate="print"/>
          <a:srcRect/>
          <a:stretch>
            <a:fillRect/>
          </a:stretch>
        </p:blipFill>
        <p:spPr bwMode="auto">
          <a:xfrm>
            <a:off x="4086225" y="4010025"/>
            <a:ext cx="4724400" cy="2370138"/>
          </a:xfrm>
          <a:prstGeom prst="rect">
            <a:avLst/>
          </a:prstGeom>
          <a:noFill/>
          <a:ln w="19050">
            <a:solidFill>
              <a:schemeClr val="tx1"/>
            </a:solidFill>
            <a:miter lim="800000"/>
            <a:headEnd/>
            <a:tailEnd/>
          </a:ln>
        </p:spPr>
      </p:pic>
      <p:sp>
        <p:nvSpPr>
          <p:cNvPr id="92191" name="Rectangle 14"/>
          <p:cNvSpPr>
            <a:spLocks noChangeArrowheads="1"/>
          </p:cNvSpPr>
          <p:nvPr/>
        </p:nvSpPr>
        <p:spPr bwMode="auto">
          <a:xfrm>
            <a:off x="4048125" y="6392863"/>
            <a:ext cx="1765300" cy="214312"/>
          </a:xfrm>
          <a:prstGeom prst="rect">
            <a:avLst/>
          </a:prstGeom>
          <a:noFill/>
          <a:ln w="9525">
            <a:noFill/>
            <a:miter lim="800000"/>
            <a:headEnd/>
            <a:tailEnd/>
          </a:ln>
        </p:spPr>
        <p:txBody>
          <a:bodyPr wrap="none">
            <a:spAutoFit/>
          </a:bodyPr>
          <a:lstStyle/>
          <a:p>
            <a:pPr algn="l"/>
            <a:r>
              <a:rPr lang="en-US" sz="800"/>
              <a:t>Graphic 2.4.10 : Edit Referral page</a:t>
            </a:r>
          </a:p>
        </p:txBody>
      </p:sp>
      <p:sp>
        <p:nvSpPr>
          <p:cNvPr id="92192" name="Text Box 5"/>
          <p:cNvSpPr txBox="1">
            <a:spLocks noChangeArrowheads="1"/>
          </p:cNvSpPr>
          <p:nvPr/>
        </p:nvSpPr>
        <p:spPr bwMode="auto">
          <a:xfrm>
            <a:off x="0" y="1720850"/>
            <a:ext cx="3971925" cy="461963"/>
          </a:xfrm>
          <a:prstGeom prst="rect">
            <a:avLst/>
          </a:prstGeom>
          <a:noFill/>
          <a:ln w="9525">
            <a:noFill/>
            <a:miter lim="800000"/>
            <a:headEnd/>
            <a:tailEnd/>
          </a:ln>
        </p:spPr>
        <p:txBody>
          <a:bodyPr>
            <a:spAutoFit/>
          </a:bodyPr>
          <a:lstStyle/>
          <a:p>
            <a:pPr algn="l">
              <a:spcBef>
                <a:spcPct val="50000"/>
              </a:spcBef>
            </a:pPr>
            <a:r>
              <a:rPr lang="en-US" sz="1200"/>
              <a:t>You can edit a referral as long as it is in Draft status. Once it has been submitted, you can no longer edit it.</a:t>
            </a:r>
          </a:p>
        </p:txBody>
      </p:sp>
      <p:pic>
        <p:nvPicPr>
          <p:cNvPr id="92193" name="Picture 21" descr="View Referral Details page"/>
          <p:cNvPicPr>
            <a:picLocks noChangeAspect="1" noChangeArrowheads="1"/>
          </p:cNvPicPr>
          <p:nvPr/>
        </p:nvPicPr>
        <p:blipFill>
          <a:blip r:embed="rId4" cstate="print"/>
          <a:srcRect/>
          <a:stretch>
            <a:fillRect/>
          </a:stretch>
        </p:blipFill>
        <p:spPr bwMode="auto">
          <a:xfrm>
            <a:off x="4086225" y="1247775"/>
            <a:ext cx="4724400" cy="2517775"/>
          </a:xfrm>
          <a:prstGeom prst="rect">
            <a:avLst/>
          </a:prstGeom>
          <a:noFill/>
          <a:ln w="19050">
            <a:solidFill>
              <a:schemeClr val="tx1"/>
            </a:solidFill>
            <a:miter lim="800000"/>
            <a:headEnd/>
            <a:tailEnd/>
          </a:ln>
        </p:spPr>
      </p:pic>
      <p:sp>
        <p:nvSpPr>
          <p:cNvPr id="92194" name="Rectangle 14"/>
          <p:cNvSpPr>
            <a:spLocks noChangeArrowheads="1"/>
          </p:cNvSpPr>
          <p:nvPr/>
        </p:nvSpPr>
        <p:spPr bwMode="auto">
          <a:xfrm>
            <a:off x="4057650" y="3773488"/>
            <a:ext cx="2092325" cy="214312"/>
          </a:xfrm>
          <a:prstGeom prst="rect">
            <a:avLst/>
          </a:prstGeom>
          <a:noFill/>
          <a:ln w="9525">
            <a:noFill/>
            <a:miter lim="800000"/>
            <a:headEnd/>
            <a:tailEnd/>
          </a:ln>
        </p:spPr>
        <p:txBody>
          <a:bodyPr wrap="none">
            <a:spAutoFit/>
          </a:bodyPr>
          <a:lstStyle/>
          <a:p>
            <a:pPr algn="l"/>
            <a:r>
              <a:rPr lang="en-US" sz="800"/>
              <a:t>Graphic 2.4.9 : View Referral Details page</a:t>
            </a:r>
          </a:p>
        </p:txBody>
      </p:sp>
      <p:sp>
        <p:nvSpPr>
          <p:cNvPr id="92195" name="Rectangle 23"/>
          <p:cNvSpPr>
            <a:spLocks noChangeArrowheads="1"/>
          </p:cNvSpPr>
          <p:nvPr/>
        </p:nvSpPr>
        <p:spPr bwMode="auto">
          <a:xfrm>
            <a:off x="8010525" y="2105025"/>
            <a:ext cx="304800" cy="133350"/>
          </a:xfrm>
          <a:prstGeom prst="rect">
            <a:avLst/>
          </a:prstGeom>
          <a:noFill/>
          <a:ln w="19050" algn="ctr">
            <a:solidFill>
              <a:schemeClr val="folHlink"/>
            </a:solidFill>
            <a:miter lim="800000"/>
            <a:headEnd/>
            <a:tailEnd/>
          </a:ln>
        </p:spPr>
        <p:txBody>
          <a:bodyPr wrap="none" anchor="ctr"/>
          <a:lstStyle/>
          <a:p>
            <a:endParaRPr lang="en-US"/>
          </a:p>
        </p:txBody>
      </p:sp>
      <p:sp>
        <p:nvSpPr>
          <p:cNvPr id="92196" name="Rectangle 23"/>
          <p:cNvSpPr>
            <a:spLocks noChangeArrowheads="1"/>
          </p:cNvSpPr>
          <p:nvPr/>
        </p:nvSpPr>
        <p:spPr bwMode="auto">
          <a:xfrm>
            <a:off x="6143625" y="6019800"/>
            <a:ext cx="257175" cy="123825"/>
          </a:xfrm>
          <a:prstGeom prst="rect">
            <a:avLst/>
          </a:prstGeom>
          <a:noFill/>
          <a:ln w="19050" algn="ctr">
            <a:solidFill>
              <a:schemeClr val="folHlink"/>
            </a:solidFill>
            <a:miter lim="800000"/>
            <a:headEnd/>
            <a:tailEnd/>
          </a:ln>
        </p:spPr>
        <p:txBody>
          <a:bodyPr wrap="none" anchor="ctr"/>
          <a:lstStyle/>
          <a:p>
            <a:endParaRPr lang="en-US"/>
          </a:p>
        </p:txBody>
      </p:sp>
      <p:pic>
        <p:nvPicPr>
          <p:cNvPr id="92197" name="Picture 12" descr="pencil.gif"/>
          <p:cNvPicPr>
            <a:picLocks noChangeAspect="1"/>
          </p:cNvPicPr>
          <p:nvPr/>
        </p:nvPicPr>
        <p:blipFill>
          <a:blip r:embed="rId5" cstate="print"/>
          <a:srcRect/>
          <a:stretch>
            <a:fillRect/>
          </a:stretch>
        </p:blipFill>
        <p:spPr bwMode="auto">
          <a:xfrm>
            <a:off x="1193800" y="3963988"/>
            <a:ext cx="152400" cy="15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mtClean="0"/>
              <a:t>Topic Six – Withdrawing a Referral</a:t>
            </a:r>
          </a:p>
        </p:txBody>
      </p:sp>
      <p:sp>
        <p:nvSpPr>
          <p:cNvPr id="93187"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Withdrawing a Referral</a:t>
            </a:r>
          </a:p>
        </p:txBody>
      </p:sp>
      <p:graphicFrame>
        <p:nvGraphicFramePr>
          <p:cNvPr id="93215" name="Group 31"/>
          <p:cNvGraphicFramePr>
            <a:graphicFrameLocks noGrp="1"/>
          </p:cNvGraphicFramePr>
          <p:nvPr>
            <p:ph idx="1"/>
          </p:nvPr>
        </p:nvGraphicFramePr>
        <p:xfrm>
          <a:off x="120650" y="2489200"/>
          <a:ext cx="3708400" cy="2493264"/>
        </p:xfrm>
        <a:graphic>
          <a:graphicData uri="http://schemas.openxmlformats.org/drawingml/2006/table">
            <a:tbl>
              <a:tblPr/>
              <a:tblGrid>
                <a:gridCol w="350838"/>
                <a:gridCol w="3357562"/>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Withdrawing a Referral (Graphic 2.4.11)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2978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Referral Workload page</a:t>
                      </a:r>
                      <a:r>
                        <a:rPr kumimoji="0" lang="en-US" sz="1200" b="0" i="0" u="none" strike="noStrike" cap="none" normalizeH="0" baseline="0" dirty="0" smtClean="0">
                          <a:ln>
                            <a:noFill/>
                          </a:ln>
                          <a:solidFill>
                            <a:schemeClr val="tx1"/>
                          </a:solidFill>
                          <a:effectLst/>
                          <a:latin typeface="Arial" pitchFamily="34" charset="0"/>
                        </a:rPr>
                        <a:t>.</a:t>
                      </a:r>
                      <a:endParaRPr kumimoji="0" lang="en-US" sz="1200" b="1" i="0" u="none" strike="noStrike" cap="none" normalizeH="0" baseline="0" dirty="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78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the</a:t>
                      </a:r>
                      <a:r>
                        <a:rPr kumimoji="0" lang="en-US" sz="1200" b="1" i="0" u="none" strike="noStrike" cap="none" normalizeH="0" baseline="0" dirty="0" smtClean="0">
                          <a:ln>
                            <a:noFill/>
                          </a:ln>
                          <a:solidFill>
                            <a:schemeClr val="tx1"/>
                          </a:solidFill>
                          <a:effectLst/>
                          <a:latin typeface="Arial" pitchFamily="34" charset="0"/>
                        </a:rPr>
                        <a:t> Outgoing Referrals tab</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5193">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 </a:t>
                      </a:r>
                      <a:r>
                        <a:rPr kumimoji="0" lang="en-US" sz="1200" b="1" i="0" u="none" strike="noStrike" cap="none" normalizeH="0" baseline="0" smtClean="0">
                          <a:ln>
                            <a:noFill/>
                          </a:ln>
                          <a:solidFill>
                            <a:schemeClr val="tx1"/>
                          </a:solidFill>
                          <a:effectLst/>
                          <a:latin typeface="Arial" pitchFamily="34" charset="0"/>
                        </a:rPr>
                        <a:t>submitted referral</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Referral Details page appears (Graphic 2.4.10).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536">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withdraw</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referral is withdrawn and will appear under the Outgoing Referrals tab with Withdrawn status.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07" name="Text Box 23"/>
          <p:cNvSpPr txBox="1">
            <a:spLocks noChangeArrowheads="1"/>
          </p:cNvSpPr>
          <p:nvPr/>
        </p:nvSpPr>
        <p:spPr bwMode="auto">
          <a:xfrm>
            <a:off x="0" y="1787525"/>
            <a:ext cx="4116388" cy="646113"/>
          </a:xfrm>
          <a:prstGeom prst="rect">
            <a:avLst/>
          </a:prstGeom>
          <a:noFill/>
          <a:ln w="9525">
            <a:noFill/>
            <a:miter lim="800000"/>
            <a:headEnd/>
            <a:tailEnd/>
          </a:ln>
        </p:spPr>
        <p:txBody>
          <a:bodyPr>
            <a:spAutoFit/>
          </a:bodyPr>
          <a:lstStyle/>
          <a:p>
            <a:pPr algn="l">
              <a:spcBef>
                <a:spcPct val="50000"/>
              </a:spcBef>
            </a:pPr>
            <a:r>
              <a:rPr lang="en-US" sz="1200"/>
              <a:t>You can withdraw a referral as long as it is in Submitted status. Once the referral has been accepted, you may no longer withdraw it.</a:t>
            </a:r>
          </a:p>
        </p:txBody>
      </p:sp>
      <p:sp>
        <p:nvSpPr>
          <p:cNvPr id="93208"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84AD891F-D9B5-462D-96CD-A6BD94B70F33}" type="slidenum">
              <a:rPr lang="en-US" sz="800">
                <a:solidFill>
                  <a:schemeClr val="bg1"/>
                </a:solidFill>
                <a:ea typeface="Arial Unicode MS" pitchFamily="34" charset="-128"/>
                <a:cs typeface="Arial Unicode MS" pitchFamily="34" charset="-128"/>
              </a:rPr>
              <a:pPr algn="r" eaLnBrk="0" hangingPunct="0"/>
              <a:t>88</a:t>
            </a:fld>
            <a:endParaRPr lang="en-US" sz="800">
              <a:solidFill>
                <a:schemeClr val="bg1"/>
              </a:solidFill>
              <a:ea typeface="Arial Unicode MS" pitchFamily="34" charset="-128"/>
              <a:cs typeface="Arial Unicode MS" pitchFamily="34" charset="-128"/>
            </a:endParaRPr>
          </a:p>
        </p:txBody>
      </p:sp>
      <p:pic>
        <p:nvPicPr>
          <p:cNvPr id="93209" name="Picture 25" descr="View Referral Details page"/>
          <p:cNvPicPr>
            <a:picLocks noChangeAspect="1" noChangeArrowheads="1"/>
          </p:cNvPicPr>
          <p:nvPr/>
        </p:nvPicPr>
        <p:blipFill>
          <a:blip r:embed="rId2" cstate="print"/>
          <a:srcRect/>
          <a:stretch>
            <a:fillRect/>
          </a:stretch>
        </p:blipFill>
        <p:spPr bwMode="auto">
          <a:xfrm>
            <a:off x="4181475" y="1876425"/>
            <a:ext cx="4772025" cy="2525713"/>
          </a:xfrm>
          <a:prstGeom prst="rect">
            <a:avLst/>
          </a:prstGeom>
          <a:noFill/>
          <a:ln w="19050">
            <a:solidFill>
              <a:schemeClr val="tx1"/>
            </a:solidFill>
            <a:miter lim="800000"/>
            <a:headEnd/>
            <a:tailEnd/>
          </a:ln>
        </p:spPr>
      </p:pic>
      <p:sp>
        <p:nvSpPr>
          <p:cNvPr id="93210" name="Rectangle 14"/>
          <p:cNvSpPr>
            <a:spLocks noChangeArrowheads="1"/>
          </p:cNvSpPr>
          <p:nvPr/>
        </p:nvSpPr>
        <p:spPr bwMode="auto">
          <a:xfrm>
            <a:off x="4152900" y="4411663"/>
            <a:ext cx="2149475" cy="214312"/>
          </a:xfrm>
          <a:prstGeom prst="rect">
            <a:avLst/>
          </a:prstGeom>
          <a:noFill/>
          <a:ln w="9525">
            <a:noFill/>
            <a:miter lim="800000"/>
            <a:headEnd/>
            <a:tailEnd/>
          </a:ln>
        </p:spPr>
        <p:txBody>
          <a:bodyPr wrap="none">
            <a:spAutoFit/>
          </a:bodyPr>
          <a:lstStyle/>
          <a:p>
            <a:pPr algn="l"/>
            <a:r>
              <a:rPr lang="en-US" sz="800"/>
              <a:t>Graphic 2.4.11 : View Referral Details page</a:t>
            </a:r>
          </a:p>
        </p:txBody>
      </p:sp>
      <p:sp>
        <p:nvSpPr>
          <p:cNvPr id="93211" name="Rectangle 23"/>
          <p:cNvSpPr>
            <a:spLocks noChangeArrowheads="1"/>
          </p:cNvSpPr>
          <p:nvPr/>
        </p:nvSpPr>
        <p:spPr bwMode="auto">
          <a:xfrm>
            <a:off x="8467725" y="2714625"/>
            <a:ext cx="361950"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Seven – Searching for a Referral</a:t>
            </a:r>
          </a:p>
        </p:txBody>
      </p:sp>
      <p:sp>
        <p:nvSpPr>
          <p:cNvPr id="9421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6F3FADED-7919-4BE4-9BA3-76C26677EC5B}" type="slidenum">
              <a:rPr lang="en-US" sz="800">
                <a:solidFill>
                  <a:schemeClr val="bg1"/>
                </a:solidFill>
                <a:ea typeface="Arial Unicode MS" pitchFamily="34" charset="-128"/>
                <a:cs typeface="Arial Unicode MS" pitchFamily="34" charset="-128"/>
              </a:rPr>
              <a:pPr algn="r" eaLnBrk="0" hangingPunct="0"/>
              <a:t>89</a:t>
            </a:fld>
            <a:endParaRPr lang="en-US" sz="800">
              <a:solidFill>
                <a:schemeClr val="bg1"/>
              </a:solidFill>
              <a:ea typeface="Arial Unicode MS" pitchFamily="34" charset="-128"/>
              <a:cs typeface="Arial Unicode MS" pitchFamily="34" charset="-128"/>
            </a:endParaRPr>
          </a:p>
        </p:txBody>
      </p:sp>
      <p:graphicFrame>
        <p:nvGraphicFramePr>
          <p:cNvPr id="94249" name="Group 41"/>
          <p:cNvGraphicFramePr>
            <a:graphicFrameLocks noGrp="1"/>
          </p:cNvGraphicFramePr>
          <p:nvPr/>
        </p:nvGraphicFramePr>
        <p:xfrm>
          <a:off x="115888" y="3009900"/>
          <a:ext cx="3675062" cy="3139440"/>
        </p:xfrm>
        <a:graphic>
          <a:graphicData uri="http://schemas.openxmlformats.org/drawingml/2006/table">
            <a:tbl>
              <a:tblPr/>
              <a:tblGrid>
                <a:gridCol w="427037"/>
                <a:gridCol w="3248025"/>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a Referral (Graphics 2.4.12 – 2.4.14)</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Referral Workload </a:t>
                      </a:r>
                      <a:r>
                        <a:rPr kumimoji="0" lang="en-US" sz="1200" b="0" i="0" u="none" strike="noStrike" cap="none" normalizeH="0" baseline="0" dirty="0" smtClean="0">
                          <a:ln>
                            <a:noFill/>
                          </a:ln>
                          <a:solidFill>
                            <a:schemeClr val="tx1"/>
                          </a:solidFill>
                          <a:effectLst/>
                          <a:latin typeface="Arial" pitchFamily="34" charset="0"/>
                        </a:rPr>
                        <a:t>page (Graphic 2.4.11).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07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Click </a:t>
                      </a:r>
                      <a:r>
                        <a:rPr kumimoji="0" lang="en-US" sz="1200" b="0" i="0" u="none" strike="noStrike" cap="none" normalizeH="0" baseline="0" dirty="0" smtClean="0">
                          <a:ln>
                            <a:noFill/>
                          </a:ln>
                          <a:solidFill>
                            <a:srgbClr val="000000"/>
                          </a:solidFill>
                          <a:effectLst/>
                          <a:latin typeface="Arial" pitchFamily="34" charset="0"/>
                        </a:rPr>
                        <a:t>the      </a:t>
                      </a:r>
                      <a:r>
                        <a:rPr kumimoji="0" lang="en-US" sz="1200" b="1" i="0" u="none" strike="noStrike" cap="none" normalizeH="0" baseline="0" dirty="0" smtClean="0">
                          <a:ln>
                            <a:noFill/>
                          </a:ln>
                          <a:solidFill>
                            <a:srgbClr val="000000"/>
                          </a:solidFill>
                          <a:effectLst/>
                          <a:latin typeface="Arial" pitchFamily="34" charset="0"/>
                        </a:rPr>
                        <a:t>search referrals</a:t>
                      </a:r>
                      <a:r>
                        <a:rPr kumimoji="0" lang="en-US" sz="1200" b="0" i="0" u="none" strike="noStrike" cap="none" normalizeH="0" baseline="0" dirty="0" smtClean="0">
                          <a:ln>
                            <a:noFill/>
                          </a:ln>
                          <a:solidFill>
                            <a:srgbClr val="000000"/>
                          </a:solidFill>
                          <a:effectLst/>
                          <a:latin typeface="Arial" pitchFamily="34" charset="0"/>
                        </a:rPr>
                        <a:t> link on the Referral Workload Page.</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Search Referrals page appears (Graphic 2.4.12).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Type </a:t>
                      </a:r>
                      <a:r>
                        <a:rPr kumimoji="0" lang="en-US" sz="1200" b="1" i="0" u="none" strike="noStrike" cap="none" normalizeH="0" baseline="0" dirty="0" smtClean="0">
                          <a:ln>
                            <a:noFill/>
                          </a:ln>
                          <a:solidFill>
                            <a:schemeClr val="tx1"/>
                          </a:solidFill>
                          <a:effectLst/>
                          <a:latin typeface="Arial" pitchFamily="34" charset="0"/>
                        </a:rPr>
                        <a:t>search criteria</a:t>
                      </a:r>
                      <a:r>
                        <a:rPr kumimoji="0" lang="en-US" sz="1200" b="0" i="0" u="none" strike="noStrike" cap="none" normalizeH="0" baseline="0" dirty="0" smtClean="0">
                          <a:ln>
                            <a:noFill/>
                          </a:ln>
                          <a:solidFill>
                            <a:schemeClr val="tx1"/>
                          </a:solidFill>
                          <a:effectLst/>
                          <a:latin typeface="Arial" pitchFamily="34" charset="0"/>
                        </a:rPr>
                        <a:t> in at least one of</a:t>
                      </a:r>
                      <a:r>
                        <a:rPr kumimoji="0" lang="en-US" sz="1200" b="0" i="1"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search fields to find the desired referral.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4497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 </a:t>
                      </a:r>
                      <a:r>
                        <a:rPr kumimoji="0" lang="en-US" sz="1200" b="0" i="0" u="none" strike="noStrike" cap="none" normalizeH="0" baseline="0" smtClean="0">
                          <a:ln>
                            <a:noFill/>
                          </a:ln>
                          <a:solidFill>
                            <a:schemeClr val="tx1"/>
                          </a:solidFill>
                          <a:effectLst/>
                          <a:latin typeface="Arial" pitchFamily="34" charset="0"/>
                        </a:rPr>
                        <a:t>the </a:t>
                      </a:r>
                      <a:r>
                        <a:rPr kumimoji="0" lang="en-US" sz="1200" b="1" i="0" u="none" strike="noStrike" cap="none" normalizeH="0" baseline="0" smtClean="0">
                          <a:ln>
                            <a:noFill/>
                          </a:ln>
                          <a:solidFill>
                            <a:schemeClr val="tx1"/>
                          </a:solidFill>
                          <a:effectLst/>
                          <a:latin typeface="Arial" pitchFamily="34" charset="0"/>
                        </a:rPr>
                        <a:t>Search</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The Referral Search Results page appears (Graphic 2.4.13).</a:t>
                      </a:r>
                      <a:endParaRPr kumimoji="0" lang="en-US" sz="1000" b="0" i="1" u="none" strike="noStrike" cap="none" normalizeH="0" baseline="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02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a referral to view the referral details and inventory schedules assigned to the referral.</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94234" name="Picture 2" descr="search"/>
          <p:cNvPicPr>
            <a:picLocks noChangeAspect="1" noChangeArrowheads="1"/>
          </p:cNvPicPr>
          <p:nvPr/>
        </p:nvPicPr>
        <p:blipFill>
          <a:blip r:embed="rId3" cstate="print"/>
          <a:srcRect/>
          <a:stretch>
            <a:fillRect/>
          </a:stretch>
        </p:blipFill>
        <p:spPr bwMode="auto">
          <a:xfrm>
            <a:off x="1273175" y="3770313"/>
            <a:ext cx="152400" cy="142875"/>
          </a:xfrm>
          <a:prstGeom prst="rect">
            <a:avLst/>
          </a:prstGeom>
          <a:noFill/>
          <a:ln w="9525">
            <a:noFill/>
            <a:miter lim="800000"/>
            <a:headEnd/>
            <a:tailEnd/>
          </a:ln>
        </p:spPr>
      </p:pic>
      <p:sp>
        <p:nvSpPr>
          <p:cNvPr id="94235"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a Referral</a:t>
            </a:r>
          </a:p>
        </p:txBody>
      </p:sp>
      <p:sp>
        <p:nvSpPr>
          <p:cNvPr id="94236" name="Text Box 28"/>
          <p:cNvSpPr txBox="1">
            <a:spLocks noChangeArrowheads="1"/>
          </p:cNvSpPr>
          <p:nvPr/>
        </p:nvSpPr>
        <p:spPr bwMode="auto">
          <a:xfrm>
            <a:off x="0" y="1692275"/>
            <a:ext cx="4010025" cy="1370013"/>
          </a:xfrm>
          <a:prstGeom prst="rect">
            <a:avLst/>
          </a:prstGeom>
          <a:noFill/>
          <a:ln w="9525">
            <a:noFill/>
            <a:miter lim="800000"/>
            <a:headEnd/>
            <a:tailEnd/>
          </a:ln>
        </p:spPr>
        <p:txBody>
          <a:bodyPr>
            <a:spAutoFit/>
          </a:bodyPr>
          <a:lstStyle/>
          <a:p>
            <a:pPr algn="l"/>
            <a:r>
              <a:rPr lang="en-US" sz="1200"/>
              <a:t>PLCOs and Administrators can search for any referral in PCARSS. PLCOs can search for and view work belonging to other users, but they will have read-only access to the work that is not their own. Only PCARSS users with the Administrator role will be able to modify the work of any user. </a:t>
            </a:r>
          </a:p>
          <a:p>
            <a:pPr algn="l"/>
            <a:endParaRPr lang="en-US" sz="1200"/>
          </a:p>
        </p:txBody>
      </p:sp>
      <p:pic>
        <p:nvPicPr>
          <p:cNvPr id="94237" name="Picture 27" descr="Referral Search Results page"/>
          <p:cNvPicPr>
            <a:picLocks noChangeAspect="1" noChangeArrowheads="1"/>
          </p:cNvPicPr>
          <p:nvPr/>
        </p:nvPicPr>
        <p:blipFill>
          <a:blip r:embed="rId4" cstate="print"/>
          <a:srcRect/>
          <a:stretch>
            <a:fillRect/>
          </a:stretch>
        </p:blipFill>
        <p:spPr bwMode="auto">
          <a:xfrm>
            <a:off x="3952875" y="4848225"/>
            <a:ext cx="4314825" cy="1520825"/>
          </a:xfrm>
          <a:prstGeom prst="rect">
            <a:avLst/>
          </a:prstGeom>
          <a:noFill/>
          <a:ln w="19050">
            <a:solidFill>
              <a:schemeClr val="tx1"/>
            </a:solidFill>
            <a:miter lim="800000"/>
            <a:headEnd/>
            <a:tailEnd/>
          </a:ln>
        </p:spPr>
      </p:pic>
      <p:sp>
        <p:nvSpPr>
          <p:cNvPr id="94238" name="Rectangle 14"/>
          <p:cNvSpPr>
            <a:spLocks noChangeArrowheads="1"/>
          </p:cNvSpPr>
          <p:nvPr/>
        </p:nvSpPr>
        <p:spPr bwMode="auto">
          <a:xfrm>
            <a:off x="8239125" y="4859338"/>
            <a:ext cx="942975" cy="458787"/>
          </a:xfrm>
          <a:prstGeom prst="rect">
            <a:avLst/>
          </a:prstGeom>
          <a:noFill/>
          <a:ln w="9525">
            <a:noFill/>
            <a:miter lim="800000"/>
            <a:headEnd/>
            <a:tailEnd/>
          </a:ln>
        </p:spPr>
        <p:txBody>
          <a:bodyPr>
            <a:spAutoFit/>
          </a:bodyPr>
          <a:lstStyle/>
          <a:p>
            <a:pPr algn="l"/>
            <a:r>
              <a:rPr lang="en-US" sz="800"/>
              <a:t>Graphic 2.4.13 : Search Referrals page</a:t>
            </a:r>
          </a:p>
        </p:txBody>
      </p:sp>
      <p:sp>
        <p:nvSpPr>
          <p:cNvPr id="94239" name="Rectangle 14"/>
          <p:cNvSpPr>
            <a:spLocks noChangeArrowheads="1"/>
          </p:cNvSpPr>
          <p:nvPr/>
        </p:nvSpPr>
        <p:spPr bwMode="auto">
          <a:xfrm>
            <a:off x="3933825" y="6392863"/>
            <a:ext cx="2281238" cy="214312"/>
          </a:xfrm>
          <a:prstGeom prst="rect">
            <a:avLst/>
          </a:prstGeom>
          <a:noFill/>
          <a:ln w="9525">
            <a:noFill/>
            <a:miter lim="800000"/>
            <a:headEnd/>
            <a:tailEnd/>
          </a:ln>
        </p:spPr>
        <p:txBody>
          <a:bodyPr wrap="none">
            <a:spAutoFit/>
          </a:bodyPr>
          <a:lstStyle/>
          <a:p>
            <a:pPr algn="l"/>
            <a:r>
              <a:rPr lang="en-US" sz="800"/>
              <a:t>Graphic 2.4.14 : Referral Search Results page</a:t>
            </a:r>
          </a:p>
        </p:txBody>
      </p:sp>
      <p:pic>
        <p:nvPicPr>
          <p:cNvPr id="94240" name="Picture 11" descr="32.gif"/>
          <p:cNvPicPr>
            <a:picLocks noChangeAspect="1"/>
          </p:cNvPicPr>
          <p:nvPr/>
        </p:nvPicPr>
        <p:blipFill>
          <a:blip r:embed="rId5" cstate="print"/>
          <a:srcRect/>
          <a:stretch>
            <a:fillRect/>
          </a:stretch>
        </p:blipFill>
        <p:spPr bwMode="auto">
          <a:xfrm>
            <a:off x="4057650" y="1409700"/>
            <a:ext cx="4733925" cy="1362075"/>
          </a:xfrm>
          <a:prstGeom prst="rect">
            <a:avLst/>
          </a:prstGeom>
          <a:noFill/>
          <a:ln w="19050">
            <a:solidFill>
              <a:schemeClr val="tx1"/>
            </a:solidFill>
            <a:miter lim="800000"/>
            <a:headEnd/>
            <a:tailEnd/>
          </a:ln>
        </p:spPr>
      </p:pic>
      <p:pic>
        <p:nvPicPr>
          <p:cNvPr id="94241" name="Picture 26" descr="Search Referrals page"/>
          <p:cNvPicPr>
            <a:picLocks noChangeAspect="1" noChangeArrowheads="1"/>
          </p:cNvPicPr>
          <p:nvPr/>
        </p:nvPicPr>
        <p:blipFill>
          <a:blip r:embed="rId6" cstate="print"/>
          <a:srcRect/>
          <a:stretch>
            <a:fillRect/>
          </a:stretch>
        </p:blipFill>
        <p:spPr bwMode="auto">
          <a:xfrm>
            <a:off x="4743450" y="3028950"/>
            <a:ext cx="4191000" cy="1819275"/>
          </a:xfrm>
          <a:prstGeom prst="rect">
            <a:avLst/>
          </a:prstGeom>
          <a:noFill/>
          <a:ln w="19050">
            <a:solidFill>
              <a:schemeClr val="tx1"/>
            </a:solidFill>
            <a:miter lim="800000"/>
            <a:headEnd/>
            <a:tailEnd/>
          </a:ln>
        </p:spPr>
      </p:pic>
      <p:sp>
        <p:nvSpPr>
          <p:cNvPr id="94242" name="Rectangle 14"/>
          <p:cNvSpPr>
            <a:spLocks noChangeArrowheads="1"/>
          </p:cNvSpPr>
          <p:nvPr/>
        </p:nvSpPr>
        <p:spPr bwMode="auto">
          <a:xfrm>
            <a:off x="4048125" y="2782888"/>
            <a:ext cx="2019300" cy="214312"/>
          </a:xfrm>
          <a:prstGeom prst="rect">
            <a:avLst/>
          </a:prstGeom>
          <a:noFill/>
          <a:ln w="9525">
            <a:noFill/>
            <a:miter lim="800000"/>
            <a:headEnd/>
            <a:tailEnd/>
          </a:ln>
        </p:spPr>
        <p:txBody>
          <a:bodyPr wrap="none">
            <a:spAutoFit/>
          </a:bodyPr>
          <a:lstStyle/>
          <a:p>
            <a:pPr algn="l"/>
            <a:r>
              <a:rPr lang="en-US" sz="800"/>
              <a:t>Graphic 2.4.12 : Referral Workload page</a:t>
            </a:r>
          </a:p>
        </p:txBody>
      </p:sp>
      <p:sp>
        <p:nvSpPr>
          <p:cNvPr id="94243" name="Rectangle 23"/>
          <p:cNvSpPr>
            <a:spLocks noChangeArrowheads="1"/>
          </p:cNvSpPr>
          <p:nvPr/>
        </p:nvSpPr>
        <p:spPr bwMode="auto">
          <a:xfrm>
            <a:off x="7096125" y="2247900"/>
            <a:ext cx="676275" cy="133350"/>
          </a:xfrm>
          <a:prstGeom prst="rect">
            <a:avLst/>
          </a:prstGeom>
          <a:noFill/>
          <a:ln w="19050" algn="ctr">
            <a:solidFill>
              <a:schemeClr val="folHlink"/>
            </a:solidFill>
            <a:miter lim="800000"/>
            <a:headEnd/>
            <a:tailEnd/>
          </a:ln>
        </p:spPr>
        <p:txBody>
          <a:bodyPr wrap="none" anchor="ctr"/>
          <a:lstStyle/>
          <a:p>
            <a:endParaRPr lang="en-US"/>
          </a:p>
        </p:txBody>
      </p:sp>
      <p:sp>
        <p:nvSpPr>
          <p:cNvPr id="94244" name="Rectangle 23"/>
          <p:cNvSpPr>
            <a:spLocks noChangeArrowheads="1"/>
          </p:cNvSpPr>
          <p:nvPr/>
        </p:nvSpPr>
        <p:spPr bwMode="auto">
          <a:xfrm>
            <a:off x="6543675" y="4524375"/>
            <a:ext cx="304800" cy="133350"/>
          </a:xfrm>
          <a:prstGeom prst="rect">
            <a:avLst/>
          </a:prstGeom>
          <a:noFill/>
          <a:ln w="19050" algn="ctr">
            <a:solidFill>
              <a:schemeClr val="folHlink"/>
            </a:solidFill>
            <a:miter lim="800000"/>
            <a:headEnd/>
            <a:tailEnd/>
          </a:ln>
        </p:spPr>
        <p:txBody>
          <a:bodyPr wrap="none" anchor="ctr"/>
          <a:lstStyle/>
          <a:p>
            <a:endParaRPr lang="en-US"/>
          </a:p>
        </p:txBody>
      </p:sp>
      <p:sp>
        <p:nvSpPr>
          <p:cNvPr id="94245" name="Rectangle 23"/>
          <p:cNvSpPr>
            <a:spLocks noChangeArrowheads="1"/>
          </p:cNvSpPr>
          <p:nvPr/>
        </p:nvSpPr>
        <p:spPr bwMode="auto">
          <a:xfrm>
            <a:off x="4019550" y="5819775"/>
            <a:ext cx="285750" cy="2000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mtClean="0"/>
              <a:t>Course Topics</a:t>
            </a:r>
          </a:p>
        </p:txBody>
      </p:sp>
      <p:graphicFrame>
        <p:nvGraphicFramePr>
          <p:cNvPr id="12303" name="Group 15"/>
          <p:cNvGraphicFramePr>
            <a:graphicFrameLocks noGrp="1"/>
          </p:cNvGraphicFramePr>
          <p:nvPr>
            <p:ph idx="1"/>
          </p:nvPr>
        </p:nvGraphicFramePr>
        <p:xfrm>
          <a:off x="344488" y="1765300"/>
          <a:ext cx="8402637" cy="1682496"/>
        </p:xfrm>
        <a:graphic>
          <a:graphicData uri="http://schemas.openxmlformats.org/drawingml/2006/table">
            <a:tbl>
              <a:tblPr/>
              <a:tblGrid>
                <a:gridCol w="1695450"/>
                <a:gridCol w="6707187"/>
              </a:tblGrid>
              <a:tr h="85024">
                <a:tc>
                  <a:txBody>
                    <a:bodyPr/>
                    <a:lstStyle/>
                    <a:p>
                      <a:pPr marL="11430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Lesson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ea typeface="Calibri" pitchFamily="34" charset="0"/>
                          <a:cs typeface="Times New Roman" pitchFamily="18" charset="0"/>
                        </a:rPr>
                        <a:t>Sales</a:t>
                      </a:r>
                    </a:p>
                  </a:txBody>
                  <a:tcPr marL="62856" marR="62856" marT="0" marB="0" horzOverflow="overflow">
                    <a:lnL>
                      <a:noFill/>
                    </a:lnL>
                    <a:lnR>
                      <a:noFill/>
                    </a:lnR>
                    <a:lnT>
                      <a:noFill/>
                    </a:lnT>
                    <a:lnB>
                      <a:noFill/>
                    </a:lnB>
                    <a:lnTlToBr>
                      <a:noFill/>
                    </a:lnTlToBr>
                    <a:lnBlToTr>
                      <a:noFill/>
                    </a:lnBlToTr>
                    <a:noFill/>
                  </a:tcPr>
                </a:tc>
              </a:tr>
              <a:tr h="8502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smtClean="0">
                          <a:ln>
                            <a:noFill/>
                          </a:ln>
                          <a:solidFill>
                            <a:schemeClr val="tx1"/>
                          </a:solidFill>
                          <a:effectLst/>
                          <a:latin typeface="Arial" pitchFamily="34" charset="0"/>
                          <a:ea typeface="Calibri" pitchFamily="34" charset="0"/>
                          <a:cs typeface="Times New Roman" pitchFamily="18" charset="0"/>
                        </a:rPr>
                        <a:t>Topic One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2" action="ppaction://hlinksldjump"/>
                        </a:rPr>
                        <a:t>Managing the Sales Workload</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502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Two</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3" action="ppaction://hlinksldjump"/>
                        </a:rPr>
                        <a:t>Managing Sales Lots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502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Three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4" action="ppaction://hlinksldjump"/>
                        </a:rPr>
                        <a:t>Searching for Existing Bidders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502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Four</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5" action="ppaction://hlinksldjump"/>
                        </a:rPr>
                        <a:t>Creating a New Bidder</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502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Five</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6" action="ppaction://hlinksldjump"/>
                        </a:rPr>
                        <a:t>Entering Bids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502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Six</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7" action="ppaction://hlinksldjump"/>
                        </a:rPr>
                        <a:t>Viewing the Bid Summary</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r h="85024">
                <a:tc>
                  <a:txBody>
                    <a:bodyPr/>
                    <a:lstStyle/>
                    <a:p>
                      <a:pPr marL="742950" marR="0" lvl="1" indent="-285750" algn="l" defTabSz="914400" rtl="0" eaLnBrk="1" fontAlgn="base" latinLnBrk="0" hangingPunct="1">
                        <a:lnSpc>
                          <a:spcPct val="115000"/>
                        </a:lnSpc>
                        <a:spcBef>
                          <a:spcPct val="0"/>
                        </a:spcBef>
                        <a:spcAft>
                          <a:spcPct val="0"/>
                        </a:spcAft>
                        <a:buClrTx/>
                        <a:buSzTx/>
                        <a:buFont typeface="Wingdings" pitchFamily="2" charset="2"/>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Topic Seven</a:t>
                      </a:r>
                    </a:p>
                  </a:txBody>
                  <a:tcPr marL="62856" marR="62856"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hlinkClick r:id="rId8" action="ppaction://hlinksldjump"/>
                        </a:rPr>
                        <a:t>Collecting Proceeds</a:t>
                      </a:r>
                      <a:endParaRPr kumimoji="0" lang="en-US" sz="12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endParaRPr>
                    </a:p>
                  </a:txBody>
                  <a:tcPr marL="62856" marR="62856" marT="0" marB="0" horzOverflow="overflow">
                    <a:lnL>
                      <a:noFill/>
                    </a:lnL>
                    <a:lnR>
                      <a:noFill/>
                    </a:lnR>
                    <a:lnT>
                      <a:noFill/>
                    </a:lnT>
                    <a:lnB>
                      <a:noFill/>
                    </a:lnB>
                    <a:lnTlToBr>
                      <a:noFill/>
                    </a:lnTlToBr>
                    <a:lnBlToTr>
                      <a:noFill/>
                    </a:lnBlToTr>
                    <a:noFill/>
                  </a:tcPr>
                </a:tc>
              </a:tr>
            </a:tbl>
          </a:graphicData>
        </a:graphic>
      </p:graphicFrame>
      <p:sp>
        <p:nvSpPr>
          <p:cNvPr id="12308" name="Rectangle 3"/>
          <p:cNvSpPr txBox="1">
            <a:spLocks noChangeArrowheads="1"/>
          </p:cNvSpPr>
          <p:nvPr/>
        </p:nvSpPr>
        <p:spPr bwMode="auto">
          <a:xfrm>
            <a:off x="0" y="1220788"/>
            <a:ext cx="630555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Module Three – Contractor Role</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Four – Review </a:t>
            </a:r>
          </a:p>
        </p:txBody>
      </p:sp>
      <p:sp>
        <p:nvSpPr>
          <p:cNvPr id="95235"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27D529A-45DC-4CCD-9A1C-46B13069047A}" type="slidenum">
              <a:rPr lang="en-US" sz="800">
                <a:solidFill>
                  <a:schemeClr val="bg1"/>
                </a:solidFill>
                <a:ea typeface="Arial Unicode MS" pitchFamily="34" charset="-128"/>
                <a:cs typeface="Arial Unicode MS" pitchFamily="34" charset="-128"/>
              </a:rPr>
              <a:pPr algn="r" eaLnBrk="0" hangingPunct="0"/>
              <a:t>90</a:t>
            </a:fld>
            <a:endParaRPr lang="en-US" sz="800">
              <a:solidFill>
                <a:schemeClr val="bg1"/>
              </a:solidFill>
              <a:ea typeface="Arial Unicode MS" pitchFamily="34" charset="-128"/>
              <a:cs typeface="Arial Unicode MS" pitchFamily="34" charset="-128"/>
            </a:endParaRPr>
          </a:p>
        </p:txBody>
      </p:sp>
      <p:sp>
        <p:nvSpPr>
          <p:cNvPr id="95236" name="Rectangle 3"/>
          <p:cNvSpPr txBox="1">
            <a:spLocks noChangeArrowheads="1"/>
          </p:cNvSpPr>
          <p:nvPr/>
        </p:nvSpPr>
        <p:spPr bwMode="auto">
          <a:xfrm>
            <a:off x="0" y="1220788"/>
            <a:ext cx="51435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Four covered the following topics:</a:t>
            </a:r>
          </a:p>
        </p:txBody>
      </p:sp>
      <p:graphicFrame>
        <p:nvGraphicFramePr>
          <p:cNvPr id="6" name="Table 5"/>
          <p:cNvGraphicFramePr>
            <a:graphicFrameLocks noGrp="1"/>
          </p:cNvGraphicFramePr>
          <p:nvPr/>
        </p:nvGraphicFramePr>
        <p:xfrm>
          <a:off x="430213" y="1773238"/>
          <a:ext cx="7071360" cy="2346960"/>
        </p:xfrm>
        <a:graphic>
          <a:graphicData uri="http://schemas.openxmlformats.org/drawingml/2006/table">
            <a:tbl>
              <a:tblPr>
                <a:tableStyleId>{5C22544A-7EE6-4342-B048-85BDC9FD1C3A}</a:tableStyleId>
              </a:tblPr>
              <a:tblGrid>
                <a:gridCol w="1947134"/>
                <a:gridCol w="5124226"/>
              </a:tblGrid>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Referral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Accepting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Rejecting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Five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Withdrawing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Seven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Referral</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Five – Cases</a:t>
            </a:r>
          </a:p>
        </p:txBody>
      </p:sp>
      <p:sp>
        <p:nvSpPr>
          <p:cNvPr id="96259"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2215DE1-F650-4699-BF54-908F184BBC39}" type="slidenum">
              <a:rPr lang="en-US" sz="800">
                <a:solidFill>
                  <a:schemeClr val="bg1"/>
                </a:solidFill>
              </a:rPr>
              <a:pPr algn="r" eaLnBrk="0" hangingPunct="0"/>
              <a:t>91</a:t>
            </a:fld>
            <a:endParaRPr lang="en-US" sz="800">
              <a:solidFill>
                <a:schemeClr val="bg1"/>
              </a:solidFill>
            </a:endParaRPr>
          </a:p>
        </p:txBody>
      </p:sp>
      <p:sp>
        <p:nvSpPr>
          <p:cNvPr id="96260" name="Rectangle 2"/>
          <p:cNvSpPr txBox="1">
            <a:spLocks noChangeArrowheads="1"/>
          </p:cNvSpPr>
          <p:nvPr/>
        </p:nvSpPr>
        <p:spPr bwMode="auto">
          <a:xfrm>
            <a:off x="947738" y="2809875"/>
            <a:ext cx="6946900" cy="695325"/>
          </a:xfrm>
          <a:prstGeom prst="rect">
            <a:avLst/>
          </a:prstGeom>
          <a:noFill/>
          <a:ln w="9525">
            <a:noFill/>
            <a:miter lim="800000"/>
            <a:headEnd/>
            <a:tailEnd/>
          </a:ln>
        </p:spPr>
        <p:txBody>
          <a:bodyPr anchor="ctr"/>
          <a:lstStyle/>
          <a:p>
            <a:pPr eaLnBrk="0" hangingPunct="0"/>
            <a:r>
              <a:rPr lang="en-US" sz="4000" b="1">
                <a:ea typeface="Arial Unicode MS" pitchFamily="34" charset="-128"/>
                <a:cs typeface="Arial Unicode MS" pitchFamily="34" charset="-128"/>
              </a:rPr>
              <a:t>Lesson Five</a:t>
            </a:r>
          </a:p>
          <a:p>
            <a:pPr eaLnBrk="0" hangingPunct="0"/>
            <a:endParaRPr lang="en-US" sz="4000" b="1">
              <a:ea typeface="Arial Unicode MS" pitchFamily="34" charset="-128"/>
              <a:cs typeface="Arial Unicode MS" pitchFamily="34" charset="-128"/>
            </a:endParaRPr>
          </a:p>
          <a:p>
            <a:pPr eaLnBrk="0" hangingPunct="0"/>
            <a:r>
              <a:rPr lang="en-US" sz="2400" b="1"/>
              <a:t>Cases</a:t>
            </a:r>
            <a:endParaRPr lang="en-US" sz="2400" b="1">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Five – Topics</a:t>
            </a:r>
          </a:p>
        </p:txBody>
      </p:sp>
      <p:sp>
        <p:nvSpPr>
          <p:cNvPr id="97283"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3F5ADFBF-50C9-4158-9B54-F1A5CBAD3593}" type="slidenum">
              <a:rPr lang="en-US" sz="800">
                <a:solidFill>
                  <a:schemeClr val="bg1"/>
                </a:solidFill>
                <a:ea typeface="Arial Unicode MS" pitchFamily="34" charset="-128"/>
                <a:cs typeface="Arial Unicode MS" pitchFamily="34" charset="-128"/>
              </a:rPr>
              <a:pPr algn="r" eaLnBrk="0" hangingPunct="0"/>
              <a:t>92</a:t>
            </a:fld>
            <a:endParaRPr lang="en-US" sz="800">
              <a:solidFill>
                <a:schemeClr val="bg1"/>
              </a:solidFill>
              <a:ea typeface="Arial Unicode MS" pitchFamily="34" charset="-128"/>
              <a:cs typeface="Arial Unicode MS" pitchFamily="34" charset="-128"/>
            </a:endParaRPr>
          </a:p>
        </p:txBody>
      </p:sp>
      <p:sp>
        <p:nvSpPr>
          <p:cNvPr id="97284" name="Rectangle 3"/>
          <p:cNvSpPr txBox="1">
            <a:spLocks noChangeArrowheads="1"/>
          </p:cNvSpPr>
          <p:nvPr/>
        </p:nvSpPr>
        <p:spPr bwMode="auto">
          <a:xfrm>
            <a:off x="0" y="1220788"/>
            <a:ext cx="55753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Five Topics</a:t>
            </a:r>
          </a:p>
        </p:txBody>
      </p:sp>
      <p:graphicFrame>
        <p:nvGraphicFramePr>
          <p:cNvPr id="6" name="Table 5"/>
          <p:cNvGraphicFramePr>
            <a:graphicFrameLocks noGrp="1"/>
          </p:cNvGraphicFramePr>
          <p:nvPr/>
        </p:nvGraphicFramePr>
        <p:xfrm>
          <a:off x="430213" y="1773238"/>
          <a:ext cx="7071360" cy="4023360"/>
        </p:xfrm>
        <a:graphic>
          <a:graphicData uri="http://schemas.openxmlformats.org/drawingml/2006/table">
            <a:tbl>
              <a:tblPr>
                <a:tableStyleId>{5C22544A-7EE6-4342-B048-85BDC9FD1C3A}</a:tableStyleId>
              </a:tblPr>
              <a:tblGrid>
                <a:gridCol w="1947134"/>
                <a:gridCol w="5124226"/>
              </a:tblGrid>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One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Managing the Case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Two</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Creating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Three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Establishing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Four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Viewing Case History</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Five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Searching for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42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Editing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Withdrawing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Re-establishing a Withdrawn Case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Nine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Deleting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Ten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Transferring an Individual Case</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Eleven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Completing an Inventory Verification Survey</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938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Twelve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Assigning a Disposition Code</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1755775" y="292100"/>
            <a:ext cx="7388225" cy="695325"/>
          </a:xfrm>
        </p:spPr>
        <p:txBody>
          <a:bodyPr/>
          <a:lstStyle/>
          <a:p>
            <a:pPr eaLnBrk="1" hangingPunct="1"/>
            <a:r>
              <a:rPr lang="en-US" smtClean="0"/>
              <a:t>Lesson Five – Topics</a:t>
            </a:r>
          </a:p>
        </p:txBody>
      </p:sp>
      <p:sp>
        <p:nvSpPr>
          <p:cNvPr id="98307" name="Slide Number Placeholder 5"/>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2CC4D114-341A-4764-89D3-BCCCEE505609}" type="slidenum">
              <a:rPr lang="en-US" sz="800">
                <a:solidFill>
                  <a:schemeClr val="bg1"/>
                </a:solidFill>
                <a:ea typeface="Arial Unicode MS" pitchFamily="34" charset="-128"/>
                <a:cs typeface="Arial Unicode MS" pitchFamily="34" charset="-128"/>
              </a:rPr>
              <a:pPr algn="r" eaLnBrk="0" hangingPunct="0"/>
              <a:t>93</a:t>
            </a:fld>
            <a:endParaRPr lang="en-US" sz="800">
              <a:solidFill>
                <a:schemeClr val="bg1"/>
              </a:solidFill>
              <a:ea typeface="Arial Unicode MS" pitchFamily="34" charset="-128"/>
              <a:cs typeface="Arial Unicode MS" pitchFamily="34" charset="-128"/>
            </a:endParaRPr>
          </a:p>
        </p:txBody>
      </p:sp>
      <p:sp>
        <p:nvSpPr>
          <p:cNvPr id="9830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Lesson Five Topics</a:t>
            </a:r>
          </a:p>
        </p:txBody>
      </p:sp>
      <p:graphicFrame>
        <p:nvGraphicFramePr>
          <p:cNvPr id="6" name="Table 5"/>
          <p:cNvGraphicFramePr>
            <a:graphicFrameLocks noGrp="1"/>
          </p:cNvGraphicFramePr>
          <p:nvPr/>
        </p:nvGraphicFramePr>
        <p:xfrm>
          <a:off x="430213" y="1773238"/>
          <a:ext cx="7071360" cy="2011680"/>
        </p:xfrm>
        <a:graphic>
          <a:graphicData uri="http://schemas.openxmlformats.org/drawingml/2006/table">
            <a:tbl>
              <a:tblPr>
                <a:tableStyleId>{5C22544A-7EE6-4342-B048-85BDC9FD1C3A}</a:tableStyleId>
              </a:tblPr>
              <a:tblGrid>
                <a:gridCol w="1947134"/>
                <a:gridCol w="5124226"/>
              </a:tblGrid>
              <a:tr h="183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Topic Thirteen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a Group Disposition</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3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a:t>
                      </a:r>
                      <a:r>
                        <a:rPr lang="en-US" sz="1600" b="0" baseline="0" dirty="0" smtClean="0"/>
                        <a:t> Fourteen</a:t>
                      </a:r>
                      <a:endParaRPr lang="en-US" sz="1600" b="0" dirty="0" smtClean="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Removing a Disposition Code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3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Fifteen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Marking a Disposition as Complete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3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Sixteen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Closing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83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Seventeen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Reopening a Case</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20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smtClean="0"/>
                        <a:t>Topic Eighteen</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600" b="0" dirty="0" smtClean="0"/>
                        <a:t>Issuing Shipping Instructions to the Case Workload</a:t>
                      </a:r>
                      <a:endParaRPr lang="en-US" sz="1600" b="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One – Managing the Case Workload</a:t>
            </a:r>
          </a:p>
        </p:txBody>
      </p:sp>
      <p:sp>
        <p:nvSpPr>
          <p:cNvPr id="9933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32DC3C3-1419-4D10-947D-528BEB9D98CB}" type="slidenum">
              <a:rPr lang="en-US" sz="800">
                <a:solidFill>
                  <a:schemeClr val="bg1"/>
                </a:solidFill>
                <a:ea typeface="Arial Unicode MS" pitchFamily="34" charset="-128"/>
                <a:cs typeface="Arial Unicode MS" pitchFamily="34" charset="-128"/>
              </a:rPr>
              <a:pPr algn="r" eaLnBrk="0" hangingPunct="0"/>
              <a:t>94</a:t>
            </a:fld>
            <a:endParaRPr lang="en-US" sz="800">
              <a:solidFill>
                <a:schemeClr val="bg1"/>
              </a:solidFill>
              <a:ea typeface="Arial Unicode MS" pitchFamily="34" charset="-128"/>
              <a:cs typeface="Arial Unicode MS" pitchFamily="34" charset="-128"/>
            </a:endParaRPr>
          </a:p>
        </p:txBody>
      </p:sp>
      <p:sp>
        <p:nvSpPr>
          <p:cNvPr id="99332"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Managing the Case Workload</a:t>
            </a:r>
          </a:p>
        </p:txBody>
      </p:sp>
      <p:graphicFrame>
        <p:nvGraphicFramePr>
          <p:cNvPr id="99374" name="Group 46"/>
          <p:cNvGraphicFramePr>
            <a:graphicFrameLocks noGrp="1"/>
          </p:cNvGraphicFramePr>
          <p:nvPr/>
        </p:nvGraphicFramePr>
        <p:xfrm>
          <a:off x="112713" y="3382963"/>
          <a:ext cx="3924300" cy="3169920"/>
        </p:xfrm>
        <a:graphic>
          <a:graphicData uri="http://schemas.openxmlformats.org/drawingml/2006/table">
            <a:tbl>
              <a:tblPr/>
              <a:tblGrid>
                <a:gridCol w="330200"/>
                <a:gridCol w="3594100"/>
              </a:tblGrid>
              <a:tr h="127452">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Managing the Case Workload (Graphic 2.5.1)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22304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Click</a:t>
                      </a:r>
                      <a:r>
                        <a:rPr kumimoji="0" lang="en-US" sz="1200" b="0" i="0" u="none" strike="noStrike" cap="none" normalizeH="0" baseline="0" smtClean="0">
                          <a:ln>
                            <a:noFill/>
                          </a:ln>
                          <a:solidFill>
                            <a:srgbClr val="000000"/>
                          </a:solidFill>
                          <a:effectLst/>
                          <a:latin typeface="Arial" pitchFamily="34" charset="0"/>
                        </a:rPr>
                        <a:t> the </a:t>
                      </a:r>
                      <a:r>
                        <a:rPr kumimoji="0" lang="en-US" sz="1200" b="1" i="0" u="none" strike="noStrike" cap="none" normalizeH="0" baseline="0" smtClean="0">
                          <a:ln>
                            <a:noFill/>
                          </a:ln>
                          <a:solidFill>
                            <a:srgbClr val="000000"/>
                          </a:solidFill>
                          <a:effectLst/>
                          <a:latin typeface="Arial" pitchFamily="34" charset="0"/>
                        </a:rPr>
                        <a:t>Cases</a:t>
                      </a:r>
                      <a:r>
                        <a:rPr kumimoji="0" lang="en-US" sz="1200" b="0" i="0" u="none" strike="noStrike" cap="none" normalizeH="0" baseline="0" smtClean="0">
                          <a:ln>
                            <a:noFill/>
                          </a:ln>
                          <a:solidFill>
                            <a:srgbClr val="000000"/>
                          </a:solidFill>
                          <a:effectLst/>
                          <a:latin typeface="Arial" pitchFamily="34" charset="0"/>
                        </a:rPr>
                        <a:t> link on the menu bar.</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rgbClr val="000000"/>
                          </a:solidFill>
                          <a:effectLst/>
                          <a:latin typeface="Arial" pitchFamily="34" charset="0"/>
                        </a:rPr>
                        <a:t>The Case Workload appears (Graphic 2.5.1).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2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rPr>
                        <a:t>Select</a:t>
                      </a:r>
                      <a:r>
                        <a:rPr kumimoji="0" lang="en-US" sz="1200" b="0" i="0" u="none" strike="noStrike" cap="none" normalizeH="0" baseline="0" dirty="0" smtClean="0">
                          <a:ln>
                            <a:noFill/>
                          </a:ln>
                          <a:solidFill>
                            <a:srgbClr val="000000"/>
                          </a:solidFill>
                          <a:effectLst/>
                          <a:latin typeface="Arial" pitchFamily="34" charset="0"/>
                        </a:rPr>
                        <a:t> the</a:t>
                      </a:r>
                      <a:r>
                        <a:rPr kumimoji="0" lang="en-US" sz="1200" b="1" i="0" u="none" strike="noStrike" cap="none" normalizeH="0" baseline="0" dirty="0" smtClean="0">
                          <a:ln>
                            <a:noFill/>
                          </a:ln>
                          <a:solidFill>
                            <a:srgbClr val="000000"/>
                          </a:solidFill>
                          <a:effectLst/>
                          <a:latin typeface="Arial" pitchFamily="34" charset="0"/>
                        </a:rPr>
                        <a:t> Active tab</a:t>
                      </a:r>
                      <a:r>
                        <a:rPr kumimoji="0" lang="en-US" sz="1200" b="0" i="0" u="none" strike="noStrike" cap="none" normalizeH="0" baseline="0" dirty="0" smtClean="0">
                          <a:ln>
                            <a:noFill/>
                          </a:ln>
                          <a:solidFill>
                            <a:srgbClr val="000000"/>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active cases. These cases may be in Established, Established [Disposition Required], Screening Complete, or Screening Complete [Disposition Required] statuses.</a:t>
                      </a:r>
                      <a:endParaRPr kumimoji="0" lang="en-US" sz="1000" b="0" i="0" u="none" strike="noStrike" cap="none" normalizeH="0" baseline="0" dirty="0" smtClean="0">
                        <a:ln>
                          <a:noFill/>
                        </a:ln>
                        <a:solidFill>
                          <a:srgbClr val="000000"/>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8235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cases that have been created and saved but not yet established. These cases are in Draft status.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20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Inactive tab</a:t>
                      </a:r>
                      <a:r>
                        <a:rPr kumimoji="0" lang="en-US" sz="1200" b="0" i="0" u="none" strike="noStrike" cap="none" normalizeH="0" baseline="0" dirty="0" smtClean="0">
                          <a:ln>
                            <a:noFill/>
                          </a:ln>
                          <a:solidFill>
                            <a:schemeClr val="tx1"/>
                          </a:solidFill>
                          <a:effectLst/>
                          <a:latin typeface="Arial" pitchFamily="34" charset="0"/>
                        </a:rPr>
                        <a:t>.</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Displays cases that you have withdrawn or closed. These cases are in Withdrawn or Closed statuses.</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1" i="0" u="none" strike="noStrike" cap="none" normalizeH="0" baseline="0" dirty="0" smtClean="0">
                          <a:ln>
                            <a:noFill/>
                          </a:ln>
                          <a:solidFill>
                            <a:schemeClr val="tx1"/>
                          </a:solidFill>
                          <a:effectLst/>
                          <a:latin typeface="Arial" pitchFamily="34" charset="0"/>
                        </a:rPr>
                        <a:t>Note</a:t>
                      </a:r>
                      <a:r>
                        <a:rPr kumimoji="0" lang="en-US" sz="1000" b="0" i="0" u="none" strike="noStrike" cap="none" normalizeH="0" baseline="0" dirty="0" smtClean="0">
                          <a:ln>
                            <a:noFill/>
                          </a:ln>
                          <a:solidFill>
                            <a:schemeClr val="tx1"/>
                          </a:solidFill>
                          <a:effectLst/>
                          <a:latin typeface="Arial" pitchFamily="34" charset="0"/>
                        </a:rPr>
                        <a:t>: Cases become overage after 200 days if they have not yet been assigned to a case.</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99352" name="Text Box 18"/>
          <p:cNvSpPr txBox="1">
            <a:spLocks noChangeArrowheads="1"/>
          </p:cNvSpPr>
          <p:nvPr/>
        </p:nvSpPr>
        <p:spPr bwMode="auto">
          <a:xfrm>
            <a:off x="0" y="1787525"/>
            <a:ext cx="4217988" cy="1552575"/>
          </a:xfrm>
          <a:prstGeom prst="rect">
            <a:avLst/>
          </a:prstGeom>
          <a:noFill/>
          <a:ln w="9525">
            <a:noFill/>
            <a:miter lim="800000"/>
            <a:headEnd/>
            <a:tailEnd/>
          </a:ln>
        </p:spPr>
        <p:txBody>
          <a:bodyPr>
            <a:spAutoFit/>
          </a:bodyPr>
          <a:lstStyle/>
          <a:p>
            <a:pPr algn="l"/>
            <a:r>
              <a:rPr lang="en-US" sz="1200"/>
              <a:t>A case is a group of one or more accepted inventory schedules from the same prime contract, prime CAGE, 1</a:t>
            </a:r>
            <a:r>
              <a:rPr lang="en-US" sz="1200" baseline="30000"/>
              <a:t>st</a:t>
            </a:r>
            <a:r>
              <a:rPr lang="en-US" sz="1200"/>
              <a:t>-tier subcontractor, 2</a:t>
            </a:r>
            <a:r>
              <a:rPr lang="en-US" sz="1200" baseline="30000"/>
              <a:t>nd</a:t>
            </a:r>
            <a:r>
              <a:rPr lang="en-US" sz="1200"/>
              <a:t>-tier subcontractor, and location. PLCOs and Administrators have the ability to create cases and choose the inventory schedules to assign to them. Before items in an inventory schedule can be screened, requisitioned, sold, or dispositioned, the inventory schedule must be assigned to a case.</a:t>
            </a:r>
          </a:p>
        </p:txBody>
      </p:sp>
      <p:pic>
        <p:nvPicPr>
          <p:cNvPr id="99353" name="Picture 19" descr="Case Workload page, Inactive tab"/>
          <p:cNvPicPr>
            <a:picLocks noChangeAspect="1" noChangeArrowheads="1"/>
          </p:cNvPicPr>
          <p:nvPr/>
        </p:nvPicPr>
        <p:blipFill>
          <a:blip r:embed="rId3" cstate="print"/>
          <a:srcRect/>
          <a:stretch>
            <a:fillRect/>
          </a:stretch>
        </p:blipFill>
        <p:spPr bwMode="auto">
          <a:xfrm>
            <a:off x="4257675" y="1828800"/>
            <a:ext cx="4691063" cy="1620838"/>
          </a:xfrm>
          <a:prstGeom prst="rect">
            <a:avLst/>
          </a:prstGeom>
          <a:noFill/>
          <a:ln w="19050">
            <a:solidFill>
              <a:schemeClr val="tx1"/>
            </a:solidFill>
            <a:miter lim="800000"/>
            <a:headEnd/>
            <a:tailEnd/>
          </a:ln>
        </p:spPr>
      </p:pic>
      <p:sp>
        <p:nvSpPr>
          <p:cNvPr id="99354" name="Rectangle 14"/>
          <p:cNvSpPr>
            <a:spLocks noChangeArrowheads="1"/>
          </p:cNvSpPr>
          <p:nvPr/>
        </p:nvSpPr>
        <p:spPr bwMode="auto">
          <a:xfrm>
            <a:off x="4248150" y="3468688"/>
            <a:ext cx="2419350" cy="214312"/>
          </a:xfrm>
          <a:prstGeom prst="rect">
            <a:avLst/>
          </a:prstGeom>
          <a:noFill/>
          <a:ln w="9525">
            <a:noFill/>
            <a:miter lim="800000"/>
            <a:headEnd/>
            <a:tailEnd/>
          </a:ln>
        </p:spPr>
        <p:txBody>
          <a:bodyPr wrap="none">
            <a:spAutoFit/>
          </a:bodyPr>
          <a:lstStyle/>
          <a:p>
            <a:pPr algn="l"/>
            <a:r>
              <a:rPr lang="en-US" sz="800"/>
              <a:t>Graphic 2.5.1 : Case Workload page, Inactive tab</a:t>
            </a:r>
          </a:p>
        </p:txBody>
      </p:sp>
      <p:graphicFrame>
        <p:nvGraphicFramePr>
          <p:cNvPr id="99369" name="Group 41"/>
          <p:cNvGraphicFramePr>
            <a:graphicFrameLocks noGrp="1"/>
          </p:cNvGraphicFramePr>
          <p:nvPr/>
        </p:nvGraphicFramePr>
        <p:xfrm>
          <a:off x="4248150" y="3924300"/>
          <a:ext cx="4714875" cy="1921510"/>
        </p:xfrm>
        <a:graphic>
          <a:graphicData uri="http://schemas.openxmlformats.org/drawingml/2006/table">
            <a:tbl>
              <a:tblPr/>
              <a:tblGrid>
                <a:gridCol w="4714875"/>
              </a:tblGrid>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search for a case within the workload</a:t>
                      </a:r>
                      <a:r>
                        <a:rPr kumimoji="0" lang="en-US" sz="1200" b="0" i="0" u="none" strike="noStrike" cap="none" normalizeH="0" baseline="0" smtClean="0">
                          <a:ln>
                            <a:noFill/>
                          </a:ln>
                          <a:solidFill>
                            <a:schemeClr val="tx1"/>
                          </a:solidFill>
                          <a:effectLst/>
                          <a:latin typeface="Arial" pitchFamily="34" charset="0"/>
                        </a:rPr>
                        <a:t>, </a:t>
                      </a: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 DoDAAC and/or case number in the corresponding search boxes at the top right corner of the page. You may search on full or partial numbers. Then click the     </a:t>
                      </a:r>
                      <a:r>
                        <a:rPr kumimoji="0" lang="en-US" sz="1200" b="1" i="0" u="none" strike="noStrike" cap="none" normalizeH="0" baseline="0" smtClean="0">
                          <a:ln>
                            <a:noFill/>
                          </a:ln>
                          <a:solidFill>
                            <a:schemeClr val="tx1"/>
                          </a:solidFill>
                          <a:effectLst/>
                          <a:latin typeface="Arial" pitchFamily="34" charset="0"/>
                        </a:rPr>
                        <a:t>filter</a:t>
                      </a:r>
                      <a:r>
                        <a:rPr kumimoji="0" lang="en-US" sz="1200" b="0" i="0" u="none" strike="noStrike" cap="none" normalizeH="0" baseline="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All tabs in the workload now display only the referrals that match the search criteria you entered and all the rest are filtered out.</a:t>
                      </a:r>
                      <a:endParaRPr kumimoji="0" lang="en-US" sz="1000" b="0" i="1" u="none" strike="noStrike" cap="none" normalizeH="0" baseline="0" smtClean="0">
                        <a:ln>
                          <a:noFill/>
                        </a:ln>
                        <a:solidFill>
                          <a:schemeClr val="tx1"/>
                        </a:solidFill>
                        <a:effectLst/>
                        <a:latin typeface="Arial" pitchFamily="34"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7937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pitchFamily="34" charset="0"/>
                        </a:rPr>
                        <a:t>To clear a search and display the full workload</a:t>
                      </a:r>
                      <a:r>
                        <a:rPr kumimoji="0" lang="en-US" sz="1000" b="0" i="0" u="none" strike="noStrike" cap="none" normalizeH="0" baseline="0" smtClean="0">
                          <a:ln>
                            <a:noFill/>
                          </a:ln>
                          <a:solidFill>
                            <a:schemeClr val="tx1"/>
                          </a:solidFill>
                          <a:effectLst/>
                          <a:latin typeface="Arial" pitchFamily="34" charset="0"/>
                        </a:rPr>
                        <a:t>, </a:t>
                      </a:r>
                      <a:r>
                        <a:rPr kumimoji="0" lang="en-US" sz="1200" b="0" i="1" u="none" strike="noStrike" cap="none" normalizeH="0" baseline="0" smtClean="0">
                          <a:ln>
                            <a:noFill/>
                          </a:ln>
                          <a:solidFill>
                            <a:schemeClr val="tx1"/>
                          </a:solidFill>
                          <a:effectLst/>
                          <a:latin typeface="Arial" pitchFamily="34" charset="0"/>
                        </a:rPr>
                        <a:t>remove</a:t>
                      </a:r>
                      <a:r>
                        <a:rPr kumimoji="0" lang="en-US" sz="1200" b="0" i="0" u="none" strike="noStrike" cap="none" normalizeH="0" baseline="0" smtClean="0">
                          <a:ln>
                            <a:noFill/>
                          </a:ln>
                          <a:solidFill>
                            <a:schemeClr val="tx1"/>
                          </a:solidFill>
                          <a:effectLst/>
                          <a:latin typeface="Arial" pitchFamily="34" charset="0"/>
                        </a:rPr>
                        <a:t> the search criteria from the DoDAAC and Case No. boxes and click the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filter</a:t>
                      </a:r>
                      <a:r>
                        <a:rPr kumimoji="0" lang="en-US" sz="1200" b="0" i="0" u="none" strike="noStrike" cap="none" normalizeH="0" baseline="0" smtClean="0">
                          <a:ln>
                            <a:noFill/>
                          </a:ln>
                          <a:solidFill>
                            <a:schemeClr val="tx1"/>
                          </a:solidFill>
                          <a:effectLst/>
                          <a:latin typeface="Arial" pitchFamily="34" charset="0"/>
                        </a:rPr>
                        <a:t> link. </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smtClean="0">
                          <a:ln>
                            <a:noFill/>
                          </a:ln>
                          <a:solidFill>
                            <a:schemeClr val="tx1"/>
                          </a:solidFill>
                          <a:effectLst/>
                          <a:latin typeface="Arial" pitchFamily="34" charset="0"/>
                        </a:rPr>
                        <a:t>The workload tabs now display all of your cases.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99363" name="Picture 84" descr="search"/>
          <p:cNvPicPr>
            <a:picLocks noChangeAspect="1" noChangeArrowheads="1"/>
          </p:cNvPicPr>
          <p:nvPr/>
        </p:nvPicPr>
        <p:blipFill>
          <a:blip r:embed="rId4" cstate="print"/>
          <a:srcRect/>
          <a:stretch>
            <a:fillRect/>
          </a:stretch>
        </p:blipFill>
        <p:spPr bwMode="auto">
          <a:xfrm>
            <a:off x="5308600" y="4527550"/>
            <a:ext cx="152400" cy="142875"/>
          </a:xfrm>
          <a:prstGeom prst="rect">
            <a:avLst/>
          </a:prstGeom>
          <a:noFill/>
          <a:ln w="9525">
            <a:noFill/>
            <a:miter lim="800000"/>
            <a:headEnd/>
            <a:tailEnd/>
          </a:ln>
        </p:spPr>
      </p:pic>
      <p:pic>
        <p:nvPicPr>
          <p:cNvPr id="99364" name="Picture 84" descr="search"/>
          <p:cNvPicPr>
            <a:picLocks noChangeAspect="1" noChangeArrowheads="1"/>
          </p:cNvPicPr>
          <p:nvPr/>
        </p:nvPicPr>
        <p:blipFill>
          <a:blip r:embed="rId4" cstate="print"/>
          <a:srcRect/>
          <a:stretch>
            <a:fillRect/>
          </a:stretch>
        </p:blipFill>
        <p:spPr bwMode="auto">
          <a:xfrm>
            <a:off x="4318000" y="5470525"/>
            <a:ext cx="152400" cy="142875"/>
          </a:xfrm>
          <a:prstGeom prst="rect">
            <a:avLst/>
          </a:prstGeom>
          <a:noFill/>
          <a:ln w="9525">
            <a:noFill/>
            <a:miter lim="800000"/>
            <a:headEnd/>
            <a:tailEnd/>
          </a:ln>
        </p:spPr>
      </p:pic>
      <p:sp>
        <p:nvSpPr>
          <p:cNvPr id="99365" name="Rectangle 23"/>
          <p:cNvSpPr>
            <a:spLocks noChangeArrowheads="1"/>
          </p:cNvSpPr>
          <p:nvPr/>
        </p:nvSpPr>
        <p:spPr bwMode="auto">
          <a:xfrm>
            <a:off x="7458075" y="2295525"/>
            <a:ext cx="1409700" cy="342900"/>
          </a:xfrm>
          <a:prstGeom prst="rect">
            <a:avLst/>
          </a:prstGeom>
          <a:noFill/>
          <a:ln w="19050" algn="ctr">
            <a:solidFill>
              <a:schemeClr val="folHlink"/>
            </a:solidFill>
            <a:miter lim="800000"/>
            <a:headEnd/>
            <a:tailEnd/>
          </a:ln>
        </p:spPr>
        <p:txBody>
          <a:bodyPr wrap="none" anchor="ctr"/>
          <a:lstStyle/>
          <a:p>
            <a:endParaRPr lang="en-US"/>
          </a:p>
        </p:txBody>
      </p:sp>
      <p:sp>
        <p:nvSpPr>
          <p:cNvPr id="99366" name="Rectangle 23"/>
          <p:cNvSpPr>
            <a:spLocks noChangeArrowheads="1"/>
          </p:cNvSpPr>
          <p:nvPr/>
        </p:nvSpPr>
        <p:spPr bwMode="auto">
          <a:xfrm>
            <a:off x="8562975" y="2676525"/>
            <a:ext cx="295275" cy="114300"/>
          </a:xfrm>
          <a:prstGeom prst="rect">
            <a:avLst/>
          </a:prstGeom>
          <a:noFill/>
          <a:ln w="19050" algn="ctr">
            <a:solidFill>
              <a:schemeClr val="folHlink"/>
            </a:solidFill>
            <a:miter lim="800000"/>
            <a:headEnd/>
            <a:tailEnd/>
          </a:ln>
        </p:spPr>
        <p:txBody>
          <a:bodyPr wrap="none" anchor="ctr"/>
          <a:lstStyle/>
          <a:p>
            <a:endParaRPr lang="en-US"/>
          </a:p>
        </p:txBody>
      </p:sp>
      <p:sp>
        <p:nvSpPr>
          <p:cNvPr id="99367" name="Rectangle 23"/>
          <p:cNvSpPr>
            <a:spLocks noChangeArrowheads="1"/>
          </p:cNvSpPr>
          <p:nvPr/>
        </p:nvSpPr>
        <p:spPr bwMode="auto">
          <a:xfrm>
            <a:off x="4286250" y="2695575"/>
            <a:ext cx="981075"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7A68C530-4242-4B43-A6AC-F0B51B140243}" type="slidenum">
              <a:rPr lang="en-US" sz="800">
                <a:solidFill>
                  <a:schemeClr val="bg1"/>
                </a:solidFill>
                <a:ea typeface="Arial Unicode MS" pitchFamily="34" charset="-128"/>
                <a:cs typeface="Arial Unicode MS" pitchFamily="34" charset="-128"/>
              </a:rPr>
              <a:pPr algn="r" eaLnBrk="0" hangingPunct="0"/>
              <a:t>95</a:t>
            </a:fld>
            <a:endParaRPr lang="en-US" sz="800">
              <a:solidFill>
                <a:schemeClr val="bg1"/>
              </a:solidFill>
              <a:ea typeface="Arial Unicode MS" pitchFamily="34" charset="-128"/>
              <a:cs typeface="Arial Unicode MS" pitchFamily="34" charset="-128"/>
            </a:endParaRPr>
          </a:p>
        </p:txBody>
      </p:sp>
      <p:sp>
        <p:nvSpPr>
          <p:cNvPr id="100355"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Two – Creating a Case</a:t>
            </a:r>
          </a:p>
        </p:txBody>
      </p:sp>
      <p:sp>
        <p:nvSpPr>
          <p:cNvPr id="100356"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Case</a:t>
            </a:r>
          </a:p>
        </p:txBody>
      </p:sp>
      <p:sp>
        <p:nvSpPr>
          <p:cNvPr id="100357" name="Text Box 5"/>
          <p:cNvSpPr txBox="1">
            <a:spLocks noChangeArrowheads="1"/>
          </p:cNvSpPr>
          <p:nvPr/>
        </p:nvSpPr>
        <p:spPr bwMode="auto">
          <a:xfrm>
            <a:off x="0" y="1787525"/>
            <a:ext cx="3949700" cy="1187450"/>
          </a:xfrm>
          <a:prstGeom prst="rect">
            <a:avLst/>
          </a:prstGeom>
          <a:noFill/>
          <a:ln w="9525">
            <a:noFill/>
            <a:miter lim="800000"/>
            <a:headEnd/>
            <a:tailEnd/>
          </a:ln>
        </p:spPr>
        <p:txBody>
          <a:bodyPr>
            <a:spAutoFit/>
          </a:bodyPr>
          <a:lstStyle/>
          <a:p>
            <a:pPr algn="l"/>
            <a:r>
              <a:rPr lang="en-US" sz="1200"/>
              <a:t>PLCOs and Administrators assign accepted inventory schedules to cases so that the items in the inventory schedules may be screened, requisitioned, or sold, then dispositioned. You can create a case by clicking either the </a:t>
            </a:r>
            <a:r>
              <a:rPr lang="en-US" sz="1200" b="1"/>
              <a:t>Create a Case</a:t>
            </a:r>
            <a:r>
              <a:rPr lang="en-US" sz="1200"/>
              <a:t> link on the Home Page or the     </a:t>
            </a:r>
            <a:r>
              <a:rPr lang="en-US" sz="1200" b="1"/>
              <a:t>add case</a:t>
            </a:r>
            <a:r>
              <a:rPr lang="en-US" sz="1200"/>
              <a:t> link on the Case Workload page.</a:t>
            </a:r>
          </a:p>
        </p:txBody>
      </p:sp>
      <p:graphicFrame>
        <p:nvGraphicFramePr>
          <p:cNvPr id="100388" name="Group 36"/>
          <p:cNvGraphicFramePr>
            <a:graphicFrameLocks noGrp="1"/>
          </p:cNvGraphicFramePr>
          <p:nvPr/>
        </p:nvGraphicFramePr>
        <p:xfrm>
          <a:off x="104775" y="3070225"/>
          <a:ext cx="3711575" cy="1109472"/>
        </p:xfrm>
        <a:graphic>
          <a:graphicData uri="http://schemas.openxmlformats.org/drawingml/2006/table">
            <a:tbl>
              <a:tblPr/>
              <a:tblGrid>
                <a:gridCol w="323850"/>
                <a:gridCol w="3387725"/>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Case (Graphics 2.5.2 – 2.5.3)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Home Page</a:t>
                      </a:r>
                      <a:r>
                        <a:rPr kumimoji="0" lang="en-US" sz="1200" b="0" i="0" u="none" strike="noStrike" cap="none" normalizeH="0" baseline="0" dirty="0" smtClean="0">
                          <a:ln>
                            <a:noFill/>
                          </a:ln>
                          <a:solidFill>
                            <a:schemeClr val="tx1"/>
                          </a:solidFill>
                          <a:effectLst/>
                          <a:latin typeface="Arial" pitchFamily="34" charset="0"/>
                        </a:rPr>
                        <a:t> (Graphic 2.5.2).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Create a Case</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Create Case page appears (Graphic 2.5.3).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0371" name="Picture 7" descr="home.gif"/>
          <p:cNvPicPr>
            <a:picLocks noChangeAspect="1"/>
          </p:cNvPicPr>
          <p:nvPr/>
        </p:nvPicPr>
        <p:blipFill>
          <a:blip r:embed="rId3" cstate="print"/>
          <a:srcRect/>
          <a:stretch>
            <a:fillRect/>
          </a:stretch>
        </p:blipFill>
        <p:spPr bwMode="auto">
          <a:xfrm>
            <a:off x="4095750" y="1862138"/>
            <a:ext cx="4805363" cy="2681287"/>
          </a:xfrm>
          <a:prstGeom prst="rect">
            <a:avLst/>
          </a:prstGeom>
          <a:noFill/>
          <a:ln w="19050">
            <a:solidFill>
              <a:schemeClr val="tx1"/>
            </a:solidFill>
            <a:miter lim="800000"/>
            <a:headEnd/>
            <a:tailEnd/>
          </a:ln>
        </p:spPr>
      </p:pic>
      <p:sp>
        <p:nvSpPr>
          <p:cNvPr id="100372" name="Rectangle 14"/>
          <p:cNvSpPr>
            <a:spLocks noChangeArrowheads="1"/>
          </p:cNvSpPr>
          <p:nvPr/>
        </p:nvSpPr>
        <p:spPr bwMode="auto">
          <a:xfrm>
            <a:off x="4076700" y="4564063"/>
            <a:ext cx="2508250" cy="214312"/>
          </a:xfrm>
          <a:prstGeom prst="rect">
            <a:avLst/>
          </a:prstGeom>
          <a:noFill/>
          <a:ln w="9525">
            <a:noFill/>
            <a:miter lim="800000"/>
            <a:headEnd/>
            <a:tailEnd/>
          </a:ln>
        </p:spPr>
        <p:txBody>
          <a:bodyPr wrap="none">
            <a:spAutoFit/>
          </a:bodyPr>
          <a:lstStyle/>
          <a:p>
            <a:pPr algn="l"/>
            <a:r>
              <a:rPr lang="en-US" sz="800"/>
              <a:t>Graphic 2.5.2 : Plant Clearance Officer Home Page</a:t>
            </a:r>
          </a:p>
        </p:txBody>
      </p:sp>
      <p:pic>
        <p:nvPicPr>
          <p:cNvPr id="100373" name="Picture 25" descr="add"/>
          <p:cNvPicPr>
            <a:picLocks noChangeAspect="1" noChangeArrowheads="1"/>
          </p:cNvPicPr>
          <p:nvPr/>
        </p:nvPicPr>
        <p:blipFill>
          <a:blip r:embed="rId4" cstate="print"/>
          <a:srcRect/>
          <a:stretch>
            <a:fillRect/>
          </a:stretch>
        </p:blipFill>
        <p:spPr bwMode="auto">
          <a:xfrm>
            <a:off x="3397250" y="2576513"/>
            <a:ext cx="152400" cy="152400"/>
          </a:xfrm>
          <a:prstGeom prst="rect">
            <a:avLst/>
          </a:prstGeom>
          <a:noFill/>
          <a:ln w="9525">
            <a:noFill/>
            <a:miter lim="800000"/>
            <a:headEnd/>
            <a:tailEnd/>
          </a:ln>
        </p:spPr>
      </p:pic>
      <p:sp>
        <p:nvSpPr>
          <p:cNvPr id="100374" name="Rectangle 23"/>
          <p:cNvSpPr>
            <a:spLocks noChangeArrowheads="1"/>
          </p:cNvSpPr>
          <p:nvPr/>
        </p:nvSpPr>
        <p:spPr bwMode="auto">
          <a:xfrm>
            <a:off x="4248150" y="3895725"/>
            <a:ext cx="495300" cy="11430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Topic Two – Creating a Case</a:t>
            </a:r>
          </a:p>
        </p:txBody>
      </p:sp>
      <p:sp>
        <p:nvSpPr>
          <p:cNvPr id="101379"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Creating a Case – Continued</a:t>
            </a:r>
          </a:p>
        </p:txBody>
      </p:sp>
      <p:sp>
        <p:nvSpPr>
          <p:cNvPr id="101380"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10A1478C-9D8F-44EB-B391-CA78C5B944C6}" type="slidenum">
              <a:rPr lang="en-US" sz="800">
                <a:solidFill>
                  <a:schemeClr val="bg1"/>
                </a:solidFill>
                <a:ea typeface="Arial Unicode MS" pitchFamily="34" charset="-128"/>
                <a:cs typeface="Arial Unicode MS" pitchFamily="34" charset="-128"/>
              </a:rPr>
              <a:pPr algn="r" eaLnBrk="0" hangingPunct="0"/>
              <a:t>96</a:t>
            </a:fld>
            <a:endParaRPr lang="en-US" sz="800">
              <a:solidFill>
                <a:schemeClr val="bg1"/>
              </a:solidFill>
              <a:ea typeface="Arial Unicode MS" pitchFamily="34" charset="-128"/>
              <a:cs typeface="Arial Unicode MS" pitchFamily="34" charset="-128"/>
            </a:endParaRPr>
          </a:p>
        </p:txBody>
      </p:sp>
      <p:pic>
        <p:nvPicPr>
          <p:cNvPr id="101381" name="Picture 28" descr="Create Case page"/>
          <p:cNvPicPr>
            <a:picLocks noChangeAspect="1" noChangeArrowheads="1"/>
          </p:cNvPicPr>
          <p:nvPr/>
        </p:nvPicPr>
        <p:blipFill>
          <a:blip r:embed="rId2" cstate="print"/>
          <a:srcRect/>
          <a:stretch>
            <a:fillRect/>
          </a:stretch>
        </p:blipFill>
        <p:spPr bwMode="auto">
          <a:xfrm>
            <a:off x="4181475" y="1752600"/>
            <a:ext cx="4705350" cy="2809875"/>
          </a:xfrm>
          <a:prstGeom prst="rect">
            <a:avLst/>
          </a:prstGeom>
          <a:noFill/>
          <a:ln w="19050">
            <a:solidFill>
              <a:schemeClr val="tx1"/>
            </a:solidFill>
            <a:miter lim="800000"/>
            <a:headEnd/>
            <a:tailEnd/>
          </a:ln>
        </p:spPr>
      </p:pic>
      <p:sp>
        <p:nvSpPr>
          <p:cNvPr id="101382" name="Rectangle 14"/>
          <p:cNvSpPr>
            <a:spLocks noChangeArrowheads="1"/>
          </p:cNvSpPr>
          <p:nvPr/>
        </p:nvSpPr>
        <p:spPr bwMode="auto">
          <a:xfrm>
            <a:off x="4143375" y="4583113"/>
            <a:ext cx="1714500" cy="214312"/>
          </a:xfrm>
          <a:prstGeom prst="rect">
            <a:avLst/>
          </a:prstGeom>
          <a:noFill/>
          <a:ln w="9525">
            <a:noFill/>
            <a:miter lim="800000"/>
            <a:headEnd/>
            <a:tailEnd/>
          </a:ln>
        </p:spPr>
        <p:txBody>
          <a:bodyPr wrap="none">
            <a:spAutoFit/>
          </a:bodyPr>
          <a:lstStyle/>
          <a:p>
            <a:pPr algn="l"/>
            <a:r>
              <a:rPr lang="en-US" sz="800"/>
              <a:t>Graphic 2.5.3 : Create Case page</a:t>
            </a:r>
          </a:p>
        </p:txBody>
      </p:sp>
      <p:sp>
        <p:nvSpPr>
          <p:cNvPr id="101383" name="Rectangle 23"/>
          <p:cNvSpPr>
            <a:spLocks noChangeArrowheads="1"/>
          </p:cNvSpPr>
          <p:nvPr/>
        </p:nvSpPr>
        <p:spPr bwMode="auto">
          <a:xfrm>
            <a:off x="4238625" y="4124325"/>
            <a:ext cx="142875" cy="104775"/>
          </a:xfrm>
          <a:prstGeom prst="rect">
            <a:avLst/>
          </a:prstGeom>
          <a:noFill/>
          <a:ln w="19050" algn="ctr">
            <a:solidFill>
              <a:schemeClr val="folHlink"/>
            </a:solidFill>
            <a:miter lim="800000"/>
            <a:headEnd/>
            <a:tailEnd/>
          </a:ln>
        </p:spPr>
        <p:txBody>
          <a:bodyPr wrap="none" anchor="ctr"/>
          <a:lstStyle/>
          <a:p>
            <a:endParaRPr lang="en-US"/>
          </a:p>
        </p:txBody>
      </p:sp>
      <p:sp>
        <p:nvSpPr>
          <p:cNvPr id="101384" name="Rectangle 23"/>
          <p:cNvSpPr>
            <a:spLocks noChangeArrowheads="1"/>
          </p:cNvSpPr>
          <p:nvPr/>
        </p:nvSpPr>
        <p:spPr bwMode="auto">
          <a:xfrm>
            <a:off x="5876925" y="4238625"/>
            <a:ext cx="1019175" cy="123825"/>
          </a:xfrm>
          <a:prstGeom prst="rect">
            <a:avLst/>
          </a:prstGeom>
          <a:noFill/>
          <a:ln w="19050" algn="ctr">
            <a:solidFill>
              <a:schemeClr val="folHlink"/>
            </a:solidFill>
            <a:miter lim="800000"/>
            <a:headEnd/>
            <a:tailEnd/>
          </a:ln>
        </p:spPr>
        <p:txBody>
          <a:bodyPr wrap="none" anchor="ctr"/>
          <a:lstStyle/>
          <a:p>
            <a:endParaRPr lang="en-US"/>
          </a:p>
        </p:txBody>
      </p:sp>
      <p:graphicFrame>
        <p:nvGraphicFramePr>
          <p:cNvPr id="101408" name="Group 32"/>
          <p:cNvGraphicFramePr>
            <a:graphicFrameLocks noGrp="1"/>
          </p:cNvGraphicFramePr>
          <p:nvPr/>
        </p:nvGraphicFramePr>
        <p:xfrm>
          <a:off x="142875" y="1749425"/>
          <a:ext cx="3814763" cy="4480560"/>
        </p:xfrm>
        <a:graphic>
          <a:graphicData uri="http://schemas.openxmlformats.org/drawingml/2006/table">
            <a:tbl>
              <a:tblPr/>
              <a:tblGrid>
                <a:gridCol w="349250"/>
                <a:gridCol w="3465513"/>
              </a:tblGrid>
              <a:tr h="117475">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Creating a Case (Graphics 2.5.2 – 2.5.3)</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117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Case DoDAAC</a:t>
                      </a:r>
                      <a:r>
                        <a:rPr kumimoji="0" lang="en-US" sz="1200" b="0" i="0" u="none" strike="noStrike" cap="none" normalizeH="0" baseline="0" smtClean="0">
                          <a:ln>
                            <a:noFill/>
                          </a:ln>
                          <a:solidFill>
                            <a:schemeClr val="tx1"/>
                          </a:solidFill>
                          <a:effectLst/>
                          <a:latin typeface="Arial" pitchFamily="34" charset="0"/>
                        </a:rPr>
                        <a:t>. </a:t>
                      </a:r>
                      <a:r>
                        <a:rPr kumimoji="0" lang="en-US" sz="1200" b="0" i="0" u="none" strike="noStrike" cap="none" normalizeH="0" baseline="0" dirty="0" smtClean="0">
                          <a:ln>
                            <a:noFill/>
                          </a:ln>
                          <a:solidFill>
                            <a:schemeClr val="tx1"/>
                          </a:solidFill>
                          <a:effectLst/>
                          <a:latin typeface="Arial" pitchFamily="34" charset="0"/>
                        </a:rPr>
                        <a:t>The 4 digit case number will be system generated using the next number available under the DoDAAC entered.</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273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Case Type</a:t>
                      </a:r>
                      <a:r>
                        <a:rPr kumimoji="0" lang="en-US" sz="1200" b="0" i="0" u="none" strike="noStrike" cap="none" normalizeH="0" baseline="0" smtClean="0">
                          <a:ln>
                            <a:noFill/>
                          </a:ln>
                          <a:solidFill>
                            <a:schemeClr val="tx1"/>
                          </a:solidFill>
                          <a:effectLst/>
                          <a:latin typeface="Arial" pitchFamily="34" charset="0"/>
                        </a:rPr>
                        <a:t>, whether or not </a:t>
                      </a:r>
                      <a:r>
                        <a:rPr kumimoji="0" lang="en-US" sz="1200" b="1" i="0" u="none" strike="noStrike" cap="none" normalizeH="0" baseline="0" smtClean="0">
                          <a:ln>
                            <a:noFill/>
                          </a:ln>
                          <a:solidFill>
                            <a:schemeClr val="tx1"/>
                          </a:solidFill>
                          <a:effectLst/>
                          <a:latin typeface="Arial" pitchFamily="34" charset="0"/>
                        </a:rPr>
                        <a:t>Inventory Verification</a:t>
                      </a:r>
                      <a:r>
                        <a:rPr kumimoji="0" lang="en-US" sz="1200" b="0" i="0" u="none" strike="noStrike" cap="none" normalizeH="0" baseline="0" smtClean="0">
                          <a:ln>
                            <a:noFill/>
                          </a:ln>
                          <a:solidFill>
                            <a:schemeClr val="tx1"/>
                          </a:solidFill>
                          <a:effectLst/>
                          <a:latin typeface="Arial" pitchFamily="34" charset="0"/>
                        </a:rPr>
                        <a:t> is required, and whether or not the case is </a:t>
                      </a:r>
                      <a:r>
                        <a:rPr kumimoji="0" lang="en-US" sz="1200" b="1" i="0" u="none" strike="noStrike" cap="none" normalizeH="0" baseline="0" smtClean="0">
                          <a:ln>
                            <a:noFill/>
                          </a:ln>
                          <a:solidFill>
                            <a:schemeClr val="tx1"/>
                          </a:solidFill>
                          <a:effectLst/>
                          <a:latin typeface="Arial" pitchFamily="34" charset="0"/>
                        </a:rPr>
                        <a:t>Reportable</a:t>
                      </a:r>
                      <a:r>
                        <a:rPr kumimoji="0" lang="en-US" sz="1200" b="0" i="0" u="none" strike="noStrike" cap="none" normalizeH="0" baseline="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17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a:t>
                      </a:r>
                      <a:r>
                        <a:rPr kumimoji="0" lang="en-US" sz="1200" b="0" i="0" u="none" strike="noStrike" cap="none" normalizeH="0" baseline="0" smtClean="0">
                          <a:ln>
                            <a:noFill/>
                          </a:ln>
                          <a:solidFill>
                            <a:schemeClr val="tx1"/>
                          </a:solidFill>
                          <a:effectLst/>
                          <a:latin typeface="Arial" pitchFamily="34" charset="0"/>
                        </a:rPr>
                        <a:t> </a:t>
                      </a:r>
                      <a:r>
                        <a:rPr kumimoji="0" lang="en-US" sz="1200" b="1" i="0" u="none" strike="noStrike" cap="none" normalizeH="0" baseline="0" smtClean="0">
                          <a:ln>
                            <a:noFill/>
                          </a:ln>
                          <a:solidFill>
                            <a:schemeClr val="tx1"/>
                          </a:solidFill>
                          <a:effectLst/>
                          <a:latin typeface="Arial" pitchFamily="34" charset="0"/>
                        </a:rPr>
                        <a:t>comments</a:t>
                      </a:r>
                      <a:r>
                        <a:rPr kumimoji="0" lang="en-US" sz="1200" b="0" i="0" u="none" strike="noStrike" cap="none" normalizeH="0" baseline="0" smtClean="0">
                          <a:ln>
                            <a:noFill/>
                          </a:ln>
                          <a:solidFill>
                            <a:schemeClr val="tx1"/>
                          </a:solidFill>
                          <a:effectLst/>
                          <a:latin typeface="Arial" pitchFamily="34" charset="0"/>
                        </a:rPr>
                        <a:t> in the Remarks box.</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Check the box next to an inventory schedule to assign it.</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rPr>
                        <a:t>Note</a:t>
                      </a:r>
                      <a:r>
                        <a:rPr kumimoji="0" lang="en-US" sz="1000" b="0" i="0" u="none" strike="noStrike" cap="none" normalizeH="0" baseline="0" smtClean="0">
                          <a:ln>
                            <a:noFill/>
                          </a:ln>
                          <a:solidFill>
                            <a:schemeClr val="tx1"/>
                          </a:solidFill>
                          <a:effectLst/>
                          <a:latin typeface="Arial" pitchFamily="34" charset="0"/>
                        </a:rPr>
                        <a:t>: All inventory schedules selected must be from the same prime contract, prime CAGE, 1</a:t>
                      </a:r>
                      <a:r>
                        <a:rPr kumimoji="0" lang="en-US" sz="1000" b="0" i="0" u="none" strike="noStrike" cap="none" normalizeH="0" baseline="30000" smtClean="0">
                          <a:ln>
                            <a:noFill/>
                          </a:ln>
                          <a:solidFill>
                            <a:schemeClr val="tx1"/>
                          </a:solidFill>
                          <a:effectLst/>
                          <a:latin typeface="Arial" pitchFamily="34" charset="0"/>
                        </a:rPr>
                        <a:t>st</a:t>
                      </a:r>
                      <a:r>
                        <a:rPr kumimoji="0" lang="en-US" sz="1000" b="0" i="0" u="none" strike="noStrike" cap="none" normalizeH="0" baseline="0" smtClean="0">
                          <a:ln>
                            <a:noFill/>
                          </a:ln>
                          <a:solidFill>
                            <a:schemeClr val="tx1"/>
                          </a:solidFill>
                          <a:effectLst/>
                          <a:latin typeface="Arial" pitchFamily="34" charset="0"/>
                        </a:rPr>
                        <a:t>-tier subcontractor, 2</a:t>
                      </a:r>
                      <a:r>
                        <a:rPr kumimoji="0" lang="en-US" sz="1000" b="0" i="0" u="none" strike="noStrike" cap="none" normalizeH="0" baseline="30000" smtClean="0">
                          <a:ln>
                            <a:noFill/>
                          </a:ln>
                          <a:solidFill>
                            <a:schemeClr val="tx1"/>
                          </a:solidFill>
                          <a:effectLst/>
                          <a:latin typeface="Arial" pitchFamily="34" charset="0"/>
                        </a:rPr>
                        <a:t>nd</a:t>
                      </a:r>
                      <a:r>
                        <a:rPr kumimoji="0" lang="en-US" sz="1000" b="0" i="0" u="none" strike="noStrike" cap="none" normalizeH="0" baseline="0" smtClean="0">
                          <a:ln>
                            <a:noFill/>
                          </a:ln>
                          <a:solidFill>
                            <a:schemeClr val="tx1"/>
                          </a:solidFill>
                          <a:effectLst/>
                          <a:latin typeface="Arial" pitchFamily="34" charset="0"/>
                        </a:rPr>
                        <a:t>-tier subcontractor, and location.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7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7.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Click</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Save Draft and Continue</a:t>
                      </a:r>
                      <a:r>
                        <a:rPr kumimoji="0" lang="en-US" sz="1200" b="0" i="0" u="none" strike="noStrike" cap="none" normalizeH="0" baseline="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Case Details page appears. The case is saved as a draft. A case number has been generated automatically for the new case. Case numbers are based on the following format: Your DoDAAC followed by a dash, a 3 digit sequence number beginning with 001, and the last digit of the current calendar year (e.g., S0544A-1658). </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idx="4294967295"/>
          </p:nvPr>
        </p:nvSpPr>
        <p:spPr/>
        <p:txBody>
          <a:bodyPr/>
          <a:lstStyle/>
          <a:p>
            <a:pPr eaLnBrk="1" hangingPunct="1"/>
            <a:r>
              <a:rPr lang="en-US" smtClean="0"/>
              <a:t>Topic Three – Establishing a Case</a:t>
            </a:r>
          </a:p>
        </p:txBody>
      </p:sp>
      <p:sp>
        <p:nvSpPr>
          <p:cNvPr id="102403"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Establishing a Case</a:t>
            </a:r>
          </a:p>
        </p:txBody>
      </p:sp>
      <p:sp>
        <p:nvSpPr>
          <p:cNvPr id="102404"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F9CACB3-DDA3-4C86-8228-279CCBF9C28F}" type="slidenum">
              <a:rPr lang="en-US" sz="800">
                <a:solidFill>
                  <a:schemeClr val="bg1"/>
                </a:solidFill>
                <a:ea typeface="Arial Unicode MS" pitchFamily="34" charset="-128"/>
                <a:cs typeface="Arial Unicode MS" pitchFamily="34" charset="-128"/>
              </a:rPr>
              <a:pPr algn="r" eaLnBrk="0" hangingPunct="0"/>
              <a:t>97</a:t>
            </a:fld>
            <a:endParaRPr lang="en-US" sz="800">
              <a:solidFill>
                <a:schemeClr val="bg1"/>
              </a:solidFill>
              <a:ea typeface="Arial Unicode MS" pitchFamily="34" charset="-128"/>
              <a:cs typeface="Arial Unicode MS" pitchFamily="34" charset="-128"/>
            </a:endParaRPr>
          </a:p>
        </p:txBody>
      </p:sp>
      <p:graphicFrame>
        <p:nvGraphicFramePr>
          <p:cNvPr id="487506" name="Group 82"/>
          <p:cNvGraphicFramePr>
            <a:graphicFrameLocks noGrp="1"/>
          </p:cNvGraphicFramePr>
          <p:nvPr/>
        </p:nvGraphicFramePr>
        <p:xfrm>
          <a:off x="114300" y="2663825"/>
          <a:ext cx="3376613" cy="3078480"/>
        </p:xfrm>
        <a:graphic>
          <a:graphicData uri="http://schemas.openxmlformats.org/drawingml/2006/table">
            <a:tbl>
              <a:tblPr/>
              <a:tblGrid>
                <a:gridCol w="381000"/>
                <a:gridCol w="2995613"/>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Establishing a Case (Graphics 2.5.4 – 2.5.5)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 </a:t>
                      </a:r>
                      <a:r>
                        <a:rPr kumimoji="0" lang="en-US" sz="1200" b="0" i="0" u="none" strike="noStrike" cap="none" normalizeH="0" baseline="0" dirty="0" smtClean="0">
                          <a:ln>
                            <a:noFill/>
                          </a:ln>
                          <a:solidFill>
                            <a:schemeClr val="tx1"/>
                          </a:solidFill>
                          <a:effectLst/>
                          <a:latin typeface="Arial" pitchFamily="34" charset="0"/>
                        </a:rPr>
                        <a:t>from the </a:t>
                      </a:r>
                      <a:r>
                        <a:rPr kumimoji="0" lang="en-US" sz="1200" b="1" i="0" u="none" strike="noStrike" cap="none" normalizeH="0" baseline="0" dirty="0" smtClean="0">
                          <a:ln>
                            <a:noFill/>
                          </a:ln>
                          <a:solidFill>
                            <a:schemeClr val="tx1"/>
                          </a:solidFill>
                          <a:effectLst/>
                          <a:latin typeface="Arial" pitchFamily="34" charset="0"/>
                        </a:rPr>
                        <a:t>Case Workload page</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Draft tab</a:t>
                      </a:r>
                      <a:r>
                        <a:rPr kumimoji="0" lang="en-US" sz="1200" b="0" i="0" u="none" strike="noStrike" cap="none" normalizeH="0" baseline="0" dirty="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617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the </a:t>
                      </a:r>
                      <a:r>
                        <a:rPr kumimoji="0" lang="en-US" sz="1200" b="1" i="0" u="none" strike="noStrike" cap="none" normalizeH="0" baseline="0" smtClean="0">
                          <a:ln>
                            <a:noFill/>
                          </a:ln>
                          <a:solidFill>
                            <a:schemeClr val="tx1"/>
                          </a:solidFill>
                          <a:effectLst/>
                          <a:latin typeface="Arial" pitchFamily="34" charset="0"/>
                        </a:rPr>
                        <a:t>draft case</a:t>
                      </a:r>
                      <a:r>
                        <a:rPr kumimoji="0" lang="en-US" sz="1200" b="0" i="0" u="none" strike="noStrike" cap="none" normalizeH="0" baseline="0" smtClean="0">
                          <a:ln>
                            <a:noFill/>
                          </a:ln>
                          <a:solidFill>
                            <a:schemeClr val="tx1"/>
                          </a:solidFill>
                          <a:effectLst/>
                          <a:latin typeface="Arial" pitchFamily="34" charset="0"/>
                        </a:rPr>
                        <a:t> you wish to establish.</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rPr>
                        <a:t>The View Case Details page appears (Graphic 2.5.4).</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5529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establish case</a:t>
                      </a:r>
                      <a:r>
                        <a:rPr kumimoji="0" lang="en-US" sz="1200" b="0" i="0" u="none" strike="noStrike" cap="none" normalizeH="0" baseline="0" dirty="0" smtClean="0">
                          <a:ln>
                            <a:noFill/>
                          </a:ln>
                          <a:solidFill>
                            <a:schemeClr val="tx1"/>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rPr>
                        <a:t>The Edit Case Agency page appears where you can assign the case an agency/department (Graphic 2.5.5).</a:t>
                      </a:r>
                      <a:endParaRPr kumimoji="0" lang="en-US" sz="800" b="1" i="0"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an </a:t>
                      </a:r>
                      <a:r>
                        <a:rPr kumimoji="0" lang="en-US" sz="1200" b="1" i="0" u="none" strike="noStrike" cap="none" normalizeH="0" baseline="0" smtClean="0">
                          <a:ln>
                            <a:noFill/>
                          </a:ln>
                          <a:solidFill>
                            <a:schemeClr val="tx1"/>
                          </a:solidFill>
                          <a:effectLst/>
                          <a:latin typeface="Arial" pitchFamily="34" charset="0"/>
                        </a:rPr>
                        <a:t>Agency/Department</a:t>
                      </a:r>
                      <a:r>
                        <a:rPr kumimoji="0" lang="en-US" sz="1200" b="0" i="0" u="none" strike="noStrike" cap="none" normalizeH="0" baseline="0" smtClean="0">
                          <a:ln>
                            <a:noFill/>
                          </a:ln>
                          <a:solidFill>
                            <a:schemeClr val="tx1"/>
                          </a:solidFill>
                          <a:effectLst/>
                          <a:latin typeface="Arial" pitchFamily="34" charset="0"/>
                        </a:rPr>
                        <a:t>.</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6.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Submit</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Case Details page appears.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02430" name="Picture 31" descr="View Case Details page for a draft case"/>
          <p:cNvPicPr>
            <a:picLocks noChangeAspect="1" noChangeArrowheads="1"/>
          </p:cNvPicPr>
          <p:nvPr/>
        </p:nvPicPr>
        <p:blipFill>
          <a:blip r:embed="rId2" cstate="print"/>
          <a:srcRect/>
          <a:stretch>
            <a:fillRect/>
          </a:stretch>
        </p:blipFill>
        <p:spPr bwMode="auto">
          <a:xfrm>
            <a:off x="3729038" y="1809750"/>
            <a:ext cx="5233987" cy="2562225"/>
          </a:xfrm>
          <a:prstGeom prst="rect">
            <a:avLst/>
          </a:prstGeom>
          <a:noFill/>
          <a:ln w="19050">
            <a:solidFill>
              <a:schemeClr val="tx1"/>
            </a:solidFill>
            <a:miter lim="800000"/>
            <a:headEnd/>
            <a:tailEnd/>
          </a:ln>
        </p:spPr>
      </p:pic>
      <p:pic>
        <p:nvPicPr>
          <p:cNvPr id="102431" name="Picture 32" descr="Edit Case Agency page"/>
          <p:cNvPicPr>
            <a:picLocks noChangeAspect="1" noChangeArrowheads="1"/>
          </p:cNvPicPr>
          <p:nvPr/>
        </p:nvPicPr>
        <p:blipFill>
          <a:blip r:embed="rId3" cstate="print"/>
          <a:srcRect/>
          <a:stretch>
            <a:fillRect/>
          </a:stretch>
        </p:blipFill>
        <p:spPr bwMode="auto">
          <a:xfrm>
            <a:off x="3733800" y="4724400"/>
            <a:ext cx="5238750" cy="1636713"/>
          </a:xfrm>
          <a:prstGeom prst="rect">
            <a:avLst/>
          </a:prstGeom>
          <a:noFill/>
          <a:ln w="19050">
            <a:solidFill>
              <a:schemeClr val="tx1"/>
            </a:solidFill>
            <a:miter lim="800000"/>
            <a:headEnd/>
            <a:tailEnd/>
          </a:ln>
        </p:spPr>
      </p:pic>
      <p:sp>
        <p:nvSpPr>
          <p:cNvPr id="102432" name="Rectangle 14"/>
          <p:cNvSpPr>
            <a:spLocks noChangeArrowheads="1"/>
          </p:cNvSpPr>
          <p:nvPr/>
        </p:nvSpPr>
        <p:spPr bwMode="auto">
          <a:xfrm>
            <a:off x="3705225" y="4383088"/>
            <a:ext cx="1968500" cy="214312"/>
          </a:xfrm>
          <a:prstGeom prst="rect">
            <a:avLst/>
          </a:prstGeom>
          <a:noFill/>
          <a:ln w="9525">
            <a:noFill/>
            <a:miter lim="800000"/>
            <a:headEnd/>
            <a:tailEnd/>
          </a:ln>
        </p:spPr>
        <p:txBody>
          <a:bodyPr wrap="none">
            <a:spAutoFit/>
          </a:bodyPr>
          <a:lstStyle/>
          <a:p>
            <a:pPr algn="l"/>
            <a:r>
              <a:rPr lang="en-US" sz="800"/>
              <a:t>Graphic 2.5.4 : View Case Details page</a:t>
            </a:r>
          </a:p>
        </p:txBody>
      </p:sp>
      <p:sp>
        <p:nvSpPr>
          <p:cNvPr id="102433" name="Rectangle 14"/>
          <p:cNvSpPr>
            <a:spLocks noChangeArrowheads="1"/>
          </p:cNvSpPr>
          <p:nvPr/>
        </p:nvSpPr>
        <p:spPr bwMode="auto">
          <a:xfrm>
            <a:off x="3705225" y="6383338"/>
            <a:ext cx="2084388" cy="214312"/>
          </a:xfrm>
          <a:prstGeom prst="rect">
            <a:avLst/>
          </a:prstGeom>
          <a:noFill/>
          <a:ln w="9525">
            <a:noFill/>
            <a:miter lim="800000"/>
            <a:headEnd/>
            <a:tailEnd/>
          </a:ln>
        </p:spPr>
        <p:txBody>
          <a:bodyPr wrap="none">
            <a:spAutoFit/>
          </a:bodyPr>
          <a:lstStyle/>
          <a:p>
            <a:pPr algn="l"/>
            <a:r>
              <a:rPr lang="en-US" sz="800"/>
              <a:t>Graphic 2.5.5 : Assign Case Agency page</a:t>
            </a:r>
          </a:p>
        </p:txBody>
      </p:sp>
      <p:sp>
        <p:nvSpPr>
          <p:cNvPr id="102434" name="Text Box 5"/>
          <p:cNvSpPr txBox="1">
            <a:spLocks noChangeArrowheads="1"/>
          </p:cNvSpPr>
          <p:nvPr/>
        </p:nvSpPr>
        <p:spPr bwMode="auto">
          <a:xfrm>
            <a:off x="0" y="1787525"/>
            <a:ext cx="3560763" cy="822325"/>
          </a:xfrm>
          <a:prstGeom prst="rect">
            <a:avLst/>
          </a:prstGeom>
          <a:noFill/>
          <a:ln w="9525">
            <a:noFill/>
            <a:miter lim="800000"/>
            <a:headEnd/>
            <a:tailEnd/>
          </a:ln>
        </p:spPr>
        <p:txBody>
          <a:bodyPr>
            <a:spAutoFit/>
          </a:bodyPr>
          <a:lstStyle/>
          <a:p>
            <a:pPr algn="l"/>
            <a:r>
              <a:rPr lang="en-US" sz="1200"/>
              <a:t>Establishing a case removes the case from Draft status and makes it active. Establishing a case makes the inventory in the case available for screening and disposition.</a:t>
            </a:r>
          </a:p>
        </p:txBody>
      </p:sp>
      <p:sp>
        <p:nvSpPr>
          <p:cNvPr id="102435" name="Rectangle 23"/>
          <p:cNvSpPr>
            <a:spLocks noChangeArrowheads="1"/>
          </p:cNvSpPr>
          <p:nvPr/>
        </p:nvSpPr>
        <p:spPr bwMode="auto">
          <a:xfrm>
            <a:off x="8343900" y="2743200"/>
            <a:ext cx="533400" cy="95250"/>
          </a:xfrm>
          <a:prstGeom prst="rect">
            <a:avLst/>
          </a:prstGeom>
          <a:noFill/>
          <a:ln w="19050" algn="ctr">
            <a:solidFill>
              <a:schemeClr val="folHlink"/>
            </a:solidFill>
            <a:miter lim="800000"/>
            <a:headEnd/>
            <a:tailEnd/>
          </a:ln>
        </p:spPr>
        <p:txBody>
          <a:bodyPr wrap="none" anchor="ctr"/>
          <a:lstStyle/>
          <a:p>
            <a:endParaRPr lang="en-US"/>
          </a:p>
        </p:txBody>
      </p:sp>
      <p:sp>
        <p:nvSpPr>
          <p:cNvPr id="102436" name="Rectangle 23"/>
          <p:cNvSpPr>
            <a:spLocks noChangeArrowheads="1"/>
          </p:cNvSpPr>
          <p:nvPr/>
        </p:nvSpPr>
        <p:spPr bwMode="auto">
          <a:xfrm>
            <a:off x="6000750" y="5972175"/>
            <a:ext cx="333375" cy="133350"/>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D657FCB0-8FB9-4443-A60E-D89A698FEE7B}" type="slidenum">
              <a:rPr lang="en-US" sz="800">
                <a:solidFill>
                  <a:schemeClr val="bg1"/>
                </a:solidFill>
                <a:ea typeface="Arial Unicode MS" pitchFamily="34" charset="-128"/>
                <a:cs typeface="Arial Unicode MS" pitchFamily="34" charset="-128"/>
              </a:rPr>
              <a:pPr algn="r" eaLnBrk="0" hangingPunct="0"/>
              <a:t>98</a:t>
            </a:fld>
            <a:endParaRPr lang="en-US" sz="800">
              <a:solidFill>
                <a:schemeClr val="bg1"/>
              </a:solidFill>
              <a:ea typeface="Arial Unicode MS" pitchFamily="34" charset="-128"/>
              <a:cs typeface="Arial Unicode MS" pitchFamily="34" charset="-128"/>
            </a:endParaRPr>
          </a:p>
        </p:txBody>
      </p:sp>
      <p:sp>
        <p:nvSpPr>
          <p:cNvPr id="103427"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Four – Viewing Case History</a:t>
            </a:r>
          </a:p>
        </p:txBody>
      </p:sp>
      <p:sp>
        <p:nvSpPr>
          <p:cNvPr id="103428"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Viewing Case History</a:t>
            </a:r>
          </a:p>
        </p:txBody>
      </p:sp>
      <p:sp>
        <p:nvSpPr>
          <p:cNvPr id="103429" name="Text Box 5"/>
          <p:cNvSpPr txBox="1">
            <a:spLocks noChangeArrowheads="1"/>
          </p:cNvSpPr>
          <p:nvPr/>
        </p:nvSpPr>
        <p:spPr bwMode="auto">
          <a:xfrm>
            <a:off x="0" y="1787525"/>
            <a:ext cx="3727450" cy="639763"/>
          </a:xfrm>
          <a:prstGeom prst="rect">
            <a:avLst/>
          </a:prstGeom>
          <a:noFill/>
          <a:ln w="9525">
            <a:noFill/>
            <a:miter lim="800000"/>
            <a:headEnd/>
            <a:tailEnd/>
          </a:ln>
        </p:spPr>
        <p:txBody>
          <a:bodyPr>
            <a:spAutoFit/>
          </a:bodyPr>
          <a:lstStyle/>
          <a:p>
            <a:pPr algn="l"/>
            <a:r>
              <a:rPr lang="en-US" sz="1200"/>
              <a:t>PLCOs and Administrators may view the history for any case. Information regarding any change made to the case appears on the View Case History page.</a:t>
            </a:r>
          </a:p>
        </p:txBody>
      </p:sp>
      <p:graphicFrame>
        <p:nvGraphicFramePr>
          <p:cNvPr id="103472" name="Group 48"/>
          <p:cNvGraphicFramePr>
            <a:graphicFrameLocks noGrp="1"/>
          </p:cNvGraphicFramePr>
          <p:nvPr/>
        </p:nvGraphicFramePr>
        <p:xfrm>
          <a:off x="106363" y="2536825"/>
          <a:ext cx="3346450" cy="2968752"/>
        </p:xfrm>
        <a:graphic>
          <a:graphicData uri="http://schemas.openxmlformats.org/drawingml/2006/table">
            <a:tbl>
              <a:tblPr/>
              <a:tblGrid>
                <a:gridCol w="379412"/>
                <a:gridCol w="2967038"/>
              </a:tblGrid>
              <a:tr h="0">
                <a:tc gridSpan="2">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Viewing Case History (Graphics 2.5.6 – 2.5.7)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Case Workload page</a:t>
                      </a:r>
                      <a:r>
                        <a:rPr kumimoji="0" lang="en-US" sz="1200" b="0" i="0" u="none" strike="noStrike" cap="none" normalizeH="0" baseline="0" dirty="0" smtClean="0">
                          <a:ln>
                            <a:noFill/>
                          </a:ln>
                          <a:solidFill>
                            <a:schemeClr val="tx1"/>
                          </a:solidFill>
                          <a:effectLst/>
                          <a:latin typeface="Arial" pitchFamily="34"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Select</a:t>
                      </a:r>
                      <a:r>
                        <a:rPr kumimoji="0" lang="en-US" sz="1200" b="0" i="0" u="none" strike="noStrike" cap="none" normalizeH="0" baseline="0" smtClean="0">
                          <a:ln>
                            <a:noFill/>
                          </a:ln>
                          <a:solidFill>
                            <a:schemeClr val="tx1"/>
                          </a:solidFill>
                          <a:effectLst/>
                          <a:latin typeface="Arial" pitchFamily="34" charset="0"/>
                        </a:rPr>
                        <a:t> a </a:t>
                      </a:r>
                      <a:r>
                        <a:rPr kumimoji="0" lang="en-US" sz="1200" b="1" i="0" u="none" strike="noStrike" cap="none" normalizeH="0" baseline="0" smtClean="0">
                          <a:ln>
                            <a:noFill/>
                          </a:ln>
                          <a:solidFill>
                            <a:schemeClr val="tx1"/>
                          </a:solidFill>
                          <a:effectLst/>
                          <a:latin typeface="Arial" pitchFamily="34" charset="0"/>
                        </a:rPr>
                        <a:t>case</a:t>
                      </a:r>
                      <a:r>
                        <a:rPr kumimoji="0" lang="en-US" sz="1200" b="0" i="0" u="none" strike="noStrike" cap="none" normalizeH="0" baseline="0" smtClean="0">
                          <a:ln>
                            <a:noFill/>
                          </a:ln>
                          <a:solidFill>
                            <a:schemeClr val="tx1"/>
                          </a:solidFill>
                          <a:effectLst/>
                          <a:latin typeface="Arial" pitchFamily="34" charset="0"/>
                        </a:rPr>
                        <a:t>.</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View Case Details page appears (Graphic 2.5.6).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view history</a:t>
                      </a:r>
                      <a:r>
                        <a:rPr kumimoji="0" lang="en-US" sz="1200" b="0" i="0" u="none" strike="noStrike" cap="none" normalizeH="0" baseline="0" dirty="0" smtClean="0">
                          <a:ln>
                            <a:noFill/>
                          </a:ln>
                          <a:solidFill>
                            <a:schemeClr val="tx1"/>
                          </a:solidFill>
                          <a:effectLst/>
                          <a:latin typeface="Arial" pitchFamily="34" charset="0"/>
                        </a:rPr>
                        <a:t> link to view the case’s history.</a:t>
                      </a:r>
                    </a:p>
                    <a:p>
                      <a:pPr marL="457200" marR="0" lvl="1" indent="0" algn="l" defTabSz="914400" rtl="0" eaLnBrk="1" fontAlgn="base" latinLnBrk="0" hangingPunct="1">
                        <a:lnSpc>
                          <a:spcPct val="120000"/>
                        </a:lnSpc>
                        <a:spcBef>
                          <a:spcPct val="20000"/>
                        </a:spcBef>
                        <a:spcAft>
                          <a:spcPct val="0"/>
                        </a:spcAft>
                        <a:buClrTx/>
                        <a:buSzTx/>
                        <a:buFont typeface="Wingdings" pitchFamily="2" charset="2"/>
                        <a:buNone/>
                        <a:tabLst/>
                      </a:pPr>
                      <a:r>
                        <a:rPr kumimoji="0" lang="en-US" sz="1000" b="0" i="0" u="none" strike="noStrike" cap="none" normalizeH="0" baseline="0" dirty="0" smtClean="0">
                          <a:ln>
                            <a:noFill/>
                          </a:ln>
                          <a:solidFill>
                            <a:schemeClr val="tx1"/>
                          </a:solidFill>
                          <a:effectLst/>
                          <a:latin typeface="Arial" pitchFamily="34" charset="0"/>
                        </a:rPr>
                        <a:t>The View Case History page appears (Graphic 2.5.7).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0">
                <a:tc>
                  <a:txBody>
                    <a:bodyPr/>
                    <a:lstStyle/>
                    <a:p>
                      <a:pPr marL="0" marR="0" lvl="0" indent="0" algn="ctr" defTabSz="914400" rtl="0" eaLnBrk="1" fontAlgn="base" latinLnBrk="0" hangingPunct="1">
                        <a:lnSpc>
                          <a:spcPct val="120000"/>
                        </a:lnSpc>
                        <a:spcBef>
                          <a:spcPct val="2000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20000"/>
                        </a:lnSpc>
                        <a:spcBef>
                          <a:spcPct val="2000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a:t>
                      </a:r>
                      <a:r>
                        <a:rPr kumimoji="0" lang="en-US" sz="1200" b="0" i="0" u="none" strike="noStrike" cap="none" normalizeH="0" baseline="0" dirty="0" smtClean="0">
                          <a:ln>
                            <a:noFill/>
                          </a:ln>
                          <a:solidFill>
                            <a:schemeClr val="tx1"/>
                          </a:solidFill>
                          <a:effectLst/>
                          <a:latin typeface="Arial" pitchFamily="34" charset="0"/>
                        </a:rPr>
                        <a:t> the </a:t>
                      </a:r>
                      <a:r>
                        <a:rPr kumimoji="0" lang="en-US" sz="1200" b="1" i="0" u="none" strike="noStrike" cap="none" normalizeH="0" baseline="0" dirty="0" smtClean="0">
                          <a:ln>
                            <a:noFill/>
                          </a:ln>
                          <a:solidFill>
                            <a:schemeClr val="tx1"/>
                          </a:solidFill>
                          <a:effectLst/>
                          <a:latin typeface="Arial" pitchFamily="34" charset="0"/>
                        </a:rPr>
                        <a:t>Return</a:t>
                      </a:r>
                      <a:r>
                        <a:rPr kumimoji="0" lang="en-US" sz="1200" b="0" i="0" u="none" strike="noStrike" cap="none" normalizeH="0" baseline="0" dirty="0" smtClean="0">
                          <a:ln>
                            <a:noFill/>
                          </a:ln>
                          <a:solidFill>
                            <a:schemeClr val="tx1"/>
                          </a:solidFill>
                          <a:effectLst/>
                          <a:latin typeface="Arial" pitchFamily="34" charset="0"/>
                        </a:rPr>
                        <a:t> button on the View Case History page to return to the View Case Details page.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03449" name="Picture 22" descr="View Case Details page"/>
          <p:cNvPicPr>
            <a:picLocks noChangeAspect="1" noChangeArrowheads="1"/>
          </p:cNvPicPr>
          <p:nvPr/>
        </p:nvPicPr>
        <p:blipFill>
          <a:blip r:embed="rId3" cstate="print"/>
          <a:srcRect/>
          <a:stretch>
            <a:fillRect/>
          </a:stretch>
        </p:blipFill>
        <p:spPr bwMode="auto">
          <a:xfrm>
            <a:off x="4029075" y="1609725"/>
            <a:ext cx="4457700" cy="2476500"/>
          </a:xfrm>
          <a:prstGeom prst="rect">
            <a:avLst/>
          </a:prstGeom>
          <a:noFill/>
          <a:ln w="19050">
            <a:solidFill>
              <a:schemeClr val="tx1"/>
            </a:solidFill>
            <a:miter lim="800000"/>
            <a:headEnd/>
            <a:tailEnd/>
          </a:ln>
        </p:spPr>
      </p:pic>
      <p:pic>
        <p:nvPicPr>
          <p:cNvPr id="103450" name="Picture 23" descr="View Case History page"/>
          <p:cNvPicPr>
            <a:picLocks noChangeAspect="1" noChangeArrowheads="1"/>
          </p:cNvPicPr>
          <p:nvPr/>
        </p:nvPicPr>
        <p:blipFill>
          <a:blip r:embed="rId4" cstate="print"/>
          <a:srcRect/>
          <a:stretch>
            <a:fillRect/>
          </a:stretch>
        </p:blipFill>
        <p:spPr bwMode="auto">
          <a:xfrm>
            <a:off x="4029075" y="4572000"/>
            <a:ext cx="4695825" cy="1744663"/>
          </a:xfrm>
          <a:prstGeom prst="rect">
            <a:avLst/>
          </a:prstGeom>
          <a:noFill/>
          <a:ln w="19050">
            <a:solidFill>
              <a:schemeClr val="tx1"/>
            </a:solidFill>
            <a:miter lim="800000"/>
            <a:headEnd/>
            <a:tailEnd/>
          </a:ln>
        </p:spPr>
      </p:pic>
      <p:sp>
        <p:nvSpPr>
          <p:cNvPr id="103451" name="Rectangle 14"/>
          <p:cNvSpPr>
            <a:spLocks noChangeArrowheads="1"/>
          </p:cNvSpPr>
          <p:nvPr/>
        </p:nvSpPr>
        <p:spPr bwMode="auto">
          <a:xfrm>
            <a:off x="4010025" y="4106863"/>
            <a:ext cx="1968500" cy="214312"/>
          </a:xfrm>
          <a:prstGeom prst="rect">
            <a:avLst/>
          </a:prstGeom>
          <a:noFill/>
          <a:ln w="9525">
            <a:noFill/>
            <a:miter lim="800000"/>
            <a:headEnd/>
            <a:tailEnd/>
          </a:ln>
        </p:spPr>
        <p:txBody>
          <a:bodyPr wrap="none">
            <a:spAutoFit/>
          </a:bodyPr>
          <a:lstStyle/>
          <a:p>
            <a:pPr algn="l"/>
            <a:r>
              <a:rPr lang="en-US" sz="800"/>
              <a:t>Graphic 2.5.6 : View Case Details page</a:t>
            </a:r>
          </a:p>
        </p:txBody>
      </p:sp>
      <p:sp>
        <p:nvSpPr>
          <p:cNvPr id="103452" name="Rectangle 14"/>
          <p:cNvSpPr>
            <a:spLocks noChangeArrowheads="1"/>
          </p:cNvSpPr>
          <p:nvPr/>
        </p:nvSpPr>
        <p:spPr bwMode="auto">
          <a:xfrm>
            <a:off x="4010025" y="6335713"/>
            <a:ext cx="1973263" cy="214312"/>
          </a:xfrm>
          <a:prstGeom prst="rect">
            <a:avLst/>
          </a:prstGeom>
          <a:noFill/>
          <a:ln w="9525">
            <a:noFill/>
            <a:miter lim="800000"/>
            <a:headEnd/>
            <a:tailEnd/>
          </a:ln>
        </p:spPr>
        <p:txBody>
          <a:bodyPr wrap="none">
            <a:spAutoFit/>
          </a:bodyPr>
          <a:lstStyle/>
          <a:p>
            <a:pPr algn="l"/>
            <a:r>
              <a:rPr lang="en-US" sz="800"/>
              <a:t>Graphic 2.5.7 : View Case History page</a:t>
            </a:r>
          </a:p>
        </p:txBody>
      </p:sp>
      <p:sp>
        <p:nvSpPr>
          <p:cNvPr id="103453" name="Rectangle 23"/>
          <p:cNvSpPr>
            <a:spLocks noChangeArrowheads="1"/>
          </p:cNvSpPr>
          <p:nvPr/>
        </p:nvSpPr>
        <p:spPr bwMode="auto">
          <a:xfrm>
            <a:off x="6200775" y="5972175"/>
            <a:ext cx="314325" cy="123825"/>
          </a:xfrm>
          <a:prstGeom prst="rect">
            <a:avLst/>
          </a:prstGeom>
          <a:noFill/>
          <a:ln w="19050" algn="ctr">
            <a:solidFill>
              <a:schemeClr val="folHlink"/>
            </a:solidFill>
            <a:miter lim="800000"/>
            <a:headEnd/>
            <a:tailEnd/>
          </a:ln>
        </p:spPr>
        <p:txBody>
          <a:bodyPr wrap="none" anchor="ctr"/>
          <a:lstStyle/>
          <a:p>
            <a:endParaRPr lang="en-US"/>
          </a:p>
        </p:txBody>
      </p:sp>
      <p:sp>
        <p:nvSpPr>
          <p:cNvPr id="103454" name="Rectangle 23"/>
          <p:cNvSpPr>
            <a:spLocks noChangeArrowheads="1"/>
          </p:cNvSpPr>
          <p:nvPr/>
        </p:nvSpPr>
        <p:spPr bwMode="auto">
          <a:xfrm>
            <a:off x="7467600" y="2514600"/>
            <a:ext cx="41910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1755775" y="282575"/>
            <a:ext cx="7388225" cy="717550"/>
          </a:xfrm>
        </p:spPr>
        <p:txBody>
          <a:bodyPr/>
          <a:lstStyle/>
          <a:p>
            <a:pPr eaLnBrk="1" hangingPunct="1"/>
            <a:r>
              <a:rPr lang="en-US" smtClean="0"/>
              <a:t>Topic Five – Searching for a Case</a:t>
            </a:r>
          </a:p>
        </p:txBody>
      </p:sp>
      <p:sp>
        <p:nvSpPr>
          <p:cNvPr id="104451" name="Slide Number Placeholder 3"/>
          <p:cNvSpPr txBox="1">
            <a:spLocks noGrp="1"/>
          </p:cNvSpPr>
          <p:nvPr/>
        </p:nvSpPr>
        <p:spPr bwMode="auto">
          <a:xfrm>
            <a:off x="7010400" y="6667500"/>
            <a:ext cx="2133600" cy="476250"/>
          </a:xfrm>
          <a:prstGeom prst="rect">
            <a:avLst/>
          </a:prstGeom>
          <a:noFill/>
          <a:ln w="9525">
            <a:noFill/>
            <a:miter lim="800000"/>
            <a:headEnd/>
            <a:tailEnd/>
          </a:ln>
        </p:spPr>
        <p:txBody>
          <a:bodyPr/>
          <a:lstStyle/>
          <a:p>
            <a:pPr algn="r" eaLnBrk="0" hangingPunct="0"/>
            <a:fld id="{C5A96C57-B7A8-4808-87ED-441B5A4AB00E}" type="slidenum">
              <a:rPr lang="en-US" sz="800">
                <a:solidFill>
                  <a:schemeClr val="bg1"/>
                </a:solidFill>
                <a:ea typeface="Arial Unicode MS" pitchFamily="34" charset="-128"/>
                <a:cs typeface="Arial Unicode MS" pitchFamily="34" charset="-128"/>
              </a:rPr>
              <a:pPr algn="r" eaLnBrk="0" hangingPunct="0"/>
              <a:t>99</a:t>
            </a:fld>
            <a:endParaRPr lang="en-US" sz="800">
              <a:solidFill>
                <a:schemeClr val="bg1"/>
              </a:solidFill>
              <a:ea typeface="Arial Unicode MS" pitchFamily="34" charset="-128"/>
              <a:cs typeface="Arial Unicode MS" pitchFamily="34" charset="-128"/>
            </a:endParaRPr>
          </a:p>
        </p:txBody>
      </p:sp>
      <p:graphicFrame>
        <p:nvGraphicFramePr>
          <p:cNvPr id="104498" name="Group 50"/>
          <p:cNvGraphicFramePr>
            <a:graphicFrameLocks noGrp="1"/>
          </p:cNvGraphicFramePr>
          <p:nvPr/>
        </p:nvGraphicFramePr>
        <p:xfrm>
          <a:off x="125413" y="3067050"/>
          <a:ext cx="3392487" cy="2773680"/>
        </p:xfrm>
        <a:graphic>
          <a:graphicData uri="http://schemas.openxmlformats.org/drawingml/2006/table">
            <a:tbl>
              <a:tblPr/>
              <a:tblGrid>
                <a:gridCol w="311150"/>
                <a:gridCol w="3081337"/>
              </a:tblGrid>
              <a:tr h="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rPr>
                        <a:t>Searching for a Case (Graphics 2.5.8 – 2.5.10)</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Start</a:t>
                      </a:r>
                      <a:r>
                        <a:rPr kumimoji="0" lang="en-US" sz="1200" b="0" i="0" u="none" strike="noStrike" cap="none" normalizeH="0" baseline="0" dirty="0" smtClean="0">
                          <a:ln>
                            <a:noFill/>
                          </a:ln>
                          <a:solidFill>
                            <a:schemeClr val="tx1"/>
                          </a:solidFill>
                          <a:effectLst/>
                          <a:latin typeface="Arial" pitchFamily="34" charset="0"/>
                        </a:rPr>
                        <a:t> from the </a:t>
                      </a:r>
                      <a:r>
                        <a:rPr kumimoji="0" lang="en-US" sz="1200" b="1" i="0" u="none" strike="noStrike" cap="none" normalizeH="0" baseline="0" dirty="0" smtClean="0">
                          <a:ln>
                            <a:noFill/>
                          </a:ln>
                          <a:solidFill>
                            <a:schemeClr val="tx1"/>
                          </a:solidFill>
                          <a:effectLst/>
                          <a:latin typeface="Arial" pitchFamily="34" charset="0"/>
                        </a:rPr>
                        <a:t>Case Workload page</a:t>
                      </a:r>
                      <a:r>
                        <a:rPr kumimoji="0" lang="en-US" sz="1200" b="0" i="0" u="none" strike="noStrike" cap="none" normalizeH="0" baseline="0" dirty="0" smtClean="0">
                          <a:ln>
                            <a:noFill/>
                          </a:ln>
                          <a:solidFill>
                            <a:schemeClr val="tx1"/>
                          </a:solidFill>
                          <a:effectLst/>
                          <a:latin typeface="Arial" pitchFamily="34" charset="0"/>
                        </a:rPr>
                        <a:t> (Graphic 2.5.8).</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Arial" pitchFamily="34" charset="0"/>
                        </a:rPr>
                        <a:t>Click </a:t>
                      </a:r>
                      <a:r>
                        <a:rPr kumimoji="0" lang="en-US" sz="1200" b="0" i="0" u="none" strike="noStrike" cap="none" normalizeH="0" baseline="0" smtClean="0">
                          <a:ln>
                            <a:noFill/>
                          </a:ln>
                          <a:solidFill>
                            <a:srgbClr val="000000"/>
                          </a:solidFill>
                          <a:effectLst/>
                          <a:latin typeface="Arial" pitchFamily="34" charset="0"/>
                        </a:rPr>
                        <a:t>the      </a:t>
                      </a:r>
                      <a:r>
                        <a:rPr kumimoji="0" lang="en-US" sz="1200" b="1" i="0" u="none" strike="noStrike" cap="none" normalizeH="0" baseline="0" smtClean="0">
                          <a:ln>
                            <a:noFill/>
                          </a:ln>
                          <a:solidFill>
                            <a:srgbClr val="000000"/>
                          </a:solidFill>
                          <a:effectLst/>
                          <a:latin typeface="Arial" pitchFamily="34" charset="0"/>
                        </a:rPr>
                        <a:t>search cases</a:t>
                      </a:r>
                      <a:r>
                        <a:rPr kumimoji="0" lang="en-US" sz="1200" b="0" i="0" u="none" strike="noStrike" cap="none" normalizeH="0" baseline="0" smtClean="0">
                          <a:ln>
                            <a:noFill/>
                          </a:ln>
                          <a:solidFill>
                            <a:srgbClr val="000000"/>
                          </a:solidFill>
                          <a:effectLst/>
                          <a:latin typeface="Arial" pitchFamily="34" charset="0"/>
                        </a:rPr>
                        <a:t> link.</a:t>
                      </a:r>
                    </a:p>
                    <a:p>
                      <a:pPr marL="457200" marR="0" lvl="1" indent="0" algn="l" defTabSz="914400" rtl="0" eaLnBrk="1" fontAlgn="base" latinLnBrk="0" hangingPunct="1">
                        <a:lnSpc>
                          <a:spcPct val="100000"/>
                        </a:lnSpc>
                        <a:spcBef>
                          <a:spcPct val="0"/>
                        </a:spcBef>
                        <a:spcAft>
                          <a:spcPct val="0"/>
                        </a:spcAft>
                        <a:buClrTx/>
                        <a:buSzTx/>
                        <a:buFont typeface="Wingdings" pitchFamily="2" charset="2"/>
                        <a:buNone/>
                        <a:tabLst/>
                      </a:pPr>
                      <a:r>
                        <a:rPr kumimoji="0" lang="en-US" sz="1000" b="0" i="0" u="none" strike="noStrike" cap="none" normalizeH="0" baseline="0" smtClean="0">
                          <a:ln>
                            <a:noFill/>
                          </a:ln>
                          <a:solidFill>
                            <a:schemeClr val="tx1"/>
                          </a:solidFill>
                          <a:effectLst/>
                          <a:latin typeface="Arial" pitchFamily="34" charset="0"/>
                        </a:rPr>
                        <a:t>The Search Cases page appears (Graphic 2.5.9).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3.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chemeClr val="tx1"/>
                          </a:solidFill>
                          <a:effectLst/>
                          <a:latin typeface="Arial" pitchFamily="34" charset="0"/>
                        </a:rPr>
                        <a:t>Type </a:t>
                      </a:r>
                      <a:r>
                        <a:rPr kumimoji="0" lang="en-US" sz="1200" b="1" i="0" u="none" strike="noStrike" cap="none" normalizeH="0" baseline="0" smtClean="0">
                          <a:ln>
                            <a:noFill/>
                          </a:ln>
                          <a:solidFill>
                            <a:schemeClr val="tx1"/>
                          </a:solidFill>
                          <a:effectLst/>
                          <a:latin typeface="Arial" pitchFamily="34" charset="0"/>
                        </a:rPr>
                        <a:t>search criteria</a:t>
                      </a:r>
                      <a:r>
                        <a:rPr kumimoji="0" lang="en-US" sz="1200" b="0" i="0" u="none" strike="noStrike" cap="none" normalizeH="0" baseline="0" smtClean="0">
                          <a:ln>
                            <a:noFill/>
                          </a:ln>
                          <a:solidFill>
                            <a:schemeClr val="tx1"/>
                          </a:solidFill>
                          <a:effectLst/>
                          <a:latin typeface="Arial" pitchFamily="34" charset="0"/>
                        </a:rPr>
                        <a:t> in at least one of</a:t>
                      </a:r>
                      <a:r>
                        <a:rPr kumimoji="0" lang="en-US" sz="1200" b="0" i="1" u="none" strike="noStrike" cap="none" normalizeH="0" baseline="0" smtClean="0">
                          <a:ln>
                            <a:noFill/>
                          </a:ln>
                          <a:solidFill>
                            <a:schemeClr val="tx1"/>
                          </a:solidFill>
                          <a:effectLst/>
                          <a:latin typeface="Arial" pitchFamily="34" charset="0"/>
                        </a:rPr>
                        <a:t> </a:t>
                      </a:r>
                      <a:r>
                        <a:rPr kumimoji="0" lang="en-US" sz="1200" b="0" i="0" u="none" strike="noStrike" cap="none" normalizeH="0" baseline="0" smtClean="0">
                          <a:ln>
                            <a:noFill/>
                          </a:ln>
                          <a:solidFill>
                            <a:schemeClr val="tx1"/>
                          </a:solidFill>
                          <a:effectLst/>
                          <a:latin typeface="Arial" pitchFamily="34" charset="0"/>
                        </a:rPr>
                        <a:t>the search fields to find the desired case.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4. </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Click </a:t>
                      </a:r>
                      <a:r>
                        <a:rPr kumimoji="0" lang="en-US" sz="1200" b="0" i="0" u="none" strike="noStrike" cap="none" normalizeH="0" baseline="0" dirty="0" smtClean="0">
                          <a:ln>
                            <a:noFill/>
                          </a:ln>
                          <a:solidFill>
                            <a:schemeClr val="tx1"/>
                          </a:solidFill>
                          <a:effectLst/>
                          <a:latin typeface="Arial" pitchFamily="34" charset="0"/>
                        </a:rPr>
                        <a:t>the </a:t>
                      </a:r>
                      <a:r>
                        <a:rPr kumimoji="0" lang="en-US" sz="1200" b="1" i="0" u="none" strike="noStrike" cap="none" normalizeH="0" baseline="0" dirty="0" smtClean="0">
                          <a:ln>
                            <a:noFill/>
                          </a:ln>
                          <a:solidFill>
                            <a:schemeClr val="tx1"/>
                          </a:solidFill>
                          <a:effectLst/>
                          <a:latin typeface="Arial" pitchFamily="34" charset="0"/>
                        </a:rPr>
                        <a:t>Search</a:t>
                      </a:r>
                      <a:r>
                        <a:rPr kumimoji="0" lang="en-US" sz="1200" b="0" i="0" u="none" strike="noStrike" cap="none" normalizeH="0" baseline="0" dirty="0" smtClean="0">
                          <a:ln>
                            <a:noFill/>
                          </a:ln>
                          <a:solidFill>
                            <a:schemeClr val="tx1"/>
                          </a:solidFill>
                          <a:effectLst/>
                          <a:latin typeface="Arial" pitchFamily="34" charset="0"/>
                        </a:rPr>
                        <a:t> button.</a:t>
                      </a:r>
                    </a:p>
                    <a:p>
                      <a:pPr marL="457200" marR="0" lvl="1" indent="0" algn="l" defTabSz="914400" rtl="0" eaLnBrk="1" fontAlgn="base" latinLnBrk="0" hangingPunct="1">
                        <a:lnSpc>
                          <a:spcPct val="100000"/>
                        </a:lnSpc>
                        <a:spcBef>
                          <a:spcPct val="0"/>
                        </a:spcBef>
                        <a:spcAft>
                          <a:spcPct val="0"/>
                        </a:spcAft>
                        <a:buClrTx/>
                        <a:buSzTx/>
                        <a:buFont typeface="Arial" pitchFamily="34" charset="0"/>
                        <a:buNone/>
                        <a:tabLst/>
                      </a:pPr>
                      <a:r>
                        <a:rPr kumimoji="0" lang="en-US" sz="1000" b="0" i="0" u="none" strike="noStrike" cap="none" normalizeH="0" baseline="0" dirty="0" smtClean="0">
                          <a:ln>
                            <a:noFill/>
                          </a:ln>
                          <a:solidFill>
                            <a:schemeClr val="tx1"/>
                          </a:solidFill>
                          <a:effectLst/>
                          <a:latin typeface="Arial" pitchFamily="34" charset="0"/>
                        </a:rPr>
                        <a:t>The Case Search Results page appears (Graphic 2.5.10).</a:t>
                      </a:r>
                      <a:endParaRPr kumimoji="0" lang="en-US" sz="1000" b="0" i="1" u="none" strike="noStrike" cap="none" normalizeH="0" baseline="0" dirty="0" smtClean="0">
                        <a:ln>
                          <a:noFill/>
                        </a:ln>
                        <a:solidFill>
                          <a:schemeClr val="tx1"/>
                        </a:solidFill>
                        <a:effectLst/>
                        <a:latin typeface="Arial" pitchFamily="34"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rPr>
                        <a:t>5.</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chemeClr val="tx1"/>
                          </a:solidFill>
                          <a:effectLst/>
                          <a:latin typeface="Arial" pitchFamily="34" charset="0"/>
                        </a:rPr>
                        <a:t>Select</a:t>
                      </a:r>
                      <a:r>
                        <a:rPr kumimoji="0" lang="en-US" sz="1200" b="0" i="0" u="none" strike="noStrike" cap="none" normalizeH="0" baseline="0" dirty="0" smtClean="0">
                          <a:ln>
                            <a:noFill/>
                          </a:ln>
                          <a:solidFill>
                            <a:schemeClr val="tx1"/>
                          </a:solidFill>
                          <a:effectLst/>
                          <a:latin typeface="Arial" pitchFamily="34" charset="0"/>
                        </a:rPr>
                        <a:t> a </a:t>
                      </a:r>
                      <a:r>
                        <a:rPr kumimoji="0" lang="en-US" sz="1200" b="1" i="0" u="none" strike="noStrike" cap="none" normalizeH="0" baseline="0" dirty="0" smtClean="0">
                          <a:ln>
                            <a:noFill/>
                          </a:ln>
                          <a:solidFill>
                            <a:schemeClr val="tx1"/>
                          </a:solidFill>
                          <a:effectLst/>
                          <a:latin typeface="Arial" pitchFamily="34" charset="0"/>
                        </a:rPr>
                        <a:t>case</a:t>
                      </a:r>
                      <a:r>
                        <a:rPr kumimoji="0" lang="en-US" sz="1200" b="0" i="0" u="none" strike="noStrike" cap="none" normalizeH="0" baseline="0" dirty="0" smtClean="0">
                          <a:ln>
                            <a:noFill/>
                          </a:ln>
                          <a:solidFill>
                            <a:schemeClr val="tx1"/>
                          </a:solidFill>
                          <a:effectLst/>
                          <a:latin typeface="Arial" pitchFamily="34" charset="0"/>
                        </a:rPr>
                        <a:t> to view the case details and inventory schedules assigned to the case.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104474" name="Picture 2" descr="search"/>
          <p:cNvPicPr>
            <a:picLocks noChangeAspect="1" noChangeArrowheads="1"/>
          </p:cNvPicPr>
          <p:nvPr/>
        </p:nvPicPr>
        <p:blipFill>
          <a:blip r:embed="rId3" cstate="print"/>
          <a:srcRect/>
          <a:stretch>
            <a:fillRect/>
          </a:stretch>
        </p:blipFill>
        <p:spPr bwMode="auto">
          <a:xfrm>
            <a:off x="1168400" y="3817938"/>
            <a:ext cx="152400" cy="142875"/>
          </a:xfrm>
          <a:prstGeom prst="rect">
            <a:avLst/>
          </a:prstGeom>
          <a:noFill/>
          <a:ln w="9525">
            <a:noFill/>
            <a:miter lim="800000"/>
            <a:headEnd/>
            <a:tailEnd/>
          </a:ln>
        </p:spPr>
      </p:pic>
      <p:sp>
        <p:nvSpPr>
          <p:cNvPr id="104475" name="Rectangle 3"/>
          <p:cNvSpPr txBox="1">
            <a:spLocks noChangeArrowheads="1"/>
          </p:cNvSpPr>
          <p:nvPr/>
        </p:nvSpPr>
        <p:spPr bwMode="auto">
          <a:xfrm>
            <a:off x="0" y="1220788"/>
            <a:ext cx="4343400" cy="455612"/>
          </a:xfrm>
          <a:prstGeom prst="rect">
            <a:avLst/>
          </a:prstGeom>
          <a:noFill/>
          <a:ln w="9525">
            <a:noFill/>
            <a:miter lim="800000"/>
            <a:headEnd/>
            <a:tailEnd/>
          </a:ln>
        </p:spPr>
        <p:txBody>
          <a:bodyPr/>
          <a:lstStyle/>
          <a:p>
            <a:pPr marL="457200" indent="-457200" algn="l" eaLnBrk="0" hangingPunct="0">
              <a:lnSpc>
                <a:spcPct val="150000"/>
              </a:lnSpc>
              <a:spcBef>
                <a:spcPct val="20000"/>
              </a:spcBef>
            </a:pPr>
            <a:r>
              <a:rPr lang="en-US" sz="1600" b="1"/>
              <a:t>Searching for a Case</a:t>
            </a:r>
          </a:p>
        </p:txBody>
      </p:sp>
      <p:sp>
        <p:nvSpPr>
          <p:cNvPr id="104476" name="Text Box 28"/>
          <p:cNvSpPr txBox="1">
            <a:spLocks noChangeArrowheads="1"/>
          </p:cNvSpPr>
          <p:nvPr/>
        </p:nvSpPr>
        <p:spPr bwMode="auto">
          <a:xfrm>
            <a:off x="0" y="1787525"/>
            <a:ext cx="4138613" cy="1370013"/>
          </a:xfrm>
          <a:prstGeom prst="rect">
            <a:avLst/>
          </a:prstGeom>
          <a:noFill/>
          <a:ln w="9525">
            <a:noFill/>
            <a:miter lim="800000"/>
            <a:headEnd/>
            <a:tailEnd/>
          </a:ln>
        </p:spPr>
        <p:txBody>
          <a:bodyPr>
            <a:spAutoFit/>
          </a:bodyPr>
          <a:lstStyle/>
          <a:p>
            <a:pPr algn="l"/>
            <a:r>
              <a:rPr lang="en-US" sz="1200"/>
              <a:t>PLCOs and Administrators can search for any case in PCARSS. PLCOs can search for and view work belonging to other users, but they will have read-only access to the work that is not their own. Only PCARSS users with the Administrator role will be able to modify the work of any user. </a:t>
            </a:r>
          </a:p>
          <a:p>
            <a:pPr algn="l"/>
            <a:endParaRPr lang="en-US" sz="1200"/>
          </a:p>
        </p:txBody>
      </p:sp>
      <p:pic>
        <p:nvPicPr>
          <p:cNvPr id="104477" name="Picture 28" descr="Case Search Results page"/>
          <p:cNvPicPr>
            <a:picLocks noChangeAspect="1" noChangeArrowheads="1"/>
          </p:cNvPicPr>
          <p:nvPr/>
        </p:nvPicPr>
        <p:blipFill>
          <a:blip r:embed="rId4" cstate="print"/>
          <a:srcRect/>
          <a:stretch>
            <a:fillRect/>
          </a:stretch>
        </p:blipFill>
        <p:spPr bwMode="auto">
          <a:xfrm>
            <a:off x="3752850" y="4467225"/>
            <a:ext cx="4133850" cy="1930400"/>
          </a:xfrm>
          <a:prstGeom prst="rect">
            <a:avLst/>
          </a:prstGeom>
          <a:noFill/>
          <a:ln w="19050">
            <a:solidFill>
              <a:schemeClr val="tx1"/>
            </a:solidFill>
            <a:miter lim="800000"/>
            <a:headEnd/>
            <a:tailEnd/>
          </a:ln>
        </p:spPr>
      </p:pic>
      <p:sp>
        <p:nvSpPr>
          <p:cNvPr id="104478" name="Rectangle 14"/>
          <p:cNvSpPr>
            <a:spLocks noChangeArrowheads="1"/>
          </p:cNvSpPr>
          <p:nvPr/>
        </p:nvSpPr>
        <p:spPr bwMode="auto">
          <a:xfrm>
            <a:off x="7877175" y="4592638"/>
            <a:ext cx="1116013" cy="336550"/>
          </a:xfrm>
          <a:prstGeom prst="rect">
            <a:avLst/>
          </a:prstGeom>
          <a:noFill/>
          <a:ln w="9525">
            <a:noFill/>
            <a:miter lim="800000"/>
            <a:headEnd/>
            <a:tailEnd/>
          </a:ln>
        </p:spPr>
        <p:txBody>
          <a:bodyPr>
            <a:spAutoFit/>
          </a:bodyPr>
          <a:lstStyle/>
          <a:p>
            <a:pPr algn="l"/>
            <a:r>
              <a:rPr lang="en-US" sz="800"/>
              <a:t>Graphic 2.5.9 : Search Cases page</a:t>
            </a:r>
          </a:p>
        </p:txBody>
      </p:sp>
      <p:sp>
        <p:nvSpPr>
          <p:cNvPr id="104479" name="Rectangle 14"/>
          <p:cNvSpPr>
            <a:spLocks noChangeArrowheads="1"/>
          </p:cNvSpPr>
          <p:nvPr/>
        </p:nvSpPr>
        <p:spPr bwMode="auto">
          <a:xfrm>
            <a:off x="3733800" y="6421438"/>
            <a:ext cx="2157413" cy="214312"/>
          </a:xfrm>
          <a:prstGeom prst="rect">
            <a:avLst/>
          </a:prstGeom>
          <a:noFill/>
          <a:ln w="9525">
            <a:noFill/>
            <a:miter lim="800000"/>
            <a:headEnd/>
            <a:tailEnd/>
          </a:ln>
        </p:spPr>
        <p:txBody>
          <a:bodyPr wrap="none">
            <a:spAutoFit/>
          </a:bodyPr>
          <a:lstStyle/>
          <a:p>
            <a:pPr algn="l"/>
            <a:r>
              <a:rPr lang="en-US" sz="800"/>
              <a:t>Graphic 2.5.10 : Case Search Results page</a:t>
            </a:r>
          </a:p>
        </p:txBody>
      </p:sp>
      <p:pic>
        <p:nvPicPr>
          <p:cNvPr id="104480" name="Picture 19" descr="Case Workload page, Inactive tab"/>
          <p:cNvPicPr>
            <a:picLocks noChangeAspect="1" noChangeArrowheads="1"/>
          </p:cNvPicPr>
          <p:nvPr/>
        </p:nvPicPr>
        <p:blipFill>
          <a:blip r:embed="rId5" cstate="print"/>
          <a:srcRect/>
          <a:stretch>
            <a:fillRect/>
          </a:stretch>
        </p:blipFill>
        <p:spPr bwMode="auto">
          <a:xfrm>
            <a:off x="4210050" y="1438275"/>
            <a:ext cx="4140200" cy="1430338"/>
          </a:xfrm>
          <a:prstGeom prst="rect">
            <a:avLst/>
          </a:prstGeom>
          <a:noFill/>
          <a:ln w="19050">
            <a:solidFill>
              <a:schemeClr val="tx1"/>
            </a:solidFill>
            <a:miter lim="800000"/>
            <a:headEnd/>
            <a:tailEnd/>
          </a:ln>
        </p:spPr>
      </p:pic>
      <p:pic>
        <p:nvPicPr>
          <p:cNvPr id="104481" name="Picture 26" descr="Search Cases page"/>
          <p:cNvPicPr>
            <a:picLocks noChangeAspect="1" noChangeArrowheads="1"/>
          </p:cNvPicPr>
          <p:nvPr/>
        </p:nvPicPr>
        <p:blipFill>
          <a:blip r:embed="rId6" cstate="print"/>
          <a:srcRect/>
          <a:stretch>
            <a:fillRect/>
          </a:stretch>
        </p:blipFill>
        <p:spPr bwMode="auto">
          <a:xfrm>
            <a:off x="4819650" y="3143250"/>
            <a:ext cx="4133850" cy="1420813"/>
          </a:xfrm>
          <a:prstGeom prst="rect">
            <a:avLst/>
          </a:prstGeom>
          <a:noFill/>
          <a:ln w="19050">
            <a:solidFill>
              <a:schemeClr val="tx1"/>
            </a:solidFill>
            <a:miter lim="800000"/>
            <a:headEnd/>
            <a:tailEnd/>
          </a:ln>
        </p:spPr>
      </p:pic>
      <p:sp>
        <p:nvSpPr>
          <p:cNvPr id="104482" name="Rectangle 14"/>
          <p:cNvSpPr>
            <a:spLocks noChangeArrowheads="1"/>
          </p:cNvSpPr>
          <p:nvPr/>
        </p:nvSpPr>
        <p:spPr bwMode="auto">
          <a:xfrm>
            <a:off x="4200525" y="2868613"/>
            <a:ext cx="1944688" cy="214312"/>
          </a:xfrm>
          <a:prstGeom prst="rect">
            <a:avLst/>
          </a:prstGeom>
          <a:noFill/>
          <a:ln w="9525">
            <a:noFill/>
            <a:miter lim="800000"/>
            <a:headEnd/>
            <a:tailEnd/>
          </a:ln>
        </p:spPr>
        <p:txBody>
          <a:bodyPr>
            <a:spAutoFit/>
          </a:bodyPr>
          <a:lstStyle/>
          <a:p>
            <a:pPr algn="l"/>
            <a:r>
              <a:rPr lang="en-US" sz="800"/>
              <a:t>Graphic 2.5.8 : Case Workload page</a:t>
            </a:r>
          </a:p>
        </p:txBody>
      </p:sp>
      <p:sp>
        <p:nvSpPr>
          <p:cNvPr id="104483" name="Rectangle 23"/>
          <p:cNvSpPr>
            <a:spLocks noChangeArrowheads="1"/>
          </p:cNvSpPr>
          <p:nvPr/>
        </p:nvSpPr>
        <p:spPr bwMode="auto">
          <a:xfrm>
            <a:off x="7029450" y="2171700"/>
            <a:ext cx="523875" cy="123825"/>
          </a:xfrm>
          <a:prstGeom prst="rect">
            <a:avLst/>
          </a:prstGeom>
          <a:noFill/>
          <a:ln w="19050" algn="ctr">
            <a:solidFill>
              <a:schemeClr val="folHlink"/>
            </a:solidFill>
            <a:miter lim="800000"/>
            <a:headEnd/>
            <a:tailEnd/>
          </a:ln>
        </p:spPr>
        <p:txBody>
          <a:bodyPr wrap="none" anchor="ctr"/>
          <a:lstStyle/>
          <a:p>
            <a:endParaRPr lang="en-US"/>
          </a:p>
        </p:txBody>
      </p:sp>
      <p:sp>
        <p:nvSpPr>
          <p:cNvPr id="104484" name="Rectangle 23"/>
          <p:cNvSpPr>
            <a:spLocks noChangeArrowheads="1"/>
          </p:cNvSpPr>
          <p:nvPr/>
        </p:nvSpPr>
        <p:spPr bwMode="auto">
          <a:xfrm>
            <a:off x="6581775" y="4248150"/>
            <a:ext cx="285750" cy="123825"/>
          </a:xfrm>
          <a:prstGeom prst="rect">
            <a:avLst/>
          </a:prstGeom>
          <a:noFill/>
          <a:ln w="19050" algn="ctr">
            <a:solidFill>
              <a:schemeClr val="folHlink"/>
            </a:solid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C00000"/>
      </a:folHlink>
    </a:clrScheme>
    <a:fontScheme name="1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fo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solidFill>
            <a:schemeClr val="fo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1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C00000"/>
      </a:folHlink>
    </a:clrScheme>
    <a:fontScheme name="3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fo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solidFill>
            <a:schemeClr val="fo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3333CC"/>
      </a:hlink>
      <a:folHlink>
        <a:srgbClr val="C00000"/>
      </a:folHlink>
    </a:clrScheme>
    <a:fontScheme name="2_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fo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solidFill>
            <a:schemeClr val="folHlink"/>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30606</TotalTime>
  <Words>34033</Words>
  <Application>Microsoft Office PowerPoint</Application>
  <PresentationFormat>On-screen Show (4:3)</PresentationFormat>
  <Paragraphs>4560</Paragraphs>
  <Slides>286</Slides>
  <Notes>140</Notes>
  <HiddenSlides>0</HiddenSlides>
  <MMClips>0</MMClips>
  <ScaleCrop>false</ScaleCrop>
  <HeadingPairs>
    <vt:vector size="4" baseType="variant">
      <vt:variant>
        <vt:lpstr>Theme</vt:lpstr>
      </vt:variant>
      <vt:variant>
        <vt:i4>3</vt:i4>
      </vt:variant>
      <vt:variant>
        <vt:lpstr>Slide Titles</vt:lpstr>
      </vt:variant>
      <vt:variant>
        <vt:i4>286</vt:i4>
      </vt:variant>
    </vt:vector>
  </HeadingPairs>
  <TitlesOfParts>
    <vt:vector size="289" baseType="lpstr">
      <vt:lpstr>1_Blank Presentation</vt:lpstr>
      <vt:lpstr>3_Blank Presentation</vt:lpstr>
      <vt:lpstr>2_Blank Presentation</vt:lpstr>
      <vt:lpstr>Slide 1</vt:lpstr>
      <vt:lpstr>Course Topics</vt:lpstr>
      <vt:lpstr>Course Topics</vt:lpstr>
      <vt:lpstr>Course Topics</vt:lpstr>
      <vt:lpstr>Course Topics</vt:lpstr>
      <vt:lpstr>Course Topics</vt:lpstr>
      <vt:lpstr>Course Topics</vt:lpstr>
      <vt:lpstr>Course Topics</vt:lpstr>
      <vt:lpstr>Course Topics</vt:lpstr>
      <vt:lpstr>Course Topics</vt:lpstr>
      <vt:lpstr>Course Topics</vt:lpstr>
      <vt:lpstr>PCARSS Training Guide – Modules </vt:lpstr>
      <vt:lpstr>Module One – PCARSS Overview</vt:lpstr>
      <vt:lpstr>Module One – Lessons</vt:lpstr>
      <vt:lpstr>Lesson One – About PCARSS</vt:lpstr>
      <vt:lpstr>Lesson One – Topics</vt:lpstr>
      <vt:lpstr>Topic One – About PCARSS</vt:lpstr>
      <vt:lpstr>Topic Two – Logging into PCARSS</vt:lpstr>
      <vt:lpstr>Topic Three – Navigating PCARSS</vt:lpstr>
      <vt:lpstr>Topic Three – Navigating PCARSS</vt:lpstr>
      <vt:lpstr>Lesson One – Review</vt:lpstr>
      <vt:lpstr>Lesson Two – User Roles and Processes</vt:lpstr>
      <vt:lpstr>Lesson Two – Topics</vt:lpstr>
      <vt:lpstr>Topic One – Inventory Schedule Process</vt:lpstr>
      <vt:lpstr>Topic Two – Referral Process</vt:lpstr>
      <vt:lpstr>Topic Three – Case Process</vt:lpstr>
      <vt:lpstr>Topic Four – PCARSS User Roles</vt:lpstr>
      <vt:lpstr>Lesson Two – Review </vt:lpstr>
      <vt:lpstr>Module One – Review</vt:lpstr>
      <vt:lpstr>Module Two – PLCO and Administrator Roles</vt:lpstr>
      <vt:lpstr>Module Two – Lessons</vt:lpstr>
      <vt:lpstr>Lesson One – PLCO and Administrator Common Tasks</vt:lpstr>
      <vt:lpstr>Lesson One – Topics</vt:lpstr>
      <vt:lpstr>Topic One – Viewing the PLCO Home Page </vt:lpstr>
      <vt:lpstr>Topic Two – Viewing the Administrator Home Page</vt:lpstr>
      <vt:lpstr>Topic Three – Searching Inventory</vt:lpstr>
      <vt:lpstr>Topic Four – Uploading Flat Files</vt:lpstr>
      <vt:lpstr>Topic Four – Uploading Flat Files</vt:lpstr>
      <vt:lpstr>Topic Five – Performing Screener Tasks</vt:lpstr>
      <vt:lpstr>Topic Six – Viewing and Editing Preferences</vt:lpstr>
      <vt:lpstr>Lesson One – Review</vt:lpstr>
      <vt:lpstr>Lesson Two – Contacts</vt:lpstr>
      <vt:lpstr>Lesson Two – Topics</vt:lpstr>
      <vt:lpstr>Topic One – Adding a Contact</vt:lpstr>
      <vt:lpstr>Topic Two – Editing and Deleting a Contact</vt:lpstr>
      <vt:lpstr>Lesson Two – Review </vt:lpstr>
      <vt:lpstr>Lesson Three – Inventory Schedules</vt:lpstr>
      <vt:lpstr>Lesson Three – Topics</vt:lpstr>
      <vt:lpstr>Lesson Three – Topics</vt:lpstr>
      <vt:lpstr>Topic One – Managing the Inventory Schedules Workload</vt:lpstr>
      <vt:lpstr>Topic Two – Creating an Inventory Schedule</vt:lpstr>
      <vt:lpstr>Topic Two – Creating an Inventory Schedule</vt:lpstr>
      <vt:lpstr>Topic Two – Creating an Inventory Schedule</vt:lpstr>
      <vt:lpstr>Topic Two – Creating an Inventory Schedule</vt:lpstr>
      <vt:lpstr>Topic Two – Creating an Inventory Schedule</vt:lpstr>
      <vt:lpstr>Topic Two – Creating an Inventory Schedule</vt:lpstr>
      <vt:lpstr>Topic Two – Creating an Inventory Schedule</vt:lpstr>
      <vt:lpstr>Topic Three – Copying an Existing Inventory Schedule</vt:lpstr>
      <vt:lpstr>Topic Three – Copying an Existing Inventory Schedule</vt:lpstr>
      <vt:lpstr>Topic Four – Submitting a Draft Inventory Schedule</vt:lpstr>
      <vt:lpstr>Topic Five – Deleting an Inventory Schedule</vt:lpstr>
      <vt:lpstr>Topic Six – Deleting a Line Item</vt:lpstr>
      <vt:lpstr>Topic Seven – Searching for an Inventory Schedule</vt:lpstr>
      <vt:lpstr>Topic Eight – Viewing Inventory Schedule History</vt:lpstr>
      <vt:lpstr>Topic Nine – Editing an Inventory Schedule</vt:lpstr>
      <vt:lpstr>Topic Ten – Editing a Line Item</vt:lpstr>
      <vt:lpstr>Topic Eleven – Accepting an Inventory Schedule</vt:lpstr>
      <vt:lpstr>Topic Twelve – Unaccepting an Inventory Schedule</vt:lpstr>
      <vt:lpstr>Topic Thirteen – Rejecting an Inventory Schedule</vt:lpstr>
      <vt:lpstr>Topic Fourteen – Applying the Screener Rule</vt:lpstr>
      <vt:lpstr>Topic Fifteen – Reviewing Submitted Withdrawal Requests</vt:lpstr>
      <vt:lpstr>Topic Fifteen – Reviewing Submitted Withdrawal Requests</vt:lpstr>
      <vt:lpstr>Topic Fifteen – Reviewing Submitted Withdrawal Requests</vt:lpstr>
      <vt:lpstr>Topic Sixteen – Resubmitting an Inventory Schedule</vt:lpstr>
      <vt:lpstr>Topic Seventeen – Viewing Disposition Instructions and Shipping Items</vt:lpstr>
      <vt:lpstr>Topic Seventeen – Viewing Disposition Instructions and Shipping Items</vt:lpstr>
      <vt:lpstr>Topic Seventeen – Viewing Disposition Instructions and Shipping Items</vt:lpstr>
      <vt:lpstr>Lesson Three – Review </vt:lpstr>
      <vt:lpstr>Lesson Three – Review </vt:lpstr>
      <vt:lpstr>Lesson Four – Referrals</vt:lpstr>
      <vt:lpstr>Lesson Four – Topics</vt:lpstr>
      <vt:lpstr>Topic One – Managing the Referral Workload</vt:lpstr>
      <vt:lpstr>Topic Two – Accepting a Referral</vt:lpstr>
      <vt:lpstr>Topic Three – Rejecting a Referral</vt:lpstr>
      <vt:lpstr>Topic Four – Creating a Referral</vt:lpstr>
      <vt:lpstr>Topic Four – Creating a Referral</vt:lpstr>
      <vt:lpstr>Topic Five – Editing a Referral</vt:lpstr>
      <vt:lpstr>Topic Six – Withdrawing a Referral</vt:lpstr>
      <vt:lpstr>Topic Seven – Searching for a Referral</vt:lpstr>
      <vt:lpstr>Lesson Four – Review </vt:lpstr>
      <vt:lpstr>Lesson Five – Cases</vt:lpstr>
      <vt:lpstr>Lesson Five – Topics</vt:lpstr>
      <vt:lpstr>Lesson Five – Topics</vt:lpstr>
      <vt:lpstr>Topic One – Managing the Case Workload</vt:lpstr>
      <vt:lpstr>Topic Two – Creating a Case</vt:lpstr>
      <vt:lpstr>Topic Two – Creating a Case</vt:lpstr>
      <vt:lpstr>Topic Three – Establishing a Case</vt:lpstr>
      <vt:lpstr>Topic Four – Viewing Case History</vt:lpstr>
      <vt:lpstr>Topic Five – Searching for a Case</vt:lpstr>
      <vt:lpstr>Topic Six– Editing a Case</vt:lpstr>
      <vt:lpstr>Topic Seven – Withdrawing a Case</vt:lpstr>
      <vt:lpstr>Topic Eight – Re-establishing a Withdrawn Case</vt:lpstr>
      <vt:lpstr>Topic Nine – Deleting a Case</vt:lpstr>
      <vt:lpstr>Topic Ten – Transferring an Individual Case</vt:lpstr>
      <vt:lpstr>Topic Ten – Transferring an Individual Case</vt:lpstr>
      <vt:lpstr>Topic Eleven – Completing an Inventory Verification Survey</vt:lpstr>
      <vt:lpstr>Topic Eleven – Completing an Inventory Verification Survey</vt:lpstr>
      <vt:lpstr>Topic Eleven – Completing an Inventory Verification Survey</vt:lpstr>
      <vt:lpstr>Topic Twelve – Assigning a Disposition Code</vt:lpstr>
      <vt:lpstr>Topic Twelve – Assigning a Disposition Code</vt:lpstr>
      <vt:lpstr>Topic Twelve – Assigning a Disposition Code</vt:lpstr>
      <vt:lpstr>Topic Thirteen – Issuing a Group Disposition</vt:lpstr>
      <vt:lpstr>Topic Thirteen – Issuing a Group Disposition</vt:lpstr>
      <vt:lpstr>Topic Thirteen – Issuing a Group Disposition</vt:lpstr>
      <vt:lpstr>Topic Thirteen – Issuing a Group Disposition</vt:lpstr>
      <vt:lpstr>Topic Fourteen – Removing a Disposition Code</vt:lpstr>
      <vt:lpstr>Topic Fourteen – Removing a Disposition Code</vt:lpstr>
      <vt:lpstr>Topic Fourteen – Removing a Disposition Code</vt:lpstr>
      <vt:lpstr>Topic Fifteen – Marking a Disposition as Complete</vt:lpstr>
      <vt:lpstr>Topic Fifteen – Marking a Disposition as Complete</vt:lpstr>
      <vt:lpstr>Topic Fifteen – Marking a Disposition as Complete</vt:lpstr>
      <vt:lpstr>Topic Sixteen – Closing a Case</vt:lpstr>
      <vt:lpstr>Topic Seventeen – Reopening a Case</vt:lpstr>
      <vt:lpstr>Topic Eighteen – Issuing Shipping Instructions to the Case Workload</vt:lpstr>
      <vt:lpstr>Lesson Five – Review </vt:lpstr>
      <vt:lpstr>Lesson Five – Review </vt:lpstr>
      <vt:lpstr>Lesson Six – Requisitions</vt:lpstr>
      <vt:lpstr>Lesson Six – Topics</vt:lpstr>
      <vt:lpstr>Topic One – Managing the Requisition Workload</vt:lpstr>
      <vt:lpstr>Topic Two – Approving Items on a Requisition</vt:lpstr>
      <vt:lpstr>Topic Two – Approving Items on a Requisition</vt:lpstr>
      <vt:lpstr>Topic Two – Approving Items on a Requisition</vt:lpstr>
      <vt:lpstr>Topic Three – Editing Line Item Shipping Information and Approval Status</vt:lpstr>
      <vt:lpstr>Topic Three – Editing Line Item Shipping Information and Approval Status</vt:lpstr>
      <vt:lpstr>Topic Three – Editing Line Item Shipping Information and Approval Status</vt:lpstr>
      <vt:lpstr>Topic Four – Rejecting a Requisition</vt:lpstr>
      <vt:lpstr>Topic Five – Completing a Requisition </vt:lpstr>
      <vt:lpstr>Topic Five – Completing a Requisition </vt:lpstr>
      <vt:lpstr>Topic Six – Searching Inventory for Requisition</vt:lpstr>
      <vt:lpstr>Topic Six – Searching Inventory for Requisition</vt:lpstr>
      <vt:lpstr>Topic Seven – Viewing the Cart</vt:lpstr>
      <vt:lpstr>Topic Eight – Creating a Requisition</vt:lpstr>
      <vt:lpstr>Topic Nine – Editing a Requisition</vt:lpstr>
      <vt:lpstr>Topic Ten – Canceling a Requisition</vt:lpstr>
      <vt:lpstr>Topic Eleven – Resubmitting a Requisition</vt:lpstr>
      <vt:lpstr>Topic Twelve – Searching for a Requisition</vt:lpstr>
      <vt:lpstr>Topic Thirteen – Issuing a Final Disposition on Requisitioned Inventory</vt:lpstr>
      <vt:lpstr>Topic Thirteen – Issuing a Final Disposition on Requisitioned Inventory</vt:lpstr>
      <vt:lpstr>Topic Thirteen – Issuing a Final Disposition on Requisitioned Inventory</vt:lpstr>
      <vt:lpstr>Lesson Six – Review </vt:lpstr>
      <vt:lpstr>Lesson Seven – Sales</vt:lpstr>
      <vt:lpstr>Lesson Seven – Topics </vt:lpstr>
      <vt:lpstr>Topic One – Managing the Sales Workload</vt:lpstr>
      <vt:lpstr>Topic Two – Creating a Sales Authorization</vt:lpstr>
      <vt:lpstr>Topic Two – Creating a Sales Authorization</vt:lpstr>
      <vt:lpstr>Topic Two – Creating a Sales Authorization</vt:lpstr>
      <vt:lpstr>Topic Three – Editing a Sale</vt:lpstr>
      <vt:lpstr>Topic Three – Editing a Sale</vt:lpstr>
      <vt:lpstr>Topic Four – Searching for a Sale</vt:lpstr>
      <vt:lpstr>Topic Five – Managing Sales Lots</vt:lpstr>
      <vt:lpstr>Topic Five – Managing Sales Lots</vt:lpstr>
      <vt:lpstr>Topic Six – Searching for Existing Bidders</vt:lpstr>
      <vt:lpstr>Topic Six – Searching for Existing Bidders</vt:lpstr>
      <vt:lpstr>Topic Seven – Creating a New Bidder</vt:lpstr>
      <vt:lpstr>Topic Eight – Entering Bids</vt:lpstr>
      <vt:lpstr>Topic Eight – Entering Bids</vt:lpstr>
      <vt:lpstr>Topic Nine – Viewing the Bid Summary</vt:lpstr>
      <vt:lpstr>Topic Ten – Awarding the Sale</vt:lpstr>
      <vt:lpstr>Topic Ten – Awarding the Sale</vt:lpstr>
      <vt:lpstr>Topic Ten – Awarding the Sale</vt:lpstr>
      <vt:lpstr>Topic Ten – Awarding the Sale</vt:lpstr>
      <vt:lpstr>Topic Eleven – Collecting Proceeds</vt:lpstr>
      <vt:lpstr>Topic Twelve – Issuing a Final Disposition on Sold Inventory</vt:lpstr>
      <vt:lpstr>Topic Twelve – Issuing a Final Disposition on Sold Inventory</vt:lpstr>
      <vt:lpstr>Topic Twelve – Issuing a Final Disposition on Sold Inventory</vt:lpstr>
      <vt:lpstr>Lesson Seven – Review </vt:lpstr>
      <vt:lpstr>Lesson Eight – Transfers</vt:lpstr>
      <vt:lpstr>Lesson Eight – Topics </vt:lpstr>
      <vt:lpstr>Topic One – Performing a Workload Mass Transfer</vt:lpstr>
      <vt:lpstr>Topic One – Performing a Workload Mass Transfer</vt:lpstr>
      <vt:lpstr>Topic Two – Transferring Cases</vt:lpstr>
      <vt:lpstr>Topic Two – Transferring Cases</vt:lpstr>
      <vt:lpstr>Topic Two – Transferring Cases</vt:lpstr>
      <vt:lpstr>Topic Three – Transferring Inventory Schedules</vt:lpstr>
      <vt:lpstr>Topic Three – Transferring Inventory Schedules</vt:lpstr>
      <vt:lpstr>Topic Three – Transferring Inventory Schedules</vt:lpstr>
      <vt:lpstr>Lesson Eight – Review </vt:lpstr>
      <vt:lpstr>Lesson Nine – Support PLCO Request Process</vt:lpstr>
      <vt:lpstr>Lesson Nine – Topics </vt:lpstr>
      <vt:lpstr>Topic One – Requesting a PLCO to Support</vt:lpstr>
      <vt:lpstr>Topic Two – Logging in as a PLCO</vt:lpstr>
      <vt:lpstr>Topic Three – Approving a Support Request</vt:lpstr>
      <vt:lpstr>Topic Four – Revoking a Support Request</vt:lpstr>
      <vt:lpstr>Lesson Nine – Review </vt:lpstr>
      <vt:lpstr>Module Two – Review </vt:lpstr>
      <vt:lpstr>Module Three – Contractor Role</vt:lpstr>
      <vt:lpstr>Module Three Lessons – Contractor Role</vt:lpstr>
      <vt:lpstr>Lesson One – Contractor Common Tasks</vt:lpstr>
      <vt:lpstr>Lesson One – Topics </vt:lpstr>
      <vt:lpstr>Topic One – Viewing the Contractor Home Page</vt:lpstr>
      <vt:lpstr>Topic Two – Uploading Flat Files</vt:lpstr>
      <vt:lpstr>Topic Two – Uploading Flat Files</vt:lpstr>
      <vt:lpstr>Lesson One – Review </vt:lpstr>
      <vt:lpstr>Lesson Two – Contacts</vt:lpstr>
      <vt:lpstr>Lesson Two – Topics </vt:lpstr>
      <vt:lpstr>Topic One – Adding a Contact</vt:lpstr>
      <vt:lpstr>Topic Two – Editing and Deleting a Contact</vt:lpstr>
      <vt:lpstr>Lesson Two – Review </vt:lpstr>
      <vt:lpstr>Lesson Three – Inventory Schedules</vt:lpstr>
      <vt:lpstr>Lesson Three – Topics</vt:lpstr>
      <vt:lpstr>Topic One – Managing the Inventory Schedules Workload</vt:lpstr>
      <vt:lpstr>Topic Two – Creating an Inventory Schedule</vt:lpstr>
      <vt:lpstr>Topic Two – Creating an Inventory Schedule</vt:lpstr>
      <vt:lpstr>Topic Two – Creating an Inventory Schedule</vt:lpstr>
      <vt:lpstr>Topic Two – Creating an Inventory Schedule</vt:lpstr>
      <vt:lpstr>Topic Two – Creating an Inventory Schedule</vt:lpstr>
      <vt:lpstr>Topic Two – Creating an Inventory Schedule</vt:lpstr>
      <vt:lpstr>Topic Two – Creating an Inventory Schedule</vt:lpstr>
      <vt:lpstr>Topic Three – Copying an Existing Inventory Schedule</vt:lpstr>
      <vt:lpstr>Topic Three – Copying an Existing Inventory Schedule</vt:lpstr>
      <vt:lpstr>Topic Four – Submitting a Draft Inventory Schedule</vt:lpstr>
      <vt:lpstr>Topic Five – Deleting an Inventory Schedule</vt:lpstr>
      <vt:lpstr>Topic Six – Deleting a Line Item</vt:lpstr>
      <vt:lpstr>Topic Seven – Viewing Inventory Schedule History</vt:lpstr>
      <vt:lpstr>Topic Eight – Editing an Inventory Schedule</vt:lpstr>
      <vt:lpstr>Topic Nine – Editing a Line Item</vt:lpstr>
      <vt:lpstr>Topic Ten – Requesting Withdrawal of an Inventory Schedule</vt:lpstr>
      <vt:lpstr>Topic Ten – Requesting Withdrawal of an Inventory Schedule</vt:lpstr>
      <vt:lpstr>Topic Eleven – Requesting Withdrawal of a Line Item</vt:lpstr>
      <vt:lpstr>Topic Eleven – Requesting Withdrawal of a Line Item</vt:lpstr>
      <vt:lpstr>Topic Twelve – Resubmitting an Inventory Schedule</vt:lpstr>
      <vt:lpstr>Topic Thirteen – Viewing Disposition Instructions and Shipping Items</vt:lpstr>
      <vt:lpstr>Topic Thirteen – Viewing Disposition Instructions and Shipping Items</vt:lpstr>
      <vt:lpstr>Topic Thirteen – Viewing Disposition Instructions and Shipping Items</vt:lpstr>
      <vt:lpstr>Lesson Three – Review </vt:lpstr>
      <vt:lpstr>Lesson Four – Sales</vt:lpstr>
      <vt:lpstr>Lesson Four – Topics</vt:lpstr>
      <vt:lpstr>Topic One – Managing the Sales Workload</vt:lpstr>
      <vt:lpstr>Topic Two – Managing Sales Lots</vt:lpstr>
      <vt:lpstr>Topic Two – Managing Sales Lots</vt:lpstr>
      <vt:lpstr>Topic Three – Searching for Existing Bidders</vt:lpstr>
      <vt:lpstr>Topic Three – Searching for Existing Bidders</vt:lpstr>
      <vt:lpstr>Topic Four – Creating a New Bidder</vt:lpstr>
      <vt:lpstr>Topic Five – Entering Bids</vt:lpstr>
      <vt:lpstr>Topic Five – Entering Bids</vt:lpstr>
      <vt:lpstr>Topic Six – Viewing the Bid Summary</vt:lpstr>
      <vt:lpstr>Topic Seven – Collecting Proceeds</vt:lpstr>
      <vt:lpstr>Lesson Four –  Review</vt:lpstr>
      <vt:lpstr>Module Three – Review </vt:lpstr>
      <vt:lpstr>Module Four – Screener Role</vt:lpstr>
      <vt:lpstr>Module Four – Lessons</vt:lpstr>
      <vt:lpstr>Lesson One – Screener Common Tasks </vt:lpstr>
      <vt:lpstr>Lesson One – Topic</vt:lpstr>
      <vt:lpstr>Topic One – Viewing the Property Screener Home Page</vt:lpstr>
      <vt:lpstr>Topic Two – Viewing the Read-only Screener Home Page</vt:lpstr>
      <vt:lpstr>Lesson One – Review </vt:lpstr>
      <vt:lpstr>Lesson Two – Requisitions </vt:lpstr>
      <vt:lpstr>Lesson Two – Topics </vt:lpstr>
      <vt:lpstr>Topic One – Managing the Requisition Workload</vt:lpstr>
      <vt:lpstr>Topic Two – Searching Inventory for Requisition</vt:lpstr>
      <vt:lpstr>Topic Two – Searching Inventory for Requisition</vt:lpstr>
      <vt:lpstr>Topic Three – Viewing the Cart</vt:lpstr>
      <vt:lpstr>Topic Four – Creating a Requisition</vt:lpstr>
      <vt:lpstr>Topic Five – Editing a Requisition</vt:lpstr>
      <vt:lpstr>Topic Six – Requesting Cancellation of a Requisition</vt:lpstr>
      <vt:lpstr>Topic Seven – Resubmitting a Requisition</vt:lpstr>
      <vt:lpstr>Lesson Two – Review</vt:lpstr>
      <vt:lpstr>Lesson Three – Alerts</vt:lpstr>
      <vt:lpstr>Lesson Three – Topics </vt:lpstr>
      <vt:lpstr>Topic One – Managing the List of Alerts</vt:lpstr>
      <vt:lpstr>Topic Two – Creating a New Alert</vt:lpstr>
      <vt:lpstr>Topic Three – Viewing Alert Details</vt:lpstr>
      <vt:lpstr>Lesson Three – Review</vt:lpstr>
      <vt:lpstr>Module Four – Review </vt:lpstr>
      <vt:lpstr>Module Five – QAR Role</vt:lpstr>
      <vt:lpstr>Module Five – Lesson</vt:lpstr>
      <vt:lpstr>Lesson One – QAR Common Tasks</vt:lpstr>
      <vt:lpstr>Lesson One – Topics </vt:lpstr>
      <vt:lpstr>Topic One – Viewing an Inventory Verification Survey</vt:lpstr>
      <vt:lpstr>Topic One – Viewing an Inventory Verification Survey</vt:lpstr>
      <vt:lpstr>Topic Two – Completing an Inventory Verification Survey</vt:lpstr>
      <vt:lpstr>Topic Two – Completing an Inventory Verification Survey</vt:lpstr>
      <vt:lpstr>Topic Two – Completing an Inventory Verification Survey</vt:lpstr>
      <vt:lpstr>Lesson One – Review </vt:lpstr>
      <vt:lpstr>Module Five – Review</vt:lpstr>
      <vt:lpstr>PCARSS Training Guide – Review </vt:lpstr>
    </vt:vector>
  </TitlesOfParts>
  <Company>DCMA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Three– Navigating Cube Data</dc:title>
  <dc:creator>DC08512</dc:creator>
  <cp:lastModifiedBy>DHuffman</cp:lastModifiedBy>
  <cp:revision>3313</cp:revision>
  <dcterms:created xsi:type="dcterms:W3CDTF">2008-04-28T13:29:03Z</dcterms:created>
  <dcterms:modified xsi:type="dcterms:W3CDTF">2010-02-17T18:57:17Z</dcterms:modified>
</cp:coreProperties>
</file>