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notesSlides/notesSlide15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4055" r:id="rId2"/>
    <p:sldMasterId id="2147484061" r:id="rId3"/>
    <p:sldMasterId id="2147484049" r:id="rId4"/>
    <p:sldMasterId id="2147484067" r:id="rId5"/>
  </p:sldMasterIdLst>
  <p:notesMasterIdLst>
    <p:notesMasterId r:id="rId166"/>
  </p:notesMasterIdLst>
  <p:handoutMasterIdLst>
    <p:handoutMasterId r:id="rId167"/>
  </p:handoutMasterIdLst>
  <p:sldIdLst>
    <p:sldId id="730" r:id="rId6"/>
    <p:sldId id="587" r:id="rId7"/>
    <p:sldId id="731" r:id="rId8"/>
    <p:sldId id="588" r:id="rId9"/>
    <p:sldId id="589" r:id="rId10"/>
    <p:sldId id="591" r:id="rId11"/>
    <p:sldId id="599" r:id="rId12"/>
    <p:sldId id="593" r:id="rId13"/>
    <p:sldId id="309" r:id="rId14"/>
    <p:sldId id="310" r:id="rId15"/>
    <p:sldId id="306" r:id="rId16"/>
    <p:sldId id="357" r:id="rId17"/>
    <p:sldId id="307" r:id="rId18"/>
    <p:sldId id="617" r:id="rId19"/>
    <p:sldId id="308" r:id="rId20"/>
    <p:sldId id="372" r:id="rId21"/>
    <p:sldId id="374" r:id="rId22"/>
    <p:sldId id="741" r:id="rId23"/>
    <p:sldId id="618" r:id="rId24"/>
    <p:sldId id="744" r:id="rId25"/>
    <p:sldId id="379" r:id="rId26"/>
    <p:sldId id="564" r:id="rId27"/>
    <p:sldId id="565" r:id="rId28"/>
    <p:sldId id="566" r:id="rId29"/>
    <p:sldId id="567" r:id="rId30"/>
    <p:sldId id="568" r:id="rId31"/>
    <p:sldId id="569" r:id="rId32"/>
    <p:sldId id="570" r:id="rId33"/>
    <p:sldId id="604" r:id="rId34"/>
    <p:sldId id="605" r:id="rId35"/>
    <p:sldId id="620" r:id="rId36"/>
    <p:sldId id="622" r:id="rId37"/>
    <p:sldId id="621" r:id="rId38"/>
    <p:sldId id="626" r:id="rId39"/>
    <p:sldId id="625" r:id="rId40"/>
    <p:sldId id="623" r:id="rId41"/>
    <p:sldId id="627" r:id="rId42"/>
    <p:sldId id="628" r:id="rId43"/>
    <p:sldId id="629" r:id="rId44"/>
    <p:sldId id="630" r:id="rId45"/>
    <p:sldId id="631" r:id="rId46"/>
    <p:sldId id="624" r:id="rId47"/>
    <p:sldId id="612" r:id="rId48"/>
    <p:sldId id="613" r:id="rId49"/>
    <p:sldId id="632" r:id="rId50"/>
    <p:sldId id="634" r:id="rId51"/>
    <p:sldId id="614" r:id="rId52"/>
    <p:sldId id="615" r:id="rId53"/>
    <p:sldId id="606" r:id="rId54"/>
    <p:sldId id="635" r:id="rId55"/>
    <p:sldId id="636" r:id="rId56"/>
    <p:sldId id="607" r:id="rId57"/>
    <p:sldId id="637" r:id="rId58"/>
    <p:sldId id="737" r:id="rId59"/>
    <p:sldId id="304" r:id="rId60"/>
    <p:sldId id="571" r:id="rId61"/>
    <p:sldId id="572" r:id="rId62"/>
    <p:sldId id="573" r:id="rId63"/>
    <p:sldId id="574" r:id="rId64"/>
    <p:sldId id="575" r:id="rId65"/>
    <p:sldId id="576" r:id="rId66"/>
    <p:sldId id="577" r:id="rId67"/>
    <p:sldId id="639" r:id="rId68"/>
    <p:sldId id="640" r:id="rId69"/>
    <p:sldId id="578" r:id="rId70"/>
    <p:sldId id="641" r:id="rId71"/>
    <p:sldId id="642" r:id="rId72"/>
    <p:sldId id="643" r:id="rId73"/>
    <p:sldId id="644" r:id="rId74"/>
    <p:sldId id="645" r:id="rId75"/>
    <p:sldId id="646" r:id="rId76"/>
    <p:sldId id="650" r:id="rId77"/>
    <p:sldId id="738" r:id="rId78"/>
    <p:sldId id="651" r:id="rId79"/>
    <p:sldId id="660" r:id="rId80"/>
    <p:sldId id="661" r:id="rId81"/>
    <p:sldId id="662" r:id="rId82"/>
    <p:sldId id="663" r:id="rId83"/>
    <p:sldId id="664" r:id="rId84"/>
    <p:sldId id="739" r:id="rId85"/>
    <p:sldId id="665" r:id="rId86"/>
    <p:sldId id="666" r:id="rId87"/>
    <p:sldId id="667" r:id="rId88"/>
    <p:sldId id="652" r:id="rId89"/>
    <p:sldId id="740" r:id="rId90"/>
    <p:sldId id="653" r:id="rId91"/>
    <p:sldId id="654" r:id="rId92"/>
    <p:sldId id="655" r:id="rId93"/>
    <p:sldId id="669" r:id="rId94"/>
    <p:sldId id="668" r:id="rId95"/>
    <p:sldId id="670" r:id="rId96"/>
    <p:sldId id="672" r:id="rId97"/>
    <p:sldId id="673" r:id="rId98"/>
    <p:sldId id="732" r:id="rId99"/>
    <p:sldId id="582" r:id="rId100"/>
    <p:sldId id="674" r:id="rId101"/>
    <p:sldId id="579" r:id="rId102"/>
    <p:sldId id="580" r:id="rId103"/>
    <p:sldId id="745" r:id="rId104"/>
    <p:sldId id="675" r:id="rId105"/>
    <p:sldId id="676" r:id="rId106"/>
    <p:sldId id="583" r:id="rId107"/>
    <p:sldId id="677" r:id="rId108"/>
    <p:sldId id="678" r:id="rId109"/>
    <p:sldId id="679" r:id="rId110"/>
    <p:sldId id="680" r:id="rId111"/>
    <p:sldId id="746" r:id="rId112"/>
    <p:sldId id="584" r:id="rId113"/>
    <p:sldId id="585" r:id="rId114"/>
    <p:sldId id="682" r:id="rId115"/>
    <p:sldId id="683" r:id="rId116"/>
    <p:sldId id="685" r:id="rId117"/>
    <p:sldId id="684" r:id="rId118"/>
    <p:sldId id="563" r:id="rId119"/>
    <p:sldId id="493" r:id="rId120"/>
    <p:sldId id="686" r:id="rId121"/>
    <p:sldId id="687" r:id="rId122"/>
    <p:sldId id="688" r:id="rId123"/>
    <p:sldId id="689" r:id="rId124"/>
    <p:sldId id="690" r:id="rId125"/>
    <p:sldId id="691" r:id="rId126"/>
    <p:sldId id="692" r:id="rId127"/>
    <p:sldId id="693" r:id="rId128"/>
    <p:sldId id="694" r:id="rId129"/>
    <p:sldId id="695" r:id="rId130"/>
    <p:sldId id="696" r:id="rId131"/>
    <p:sldId id="697" r:id="rId132"/>
    <p:sldId id="698" r:id="rId133"/>
    <p:sldId id="699" r:id="rId134"/>
    <p:sldId id="700" r:id="rId135"/>
    <p:sldId id="701" r:id="rId136"/>
    <p:sldId id="702" r:id="rId137"/>
    <p:sldId id="703" r:id="rId138"/>
    <p:sldId id="750" r:id="rId139"/>
    <p:sldId id="704" r:id="rId140"/>
    <p:sldId id="705" r:id="rId141"/>
    <p:sldId id="706" r:id="rId142"/>
    <p:sldId id="707" r:id="rId143"/>
    <p:sldId id="708" r:id="rId144"/>
    <p:sldId id="709" r:id="rId145"/>
    <p:sldId id="710" r:id="rId146"/>
    <p:sldId id="714" r:id="rId147"/>
    <p:sldId id="747" r:id="rId148"/>
    <p:sldId id="711" r:id="rId149"/>
    <p:sldId id="712" r:id="rId150"/>
    <p:sldId id="713" r:id="rId151"/>
    <p:sldId id="716" r:id="rId152"/>
    <p:sldId id="717" r:id="rId153"/>
    <p:sldId id="718" r:id="rId154"/>
    <p:sldId id="719" r:id="rId155"/>
    <p:sldId id="720" r:id="rId156"/>
    <p:sldId id="721" r:id="rId157"/>
    <p:sldId id="748" r:id="rId158"/>
    <p:sldId id="749" r:id="rId159"/>
    <p:sldId id="726" r:id="rId160"/>
    <p:sldId id="727" r:id="rId161"/>
    <p:sldId id="725" r:id="rId162"/>
    <p:sldId id="733" r:id="rId163"/>
    <p:sldId id="729" r:id="rId164"/>
    <p:sldId id="728" r:id="rId16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enda Bryant" initials="B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0000"/>
    <a:srgbClr val="336699"/>
    <a:srgbClr val="3366CC"/>
    <a:srgbClr val="0000FF"/>
    <a:srgbClr val="0000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9" autoAdjust="0"/>
    <p:restoredTop sz="91758" autoAdjust="0"/>
  </p:normalViewPr>
  <p:slideViewPr>
    <p:cSldViewPr snapToGrid="0">
      <p:cViewPr varScale="1">
        <p:scale>
          <a:sx n="88" d="100"/>
          <a:sy n="88" d="100"/>
        </p:scale>
        <p:origin x="-1272" y="-114"/>
      </p:cViewPr>
      <p:guideLst>
        <p:guide orient="horz" pos="2160"/>
        <p:guide pos="2880"/>
      </p:guideLst>
    </p:cSldViewPr>
  </p:slideViewPr>
  <p:outlineViewPr>
    <p:cViewPr>
      <p:scale>
        <a:sx n="33" d="100"/>
        <a:sy n="33" d="100"/>
      </p:scale>
      <p:origin x="0" y="42"/>
    </p:cViewPr>
  </p:outlineViewPr>
  <p:notesTextViewPr>
    <p:cViewPr>
      <p:scale>
        <a:sx n="100" d="100"/>
        <a:sy n="100" d="100"/>
      </p:scale>
      <p:origin x="0" y="0"/>
    </p:cViewPr>
  </p:notesTextViewPr>
  <p:sorterViewPr>
    <p:cViewPr>
      <p:scale>
        <a:sx n="100" d="100"/>
        <a:sy n="100" d="100"/>
      </p:scale>
      <p:origin x="0" y="10416"/>
    </p:cViewPr>
  </p:sorterViewPr>
  <p:notesViewPr>
    <p:cSldViewPr snapToGrid="0">
      <p:cViewPr varScale="1">
        <p:scale>
          <a:sx n="47" d="100"/>
          <a:sy n="47" d="100"/>
        </p:scale>
        <p:origin x="-1872" y="-102"/>
      </p:cViewPr>
      <p:guideLst>
        <p:guide orient="horz" pos="2929"/>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slide" Target="slides/slide154.xml"/><Relationship Id="rId170" Type="http://schemas.openxmlformats.org/officeDocument/2006/relationships/viewProps" Target="view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theme" Target="theme/theme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slide" Target="slides/slide146.xml"/><Relationship Id="rId156" Type="http://schemas.openxmlformats.org/officeDocument/2006/relationships/slide" Target="slides/slide151.xml"/><Relationship Id="rId164" Type="http://schemas.openxmlformats.org/officeDocument/2006/relationships/slide" Target="slides/slide159.xml"/><Relationship Id="rId16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72" Type="http://schemas.openxmlformats.org/officeDocument/2006/relationships/tableStyles" Target="tableStyle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hdr" sz="quarter"/>
          </p:nvPr>
        </p:nvSpPr>
        <p:spPr bwMode="auto">
          <a:xfrm>
            <a:off x="0" y="0"/>
            <a:ext cx="3037840" cy="465221"/>
          </a:xfrm>
          <a:prstGeom prst="rect">
            <a:avLst/>
          </a:prstGeom>
          <a:noFill/>
          <a:ln w="9525">
            <a:noFill/>
            <a:miter lim="800000"/>
            <a:headEnd/>
            <a:tailEnd/>
          </a:ln>
          <a:effectLst/>
        </p:spPr>
        <p:txBody>
          <a:bodyPr vert="horz" wrap="square" lIns="91697" tIns="45849" rIns="91697" bIns="45849" numCol="1" anchor="t" anchorCtr="0" compatLnSpc="1">
            <a:prstTxWarp prst="textNoShape">
              <a:avLst/>
            </a:prstTxWarp>
          </a:bodyPr>
          <a:lstStyle>
            <a:lvl1pPr algn="l" eaLnBrk="0" hangingPunct="0">
              <a:defRPr sz="1200">
                <a:latin typeface="Arial" pitchFamily="34" charset="0"/>
              </a:defRPr>
            </a:lvl1pPr>
          </a:lstStyle>
          <a:p>
            <a:pPr>
              <a:defRPr/>
            </a:pPr>
            <a:endParaRPr lang="en-US"/>
          </a:p>
        </p:txBody>
      </p:sp>
      <p:sp>
        <p:nvSpPr>
          <p:cNvPr id="261123" name="Rectangle 3"/>
          <p:cNvSpPr>
            <a:spLocks noGrp="1" noChangeArrowheads="1"/>
          </p:cNvSpPr>
          <p:nvPr>
            <p:ph type="dt" sz="quarter" idx="1"/>
          </p:nvPr>
        </p:nvSpPr>
        <p:spPr bwMode="auto">
          <a:xfrm>
            <a:off x="3970939" y="0"/>
            <a:ext cx="3037840" cy="465221"/>
          </a:xfrm>
          <a:prstGeom prst="rect">
            <a:avLst/>
          </a:prstGeom>
          <a:noFill/>
          <a:ln w="9525">
            <a:noFill/>
            <a:miter lim="800000"/>
            <a:headEnd/>
            <a:tailEnd/>
          </a:ln>
          <a:effectLst/>
        </p:spPr>
        <p:txBody>
          <a:bodyPr vert="horz" wrap="square" lIns="91697" tIns="45849" rIns="91697" bIns="45849" numCol="1" anchor="t" anchorCtr="0" compatLnSpc="1">
            <a:prstTxWarp prst="textNoShape">
              <a:avLst/>
            </a:prstTxWarp>
          </a:bodyPr>
          <a:lstStyle>
            <a:lvl1pPr algn="r" eaLnBrk="0" hangingPunct="0">
              <a:defRPr sz="1200">
                <a:latin typeface="Arial" pitchFamily="34" charset="0"/>
              </a:defRPr>
            </a:lvl1pPr>
          </a:lstStyle>
          <a:p>
            <a:pPr>
              <a:defRPr/>
            </a:pPr>
            <a:fld id="{B49C80E0-4EB5-41BE-AA3A-2A7694D50EAD}" type="datetimeFigureOut">
              <a:rPr lang="en-US"/>
              <a:pPr>
                <a:defRPr/>
              </a:pPr>
              <a:t>03/01/2010</a:t>
            </a:fld>
            <a:endParaRPr lang="en-US"/>
          </a:p>
        </p:txBody>
      </p:sp>
      <p:sp>
        <p:nvSpPr>
          <p:cNvPr id="261124" name="Rectangle 4"/>
          <p:cNvSpPr>
            <a:spLocks noGrp="1" noChangeArrowheads="1"/>
          </p:cNvSpPr>
          <p:nvPr>
            <p:ph type="ftr" sz="quarter" idx="2"/>
          </p:nvPr>
        </p:nvSpPr>
        <p:spPr bwMode="auto">
          <a:xfrm>
            <a:off x="0" y="8829576"/>
            <a:ext cx="3037840" cy="465221"/>
          </a:xfrm>
          <a:prstGeom prst="rect">
            <a:avLst/>
          </a:prstGeom>
          <a:noFill/>
          <a:ln w="9525">
            <a:noFill/>
            <a:miter lim="800000"/>
            <a:headEnd/>
            <a:tailEnd/>
          </a:ln>
          <a:effectLst/>
        </p:spPr>
        <p:txBody>
          <a:bodyPr vert="horz" wrap="square" lIns="91697" tIns="45849" rIns="91697" bIns="45849" numCol="1" anchor="b" anchorCtr="0" compatLnSpc="1">
            <a:prstTxWarp prst="textNoShape">
              <a:avLst/>
            </a:prstTxWarp>
          </a:bodyPr>
          <a:lstStyle>
            <a:lvl1pPr algn="l" eaLnBrk="0" hangingPunct="0">
              <a:defRPr sz="1200">
                <a:latin typeface="Arial" pitchFamily="34" charset="0"/>
              </a:defRPr>
            </a:lvl1pPr>
          </a:lstStyle>
          <a:p>
            <a:pPr>
              <a:defRPr/>
            </a:pPr>
            <a:endParaRPr lang="en-US"/>
          </a:p>
        </p:txBody>
      </p:sp>
      <p:sp>
        <p:nvSpPr>
          <p:cNvPr id="261125" name="Rectangle 5"/>
          <p:cNvSpPr>
            <a:spLocks noGrp="1" noChangeArrowheads="1"/>
          </p:cNvSpPr>
          <p:nvPr>
            <p:ph type="sldNum" sz="quarter" idx="3"/>
          </p:nvPr>
        </p:nvSpPr>
        <p:spPr bwMode="auto">
          <a:xfrm>
            <a:off x="3970939" y="8829576"/>
            <a:ext cx="3037840" cy="465221"/>
          </a:xfrm>
          <a:prstGeom prst="rect">
            <a:avLst/>
          </a:prstGeom>
          <a:noFill/>
          <a:ln w="9525">
            <a:noFill/>
            <a:miter lim="800000"/>
            <a:headEnd/>
            <a:tailEnd/>
          </a:ln>
          <a:effectLst/>
        </p:spPr>
        <p:txBody>
          <a:bodyPr vert="horz" wrap="square" lIns="91697" tIns="45849" rIns="91697" bIns="45849" numCol="1" anchor="b" anchorCtr="0" compatLnSpc="1">
            <a:prstTxWarp prst="textNoShape">
              <a:avLst/>
            </a:prstTxWarp>
          </a:bodyPr>
          <a:lstStyle>
            <a:lvl1pPr algn="r" eaLnBrk="0" hangingPunct="0">
              <a:defRPr sz="1200">
                <a:latin typeface="Arial" pitchFamily="34" charset="0"/>
              </a:defRPr>
            </a:lvl1pPr>
          </a:lstStyle>
          <a:p>
            <a:pPr>
              <a:defRPr/>
            </a:pPr>
            <a:fld id="{047D1C11-8A28-431D-969C-7747CB93322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7840" cy="465221"/>
          </a:xfrm>
          <a:prstGeom prst="rect">
            <a:avLst/>
          </a:prstGeom>
          <a:noFill/>
          <a:ln w="9525">
            <a:noFill/>
            <a:miter lim="800000"/>
            <a:headEnd/>
            <a:tailEnd/>
          </a:ln>
        </p:spPr>
        <p:txBody>
          <a:bodyPr vert="horz" wrap="square" lIns="93131" tIns="46566" rIns="93131" bIns="46566" numCol="1" anchor="t" anchorCtr="0" compatLnSpc="1">
            <a:prstTxWarp prst="textNoShape">
              <a:avLst/>
            </a:prstTxWarp>
          </a:bodyPr>
          <a:lstStyle>
            <a:lvl1pPr algn="l" defTabSz="931302">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3970939" y="0"/>
            <a:ext cx="3037840" cy="465221"/>
          </a:xfrm>
          <a:prstGeom prst="rect">
            <a:avLst/>
          </a:prstGeom>
          <a:noFill/>
          <a:ln w="9525">
            <a:noFill/>
            <a:miter lim="800000"/>
            <a:headEnd/>
            <a:tailEnd/>
          </a:ln>
        </p:spPr>
        <p:txBody>
          <a:bodyPr vert="horz" wrap="square" lIns="93131" tIns="46566" rIns="93131" bIns="46566" numCol="1" anchor="t" anchorCtr="0" compatLnSpc="1">
            <a:prstTxWarp prst="textNoShape">
              <a:avLst/>
            </a:prstTxWarp>
          </a:bodyPr>
          <a:lstStyle>
            <a:lvl1pPr algn="r" defTabSz="931302">
              <a:defRPr sz="1200">
                <a:latin typeface="Calibri" pitchFamily="34" charset="0"/>
              </a:defRPr>
            </a:lvl1pPr>
          </a:lstStyle>
          <a:p>
            <a:pPr>
              <a:defRPr/>
            </a:pPr>
            <a:fld id="{E993AF2E-59BE-4C6A-A7D4-AD38366995C5}" type="datetimeFigureOut">
              <a:rPr lang="en-US"/>
              <a:pPr>
                <a:defRPr/>
              </a:pPr>
              <a:t>03/01/2010</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697" tIns="45849" rIns="91697" bIns="45849" rtlCol="0" anchor="ctr"/>
          <a:lstStyle/>
          <a:p>
            <a:pPr lvl="0"/>
            <a:endParaRPr lang="en-US" noProof="0" smtClean="0"/>
          </a:p>
        </p:txBody>
      </p:sp>
      <p:sp>
        <p:nvSpPr>
          <p:cNvPr id="5" name="Notes Placeholder 4"/>
          <p:cNvSpPr>
            <a:spLocks noGrp="1"/>
          </p:cNvSpPr>
          <p:nvPr>
            <p:ph type="body" sz="quarter" idx="3"/>
          </p:nvPr>
        </p:nvSpPr>
        <p:spPr bwMode="auto">
          <a:xfrm>
            <a:off x="701040" y="4416393"/>
            <a:ext cx="5608320" cy="4182177"/>
          </a:xfrm>
          <a:prstGeom prst="rect">
            <a:avLst/>
          </a:prstGeom>
          <a:noFill/>
          <a:ln w="9525">
            <a:noFill/>
            <a:miter lim="800000"/>
            <a:headEnd/>
            <a:tailEnd/>
          </a:ln>
        </p:spPr>
        <p:txBody>
          <a:bodyPr vert="horz" wrap="square" lIns="93131" tIns="46566" rIns="93131" bIns="465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29576"/>
            <a:ext cx="3037840" cy="465221"/>
          </a:xfrm>
          <a:prstGeom prst="rect">
            <a:avLst/>
          </a:prstGeom>
          <a:noFill/>
          <a:ln w="9525">
            <a:noFill/>
            <a:miter lim="800000"/>
            <a:headEnd/>
            <a:tailEnd/>
          </a:ln>
        </p:spPr>
        <p:txBody>
          <a:bodyPr vert="horz" wrap="square" lIns="93131" tIns="46566" rIns="93131" bIns="46566" numCol="1" anchor="b" anchorCtr="0" compatLnSpc="1">
            <a:prstTxWarp prst="textNoShape">
              <a:avLst/>
            </a:prstTxWarp>
          </a:bodyPr>
          <a:lstStyle>
            <a:lvl1pPr algn="l" defTabSz="931302">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970939" y="8829576"/>
            <a:ext cx="3037840" cy="465221"/>
          </a:xfrm>
          <a:prstGeom prst="rect">
            <a:avLst/>
          </a:prstGeom>
          <a:noFill/>
          <a:ln w="9525">
            <a:noFill/>
            <a:miter lim="800000"/>
            <a:headEnd/>
            <a:tailEnd/>
          </a:ln>
        </p:spPr>
        <p:txBody>
          <a:bodyPr vert="horz" wrap="square" lIns="93131" tIns="46566" rIns="93131" bIns="46566" numCol="1" anchor="b" anchorCtr="0" compatLnSpc="1">
            <a:prstTxWarp prst="textNoShape">
              <a:avLst/>
            </a:prstTxWarp>
          </a:bodyPr>
          <a:lstStyle>
            <a:lvl1pPr algn="r" defTabSz="931302">
              <a:defRPr sz="1200">
                <a:latin typeface="Calibri" pitchFamily="34" charset="0"/>
              </a:defRPr>
            </a:lvl1pPr>
          </a:lstStyle>
          <a:p>
            <a:pPr>
              <a:defRPr/>
            </a:pPr>
            <a:fld id="{62AF7724-08A7-4D8F-BE4A-5136A26B1A7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a:noFill/>
          <a:ln/>
        </p:spPr>
        <p:txBody>
          <a:bodyPr/>
          <a:lstStyle/>
          <a:p>
            <a:endParaRPr lang="en-US" smtClean="0"/>
          </a:p>
        </p:txBody>
      </p:sp>
      <p:sp>
        <p:nvSpPr>
          <p:cNvPr id="180228" name="Slide Number Placeholder 3"/>
          <p:cNvSpPr>
            <a:spLocks noGrp="1"/>
          </p:cNvSpPr>
          <p:nvPr>
            <p:ph type="sldNum" sz="quarter" idx="5"/>
          </p:nvPr>
        </p:nvSpPr>
        <p:spPr>
          <a:noFill/>
        </p:spPr>
        <p:txBody>
          <a:bodyPr/>
          <a:lstStyle/>
          <a:p>
            <a:pPr defTabSz="930005"/>
            <a:fld id="{7CE828D6-4FE9-4DED-B60F-4AD4A87E919C}" type="slidenum">
              <a:rPr lang="en-US" smtClean="0">
                <a:solidFill>
                  <a:srgbClr val="000000"/>
                </a:solidFill>
              </a:rPr>
              <a:pPr defTabSz="930005"/>
              <a:t>1</a:t>
            </a:fld>
            <a:endParaRPr lang="en-US" dirty="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bwMode="auto">
          <a:xfrm>
            <a:off x="1182688" y="700088"/>
            <a:ext cx="4645025" cy="3484562"/>
          </a:xfrm>
          <a:noFill/>
          <a:ln>
            <a:solidFill>
              <a:srgbClr val="000000"/>
            </a:solidFill>
            <a:miter lim="800000"/>
            <a:headEnd/>
            <a:tailEnd/>
          </a:ln>
        </p:spPr>
      </p:sp>
      <p:sp>
        <p:nvSpPr>
          <p:cNvPr id="191491" name="Rectangle 3"/>
          <p:cNvSpPr>
            <a:spLocks noGrp="1" noChangeArrowheads="1"/>
          </p:cNvSpPr>
          <p:nvPr>
            <p:ph type="body" idx="1"/>
          </p:nvPr>
        </p:nvSpPr>
        <p:spPr>
          <a:xfrm>
            <a:off x="936345" y="4416393"/>
            <a:ext cx="5137715" cy="4180573"/>
          </a:xfrm>
          <a:noFill/>
          <a:ln/>
        </p:spPr>
        <p:txBody>
          <a:bodyPr lIns="89183" tIns="44589" rIns="89183" bIns="44589"/>
          <a:lstStyle/>
          <a:p>
            <a:pPr eaLnBrk="1" hangingPunct="1"/>
            <a:endParaRPr lang="en-US" smtClean="0">
              <a:latin typeface="Arial"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84675"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8467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C0E729AC-F6C2-4D58-9D08-02CF2A2EFFF4}" type="slidenum">
              <a:rPr lang="en-US" sz="1100">
                <a:ea typeface="MS PGothic"/>
                <a:cs typeface="MS PGothic"/>
              </a:rPr>
              <a:pPr algn="r" defTabSz="889710" eaLnBrk="0" hangingPunct="0"/>
              <a:t>100</a:t>
            </a:fld>
            <a:endParaRPr lang="en-US" sz="1100" dirty="0">
              <a:ea typeface="MS PGothic"/>
              <a:cs typeface="MS PGothic"/>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85699"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8570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993C7F7F-06AC-48AD-9FDF-9841E2B5689E}" type="slidenum">
              <a:rPr lang="en-US" sz="1100">
                <a:ea typeface="MS PGothic"/>
                <a:cs typeface="MS PGothic"/>
              </a:rPr>
              <a:pPr algn="r" defTabSz="889710" eaLnBrk="0" hangingPunct="0"/>
              <a:t>101</a:t>
            </a:fld>
            <a:endParaRPr lang="en-US" sz="1100" dirty="0">
              <a:ea typeface="MS PGothic"/>
              <a:cs typeface="MS PGothic"/>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86723"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86724"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67960E8E-F184-4B38-9574-41506B07F5F2}" type="slidenum">
              <a:rPr lang="en-US" sz="1100">
                <a:ea typeface="MS PGothic"/>
                <a:cs typeface="MS PGothic"/>
              </a:rPr>
              <a:pPr algn="r" defTabSz="889710" eaLnBrk="0" hangingPunct="0"/>
              <a:t>102</a:t>
            </a:fld>
            <a:endParaRPr lang="en-US" sz="1100" dirty="0">
              <a:ea typeface="MS PGothic"/>
              <a:cs typeface="MS PGothic"/>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87747"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87748"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A82D890C-AE25-433B-9026-5874DC35970C}" type="slidenum">
              <a:rPr lang="en-US" sz="1100">
                <a:ea typeface="MS PGothic"/>
                <a:cs typeface="MS PGothic"/>
              </a:rPr>
              <a:pPr algn="r" defTabSz="889710" eaLnBrk="0" hangingPunct="0"/>
              <a:t>103</a:t>
            </a:fld>
            <a:endParaRPr lang="en-US" sz="1100" dirty="0">
              <a:ea typeface="MS PGothic"/>
              <a:cs typeface="MS PGothic"/>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p:spPr>
      </p:sp>
      <p:sp>
        <p:nvSpPr>
          <p:cNvPr id="288771" name="Notes Placeholder 2"/>
          <p:cNvSpPr>
            <a:spLocks noGrp="1"/>
          </p:cNvSpPr>
          <p:nvPr>
            <p:ph type="body" idx="1"/>
          </p:nvPr>
        </p:nvSpPr>
        <p:spPr>
          <a:noFill/>
          <a:ln/>
        </p:spPr>
        <p:txBody>
          <a:bodyPr/>
          <a:lstStyle/>
          <a:p>
            <a:endParaRPr lang="en-US" smtClean="0"/>
          </a:p>
        </p:txBody>
      </p:sp>
      <p:sp>
        <p:nvSpPr>
          <p:cNvPr id="288772" name="Slide Number Placeholder 3"/>
          <p:cNvSpPr>
            <a:spLocks noGrp="1"/>
          </p:cNvSpPr>
          <p:nvPr>
            <p:ph type="sldNum" sz="quarter" idx="5"/>
          </p:nvPr>
        </p:nvSpPr>
        <p:spPr>
          <a:noFill/>
        </p:spPr>
        <p:txBody>
          <a:bodyPr/>
          <a:lstStyle/>
          <a:p>
            <a:pPr defTabSz="930005"/>
            <a:fld id="{E03834DF-789D-456C-AECF-5C24C1FEA777}" type="slidenum">
              <a:rPr lang="en-US" smtClean="0"/>
              <a:pPr defTabSz="930005"/>
              <a:t>104</a:t>
            </a:fld>
            <a:endParaRPr lang="en-US" dirty="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89795"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28979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046A92DD-4C6A-4C0D-893D-B597B2BCE2AA}" type="slidenum">
              <a:rPr lang="en-US" sz="1100">
                <a:latin typeface="Calibri" pitchFamily="34" charset="0"/>
                <a:ea typeface="MS PGothic"/>
                <a:cs typeface="MS PGothic"/>
              </a:rPr>
              <a:pPr algn="r" defTabSz="889710" eaLnBrk="0" hangingPunct="0"/>
              <a:t>105</a:t>
            </a:fld>
            <a:endParaRPr lang="en-US" sz="1100" dirty="0">
              <a:latin typeface="Calibri" pitchFamily="34" charset="0"/>
              <a:ea typeface="MS PGothic"/>
              <a:cs typeface="MS PGothic"/>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90819"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9082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651A244F-AE50-49AA-8EA8-037B1E648CDB}" type="slidenum">
              <a:rPr lang="en-US" sz="1100">
                <a:ea typeface="MS PGothic"/>
                <a:cs typeface="MS PGothic"/>
              </a:rPr>
              <a:pPr algn="r" defTabSz="889710" eaLnBrk="0" hangingPunct="0"/>
              <a:t>106</a:t>
            </a:fld>
            <a:endParaRPr lang="en-US" sz="1100" dirty="0">
              <a:ea typeface="MS PGothic"/>
              <a:cs typeface="MS PGothic"/>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91843"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91844"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47F73DC8-53D1-4687-BCEB-EE76EBFE6EBA}" type="slidenum">
              <a:rPr lang="en-US" sz="1100">
                <a:ea typeface="MS PGothic"/>
                <a:cs typeface="MS PGothic"/>
              </a:rPr>
              <a:pPr algn="r" defTabSz="889710" eaLnBrk="0" hangingPunct="0"/>
              <a:t>107</a:t>
            </a:fld>
            <a:endParaRPr lang="en-US" sz="1100" dirty="0">
              <a:ea typeface="MS PGothic"/>
              <a:cs typeface="MS PGothic"/>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p:spPr>
      </p:sp>
      <p:sp>
        <p:nvSpPr>
          <p:cNvPr id="292867" name="Notes Placeholder 2"/>
          <p:cNvSpPr>
            <a:spLocks noGrp="1"/>
          </p:cNvSpPr>
          <p:nvPr>
            <p:ph type="body" idx="1"/>
          </p:nvPr>
        </p:nvSpPr>
        <p:spPr>
          <a:noFill/>
          <a:ln/>
        </p:spPr>
        <p:txBody>
          <a:bodyPr lIns="93141" tIns="46571" rIns="93141" bIns="46571"/>
          <a:lstStyle/>
          <a:p>
            <a:endParaRPr lang="en-US" smtClean="0"/>
          </a:p>
        </p:txBody>
      </p:sp>
      <p:sp>
        <p:nvSpPr>
          <p:cNvPr id="292868"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41" tIns="46571" rIns="93141" bIns="46571" anchor="b"/>
          <a:lstStyle/>
          <a:p>
            <a:pPr algn="r" defTabSz="930005"/>
            <a:fld id="{EF7CADE7-A752-4333-BDA4-01A6190C36D1}" type="slidenum">
              <a:rPr lang="en-US" sz="1200">
                <a:latin typeface="Calibri" pitchFamily="34" charset="0"/>
              </a:rPr>
              <a:pPr algn="r" defTabSz="930005"/>
              <a:t>108</a:t>
            </a:fld>
            <a:endParaRPr lang="en-US" sz="1200" dirty="0">
              <a:latin typeface="Calibri"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93891"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93892"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7AD27650-1E1B-44D7-857C-03A5B72D35DF}" type="slidenum">
              <a:rPr lang="en-US" sz="1100">
                <a:ea typeface="MS PGothic"/>
                <a:cs typeface="MS PGothic"/>
              </a:rPr>
              <a:pPr algn="r" defTabSz="889710" eaLnBrk="0" hangingPunct="0"/>
              <a:t>109</a:t>
            </a:fld>
            <a:endParaRPr lang="en-US" sz="1100" dirty="0">
              <a:ea typeface="MS PGothic"/>
              <a:cs typeface="MS P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193539"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19354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E322DE12-11C9-4B65-8AD0-096C42F25943}" type="slidenum">
              <a:rPr lang="en-US" sz="1100">
                <a:latin typeface="Calibri" pitchFamily="34" charset="0"/>
                <a:ea typeface="MS PGothic"/>
                <a:cs typeface="MS PGothic"/>
              </a:rPr>
              <a:pPr algn="r" defTabSz="889710" eaLnBrk="0" hangingPunct="0"/>
              <a:t>11</a:t>
            </a:fld>
            <a:endParaRPr lang="en-US" sz="1100" dirty="0">
              <a:latin typeface="Calibri" pitchFamily="34" charset="0"/>
              <a:ea typeface="MS PGothic"/>
              <a:cs typeface="MS PGothic"/>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p:spPr>
      </p:sp>
      <p:sp>
        <p:nvSpPr>
          <p:cNvPr id="294915" name="Notes Placeholder 2"/>
          <p:cNvSpPr>
            <a:spLocks noGrp="1"/>
          </p:cNvSpPr>
          <p:nvPr>
            <p:ph type="body" idx="1"/>
          </p:nvPr>
        </p:nvSpPr>
        <p:spPr>
          <a:noFill/>
          <a:ln/>
        </p:spPr>
        <p:txBody>
          <a:bodyPr/>
          <a:lstStyle/>
          <a:p>
            <a:endParaRPr lang="en-US" smtClean="0"/>
          </a:p>
        </p:txBody>
      </p:sp>
      <p:sp>
        <p:nvSpPr>
          <p:cNvPr id="294916" name="Slide Number Placeholder 3"/>
          <p:cNvSpPr>
            <a:spLocks noGrp="1"/>
          </p:cNvSpPr>
          <p:nvPr>
            <p:ph type="sldNum" sz="quarter" idx="5"/>
          </p:nvPr>
        </p:nvSpPr>
        <p:spPr>
          <a:noFill/>
        </p:spPr>
        <p:txBody>
          <a:bodyPr/>
          <a:lstStyle/>
          <a:p>
            <a:pPr defTabSz="930005"/>
            <a:fld id="{D180C8EA-C9A5-4FEF-9A87-A56D0CA291D3}" type="slidenum">
              <a:rPr lang="en-US" smtClean="0"/>
              <a:pPr defTabSz="930005"/>
              <a:t>110</a:t>
            </a:fld>
            <a:endParaRPr lang="en-US" dirty="0"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95939"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29594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51EE90FA-EF05-476C-BC4B-2E8D3A34E6BB}" type="slidenum">
              <a:rPr lang="en-US" sz="1100">
                <a:latin typeface="Calibri" pitchFamily="34" charset="0"/>
                <a:ea typeface="MS PGothic"/>
                <a:cs typeface="MS PGothic"/>
              </a:rPr>
              <a:pPr algn="r" defTabSz="889710" eaLnBrk="0" hangingPunct="0"/>
              <a:t>111</a:t>
            </a:fld>
            <a:endParaRPr lang="en-US" sz="1100" dirty="0">
              <a:latin typeface="Calibri" pitchFamily="34" charset="0"/>
              <a:ea typeface="MS PGothic"/>
              <a:cs typeface="MS PGothic"/>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96963"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296964"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0A369F29-3414-4E68-B52B-EF34D1085110}" type="slidenum">
              <a:rPr lang="en-US" sz="1100">
                <a:latin typeface="Calibri" pitchFamily="34" charset="0"/>
                <a:ea typeface="MS PGothic"/>
                <a:cs typeface="MS PGothic"/>
              </a:rPr>
              <a:pPr algn="r" defTabSz="889710" eaLnBrk="0" hangingPunct="0"/>
              <a:t>112</a:t>
            </a:fld>
            <a:endParaRPr lang="en-US" sz="1100" dirty="0">
              <a:latin typeface="Calibri" pitchFamily="34" charset="0"/>
              <a:ea typeface="MS PGothic"/>
              <a:cs typeface="MS PGothic"/>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97987"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97988"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EF4E022A-B53C-48AD-AC11-8C9987A41555}" type="slidenum">
              <a:rPr lang="en-US" sz="1100">
                <a:ea typeface="MS PGothic"/>
                <a:cs typeface="MS PGothic"/>
              </a:rPr>
              <a:pPr algn="r" defTabSz="889710" eaLnBrk="0" hangingPunct="0"/>
              <a:t>113</a:t>
            </a:fld>
            <a:endParaRPr lang="en-US" sz="1100" dirty="0">
              <a:ea typeface="MS PGothic"/>
              <a:cs typeface="MS PGothic"/>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p:spPr>
      </p:sp>
      <p:sp>
        <p:nvSpPr>
          <p:cNvPr id="299011" name="Notes Placeholder 2"/>
          <p:cNvSpPr>
            <a:spLocks noGrp="1"/>
          </p:cNvSpPr>
          <p:nvPr>
            <p:ph type="body" idx="1"/>
          </p:nvPr>
        </p:nvSpPr>
        <p:spPr>
          <a:noFill/>
          <a:ln/>
        </p:spPr>
        <p:txBody>
          <a:bodyPr lIns="93141" tIns="46571" rIns="93141" bIns="46571"/>
          <a:lstStyle/>
          <a:p>
            <a:endParaRPr lang="en-US" smtClean="0"/>
          </a:p>
        </p:txBody>
      </p:sp>
      <p:sp>
        <p:nvSpPr>
          <p:cNvPr id="299012"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41" tIns="46571" rIns="93141" bIns="46571" anchor="b"/>
          <a:lstStyle/>
          <a:p>
            <a:pPr algn="r" defTabSz="930005"/>
            <a:fld id="{A426ACAD-CFF1-4B57-B4A7-6C4715A9C3AB}" type="slidenum">
              <a:rPr lang="en-US" sz="1200">
                <a:latin typeface="Calibri" pitchFamily="34" charset="0"/>
              </a:rPr>
              <a:pPr algn="r" defTabSz="930005"/>
              <a:t>114</a:t>
            </a:fld>
            <a:endParaRPr lang="en-US" sz="1200" dirty="0">
              <a:latin typeface="Calibri"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00035"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0003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3DA8A747-C004-4654-91E1-068538F3FED7}" type="slidenum">
              <a:rPr lang="en-US" sz="1100">
                <a:ea typeface="MS PGothic"/>
                <a:cs typeface="MS PGothic"/>
              </a:rPr>
              <a:pPr algn="r" defTabSz="889710" eaLnBrk="0" hangingPunct="0"/>
              <a:t>115</a:t>
            </a:fld>
            <a:endParaRPr lang="en-US" sz="1100" dirty="0">
              <a:ea typeface="MS PGothic"/>
              <a:cs typeface="MS PGothic"/>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01059"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0106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078E725B-20EF-4F21-ADD4-55CEFBE376F4}" type="slidenum">
              <a:rPr lang="en-US" sz="1100">
                <a:ea typeface="MS PGothic"/>
                <a:cs typeface="MS PGothic"/>
              </a:rPr>
              <a:pPr algn="r" defTabSz="889710" eaLnBrk="0" hangingPunct="0"/>
              <a:t>116</a:t>
            </a:fld>
            <a:endParaRPr lang="en-US" sz="1100" dirty="0">
              <a:ea typeface="MS PGothic"/>
              <a:cs typeface="MS PGothic"/>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02083"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02084"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FE1049AD-B08E-4A63-885F-F741BA39B289}" type="slidenum">
              <a:rPr lang="en-US" sz="1100">
                <a:ea typeface="MS PGothic"/>
                <a:cs typeface="MS PGothic"/>
              </a:rPr>
              <a:pPr algn="r" defTabSz="889710" eaLnBrk="0" hangingPunct="0"/>
              <a:t>117</a:t>
            </a:fld>
            <a:endParaRPr lang="en-US" sz="1100" dirty="0">
              <a:ea typeface="MS PGothic"/>
              <a:cs typeface="MS PGothic"/>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03107"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03108"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5A6892FF-B655-4E92-81F6-6CBC795BB80A}" type="slidenum">
              <a:rPr lang="en-US" sz="1100">
                <a:ea typeface="MS PGothic"/>
                <a:cs typeface="MS PGothic"/>
              </a:rPr>
              <a:pPr algn="r" defTabSz="889710" eaLnBrk="0" hangingPunct="0"/>
              <a:t>118</a:t>
            </a:fld>
            <a:endParaRPr lang="en-US" sz="1100" dirty="0">
              <a:ea typeface="MS PGothic"/>
              <a:cs typeface="MS PGothic"/>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04131"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04132"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C0392334-FDB0-41B1-AD97-1C705E16DB22}" type="slidenum">
              <a:rPr lang="en-US" sz="1100">
                <a:ea typeface="MS PGothic"/>
                <a:cs typeface="MS PGothic"/>
              </a:rPr>
              <a:pPr algn="r" defTabSz="889710" eaLnBrk="0" hangingPunct="0"/>
              <a:t>119</a:t>
            </a:fld>
            <a:endParaRPr lang="en-US" sz="1100" dirty="0">
              <a:ea typeface="MS PGothic"/>
              <a:cs typeface="MS PGothic"/>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94564"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31" tIns="46566" rIns="93131" bIns="46566" anchor="b"/>
          <a:lstStyle/>
          <a:p>
            <a:pPr algn="r" defTabSz="926781"/>
            <a:fld id="{BC58A255-250E-44C0-A008-97C98A7BA834}" type="slidenum">
              <a:rPr lang="en-US" sz="1200">
                <a:latin typeface="Calibri" pitchFamily="34" charset="0"/>
              </a:rPr>
              <a:pPr algn="r" defTabSz="926781"/>
              <a:t>12</a:t>
            </a:fld>
            <a:endParaRPr lang="en-US" sz="1200" dirty="0">
              <a:latin typeface="Calibri" pitchFamily="34"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2AF7724-08A7-4D8F-BE4A-5136A26B1A7C}" type="slidenum">
              <a:rPr lang="en-US" smtClean="0"/>
              <a:pPr>
                <a:defRPr/>
              </a:pPr>
              <a:t>120</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05155"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0515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18B77B89-16FB-416D-98FA-E3BF1B0EDCE5}" type="slidenum">
              <a:rPr lang="en-US" sz="1100">
                <a:ea typeface="MS PGothic"/>
                <a:cs typeface="MS PGothic"/>
              </a:rPr>
              <a:pPr algn="r" defTabSz="889710" eaLnBrk="0" hangingPunct="0"/>
              <a:t>121</a:t>
            </a:fld>
            <a:endParaRPr lang="en-US" sz="1100" dirty="0">
              <a:ea typeface="MS PGothic"/>
              <a:cs typeface="MS PGothic"/>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06179"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0618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972B95FC-2104-49B1-A6C6-05A3BC059E96}" type="slidenum">
              <a:rPr lang="en-US" sz="1100">
                <a:ea typeface="MS PGothic"/>
                <a:cs typeface="MS PGothic"/>
              </a:rPr>
              <a:pPr algn="r" defTabSz="889710" eaLnBrk="0" hangingPunct="0"/>
              <a:t>122</a:t>
            </a:fld>
            <a:endParaRPr lang="en-US" sz="1100" dirty="0">
              <a:ea typeface="MS PGothic"/>
              <a:cs typeface="MS PGothic"/>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07203"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07204"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EE142635-66E4-47C5-BBC5-A0F23E05B5CF}" type="slidenum">
              <a:rPr lang="en-US" sz="1100">
                <a:ea typeface="MS PGothic"/>
                <a:cs typeface="MS PGothic"/>
              </a:rPr>
              <a:pPr algn="r" defTabSz="889710" eaLnBrk="0" hangingPunct="0"/>
              <a:t>123</a:t>
            </a:fld>
            <a:endParaRPr lang="en-US" sz="1100" dirty="0">
              <a:ea typeface="MS PGothic"/>
              <a:cs typeface="MS PGothic"/>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08227"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08228"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D640269E-AFC4-41C4-9E86-49AB0EB682DB}" type="slidenum">
              <a:rPr lang="en-US" sz="1100">
                <a:ea typeface="MS PGothic"/>
                <a:cs typeface="MS PGothic"/>
              </a:rPr>
              <a:pPr algn="r" defTabSz="889710" eaLnBrk="0" hangingPunct="0"/>
              <a:t>124</a:t>
            </a:fld>
            <a:endParaRPr lang="en-US" sz="1100" dirty="0">
              <a:ea typeface="MS PGothic"/>
              <a:cs typeface="MS PGothic"/>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09251"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09252"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E6BBE769-4E87-4E03-B57B-AF97B07FEEC2}" type="slidenum">
              <a:rPr lang="en-US" sz="1100">
                <a:ea typeface="MS PGothic"/>
                <a:cs typeface="MS PGothic"/>
              </a:rPr>
              <a:pPr algn="r" defTabSz="889710" eaLnBrk="0" hangingPunct="0"/>
              <a:t>125</a:t>
            </a:fld>
            <a:endParaRPr lang="en-US" sz="1100" dirty="0">
              <a:ea typeface="MS PGothic"/>
              <a:cs typeface="MS PGothic"/>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10275"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1027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D04EC9CE-86FE-4CB3-A14D-1577689C1D15}" type="slidenum">
              <a:rPr lang="en-US" sz="1100">
                <a:ea typeface="MS PGothic"/>
                <a:cs typeface="MS PGothic"/>
              </a:rPr>
              <a:pPr algn="r" defTabSz="889710" eaLnBrk="0" hangingPunct="0"/>
              <a:t>126</a:t>
            </a:fld>
            <a:endParaRPr lang="en-US" sz="1100" dirty="0">
              <a:ea typeface="MS PGothic"/>
              <a:cs typeface="MS PGothic"/>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11299"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1130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A038622C-0A09-4444-836A-4E562D60F617}" type="slidenum">
              <a:rPr lang="en-US" sz="1100">
                <a:ea typeface="MS PGothic"/>
                <a:cs typeface="MS PGothic"/>
              </a:rPr>
              <a:pPr algn="r" defTabSz="889710" eaLnBrk="0" hangingPunct="0"/>
              <a:t>127</a:t>
            </a:fld>
            <a:endParaRPr lang="en-US" sz="1100" dirty="0">
              <a:ea typeface="MS PGothic"/>
              <a:cs typeface="MS PGothic"/>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noFill/>
          <a:ln>
            <a:solidFill>
              <a:srgbClr val="000000"/>
            </a:solidFill>
            <a:miter lim="800000"/>
            <a:headEnd/>
            <a:tailEnd/>
          </a:ln>
        </p:spPr>
      </p:sp>
      <p:sp>
        <p:nvSpPr>
          <p:cNvPr id="312323" name="Notes Placeholder 2"/>
          <p:cNvSpPr>
            <a:spLocks noGrp="1"/>
          </p:cNvSpPr>
          <p:nvPr>
            <p:ph type="body" idx="1"/>
          </p:nvPr>
        </p:nvSpPr>
        <p:spPr>
          <a:noFill/>
          <a:ln/>
        </p:spPr>
        <p:txBody>
          <a:bodyPr lIns="93141" tIns="46571" rIns="93141" bIns="46571"/>
          <a:lstStyle/>
          <a:p>
            <a:endParaRPr lang="en-US" smtClean="0"/>
          </a:p>
        </p:txBody>
      </p:sp>
      <p:sp>
        <p:nvSpPr>
          <p:cNvPr id="312324"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41" tIns="46571" rIns="93141" bIns="46571" anchor="b"/>
          <a:lstStyle/>
          <a:p>
            <a:pPr algn="r" defTabSz="930005"/>
            <a:fld id="{04801CC3-933F-4C11-9804-6D75360931A0}" type="slidenum">
              <a:rPr lang="en-US" sz="1200">
                <a:latin typeface="Calibri" pitchFamily="34" charset="0"/>
              </a:rPr>
              <a:pPr algn="r" defTabSz="930005"/>
              <a:t>128</a:t>
            </a:fld>
            <a:endParaRPr lang="en-US" sz="1200" dirty="0">
              <a:latin typeface="Calibri" pitchFamily="34"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p:spPr>
      </p:sp>
      <p:sp>
        <p:nvSpPr>
          <p:cNvPr id="313347" name="Notes Placeholder 2"/>
          <p:cNvSpPr>
            <a:spLocks noGrp="1"/>
          </p:cNvSpPr>
          <p:nvPr>
            <p:ph type="body" idx="1"/>
          </p:nvPr>
        </p:nvSpPr>
        <p:spPr>
          <a:noFill/>
          <a:ln/>
        </p:spPr>
        <p:txBody>
          <a:bodyPr lIns="93141" tIns="46571" rIns="93141" bIns="46571"/>
          <a:lstStyle/>
          <a:p>
            <a:endParaRPr lang="en-US" smtClean="0"/>
          </a:p>
        </p:txBody>
      </p:sp>
      <p:sp>
        <p:nvSpPr>
          <p:cNvPr id="313348"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41" tIns="46571" rIns="93141" bIns="46571" anchor="b"/>
          <a:lstStyle/>
          <a:p>
            <a:pPr algn="r" defTabSz="930005"/>
            <a:fld id="{772ABBB3-C339-4643-9393-C6137AEEB83F}" type="slidenum">
              <a:rPr lang="en-US" sz="1200">
                <a:latin typeface="Calibri" pitchFamily="34" charset="0"/>
              </a:rPr>
              <a:pPr algn="r" defTabSz="930005"/>
              <a:t>129</a:t>
            </a:fld>
            <a:endParaRPr lang="en-US" sz="1200"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a:noFill/>
          <a:ln/>
        </p:spPr>
        <p:txBody>
          <a:bodyPr/>
          <a:lstStyle/>
          <a:p>
            <a:endParaRPr lang="en-US" smtClean="0"/>
          </a:p>
        </p:txBody>
      </p:sp>
      <p:sp>
        <p:nvSpPr>
          <p:cNvPr id="195588" name="Slide Number Placeholder 3"/>
          <p:cNvSpPr>
            <a:spLocks noGrp="1"/>
          </p:cNvSpPr>
          <p:nvPr>
            <p:ph type="sldNum" sz="quarter" idx="5"/>
          </p:nvPr>
        </p:nvSpPr>
        <p:spPr>
          <a:noFill/>
        </p:spPr>
        <p:txBody>
          <a:bodyPr/>
          <a:lstStyle/>
          <a:p>
            <a:pPr defTabSz="930005"/>
            <a:fld id="{D07DCB0C-2A55-41DF-AF92-210BFF5EEE23}" type="slidenum">
              <a:rPr lang="en-US" smtClean="0"/>
              <a:pPr defTabSz="930005"/>
              <a:t>13</a:t>
            </a:fld>
            <a:endParaRPr lang="en-US" dirty="0"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noFill/>
          <a:ln>
            <a:solidFill>
              <a:srgbClr val="000000"/>
            </a:solidFill>
            <a:miter lim="800000"/>
            <a:headEnd/>
            <a:tailEnd/>
          </a:ln>
        </p:spPr>
      </p:sp>
      <p:sp>
        <p:nvSpPr>
          <p:cNvPr id="314371" name="Notes Placeholder 2"/>
          <p:cNvSpPr>
            <a:spLocks noGrp="1"/>
          </p:cNvSpPr>
          <p:nvPr>
            <p:ph type="body" idx="1"/>
          </p:nvPr>
        </p:nvSpPr>
        <p:spPr>
          <a:noFill/>
          <a:ln/>
        </p:spPr>
        <p:txBody>
          <a:bodyPr lIns="93141" tIns="46571" rIns="93141" bIns="46571"/>
          <a:lstStyle/>
          <a:p>
            <a:endParaRPr lang="en-US" smtClean="0"/>
          </a:p>
        </p:txBody>
      </p:sp>
      <p:sp>
        <p:nvSpPr>
          <p:cNvPr id="314372"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41" tIns="46571" rIns="93141" bIns="46571" anchor="b"/>
          <a:lstStyle/>
          <a:p>
            <a:pPr algn="r" defTabSz="930005"/>
            <a:fld id="{836AF892-9C5A-448B-BC80-8E375C0F4F62}" type="slidenum">
              <a:rPr lang="en-US" sz="1200">
                <a:latin typeface="Calibri" pitchFamily="34" charset="0"/>
              </a:rPr>
              <a:pPr algn="r" defTabSz="930005"/>
              <a:t>130</a:t>
            </a:fld>
            <a:endParaRPr lang="en-US" sz="1200" dirty="0">
              <a:latin typeface="Calibri"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15395"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1539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E0331C68-79C1-4163-97BD-959A2250617D}" type="slidenum">
              <a:rPr lang="en-US" sz="1100">
                <a:ea typeface="MS PGothic"/>
                <a:cs typeface="MS PGothic"/>
              </a:rPr>
              <a:pPr algn="r" defTabSz="889710" eaLnBrk="0" hangingPunct="0"/>
              <a:t>131</a:t>
            </a:fld>
            <a:endParaRPr lang="en-US" sz="1100" dirty="0">
              <a:ea typeface="MS PGothic"/>
              <a:cs typeface="MS PGothic"/>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16419"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1642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19EFEDAD-8A75-4035-875A-A9149154B933}" type="slidenum">
              <a:rPr lang="en-US" sz="1100">
                <a:ea typeface="MS PGothic"/>
                <a:cs typeface="MS PGothic"/>
              </a:rPr>
              <a:pPr algn="r" defTabSz="889710" eaLnBrk="0" hangingPunct="0"/>
              <a:t>132</a:t>
            </a:fld>
            <a:endParaRPr lang="en-US" sz="1100" dirty="0">
              <a:ea typeface="MS PGothic"/>
              <a:cs typeface="MS PGothic"/>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17443"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17444"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CA66A12D-98D9-4DFC-9F7A-FA62E0AB3904}" type="slidenum">
              <a:rPr lang="en-US" sz="1100">
                <a:ea typeface="MS PGothic"/>
                <a:cs typeface="MS PGothic"/>
              </a:rPr>
              <a:pPr algn="r" defTabSz="889710" eaLnBrk="0" hangingPunct="0"/>
              <a:t>133</a:t>
            </a:fld>
            <a:endParaRPr lang="en-US" sz="1100" dirty="0">
              <a:ea typeface="MS PGothic"/>
              <a:cs typeface="MS PGothic"/>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17443"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17444"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CA66A12D-98D9-4DFC-9F7A-FA62E0AB3904}" type="slidenum">
              <a:rPr lang="en-US" sz="1100">
                <a:ea typeface="MS PGothic"/>
                <a:cs typeface="MS PGothic"/>
              </a:rPr>
              <a:pPr algn="r" defTabSz="889710" eaLnBrk="0" hangingPunct="0"/>
              <a:t>134</a:t>
            </a:fld>
            <a:endParaRPr lang="en-US" sz="1100" dirty="0">
              <a:ea typeface="MS PGothic"/>
              <a:cs typeface="MS PGothic"/>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18467"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18468"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49746DF0-55C1-4E7F-901F-AF372498BC22}" type="slidenum">
              <a:rPr lang="en-US" sz="1100">
                <a:ea typeface="MS PGothic"/>
                <a:cs typeface="MS PGothic"/>
              </a:rPr>
              <a:pPr algn="r" defTabSz="889710" eaLnBrk="0" hangingPunct="0"/>
              <a:t>135</a:t>
            </a:fld>
            <a:endParaRPr lang="en-US" sz="1100" dirty="0">
              <a:ea typeface="MS PGothic"/>
              <a:cs typeface="MS PGothic"/>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19491"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319492"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B45EA570-E4B0-4B8B-B22B-FB7DA4E412C5}" type="slidenum">
              <a:rPr lang="en-US" sz="1100">
                <a:latin typeface="Calibri" pitchFamily="34" charset="0"/>
                <a:ea typeface="MS PGothic"/>
                <a:cs typeface="MS PGothic"/>
              </a:rPr>
              <a:pPr algn="r" defTabSz="889710" eaLnBrk="0" hangingPunct="0"/>
              <a:t>136</a:t>
            </a:fld>
            <a:endParaRPr lang="en-US" sz="1100" dirty="0">
              <a:latin typeface="Calibri" pitchFamily="34" charset="0"/>
              <a:ea typeface="MS PGothic"/>
              <a:cs typeface="MS PGothic"/>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320516"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31" tIns="46566" rIns="93131" bIns="46566" anchor="b"/>
          <a:lstStyle/>
          <a:p>
            <a:pPr algn="r" defTabSz="926781"/>
            <a:fld id="{5272DD65-1A08-4DC2-B216-8DB29A704EB0}" type="slidenum">
              <a:rPr lang="en-US" sz="1200">
                <a:latin typeface="Calibri" pitchFamily="34" charset="0"/>
              </a:rPr>
              <a:pPr algn="r" defTabSz="926781"/>
              <a:t>137</a:t>
            </a:fld>
            <a:endParaRPr lang="en-US" sz="1200" dirty="0">
              <a:latin typeface="Calibri" pitchFamily="34"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bwMode="auto">
          <a:noFill/>
          <a:ln>
            <a:solidFill>
              <a:srgbClr val="000000"/>
            </a:solidFill>
            <a:miter lim="800000"/>
            <a:headEnd/>
            <a:tailEnd/>
          </a:ln>
        </p:spPr>
      </p:sp>
      <p:sp>
        <p:nvSpPr>
          <p:cNvPr id="321539" name="Notes Placeholder 2"/>
          <p:cNvSpPr>
            <a:spLocks noGrp="1"/>
          </p:cNvSpPr>
          <p:nvPr>
            <p:ph type="body" idx="1"/>
          </p:nvPr>
        </p:nvSpPr>
        <p:spPr>
          <a:noFill/>
          <a:ln/>
        </p:spPr>
        <p:txBody>
          <a:bodyPr/>
          <a:lstStyle/>
          <a:p>
            <a:endParaRPr lang="en-US" smtClean="0"/>
          </a:p>
        </p:txBody>
      </p:sp>
      <p:sp>
        <p:nvSpPr>
          <p:cNvPr id="321540" name="Slide Number Placeholder 3"/>
          <p:cNvSpPr>
            <a:spLocks noGrp="1"/>
          </p:cNvSpPr>
          <p:nvPr>
            <p:ph type="sldNum" sz="quarter" idx="5"/>
          </p:nvPr>
        </p:nvSpPr>
        <p:spPr>
          <a:noFill/>
        </p:spPr>
        <p:txBody>
          <a:bodyPr/>
          <a:lstStyle/>
          <a:p>
            <a:pPr defTabSz="930005"/>
            <a:fld id="{9DA03E05-5289-4C3D-931A-6304C569D0EF}" type="slidenum">
              <a:rPr lang="en-US" smtClean="0"/>
              <a:pPr defTabSz="930005"/>
              <a:t>138</a:t>
            </a:fld>
            <a:endParaRPr lang="en-US" dirty="0"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22563"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322564"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7843FC74-6F18-48C3-9604-B27D11481AD3}" type="slidenum">
              <a:rPr lang="en-US" sz="1100">
                <a:latin typeface="Calibri" pitchFamily="34" charset="0"/>
                <a:ea typeface="MS PGothic"/>
                <a:cs typeface="MS PGothic"/>
              </a:rPr>
              <a:pPr algn="r" defTabSz="889710" eaLnBrk="0" hangingPunct="0"/>
              <a:t>139</a:t>
            </a:fld>
            <a:endParaRPr lang="en-US" sz="1100" dirty="0">
              <a:latin typeface="Calibri" pitchFamily="34" charset="0"/>
              <a:ea typeface="MS PGothic"/>
              <a:cs typeface="MS P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2AF7724-08A7-4D8F-BE4A-5136A26B1A7C}" type="slidenum">
              <a:rPr lang="en-US" smtClean="0"/>
              <a:pPr>
                <a:defRPr/>
              </a:pPr>
              <a:t>14</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23587"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23588"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BEDB251B-6F34-45E0-9A4F-50EF6088E5DA}" type="slidenum">
              <a:rPr lang="en-US" sz="1100">
                <a:ea typeface="MS PGothic"/>
                <a:cs typeface="MS PGothic"/>
              </a:rPr>
              <a:pPr algn="r" defTabSz="889710" eaLnBrk="0" hangingPunct="0"/>
              <a:t>140</a:t>
            </a:fld>
            <a:endParaRPr lang="en-US" sz="1100" dirty="0">
              <a:ea typeface="MS PGothic"/>
              <a:cs typeface="MS PGothic"/>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24611"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24612"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8F8BB61C-F28B-421B-B403-F315F328B634}" type="slidenum">
              <a:rPr lang="en-US" sz="1100">
                <a:ea typeface="MS PGothic"/>
                <a:cs typeface="MS PGothic"/>
              </a:rPr>
              <a:pPr algn="r" defTabSz="889710" eaLnBrk="0" hangingPunct="0"/>
              <a:t>141</a:t>
            </a:fld>
            <a:endParaRPr lang="en-US" sz="1100" dirty="0">
              <a:ea typeface="MS PGothic"/>
              <a:cs typeface="MS PGothic"/>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25635"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2563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89B28F32-C62D-4260-8D9D-4FF27E9A2619}" type="slidenum">
              <a:rPr lang="en-US" sz="1100">
                <a:ea typeface="MS PGothic"/>
                <a:cs typeface="MS PGothic"/>
              </a:rPr>
              <a:pPr algn="r" defTabSz="889710" eaLnBrk="0" hangingPunct="0"/>
              <a:t>142</a:t>
            </a:fld>
            <a:endParaRPr lang="en-US" sz="1100" dirty="0">
              <a:ea typeface="MS PGothic"/>
              <a:cs typeface="MS PGothic"/>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26659"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2666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4FDD8589-98FA-4619-B842-2B964F9F9123}" type="slidenum">
              <a:rPr lang="en-US" sz="1100">
                <a:ea typeface="MS PGothic"/>
                <a:cs typeface="MS PGothic"/>
              </a:rPr>
              <a:pPr algn="r" defTabSz="889710" eaLnBrk="0" hangingPunct="0"/>
              <a:t>143</a:t>
            </a:fld>
            <a:endParaRPr lang="en-US" sz="1100" dirty="0">
              <a:ea typeface="MS PGothic"/>
              <a:cs typeface="MS PGothic"/>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27683"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27684"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036EE1A9-15DB-42BC-8A76-5EA1C90495B7}" type="slidenum">
              <a:rPr lang="en-US" sz="1100">
                <a:ea typeface="MS PGothic"/>
                <a:cs typeface="MS PGothic"/>
              </a:rPr>
              <a:pPr algn="r" defTabSz="889710" eaLnBrk="0" hangingPunct="0"/>
              <a:t>144</a:t>
            </a:fld>
            <a:endParaRPr lang="en-US" sz="1100" dirty="0">
              <a:ea typeface="MS PGothic"/>
              <a:cs typeface="MS PGothic"/>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p:spPr>
      </p:sp>
      <p:sp>
        <p:nvSpPr>
          <p:cNvPr id="328707" name="Notes Placeholder 2"/>
          <p:cNvSpPr>
            <a:spLocks noGrp="1"/>
          </p:cNvSpPr>
          <p:nvPr>
            <p:ph type="body" idx="1"/>
          </p:nvPr>
        </p:nvSpPr>
        <p:spPr>
          <a:noFill/>
          <a:ln/>
        </p:spPr>
        <p:txBody>
          <a:bodyPr lIns="93141" tIns="46571" rIns="93141" bIns="46571"/>
          <a:lstStyle/>
          <a:p>
            <a:endParaRPr lang="en-US" smtClean="0"/>
          </a:p>
        </p:txBody>
      </p:sp>
      <p:sp>
        <p:nvSpPr>
          <p:cNvPr id="328708"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41" tIns="46571" rIns="93141" bIns="46571" anchor="b"/>
          <a:lstStyle/>
          <a:p>
            <a:pPr algn="r" defTabSz="930005"/>
            <a:fld id="{94566ED2-249F-4D9E-B294-5558245533B5}" type="slidenum">
              <a:rPr lang="en-US" sz="1200">
                <a:latin typeface="Calibri" pitchFamily="34" charset="0"/>
              </a:rPr>
              <a:pPr algn="r" defTabSz="930005"/>
              <a:t>145</a:t>
            </a:fld>
            <a:endParaRPr lang="en-US" sz="1200" dirty="0">
              <a:latin typeface="Calibri" pitchFamily="34"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29731"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29732"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635398C2-8177-4E0E-BD35-0487E9769D4D}" type="slidenum">
              <a:rPr lang="en-US" sz="1100">
                <a:ea typeface="MS PGothic"/>
                <a:cs typeface="MS PGothic"/>
              </a:rPr>
              <a:pPr algn="r" defTabSz="889710" eaLnBrk="0" hangingPunct="0"/>
              <a:t>146</a:t>
            </a:fld>
            <a:endParaRPr lang="en-US" sz="1100" dirty="0">
              <a:ea typeface="MS PGothic"/>
              <a:cs typeface="MS PGothic"/>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30755"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3075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8FB48FC1-B374-41FB-8F0D-1B7D4A0200C2}" type="slidenum">
              <a:rPr lang="en-US" sz="1100">
                <a:ea typeface="MS PGothic"/>
                <a:cs typeface="MS PGothic"/>
              </a:rPr>
              <a:pPr algn="r" defTabSz="889710" eaLnBrk="0" hangingPunct="0"/>
              <a:t>147</a:t>
            </a:fld>
            <a:endParaRPr lang="en-US" sz="1100" dirty="0">
              <a:ea typeface="MS PGothic"/>
              <a:cs typeface="MS PGothic"/>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31779"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33178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6C91D9B5-A786-40FA-8E12-541502CD1A6B}" type="slidenum">
              <a:rPr lang="en-US" sz="1100">
                <a:latin typeface="Calibri" pitchFamily="34" charset="0"/>
                <a:ea typeface="MS PGothic"/>
                <a:cs typeface="MS PGothic"/>
              </a:rPr>
              <a:pPr algn="r" defTabSz="889710" eaLnBrk="0" hangingPunct="0"/>
              <a:t>148</a:t>
            </a:fld>
            <a:endParaRPr lang="en-US" sz="1100" dirty="0">
              <a:latin typeface="Calibri" pitchFamily="34" charset="0"/>
              <a:ea typeface="MS PGothic"/>
              <a:cs typeface="MS PGothic"/>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p:spPr>
      </p:sp>
      <p:sp>
        <p:nvSpPr>
          <p:cNvPr id="332803" name="Notes Placeholder 2"/>
          <p:cNvSpPr>
            <a:spLocks noGrp="1"/>
          </p:cNvSpPr>
          <p:nvPr>
            <p:ph type="body" idx="1"/>
          </p:nvPr>
        </p:nvSpPr>
        <p:spPr>
          <a:noFill/>
          <a:ln/>
        </p:spPr>
        <p:txBody>
          <a:bodyPr/>
          <a:lstStyle/>
          <a:p>
            <a:pPr eaLnBrk="1" hangingPunct="1">
              <a:spcBef>
                <a:spcPct val="0"/>
              </a:spcBef>
            </a:pPr>
            <a:endParaRPr lang="en-US" smtClean="0"/>
          </a:p>
        </p:txBody>
      </p:sp>
      <p:sp>
        <p:nvSpPr>
          <p:cNvPr id="332804"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31" tIns="46566" rIns="93131" bIns="46566" anchor="b"/>
          <a:lstStyle/>
          <a:p>
            <a:pPr algn="r" defTabSz="926781"/>
            <a:fld id="{45C357F2-E243-40DF-8284-E8D4F2AA9210}" type="slidenum">
              <a:rPr lang="en-US" sz="1200">
                <a:latin typeface="Calibri" pitchFamily="34" charset="0"/>
              </a:rPr>
              <a:pPr algn="r" defTabSz="926781"/>
              <a:t>149</a:t>
            </a:fld>
            <a:endParaRPr lang="en-US" sz="1200"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196611"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196612"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ECFD9F27-CD8B-488B-B629-45F140F7FD97}" type="slidenum">
              <a:rPr lang="en-US" sz="1100">
                <a:latin typeface="Calibri" pitchFamily="34" charset="0"/>
                <a:ea typeface="MS PGothic"/>
                <a:cs typeface="MS PGothic"/>
              </a:rPr>
              <a:pPr algn="r" defTabSz="889710" eaLnBrk="0" hangingPunct="0"/>
              <a:t>15</a:t>
            </a:fld>
            <a:endParaRPr lang="en-US" sz="1100" dirty="0">
              <a:latin typeface="Calibri" pitchFamily="34" charset="0"/>
              <a:ea typeface="MS PGothic"/>
              <a:cs typeface="MS PGothic"/>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noFill/>
          <a:ln>
            <a:solidFill>
              <a:srgbClr val="000000"/>
            </a:solidFill>
            <a:miter lim="800000"/>
            <a:headEnd/>
            <a:tailEnd/>
          </a:ln>
        </p:spPr>
      </p:sp>
      <p:sp>
        <p:nvSpPr>
          <p:cNvPr id="333827" name="Notes Placeholder 2"/>
          <p:cNvSpPr>
            <a:spLocks noGrp="1"/>
          </p:cNvSpPr>
          <p:nvPr>
            <p:ph type="body" idx="1"/>
          </p:nvPr>
        </p:nvSpPr>
        <p:spPr>
          <a:noFill/>
          <a:ln/>
        </p:spPr>
        <p:txBody>
          <a:bodyPr/>
          <a:lstStyle/>
          <a:p>
            <a:endParaRPr lang="en-US" smtClean="0"/>
          </a:p>
        </p:txBody>
      </p:sp>
      <p:sp>
        <p:nvSpPr>
          <p:cNvPr id="333828" name="Slide Number Placeholder 3"/>
          <p:cNvSpPr>
            <a:spLocks noGrp="1"/>
          </p:cNvSpPr>
          <p:nvPr>
            <p:ph type="sldNum" sz="quarter" idx="5"/>
          </p:nvPr>
        </p:nvSpPr>
        <p:spPr>
          <a:noFill/>
        </p:spPr>
        <p:txBody>
          <a:bodyPr/>
          <a:lstStyle/>
          <a:p>
            <a:pPr defTabSz="930005"/>
            <a:fld id="{90B863AA-2D9C-4256-B47B-91EBFC90FC26}" type="slidenum">
              <a:rPr lang="en-US" smtClean="0"/>
              <a:pPr defTabSz="930005"/>
              <a:t>150</a:t>
            </a:fld>
            <a:endParaRPr lang="en-US" dirty="0"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34851"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334852"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4DFE4CCB-8D5C-4C00-9FF8-68CF29359383}" type="slidenum">
              <a:rPr lang="en-US" sz="1100">
                <a:latin typeface="Calibri" pitchFamily="34" charset="0"/>
                <a:ea typeface="MS PGothic"/>
                <a:cs typeface="MS PGothic"/>
              </a:rPr>
              <a:pPr algn="r" defTabSz="889710" eaLnBrk="0" hangingPunct="0"/>
              <a:t>151</a:t>
            </a:fld>
            <a:endParaRPr lang="en-US" sz="1100" dirty="0">
              <a:latin typeface="Calibri" pitchFamily="34" charset="0"/>
              <a:ea typeface="MS PGothic"/>
              <a:cs typeface="MS PGothic"/>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35875"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3587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B8F5B6A5-FF93-40B8-B286-3B787B6D08AD}" type="slidenum">
              <a:rPr lang="en-US" sz="1100">
                <a:ea typeface="MS PGothic"/>
                <a:cs typeface="MS PGothic"/>
              </a:rPr>
              <a:pPr algn="r" defTabSz="889710" eaLnBrk="0" hangingPunct="0"/>
              <a:t>152</a:t>
            </a:fld>
            <a:endParaRPr lang="en-US" sz="1100" dirty="0">
              <a:ea typeface="MS PGothic"/>
              <a:cs typeface="MS PGothic"/>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36899"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3690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4E76DAC8-932E-48DC-923B-2D3DCE0A1835}" type="slidenum">
              <a:rPr lang="en-US" sz="1100">
                <a:ea typeface="MS PGothic"/>
                <a:cs typeface="MS PGothic"/>
              </a:rPr>
              <a:pPr algn="r" defTabSz="889710" eaLnBrk="0" hangingPunct="0"/>
              <a:t>153</a:t>
            </a:fld>
            <a:endParaRPr lang="en-US" sz="1100" dirty="0">
              <a:ea typeface="MS PGothic"/>
              <a:cs typeface="MS PGothic"/>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noFill/>
          <a:ln>
            <a:solidFill>
              <a:srgbClr val="000000"/>
            </a:solidFill>
            <a:miter lim="800000"/>
            <a:headEnd/>
            <a:tailEnd/>
          </a:ln>
        </p:spPr>
      </p:sp>
      <p:sp>
        <p:nvSpPr>
          <p:cNvPr id="337923" name="Notes Placeholder 2"/>
          <p:cNvSpPr>
            <a:spLocks noGrp="1"/>
          </p:cNvSpPr>
          <p:nvPr>
            <p:ph type="body" idx="1"/>
          </p:nvPr>
        </p:nvSpPr>
        <p:spPr>
          <a:noFill/>
          <a:ln/>
        </p:spPr>
        <p:txBody>
          <a:bodyPr lIns="93141" tIns="46571" rIns="93141" bIns="46571"/>
          <a:lstStyle/>
          <a:p>
            <a:endParaRPr lang="en-US" smtClean="0"/>
          </a:p>
        </p:txBody>
      </p:sp>
      <p:sp>
        <p:nvSpPr>
          <p:cNvPr id="337924"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41" tIns="46571" rIns="93141" bIns="46571" anchor="b"/>
          <a:lstStyle/>
          <a:p>
            <a:pPr algn="r" defTabSz="930005"/>
            <a:fld id="{1F18E718-CE44-4D02-A2CF-66B5482E7746}" type="slidenum">
              <a:rPr lang="en-US" sz="1200">
                <a:latin typeface="Calibri" pitchFamily="34" charset="0"/>
              </a:rPr>
              <a:pPr algn="r" defTabSz="930005"/>
              <a:t>154</a:t>
            </a:fld>
            <a:endParaRPr lang="en-US" sz="1200" dirty="0">
              <a:latin typeface="Calibri" pitchFamily="34"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bwMode="auto">
          <a:noFill/>
          <a:ln>
            <a:solidFill>
              <a:srgbClr val="000000"/>
            </a:solidFill>
            <a:miter lim="800000"/>
            <a:headEnd/>
            <a:tailEnd/>
          </a:ln>
        </p:spPr>
      </p:sp>
      <p:sp>
        <p:nvSpPr>
          <p:cNvPr id="338947" name="Notes Placeholder 2"/>
          <p:cNvSpPr>
            <a:spLocks noGrp="1"/>
          </p:cNvSpPr>
          <p:nvPr>
            <p:ph type="body" idx="1"/>
          </p:nvPr>
        </p:nvSpPr>
        <p:spPr>
          <a:noFill/>
          <a:ln/>
        </p:spPr>
        <p:txBody>
          <a:bodyPr lIns="93141" tIns="46571" rIns="93141" bIns="46571"/>
          <a:lstStyle/>
          <a:p>
            <a:endParaRPr lang="en-US" smtClean="0"/>
          </a:p>
        </p:txBody>
      </p:sp>
      <p:sp>
        <p:nvSpPr>
          <p:cNvPr id="338948"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41" tIns="46571" rIns="93141" bIns="46571" anchor="b"/>
          <a:lstStyle/>
          <a:p>
            <a:pPr algn="r" defTabSz="930005"/>
            <a:fld id="{F752982D-03EB-470F-8CD6-4C65B7936596}" type="slidenum">
              <a:rPr lang="en-US" sz="1200">
                <a:latin typeface="Calibri" pitchFamily="34" charset="0"/>
              </a:rPr>
              <a:pPr algn="r" defTabSz="930005"/>
              <a:t>155</a:t>
            </a:fld>
            <a:endParaRPr lang="en-US" sz="1200" dirty="0">
              <a:latin typeface="Calibri" pitchFamily="34"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39971"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39972"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563314C6-56C1-4C78-B9BB-721B8AE4F1AF}" type="slidenum">
              <a:rPr lang="en-US" sz="1100">
                <a:ea typeface="MS PGothic"/>
                <a:cs typeface="MS PGothic"/>
              </a:rPr>
              <a:pPr algn="r" defTabSz="889710" eaLnBrk="0" hangingPunct="0"/>
              <a:t>156</a:t>
            </a:fld>
            <a:endParaRPr lang="en-US" sz="1100" dirty="0">
              <a:ea typeface="MS PGothic"/>
              <a:cs typeface="MS PGothic"/>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40995"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34099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ECD80355-F195-45EB-B5E0-E882B59430A1}" type="slidenum">
              <a:rPr lang="en-US" sz="1100">
                <a:ea typeface="MS PGothic"/>
                <a:cs typeface="MS PGothic"/>
              </a:rPr>
              <a:pPr algn="r" defTabSz="889710" eaLnBrk="0" hangingPunct="0"/>
              <a:t>157</a:t>
            </a:fld>
            <a:endParaRPr lang="en-US" sz="1100" dirty="0">
              <a:ea typeface="MS PGothic"/>
              <a:cs typeface="MS PGothic"/>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42019"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34202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7484F846-9DDC-4EBA-AB13-76E7CACC77C8}" type="slidenum">
              <a:rPr lang="en-US" sz="1100">
                <a:latin typeface="Calibri" pitchFamily="34" charset="0"/>
                <a:ea typeface="MS PGothic"/>
                <a:cs typeface="MS PGothic"/>
              </a:rPr>
              <a:pPr algn="r" defTabSz="889710" eaLnBrk="0" hangingPunct="0"/>
              <a:t>158</a:t>
            </a:fld>
            <a:endParaRPr lang="en-US" sz="1100" dirty="0">
              <a:latin typeface="Calibri" pitchFamily="34" charset="0"/>
              <a:ea typeface="MS PGothic"/>
              <a:cs typeface="MS PGothic"/>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343043" name="Notes Placeholder 2"/>
          <p:cNvSpPr>
            <a:spLocks noGrp="1"/>
          </p:cNvSpPr>
          <p:nvPr>
            <p:ph type="body" idx="1"/>
          </p:nvPr>
        </p:nvSpPr>
        <p:spPr>
          <a:xfrm>
            <a:off x="936345" y="4416393"/>
            <a:ext cx="5137715" cy="4180573"/>
          </a:xfrm>
          <a:noFill/>
          <a:ln/>
        </p:spPr>
        <p:txBody>
          <a:bodyPr lIns="89183" tIns="44589" rIns="89183" bIns="44589"/>
          <a:lstStyle/>
          <a:p>
            <a:pPr eaLnBrk="1" hangingPunct="1"/>
            <a:endParaRPr lang="en-US" smtClean="0">
              <a:latin typeface="Arial" pitchFamily="34" charset="0"/>
            </a:endParaRPr>
          </a:p>
        </p:txBody>
      </p:sp>
      <p:sp>
        <p:nvSpPr>
          <p:cNvPr id="343044"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FCACF277-EF11-49F2-A728-85D7C15C34CF}" type="slidenum">
              <a:rPr lang="en-US" sz="1100">
                <a:ea typeface="MS PGothic"/>
                <a:cs typeface="MS PGothic"/>
              </a:rPr>
              <a:pPr algn="r" defTabSz="889710" eaLnBrk="0" hangingPunct="0"/>
              <a:t>159</a:t>
            </a:fld>
            <a:endParaRPr lang="en-US" sz="1100" dirty="0">
              <a:ea typeface="MS PGothic"/>
              <a:cs typeface="MS PGothic"/>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197635"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19763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FC3C30E6-4D4A-4EB7-83E0-420364A6436A}" type="slidenum">
              <a:rPr lang="en-US" sz="1100">
                <a:ea typeface="MS PGothic"/>
                <a:cs typeface="MS PGothic"/>
              </a:rPr>
              <a:pPr algn="r" defTabSz="889710" eaLnBrk="0" hangingPunct="0"/>
              <a:t>16</a:t>
            </a:fld>
            <a:endParaRPr lang="en-US" sz="1100" dirty="0">
              <a:ea typeface="MS PGothic"/>
              <a:cs typeface="MS PGothic"/>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2AF7724-08A7-4D8F-BE4A-5136A26B1A7C}" type="slidenum">
              <a:rPr lang="en-US" smtClean="0"/>
              <a:pPr>
                <a:defRPr/>
              </a:pPr>
              <a:t>160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198659"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19866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0914C14F-C5F3-4C38-91CF-E05BAF628F31}" type="slidenum">
              <a:rPr lang="en-US" sz="1100">
                <a:ea typeface="MS PGothic"/>
                <a:cs typeface="MS PGothic"/>
              </a:rPr>
              <a:pPr algn="r" defTabSz="889710" eaLnBrk="0" hangingPunct="0"/>
              <a:t>17</a:t>
            </a:fld>
            <a:endParaRPr lang="en-US" sz="1100" dirty="0">
              <a:ea typeface="MS PGothic"/>
              <a:cs typeface="MS PGothic"/>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2AF7724-08A7-4D8F-BE4A-5136A26B1A7C}"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2AF7724-08A7-4D8F-BE4A-5136A26B1A7C}"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endParaRPr lang="en-US" smtClean="0"/>
          </a:p>
        </p:txBody>
      </p:sp>
      <p:sp>
        <p:nvSpPr>
          <p:cNvPr id="181252" name="Slide Number Placeholder 3"/>
          <p:cNvSpPr>
            <a:spLocks noGrp="1"/>
          </p:cNvSpPr>
          <p:nvPr>
            <p:ph type="sldNum" sz="quarter" idx="5"/>
          </p:nvPr>
        </p:nvSpPr>
        <p:spPr>
          <a:noFill/>
        </p:spPr>
        <p:txBody>
          <a:bodyPr/>
          <a:lstStyle/>
          <a:p>
            <a:pPr defTabSz="928393"/>
            <a:fld id="{FC149C6F-F786-4D32-9245-B8031CCB21B3}" type="slidenum">
              <a:rPr lang="en-US" smtClean="0"/>
              <a:pPr defTabSz="928393"/>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2AF7724-08A7-4D8F-BE4A-5136A26B1A7C}"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199683"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199684"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B6688F0A-8CE1-4C2F-94C0-6F413D34E6F9}" type="slidenum">
              <a:rPr lang="en-US" sz="1100">
                <a:ea typeface="MS PGothic"/>
                <a:cs typeface="MS PGothic"/>
              </a:rPr>
              <a:pPr algn="r" defTabSz="889710" eaLnBrk="0" hangingPunct="0"/>
              <a:t>21</a:t>
            </a:fld>
            <a:endParaRPr lang="en-US" sz="1100" dirty="0">
              <a:ea typeface="MS PGothic"/>
              <a:cs typeface="MS PGothic"/>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a:noFill/>
          <a:ln/>
        </p:spPr>
        <p:txBody>
          <a:bodyPr/>
          <a:lstStyle/>
          <a:p>
            <a:endParaRPr lang="en-US" smtClean="0"/>
          </a:p>
        </p:txBody>
      </p:sp>
      <p:sp>
        <p:nvSpPr>
          <p:cNvPr id="200708" name="Slide Number Placeholder 3"/>
          <p:cNvSpPr>
            <a:spLocks noGrp="1"/>
          </p:cNvSpPr>
          <p:nvPr>
            <p:ph type="sldNum" sz="quarter" idx="5"/>
          </p:nvPr>
        </p:nvSpPr>
        <p:spPr>
          <a:noFill/>
        </p:spPr>
        <p:txBody>
          <a:bodyPr/>
          <a:lstStyle/>
          <a:p>
            <a:pPr defTabSz="930005"/>
            <a:fld id="{DB279030-0167-4BE1-ABE0-4BEEE15548D6}" type="slidenum">
              <a:rPr lang="en-US" smtClean="0"/>
              <a:pPr defTabSz="930005"/>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01731"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201732"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0B761ACD-9B9A-4D82-9EB6-865468DE1E31}" type="slidenum">
              <a:rPr lang="en-US" sz="1100">
                <a:latin typeface="Calibri" pitchFamily="34" charset="0"/>
                <a:ea typeface="MS PGothic"/>
                <a:cs typeface="MS PGothic"/>
              </a:rPr>
              <a:pPr algn="r" defTabSz="889710" eaLnBrk="0" hangingPunct="0"/>
              <a:t>23</a:t>
            </a:fld>
            <a:endParaRPr lang="en-US" sz="1100" dirty="0">
              <a:latin typeface="Calibri" pitchFamily="34" charset="0"/>
              <a:ea typeface="MS PGothic"/>
              <a:cs typeface="MS PGothic"/>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02755"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0275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E86E51AD-637D-4AAC-BE10-1A114A303E4B}" type="slidenum">
              <a:rPr lang="en-US" sz="1100">
                <a:ea typeface="MS PGothic"/>
                <a:cs typeface="MS PGothic"/>
              </a:rPr>
              <a:pPr algn="r" defTabSz="889710" eaLnBrk="0" hangingPunct="0"/>
              <a:t>24</a:t>
            </a:fld>
            <a:endParaRPr lang="en-US" sz="1100" dirty="0">
              <a:ea typeface="MS PGothic"/>
              <a:cs typeface="MS PGothic"/>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04803"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04804"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07616A35-68E3-4829-93BB-D6C1DD5DEA16}" type="slidenum">
              <a:rPr lang="en-US" sz="1100">
                <a:ea typeface="MS PGothic"/>
                <a:cs typeface="MS PGothic"/>
              </a:rPr>
              <a:pPr algn="r" defTabSz="889710" eaLnBrk="0" hangingPunct="0"/>
              <a:t>25</a:t>
            </a:fld>
            <a:endParaRPr lang="en-US" sz="1100" dirty="0">
              <a:ea typeface="MS PGothic"/>
              <a:cs typeface="MS PGothic"/>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06851"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06852"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90CAAA05-BC71-466C-99EB-C812013C792D}" type="slidenum">
              <a:rPr lang="en-US" sz="1100">
                <a:ea typeface="MS PGothic"/>
                <a:cs typeface="MS PGothic"/>
              </a:rPr>
              <a:pPr algn="r" defTabSz="889710" eaLnBrk="0" hangingPunct="0"/>
              <a:t>26</a:t>
            </a:fld>
            <a:endParaRPr lang="en-US" sz="1100" dirty="0">
              <a:ea typeface="MS PGothic"/>
              <a:cs typeface="MS PGothic"/>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9" name="Notes Placeholder 2"/>
          <p:cNvSpPr>
            <a:spLocks noGrp="1"/>
          </p:cNvSpPr>
          <p:nvPr>
            <p:ph type="body" idx="1"/>
          </p:nvPr>
        </p:nvSpPr>
        <p:spPr>
          <a:noFill/>
          <a:ln/>
        </p:spPr>
        <p:txBody>
          <a:bodyPr lIns="93141" tIns="46571" rIns="93141" bIns="46571"/>
          <a:lstStyle/>
          <a:p>
            <a:endParaRPr lang="en-US" smtClean="0"/>
          </a:p>
        </p:txBody>
      </p:sp>
      <p:sp>
        <p:nvSpPr>
          <p:cNvPr id="208900"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41" tIns="46571" rIns="93141" bIns="46571" anchor="b"/>
          <a:lstStyle/>
          <a:p>
            <a:pPr algn="r" defTabSz="930005"/>
            <a:fld id="{1E83D222-6B19-4780-9818-E5BA3A50CF0A}" type="slidenum">
              <a:rPr lang="en-US" sz="1200">
                <a:latin typeface="Calibri" pitchFamily="34" charset="0"/>
              </a:rPr>
              <a:pPr algn="r" defTabSz="930005"/>
              <a:t>27</a:t>
            </a:fld>
            <a:endParaRPr lang="en-US" sz="1200" dirty="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09923"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09924"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FAE37653-DB41-4C7A-BB4E-5D660A0E1F4C}" type="slidenum">
              <a:rPr lang="en-US" sz="1100">
                <a:ea typeface="MS PGothic"/>
                <a:cs typeface="MS PGothic"/>
              </a:rPr>
              <a:pPr algn="r" defTabSz="889710" eaLnBrk="0" hangingPunct="0"/>
              <a:t>28</a:t>
            </a:fld>
            <a:endParaRPr lang="en-US" sz="1100" dirty="0">
              <a:ea typeface="MS PGothic"/>
              <a:cs typeface="MS PGothic"/>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7" name="Notes Placeholder 2"/>
          <p:cNvSpPr>
            <a:spLocks noGrp="1"/>
          </p:cNvSpPr>
          <p:nvPr>
            <p:ph type="body" idx="1"/>
          </p:nvPr>
        </p:nvSpPr>
        <p:spPr>
          <a:noFill/>
          <a:ln/>
        </p:spPr>
        <p:txBody>
          <a:bodyPr/>
          <a:lstStyle/>
          <a:p>
            <a:endParaRPr lang="en-US" smtClean="0"/>
          </a:p>
        </p:txBody>
      </p:sp>
      <p:sp>
        <p:nvSpPr>
          <p:cNvPr id="210948" name="Slide Number Placeholder 3"/>
          <p:cNvSpPr>
            <a:spLocks noGrp="1"/>
          </p:cNvSpPr>
          <p:nvPr>
            <p:ph type="sldNum" sz="quarter" idx="5"/>
          </p:nvPr>
        </p:nvSpPr>
        <p:spPr>
          <a:noFill/>
        </p:spPr>
        <p:txBody>
          <a:bodyPr/>
          <a:lstStyle/>
          <a:p>
            <a:pPr defTabSz="930005"/>
            <a:fld id="{5ED69AAF-0902-4F62-92E1-0D3ED2EED474}" type="slidenum">
              <a:rPr lang="en-US" smtClean="0"/>
              <a:pPr defTabSz="930005"/>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a:noFill/>
          <a:ln/>
        </p:spPr>
        <p:txBody>
          <a:bodyPr/>
          <a:lstStyle/>
          <a:p>
            <a:endParaRPr lang="en-US" smtClean="0"/>
          </a:p>
        </p:txBody>
      </p:sp>
      <p:sp>
        <p:nvSpPr>
          <p:cNvPr id="182276" name="Slide Number Placeholder 3"/>
          <p:cNvSpPr>
            <a:spLocks noGrp="1"/>
          </p:cNvSpPr>
          <p:nvPr>
            <p:ph type="sldNum" sz="quarter" idx="5"/>
          </p:nvPr>
        </p:nvSpPr>
        <p:spPr>
          <a:noFill/>
        </p:spPr>
        <p:txBody>
          <a:bodyPr/>
          <a:lstStyle/>
          <a:p>
            <a:pPr defTabSz="928393"/>
            <a:fld id="{50224210-3294-46AE-9A81-67B0EBD4F7E5}" type="slidenum">
              <a:rPr lang="en-US" smtClean="0"/>
              <a:pPr defTabSz="928393"/>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11971"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211972"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D4EC9CC5-7EA0-4376-B436-15EE0D72EDE0}" type="slidenum">
              <a:rPr lang="en-US" sz="1100">
                <a:latin typeface="Calibri" pitchFamily="34" charset="0"/>
                <a:ea typeface="MS PGothic"/>
                <a:cs typeface="MS PGothic"/>
              </a:rPr>
              <a:pPr algn="r" defTabSz="889710" eaLnBrk="0" hangingPunct="0"/>
              <a:t>30</a:t>
            </a:fld>
            <a:endParaRPr lang="en-US" sz="1100" dirty="0">
              <a:latin typeface="Calibri" pitchFamily="34" charset="0"/>
              <a:ea typeface="MS PGothic"/>
              <a:cs typeface="MS PGothic"/>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12995"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1299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1A210516-8604-4DCD-8D76-3BCB4F9A6923}" type="slidenum">
              <a:rPr lang="en-US" sz="1100">
                <a:ea typeface="MS PGothic"/>
                <a:cs typeface="MS PGothic"/>
              </a:rPr>
              <a:pPr algn="r" defTabSz="889710" eaLnBrk="0" hangingPunct="0"/>
              <a:t>31</a:t>
            </a:fld>
            <a:endParaRPr lang="en-US" sz="1100" dirty="0">
              <a:ea typeface="MS PGothic"/>
              <a:cs typeface="MS PGothic"/>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14019"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1402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71A31771-7F59-4970-B6BA-4CAAE902CA89}" type="slidenum">
              <a:rPr lang="en-US" sz="1100">
                <a:ea typeface="MS PGothic"/>
                <a:cs typeface="MS PGothic"/>
              </a:rPr>
              <a:pPr algn="r" defTabSz="889710" eaLnBrk="0" hangingPunct="0"/>
              <a:t>32</a:t>
            </a:fld>
            <a:endParaRPr lang="en-US" sz="1100" dirty="0">
              <a:ea typeface="MS PGothic"/>
              <a:cs typeface="MS PGothic"/>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15043"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15044"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D0ACD636-4919-403B-98B2-973206E2A310}" type="slidenum">
              <a:rPr lang="en-US" sz="1100">
                <a:ea typeface="MS PGothic"/>
                <a:cs typeface="MS PGothic"/>
              </a:rPr>
              <a:pPr algn="r" defTabSz="889710" eaLnBrk="0" hangingPunct="0"/>
              <a:t>33</a:t>
            </a:fld>
            <a:endParaRPr lang="en-US" sz="1100" dirty="0">
              <a:ea typeface="MS PGothic"/>
              <a:cs typeface="MS PGothic"/>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a:noFill/>
          <a:ln/>
        </p:spPr>
        <p:txBody>
          <a:bodyPr lIns="93141" tIns="46571" rIns="93141" bIns="46571"/>
          <a:lstStyle/>
          <a:p>
            <a:endParaRPr lang="en-US" smtClean="0"/>
          </a:p>
        </p:txBody>
      </p:sp>
      <p:sp>
        <p:nvSpPr>
          <p:cNvPr id="216068"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41" tIns="46571" rIns="93141" bIns="46571" anchor="b"/>
          <a:lstStyle/>
          <a:p>
            <a:pPr algn="r" defTabSz="930005"/>
            <a:fld id="{7680BAD4-9833-4DD3-B190-8EC66CAF8F93}" type="slidenum">
              <a:rPr lang="en-US" sz="1200">
                <a:latin typeface="Calibri" pitchFamily="34" charset="0"/>
              </a:rPr>
              <a:pPr algn="r" defTabSz="930005"/>
              <a:t>34</a:t>
            </a:fld>
            <a:endParaRPr lang="en-US" sz="1200" dirty="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17091"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17092"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47B63258-0127-4A07-9680-FDF74E224D78}" type="slidenum">
              <a:rPr lang="en-US" sz="1100">
                <a:ea typeface="MS PGothic"/>
                <a:cs typeface="MS PGothic"/>
              </a:rPr>
              <a:pPr algn="r" defTabSz="889710" eaLnBrk="0" hangingPunct="0"/>
              <a:t>35</a:t>
            </a:fld>
            <a:endParaRPr lang="en-US" sz="1100" dirty="0">
              <a:ea typeface="MS PGothic"/>
              <a:cs typeface="MS PGothic"/>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a:noFill/>
          <a:ln/>
        </p:spPr>
        <p:txBody>
          <a:bodyPr lIns="93141" tIns="46571" rIns="93141" bIns="46571"/>
          <a:lstStyle/>
          <a:p>
            <a:endParaRPr lang="en-US" smtClean="0"/>
          </a:p>
        </p:txBody>
      </p:sp>
      <p:sp>
        <p:nvSpPr>
          <p:cNvPr id="218116"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41" tIns="46571" rIns="93141" bIns="46571" anchor="b"/>
          <a:lstStyle/>
          <a:p>
            <a:pPr algn="r" defTabSz="930005"/>
            <a:fld id="{E050FFF7-F75D-473F-B644-0B304E19DD96}" type="slidenum">
              <a:rPr lang="en-US" sz="1200">
                <a:latin typeface="Calibri" pitchFamily="34" charset="0"/>
              </a:rPr>
              <a:pPr algn="r" defTabSz="930005"/>
              <a:t>36</a:t>
            </a:fld>
            <a:endParaRPr lang="en-US" sz="1200" dirty="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19139"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1914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E38A0073-7770-4EF5-B8E1-4FC48B83299A}" type="slidenum">
              <a:rPr lang="en-US" sz="1100">
                <a:ea typeface="MS PGothic"/>
                <a:cs typeface="MS PGothic"/>
              </a:rPr>
              <a:pPr algn="r" defTabSz="889710" eaLnBrk="0" hangingPunct="0"/>
              <a:t>37</a:t>
            </a:fld>
            <a:endParaRPr lang="en-US" sz="1100" dirty="0">
              <a:ea typeface="MS PGothic"/>
              <a:cs typeface="MS PGothic"/>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20163"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20164"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9573AEB7-0580-4137-8DD1-ABB14D33FB64}" type="slidenum">
              <a:rPr lang="en-US" sz="1100">
                <a:ea typeface="MS PGothic"/>
                <a:cs typeface="MS PGothic"/>
              </a:rPr>
              <a:pPr algn="r" defTabSz="889710" eaLnBrk="0" hangingPunct="0"/>
              <a:t>38</a:t>
            </a:fld>
            <a:endParaRPr lang="en-US" sz="1100" dirty="0">
              <a:ea typeface="MS PGothic"/>
              <a:cs typeface="MS PGothic"/>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p:spPr>
      </p:sp>
      <p:sp>
        <p:nvSpPr>
          <p:cNvPr id="221187" name="Notes Placeholder 2"/>
          <p:cNvSpPr>
            <a:spLocks noGrp="1"/>
          </p:cNvSpPr>
          <p:nvPr>
            <p:ph type="body" idx="1"/>
          </p:nvPr>
        </p:nvSpPr>
        <p:spPr>
          <a:noFill/>
          <a:ln/>
        </p:spPr>
        <p:txBody>
          <a:bodyPr lIns="93141" tIns="46571" rIns="93141" bIns="46571"/>
          <a:lstStyle/>
          <a:p>
            <a:endParaRPr lang="en-US" smtClean="0"/>
          </a:p>
        </p:txBody>
      </p:sp>
      <p:sp>
        <p:nvSpPr>
          <p:cNvPr id="221188"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41" tIns="46571" rIns="93141" bIns="46571" anchor="b"/>
          <a:lstStyle/>
          <a:p>
            <a:pPr algn="r" defTabSz="930005"/>
            <a:fld id="{F40A4BD4-B704-45FB-B58C-2DE53B15AB47}" type="slidenum">
              <a:rPr lang="en-US" sz="1200">
                <a:latin typeface="Calibri" pitchFamily="34" charset="0"/>
              </a:rPr>
              <a:pPr algn="r" defTabSz="930005"/>
              <a:t>39</a:t>
            </a:fld>
            <a:endParaRPr lang="en-US" sz="12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a:noFill/>
          <a:ln/>
        </p:spPr>
        <p:txBody>
          <a:bodyPr/>
          <a:lstStyle/>
          <a:p>
            <a:endParaRPr lang="en-US" smtClean="0"/>
          </a:p>
        </p:txBody>
      </p:sp>
      <p:sp>
        <p:nvSpPr>
          <p:cNvPr id="183300" name="Slide Number Placeholder 3"/>
          <p:cNvSpPr>
            <a:spLocks noGrp="1"/>
          </p:cNvSpPr>
          <p:nvPr>
            <p:ph type="sldNum" sz="quarter" idx="5"/>
          </p:nvPr>
        </p:nvSpPr>
        <p:spPr>
          <a:noFill/>
        </p:spPr>
        <p:txBody>
          <a:bodyPr/>
          <a:lstStyle/>
          <a:p>
            <a:pPr defTabSz="928393"/>
            <a:fld id="{8C3F82B2-660D-4BEC-B4AE-344687347F1A}" type="slidenum">
              <a:rPr lang="en-US" smtClean="0"/>
              <a:pPr defTabSz="928393"/>
              <a:t>4</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p:spPr>
      </p:sp>
      <p:sp>
        <p:nvSpPr>
          <p:cNvPr id="222211" name="Notes Placeholder 2"/>
          <p:cNvSpPr>
            <a:spLocks noGrp="1"/>
          </p:cNvSpPr>
          <p:nvPr>
            <p:ph type="body" idx="1"/>
          </p:nvPr>
        </p:nvSpPr>
        <p:spPr>
          <a:noFill/>
          <a:ln/>
        </p:spPr>
        <p:txBody>
          <a:bodyPr lIns="93141" tIns="46571" rIns="93141" bIns="46571"/>
          <a:lstStyle/>
          <a:p>
            <a:endParaRPr lang="en-US" smtClean="0"/>
          </a:p>
        </p:txBody>
      </p:sp>
      <p:sp>
        <p:nvSpPr>
          <p:cNvPr id="222212"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41" tIns="46571" rIns="93141" bIns="46571" anchor="b"/>
          <a:lstStyle/>
          <a:p>
            <a:pPr algn="r" defTabSz="930005"/>
            <a:fld id="{E74C626D-9FB7-450C-80D8-539315D96B08}" type="slidenum">
              <a:rPr lang="en-US" sz="1200">
                <a:latin typeface="Calibri" pitchFamily="34" charset="0"/>
              </a:rPr>
              <a:pPr algn="r" defTabSz="930005"/>
              <a:t>40</a:t>
            </a:fld>
            <a:endParaRPr lang="en-US" sz="1200" dirty="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p:spPr>
      </p:sp>
      <p:sp>
        <p:nvSpPr>
          <p:cNvPr id="223235" name="Notes Placeholder 2"/>
          <p:cNvSpPr>
            <a:spLocks noGrp="1"/>
          </p:cNvSpPr>
          <p:nvPr>
            <p:ph type="body" idx="1"/>
          </p:nvPr>
        </p:nvSpPr>
        <p:spPr>
          <a:noFill/>
          <a:ln/>
        </p:spPr>
        <p:txBody>
          <a:bodyPr lIns="93141" tIns="46571" rIns="93141" bIns="46571"/>
          <a:lstStyle/>
          <a:p>
            <a:endParaRPr lang="en-US" smtClean="0"/>
          </a:p>
        </p:txBody>
      </p:sp>
      <p:sp>
        <p:nvSpPr>
          <p:cNvPr id="223236"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41" tIns="46571" rIns="93141" bIns="46571" anchor="b"/>
          <a:lstStyle/>
          <a:p>
            <a:pPr algn="r" defTabSz="930005"/>
            <a:fld id="{FAE8E980-1067-4D05-A081-30E27FD8629A}" type="slidenum">
              <a:rPr lang="en-US" sz="1200">
                <a:latin typeface="Calibri" pitchFamily="34" charset="0"/>
              </a:rPr>
              <a:pPr algn="r" defTabSz="930005"/>
              <a:t>41</a:t>
            </a:fld>
            <a:endParaRPr lang="en-US" sz="1200" dirty="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24259"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2426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8D1DAB99-570A-47CC-8A9C-0EA6D0A79E96}" type="slidenum">
              <a:rPr lang="en-US" sz="1100">
                <a:ea typeface="MS PGothic"/>
                <a:cs typeface="MS PGothic"/>
              </a:rPr>
              <a:pPr algn="r" defTabSz="889710" eaLnBrk="0" hangingPunct="0"/>
              <a:t>42</a:t>
            </a:fld>
            <a:endParaRPr lang="en-US" sz="1100" dirty="0">
              <a:ea typeface="MS PGothic"/>
              <a:cs typeface="MS PGothic"/>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p:spPr>
      </p:sp>
      <p:sp>
        <p:nvSpPr>
          <p:cNvPr id="225283" name="Notes Placeholder 2"/>
          <p:cNvSpPr>
            <a:spLocks noGrp="1"/>
          </p:cNvSpPr>
          <p:nvPr>
            <p:ph type="body" idx="1"/>
          </p:nvPr>
        </p:nvSpPr>
        <p:spPr>
          <a:noFill/>
          <a:ln/>
        </p:spPr>
        <p:txBody>
          <a:bodyPr/>
          <a:lstStyle/>
          <a:p>
            <a:endParaRPr lang="en-US" smtClean="0"/>
          </a:p>
        </p:txBody>
      </p:sp>
      <p:sp>
        <p:nvSpPr>
          <p:cNvPr id="225284" name="Slide Number Placeholder 3"/>
          <p:cNvSpPr>
            <a:spLocks noGrp="1"/>
          </p:cNvSpPr>
          <p:nvPr>
            <p:ph type="sldNum" sz="quarter" idx="5"/>
          </p:nvPr>
        </p:nvSpPr>
        <p:spPr>
          <a:noFill/>
        </p:spPr>
        <p:txBody>
          <a:bodyPr/>
          <a:lstStyle/>
          <a:p>
            <a:pPr defTabSz="930005"/>
            <a:fld id="{D3B620CC-334B-44B5-AECA-5028C5CD8B8E}" type="slidenum">
              <a:rPr lang="en-US" smtClean="0"/>
              <a:pPr defTabSz="930005"/>
              <a:t>43</a:t>
            </a:fld>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26307"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226308"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09BA44BC-2C0D-49AF-B149-F5F841F313C8}" type="slidenum">
              <a:rPr lang="en-US" sz="1100">
                <a:latin typeface="Calibri" pitchFamily="34" charset="0"/>
                <a:ea typeface="MS PGothic"/>
                <a:cs typeface="MS PGothic"/>
              </a:rPr>
              <a:pPr algn="r" defTabSz="889710" eaLnBrk="0" hangingPunct="0"/>
              <a:t>44</a:t>
            </a:fld>
            <a:endParaRPr lang="en-US" sz="1100" dirty="0">
              <a:latin typeface="Calibri" pitchFamily="34" charset="0"/>
              <a:ea typeface="MS PGothic"/>
              <a:cs typeface="MS PGothic"/>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27331"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27332"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C9AFEC5B-4E85-4E00-A265-B630DB908EC6}" type="slidenum">
              <a:rPr lang="en-US" sz="1100">
                <a:ea typeface="MS PGothic"/>
                <a:cs typeface="MS PGothic"/>
              </a:rPr>
              <a:pPr algn="r" defTabSz="889710" eaLnBrk="0" hangingPunct="0"/>
              <a:t>45</a:t>
            </a:fld>
            <a:endParaRPr lang="en-US" sz="1100" dirty="0">
              <a:ea typeface="MS PGothic"/>
              <a:cs typeface="MS PGothic"/>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29379"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2938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D3F2CD52-618A-467D-AA63-E13FCF554C7D}" type="slidenum">
              <a:rPr lang="en-US" sz="1100">
                <a:ea typeface="MS PGothic"/>
                <a:cs typeface="MS PGothic"/>
              </a:rPr>
              <a:pPr algn="r" defTabSz="889710" eaLnBrk="0" hangingPunct="0"/>
              <a:t>46</a:t>
            </a:fld>
            <a:endParaRPr lang="en-US" sz="1100" dirty="0">
              <a:ea typeface="MS PGothic"/>
              <a:cs typeface="MS PGothic"/>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a:noFill/>
          <a:ln/>
        </p:spPr>
        <p:txBody>
          <a:bodyPr/>
          <a:lstStyle/>
          <a:p>
            <a:endParaRPr lang="en-US" smtClean="0"/>
          </a:p>
        </p:txBody>
      </p:sp>
      <p:sp>
        <p:nvSpPr>
          <p:cNvPr id="230404" name="Slide Number Placeholder 3"/>
          <p:cNvSpPr>
            <a:spLocks noGrp="1"/>
          </p:cNvSpPr>
          <p:nvPr>
            <p:ph type="sldNum" sz="quarter" idx="5"/>
          </p:nvPr>
        </p:nvSpPr>
        <p:spPr>
          <a:noFill/>
        </p:spPr>
        <p:txBody>
          <a:bodyPr/>
          <a:lstStyle/>
          <a:p>
            <a:pPr defTabSz="930005"/>
            <a:fld id="{179D9CF7-BADF-4290-9A5F-C8554F096321}" type="slidenum">
              <a:rPr lang="en-US" smtClean="0"/>
              <a:pPr defTabSz="930005"/>
              <a:t>47</a:t>
            </a:fld>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31427"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231428"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55D7319D-C4A8-4088-A5A3-D390E2D55D95}" type="slidenum">
              <a:rPr lang="en-US" sz="1100">
                <a:latin typeface="Calibri" pitchFamily="34" charset="0"/>
                <a:ea typeface="MS PGothic"/>
                <a:cs typeface="MS PGothic"/>
              </a:rPr>
              <a:pPr algn="r" defTabSz="889710" eaLnBrk="0" hangingPunct="0"/>
              <a:t>48</a:t>
            </a:fld>
            <a:endParaRPr lang="en-US" sz="1100" dirty="0">
              <a:latin typeface="Calibri" pitchFamily="34" charset="0"/>
              <a:ea typeface="MS PGothic"/>
              <a:cs typeface="MS PGothic"/>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32451"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32452"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5FAE3B52-E655-4128-B277-880474F85B56}" type="slidenum">
              <a:rPr lang="en-US" sz="1100">
                <a:ea typeface="MS PGothic"/>
                <a:cs typeface="MS PGothic"/>
              </a:rPr>
              <a:pPr algn="r" defTabSz="889710" eaLnBrk="0" hangingPunct="0"/>
              <a:t>49</a:t>
            </a:fld>
            <a:endParaRPr lang="en-US" sz="1100" dirty="0">
              <a:ea typeface="MS PGothic"/>
              <a:cs typeface="MS P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a:noFill/>
          <a:ln/>
        </p:spPr>
        <p:txBody>
          <a:bodyPr/>
          <a:lstStyle/>
          <a:p>
            <a:endParaRPr lang="en-US" smtClean="0"/>
          </a:p>
        </p:txBody>
      </p:sp>
      <p:sp>
        <p:nvSpPr>
          <p:cNvPr id="184324" name="Slide Number Placeholder 3"/>
          <p:cNvSpPr>
            <a:spLocks noGrp="1"/>
          </p:cNvSpPr>
          <p:nvPr>
            <p:ph type="sldNum" sz="quarter" idx="5"/>
          </p:nvPr>
        </p:nvSpPr>
        <p:spPr>
          <a:noFill/>
        </p:spPr>
        <p:txBody>
          <a:bodyPr/>
          <a:lstStyle/>
          <a:p>
            <a:pPr defTabSz="928393"/>
            <a:fld id="{CBA793A8-22CE-4527-94A9-EA3D5C61B182}" type="slidenum">
              <a:rPr lang="en-US" smtClean="0"/>
              <a:pPr defTabSz="928393"/>
              <a:t>5</a:t>
            </a:fld>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33475"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3347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92DDD416-BED4-4E6A-9292-668083E31DD7}" type="slidenum">
              <a:rPr lang="en-US" sz="1100">
                <a:ea typeface="MS PGothic"/>
                <a:cs typeface="MS PGothic"/>
              </a:rPr>
              <a:pPr algn="r" defTabSz="889710" eaLnBrk="0" hangingPunct="0"/>
              <a:t>50</a:t>
            </a:fld>
            <a:endParaRPr lang="en-US" sz="1100" dirty="0">
              <a:ea typeface="MS PGothic"/>
              <a:cs typeface="MS PGothic"/>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34499"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3450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13384D4A-D91B-4768-993F-68E2D02CAA08}" type="slidenum">
              <a:rPr lang="en-US" sz="1100">
                <a:ea typeface="MS PGothic"/>
                <a:cs typeface="MS PGothic"/>
              </a:rPr>
              <a:pPr algn="r" defTabSz="889710" eaLnBrk="0" hangingPunct="0"/>
              <a:t>51</a:t>
            </a:fld>
            <a:endParaRPr lang="en-US" sz="1100" dirty="0">
              <a:ea typeface="MS PGothic"/>
              <a:cs typeface="MS PGothic"/>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35523"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35524"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7C78CF42-E1BA-43D6-BCBD-2D7B1B4A1938}" type="slidenum">
              <a:rPr lang="en-US" sz="1100">
                <a:ea typeface="MS PGothic"/>
                <a:cs typeface="MS PGothic"/>
              </a:rPr>
              <a:pPr algn="r" defTabSz="889710" eaLnBrk="0" hangingPunct="0"/>
              <a:t>52</a:t>
            </a:fld>
            <a:endParaRPr lang="en-US" sz="1100" dirty="0">
              <a:ea typeface="MS PGothic"/>
              <a:cs typeface="MS PGothic"/>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36547"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36548"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EC470BFE-03B9-4632-B6C0-11A2BAE879F3}" type="slidenum">
              <a:rPr lang="en-US" sz="1100">
                <a:ea typeface="MS PGothic"/>
                <a:cs typeface="MS PGothic"/>
              </a:rPr>
              <a:pPr algn="r" defTabSz="889710" eaLnBrk="0" hangingPunct="0"/>
              <a:t>53</a:t>
            </a:fld>
            <a:endParaRPr lang="en-US" sz="1100" dirty="0">
              <a:ea typeface="MS PGothic"/>
              <a:cs typeface="MS PGothic"/>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37571"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37572"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18C30533-E24D-4189-8F9C-DDE1A26F2411}" type="slidenum">
              <a:rPr lang="en-US" sz="1100">
                <a:ea typeface="MS PGothic"/>
                <a:cs typeface="MS PGothic"/>
              </a:rPr>
              <a:pPr algn="r" defTabSz="889710" eaLnBrk="0" hangingPunct="0"/>
              <a:t>54</a:t>
            </a:fld>
            <a:endParaRPr lang="en-US" sz="1100" dirty="0">
              <a:ea typeface="MS PGothic"/>
              <a:cs typeface="MS PGothic"/>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38595"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23859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3F069DBE-A5C5-4E4A-9096-2EAE1304A8AC}" type="slidenum">
              <a:rPr lang="en-US" sz="1100">
                <a:latin typeface="Calibri" pitchFamily="34" charset="0"/>
                <a:ea typeface="MS PGothic"/>
                <a:cs typeface="MS PGothic"/>
              </a:rPr>
              <a:pPr algn="r" defTabSz="889710" eaLnBrk="0" hangingPunct="0"/>
              <a:t>55</a:t>
            </a:fld>
            <a:endParaRPr lang="en-US" sz="1100" dirty="0">
              <a:latin typeface="Calibri" pitchFamily="34" charset="0"/>
              <a:ea typeface="MS PGothic"/>
              <a:cs typeface="MS PGothic"/>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39620"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31" tIns="46566" rIns="93131" bIns="46566" anchor="b"/>
          <a:lstStyle/>
          <a:p>
            <a:pPr algn="r" defTabSz="926781"/>
            <a:fld id="{40651907-FD9A-4861-B590-2A9B273BCBE3}" type="slidenum">
              <a:rPr lang="en-US" sz="1200">
                <a:latin typeface="Calibri" pitchFamily="34" charset="0"/>
              </a:rPr>
              <a:pPr algn="r" defTabSz="926781"/>
              <a:t>56</a:t>
            </a:fld>
            <a:endParaRPr lang="en-US" sz="1200" dirty="0">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3" name="Notes Placeholder 2"/>
          <p:cNvSpPr>
            <a:spLocks noGrp="1"/>
          </p:cNvSpPr>
          <p:nvPr>
            <p:ph type="body" idx="1"/>
          </p:nvPr>
        </p:nvSpPr>
        <p:spPr>
          <a:noFill/>
          <a:ln/>
        </p:spPr>
        <p:txBody>
          <a:bodyPr/>
          <a:lstStyle/>
          <a:p>
            <a:endParaRPr lang="en-US" smtClean="0"/>
          </a:p>
        </p:txBody>
      </p:sp>
      <p:sp>
        <p:nvSpPr>
          <p:cNvPr id="240644" name="Slide Number Placeholder 3"/>
          <p:cNvSpPr>
            <a:spLocks noGrp="1"/>
          </p:cNvSpPr>
          <p:nvPr>
            <p:ph type="sldNum" sz="quarter" idx="5"/>
          </p:nvPr>
        </p:nvSpPr>
        <p:spPr>
          <a:noFill/>
        </p:spPr>
        <p:txBody>
          <a:bodyPr/>
          <a:lstStyle/>
          <a:p>
            <a:pPr defTabSz="930005"/>
            <a:fld id="{2D6F8CA4-1421-46DC-9E81-3CC239AA3FEB}" type="slidenum">
              <a:rPr lang="en-US" smtClean="0"/>
              <a:pPr defTabSz="930005"/>
              <a:t>57</a:t>
            </a:fld>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41667"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241668"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9CA63257-C269-4AC7-B9A2-278F8378D9C8}" type="slidenum">
              <a:rPr lang="en-US" sz="1100">
                <a:latin typeface="Calibri" pitchFamily="34" charset="0"/>
                <a:ea typeface="MS PGothic"/>
                <a:cs typeface="MS PGothic"/>
              </a:rPr>
              <a:pPr algn="r" defTabSz="889710" eaLnBrk="0" hangingPunct="0"/>
              <a:t>58</a:t>
            </a:fld>
            <a:endParaRPr lang="en-US" sz="1100" dirty="0">
              <a:latin typeface="Calibri" pitchFamily="34" charset="0"/>
              <a:ea typeface="MS PGothic"/>
              <a:cs typeface="MS PGothic"/>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42691"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42692"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08FC5C9C-BBA2-4194-8AE8-DA722C9D430F}" type="slidenum">
              <a:rPr lang="en-US" sz="1100">
                <a:ea typeface="MS PGothic"/>
                <a:cs typeface="MS PGothic"/>
              </a:rPr>
              <a:pPr algn="r" defTabSz="889710" eaLnBrk="0" hangingPunct="0"/>
              <a:t>59</a:t>
            </a:fld>
            <a:endParaRPr lang="en-US" sz="1100" dirty="0">
              <a:ea typeface="MS PGothic"/>
              <a:cs typeface="MS PGothic"/>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a:noFill/>
          <a:ln/>
        </p:spPr>
        <p:txBody>
          <a:bodyPr/>
          <a:lstStyle/>
          <a:p>
            <a:endParaRPr lang="en-US" smtClean="0"/>
          </a:p>
        </p:txBody>
      </p:sp>
      <p:sp>
        <p:nvSpPr>
          <p:cNvPr id="185348" name="Slide Number Placeholder 3"/>
          <p:cNvSpPr>
            <a:spLocks noGrp="1"/>
          </p:cNvSpPr>
          <p:nvPr>
            <p:ph type="sldNum" sz="quarter" idx="5"/>
          </p:nvPr>
        </p:nvSpPr>
        <p:spPr>
          <a:noFill/>
        </p:spPr>
        <p:txBody>
          <a:bodyPr/>
          <a:lstStyle/>
          <a:p>
            <a:pPr defTabSz="928393"/>
            <a:fld id="{3D9CB745-440D-4FC0-BB52-1824479230F6}" type="slidenum">
              <a:rPr lang="en-US" smtClean="0"/>
              <a:pPr defTabSz="928393"/>
              <a:t>6</a:t>
            </a:fld>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43715"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4371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A442DAE6-83A9-4434-B8E3-FBF2AB274035}" type="slidenum">
              <a:rPr lang="en-US" sz="1100">
                <a:ea typeface="MS PGothic"/>
                <a:cs typeface="MS PGothic"/>
              </a:rPr>
              <a:pPr algn="r" defTabSz="889710" eaLnBrk="0" hangingPunct="0"/>
              <a:t>60</a:t>
            </a:fld>
            <a:endParaRPr lang="en-US" sz="1100" dirty="0">
              <a:ea typeface="MS PGothic"/>
              <a:cs typeface="MS PGothic"/>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44739"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4474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471784BB-F608-4C73-A94B-43FA1E09D181}" type="slidenum">
              <a:rPr lang="en-US" sz="1100">
                <a:ea typeface="MS PGothic"/>
                <a:cs typeface="MS PGothic"/>
              </a:rPr>
              <a:pPr algn="r" defTabSz="889710" eaLnBrk="0" hangingPunct="0"/>
              <a:t>61</a:t>
            </a:fld>
            <a:endParaRPr lang="en-US" sz="1100" dirty="0">
              <a:ea typeface="MS PGothic"/>
              <a:cs typeface="MS PGothic"/>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p:spPr>
      </p:sp>
      <p:sp>
        <p:nvSpPr>
          <p:cNvPr id="245763" name="Notes Placeholder 2"/>
          <p:cNvSpPr>
            <a:spLocks noGrp="1"/>
          </p:cNvSpPr>
          <p:nvPr>
            <p:ph type="body" idx="1"/>
          </p:nvPr>
        </p:nvSpPr>
        <p:spPr>
          <a:noFill/>
          <a:ln/>
        </p:spPr>
        <p:txBody>
          <a:bodyPr lIns="93141" tIns="46571" rIns="93141" bIns="46571"/>
          <a:lstStyle/>
          <a:p>
            <a:endParaRPr lang="en-US" smtClean="0"/>
          </a:p>
        </p:txBody>
      </p:sp>
      <p:sp>
        <p:nvSpPr>
          <p:cNvPr id="245764"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41" tIns="46571" rIns="93141" bIns="46571" anchor="b"/>
          <a:lstStyle/>
          <a:p>
            <a:pPr algn="r" defTabSz="930005"/>
            <a:fld id="{C0D6D6E6-8F16-4901-88D4-D5AAAE4EF590}" type="slidenum">
              <a:rPr lang="en-US" sz="1200">
                <a:latin typeface="Calibri" pitchFamily="34" charset="0"/>
              </a:rPr>
              <a:pPr algn="r" defTabSz="930005"/>
              <a:t>62</a:t>
            </a:fld>
            <a:endParaRPr lang="en-US" sz="1200" dirty="0">
              <a:latin typeface="Calibri"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p:spPr>
      </p:sp>
      <p:sp>
        <p:nvSpPr>
          <p:cNvPr id="246787" name="Notes Placeholder 2"/>
          <p:cNvSpPr>
            <a:spLocks noGrp="1"/>
          </p:cNvSpPr>
          <p:nvPr>
            <p:ph type="body" idx="1"/>
          </p:nvPr>
        </p:nvSpPr>
        <p:spPr>
          <a:noFill/>
          <a:ln/>
        </p:spPr>
        <p:txBody>
          <a:bodyPr lIns="93141" tIns="46571" rIns="93141" bIns="46571"/>
          <a:lstStyle/>
          <a:p>
            <a:endParaRPr lang="en-US" smtClean="0"/>
          </a:p>
        </p:txBody>
      </p:sp>
      <p:sp>
        <p:nvSpPr>
          <p:cNvPr id="246788"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41" tIns="46571" rIns="93141" bIns="46571" anchor="b"/>
          <a:lstStyle/>
          <a:p>
            <a:pPr algn="r" defTabSz="930005"/>
            <a:fld id="{E61BD687-5009-472C-94A2-03FBAFA075BB}" type="slidenum">
              <a:rPr lang="en-US" sz="1200">
                <a:latin typeface="Calibri" pitchFamily="34" charset="0"/>
              </a:rPr>
              <a:pPr algn="r" defTabSz="930005"/>
              <a:t>63</a:t>
            </a:fld>
            <a:endParaRPr lang="en-US" sz="1200" dirty="0">
              <a:latin typeface="Calibri"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p:spPr>
      </p:sp>
      <p:sp>
        <p:nvSpPr>
          <p:cNvPr id="247811" name="Notes Placeholder 2"/>
          <p:cNvSpPr>
            <a:spLocks noGrp="1"/>
          </p:cNvSpPr>
          <p:nvPr>
            <p:ph type="body" idx="1"/>
          </p:nvPr>
        </p:nvSpPr>
        <p:spPr>
          <a:noFill/>
          <a:ln/>
        </p:spPr>
        <p:txBody>
          <a:bodyPr lIns="93141" tIns="46571" rIns="93141" bIns="46571"/>
          <a:lstStyle/>
          <a:p>
            <a:endParaRPr lang="en-US" smtClean="0"/>
          </a:p>
        </p:txBody>
      </p:sp>
      <p:sp>
        <p:nvSpPr>
          <p:cNvPr id="247812"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41" tIns="46571" rIns="93141" bIns="46571" anchor="b"/>
          <a:lstStyle/>
          <a:p>
            <a:pPr algn="r" defTabSz="930005"/>
            <a:fld id="{374BFF30-5892-4C1C-B2EB-71DAF9ABB1B9}" type="slidenum">
              <a:rPr lang="en-US" sz="1200">
                <a:latin typeface="Calibri" pitchFamily="34" charset="0"/>
              </a:rPr>
              <a:pPr algn="r" defTabSz="930005"/>
              <a:t>64</a:t>
            </a:fld>
            <a:endParaRPr lang="en-US" sz="1200" dirty="0">
              <a:latin typeface="Calibri"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48835"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4883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4432DDFB-E95D-4603-A54F-74AC2BE0521F}" type="slidenum">
              <a:rPr lang="en-US" sz="1100">
                <a:ea typeface="MS PGothic"/>
                <a:cs typeface="MS PGothic"/>
              </a:rPr>
              <a:pPr algn="r" defTabSz="889710" eaLnBrk="0" hangingPunct="0"/>
              <a:t>65</a:t>
            </a:fld>
            <a:endParaRPr lang="en-US" sz="1100" dirty="0">
              <a:ea typeface="MS PGothic"/>
              <a:cs typeface="MS PGothic"/>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49859"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4986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B82CD096-72C2-4732-B822-7B2C5CC0A9EB}" type="slidenum">
              <a:rPr lang="en-US" sz="1100">
                <a:ea typeface="MS PGothic"/>
                <a:cs typeface="MS PGothic"/>
              </a:rPr>
              <a:pPr algn="r" defTabSz="889710" eaLnBrk="0" hangingPunct="0"/>
              <a:t>66</a:t>
            </a:fld>
            <a:endParaRPr lang="en-US" sz="1100" dirty="0">
              <a:ea typeface="MS PGothic"/>
              <a:cs typeface="MS PGothic"/>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50883"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250884"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059443BB-6818-4857-B89D-51F9BA002C3F}" type="slidenum">
              <a:rPr lang="en-US" sz="1100">
                <a:latin typeface="Calibri" pitchFamily="34" charset="0"/>
                <a:ea typeface="MS PGothic"/>
                <a:cs typeface="MS PGothic"/>
              </a:rPr>
              <a:pPr algn="r" defTabSz="889710" eaLnBrk="0" hangingPunct="0"/>
              <a:t>67</a:t>
            </a:fld>
            <a:endParaRPr lang="en-US" sz="1100" dirty="0">
              <a:latin typeface="Calibri" pitchFamily="34" charset="0"/>
              <a:ea typeface="MS PGothic"/>
              <a:cs typeface="MS PGothic"/>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p:spPr>
      </p:sp>
      <p:sp>
        <p:nvSpPr>
          <p:cNvPr id="251907"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51908"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31" tIns="46566" rIns="93131" bIns="46566" anchor="b"/>
          <a:lstStyle/>
          <a:p>
            <a:pPr algn="r" defTabSz="926781"/>
            <a:fld id="{8BF6177F-F2E7-49A5-97A8-653C79B73A95}" type="slidenum">
              <a:rPr lang="en-US" sz="1200">
                <a:latin typeface="Calibri" pitchFamily="34" charset="0"/>
              </a:rPr>
              <a:pPr algn="r" defTabSz="926781"/>
              <a:t>68</a:t>
            </a:fld>
            <a:endParaRPr lang="en-US" sz="1200" dirty="0">
              <a:latin typeface="Calibri"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p:spPr>
      </p:sp>
      <p:sp>
        <p:nvSpPr>
          <p:cNvPr id="252931" name="Notes Placeholder 2"/>
          <p:cNvSpPr>
            <a:spLocks noGrp="1"/>
          </p:cNvSpPr>
          <p:nvPr>
            <p:ph type="body" idx="1"/>
          </p:nvPr>
        </p:nvSpPr>
        <p:spPr>
          <a:noFill/>
          <a:ln/>
        </p:spPr>
        <p:txBody>
          <a:bodyPr/>
          <a:lstStyle/>
          <a:p>
            <a:endParaRPr lang="en-US" smtClean="0"/>
          </a:p>
        </p:txBody>
      </p:sp>
      <p:sp>
        <p:nvSpPr>
          <p:cNvPr id="252932" name="Slide Number Placeholder 3"/>
          <p:cNvSpPr>
            <a:spLocks noGrp="1"/>
          </p:cNvSpPr>
          <p:nvPr>
            <p:ph type="sldNum" sz="quarter" idx="5"/>
          </p:nvPr>
        </p:nvSpPr>
        <p:spPr>
          <a:noFill/>
        </p:spPr>
        <p:txBody>
          <a:bodyPr/>
          <a:lstStyle/>
          <a:p>
            <a:pPr defTabSz="930005"/>
            <a:fld id="{56BDD883-4701-4AE7-BB6D-1D5F84C5E1C3}" type="slidenum">
              <a:rPr lang="en-US" smtClean="0"/>
              <a:pPr defTabSz="930005"/>
              <a:t>69</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a:noFill/>
          <a:ln/>
        </p:spPr>
        <p:txBody>
          <a:bodyPr/>
          <a:lstStyle/>
          <a:p>
            <a:endParaRPr lang="en-US" smtClean="0"/>
          </a:p>
        </p:txBody>
      </p:sp>
      <p:sp>
        <p:nvSpPr>
          <p:cNvPr id="186372" name="Slide Number Placeholder 3"/>
          <p:cNvSpPr>
            <a:spLocks noGrp="1"/>
          </p:cNvSpPr>
          <p:nvPr>
            <p:ph type="sldNum" sz="quarter" idx="5"/>
          </p:nvPr>
        </p:nvSpPr>
        <p:spPr>
          <a:noFill/>
        </p:spPr>
        <p:txBody>
          <a:bodyPr/>
          <a:lstStyle/>
          <a:p>
            <a:pPr defTabSz="928393"/>
            <a:fld id="{9885B893-FD88-4226-B28A-1A3E262CE336}" type="slidenum">
              <a:rPr lang="en-US" smtClean="0"/>
              <a:pPr defTabSz="928393"/>
              <a:t>7</a:t>
            </a:fld>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53955"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25395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5CFCCA6E-E953-40D2-8903-FB4C81A36C4D}" type="slidenum">
              <a:rPr lang="en-US" sz="1100">
                <a:latin typeface="Calibri" pitchFamily="34" charset="0"/>
                <a:ea typeface="MS PGothic"/>
                <a:cs typeface="MS PGothic"/>
              </a:rPr>
              <a:pPr algn="r" defTabSz="889710" eaLnBrk="0" hangingPunct="0"/>
              <a:t>70</a:t>
            </a:fld>
            <a:endParaRPr lang="en-US" sz="1100" dirty="0">
              <a:latin typeface="Calibri" pitchFamily="34" charset="0"/>
              <a:ea typeface="MS PGothic"/>
              <a:cs typeface="MS PGothic"/>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54979"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5498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DF68591C-83D2-4BA0-AAEF-2FB214A36C7E}" type="slidenum">
              <a:rPr lang="en-US" sz="1100">
                <a:ea typeface="MS PGothic"/>
                <a:cs typeface="MS PGothic"/>
              </a:rPr>
              <a:pPr algn="r" defTabSz="889710" eaLnBrk="0" hangingPunct="0"/>
              <a:t>71</a:t>
            </a:fld>
            <a:endParaRPr lang="en-US" sz="1100" dirty="0">
              <a:ea typeface="MS PGothic"/>
              <a:cs typeface="MS PGothic"/>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56003"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56004"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BAD5B593-9FD5-4197-AA11-C483E5C58CC6}" type="slidenum">
              <a:rPr lang="en-US" sz="1100">
                <a:ea typeface="MS PGothic"/>
                <a:cs typeface="MS PGothic"/>
              </a:rPr>
              <a:pPr algn="r" defTabSz="889710" eaLnBrk="0" hangingPunct="0"/>
              <a:t>72</a:t>
            </a:fld>
            <a:endParaRPr lang="en-US" sz="1100" dirty="0">
              <a:ea typeface="MS PGothic"/>
              <a:cs typeface="MS PGothic"/>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57027"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57028"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841B386F-33A3-4A66-B987-BA0482A2BEBE}" type="slidenum">
              <a:rPr lang="en-US" sz="1100">
                <a:ea typeface="MS PGothic"/>
                <a:cs typeface="MS PGothic"/>
              </a:rPr>
              <a:pPr algn="r" defTabSz="889710" eaLnBrk="0" hangingPunct="0"/>
              <a:t>73</a:t>
            </a:fld>
            <a:endParaRPr lang="en-US" sz="1100" dirty="0">
              <a:ea typeface="MS PGothic"/>
              <a:cs typeface="MS PGothic"/>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59075"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5907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56F1BB09-4D73-418E-BB42-FD496543BD21}" type="slidenum">
              <a:rPr lang="en-US" sz="1100">
                <a:ea typeface="MS PGothic"/>
                <a:cs typeface="MS PGothic"/>
              </a:rPr>
              <a:pPr algn="r" defTabSz="889710" eaLnBrk="0" hangingPunct="0"/>
              <a:t>74</a:t>
            </a:fld>
            <a:endParaRPr lang="en-US" sz="1100" dirty="0">
              <a:ea typeface="MS PGothic"/>
              <a:cs typeface="MS PGothic"/>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p:spPr>
      </p:sp>
      <p:sp>
        <p:nvSpPr>
          <p:cNvPr id="260099" name="Notes Placeholder 2"/>
          <p:cNvSpPr>
            <a:spLocks noGrp="1"/>
          </p:cNvSpPr>
          <p:nvPr>
            <p:ph type="body" idx="1"/>
          </p:nvPr>
        </p:nvSpPr>
        <p:spPr>
          <a:noFill/>
          <a:ln/>
        </p:spPr>
        <p:txBody>
          <a:bodyPr/>
          <a:lstStyle/>
          <a:p>
            <a:endParaRPr lang="en-US" smtClean="0"/>
          </a:p>
        </p:txBody>
      </p:sp>
      <p:sp>
        <p:nvSpPr>
          <p:cNvPr id="260100" name="Slide Number Placeholder 3"/>
          <p:cNvSpPr>
            <a:spLocks noGrp="1"/>
          </p:cNvSpPr>
          <p:nvPr>
            <p:ph type="sldNum" sz="quarter" idx="5"/>
          </p:nvPr>
        </p:nvSpPr>
        <p:spPr>
          <a:noFill/>
        </p:spPr>
        <p:txBody>
          <a:bodyPr/>
          <a:lstStyle/>
          <a:p>
            <a:pPr defTabSz="930005"/>
            <a:fld id="{B0F495CD-05F6-458B-9E56-22E302A8911C}" type="slidenum">
              <a:rPr lang="en-US" smtClean="0"/>
              <a:pPr defTabSz="930005"/>
              <a:t>75</a:t>
            </a:fld>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61123"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261124"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1E436D7F-3A6F-4E51-A77D-999EDDF652FE}" type="slidenum">
              <a:rPr lang="en-US" sz="1100">
                <a:latin typeface="Calibri" pitchFamily="34" charset="0"/>
                <a:ea typeface="MS PGothic"/>
                <a:cs typeface="MS PGothic"/>
              </a:rPr>
              <a:pPr algn="r" defTabSz="889710" eaLnBrk="0" hangingPunct="0"/>
              <a:t>76</a:t>
            </a:fld>
            <a:endParaRPr lang="en-US" sz="1100" dirty="0">
              <a:latin typeface="Calibri" pitchFamily="34" charset="0"/>
              <a:ea typeface="MS PGothic"/>
              <a:cs typeface="MS PGothic"/>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62147"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62148"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8FA1C931-F6BB-4905-82A8-122736DF8AAF}" type="slidenum">
              <a:rPr lang="en-US" sz="1100">
                <a:ea typeface="MS PGothic"/>
                <a:cs typeface="MS PGothic"/>
              </a:rPr>
              <a:pPr algn="r" defTabSz="889710" eaLnBrk="0" hangingPunct="0"/>
              <a:t>77</a:t>
            </a:fld>
            <a:endParaRPr lang="en-US" sz="1100" dirty="0">
              <a:ea typeface="MS PGothic"/>
              <a:cs typeface="MS PGothic"/>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63171"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63172"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0A0A0217-67F7-4706-AE1A-BFF68B66EC2E}" type="slidenum">
              <a:rPr lang="en-US" sz="1100">
                <a:ea typeface="MS PGothic"/>
                <a:cs typeface="MS PGothic"/>
              </a:rPr>
              <a:pPr algn="r" defTabSz="889710" eaLnBrk="0" hangingPunct="0"/>
              <a:t>78</a:t>
            </a:fld>
            <a:endParaRPr lang="en-US" sz="1100" dirty="0">
              <a:ea typeface="MS PGothic"/>
              <a:cs typeface="MS PGothic"/>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64195"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6419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D30C64E9-4720-4FC0-896A-C89296D32B91}" type="slidenum">
              <a:rPr lang="en-US" sz="1100">
                <a:ea typeface="MS PGothic"/>
                <a:cs typeface="MS PGothic"/>
              </a:rPr>
              <a:pPr algn="r" defTabSz="889710" eaLnBrk="0" hangingPunct="0"/>
              <a:t>79</a:t>
            </a:fld>
            <a:endParaRPr lang="en-US" sz="1100" dirty="0">
              <a:ea typeface="MS PGothic"/>
              <a:cs typeface="MS PGothic"/>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a:noFill/>
          <a:ln/>
        </p:spPr>
        <p:txBody>
          <a:bodyPr/>
          <a:lstStyle/>
          <a:p>
            <a:endParaRPr lang="en-US" smtClean="0"/>
          </a:p>
        </p:txBody>
      </p:sp>
      <p:sp>
        <p:nvSpPr>
          <p:cNvPr id="187396" name="Slide Number Placeholder 3"/>
          <p:cNvSpPr>
            <a:spLocks noGrp="1"/>
          </p:cNvSpPr>
          <p:nvPr>
            <p:ph type="sldNum" sz="quarter" idx="5"/>
          </p:nvPr>
        </p:nvSpPr>
        <p:spPr>
          <a:noFill/>
        </p:spPr>
        <p:txBody>
          <a:bodyPr/>
          <a:lstStyle/>
          <a:p>
            <a:pPr defTabSz="928393"/>
            <a:fld id="{DF2E8E1E-7A39-49EA-B47B-EE4111798040}" type="slidenum">
              <a:rPr lang="en-US" smtClean="0"/>
              <a:pPr defTabSz="928393"/>
              <a:t>8</a:t>
            </a:fld>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65219"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6522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A3D4CFEF-2492-43F3-969B-40554B7E471B}" type="slidenum">
              <a:rPr lang="en-US" sz="1100">
                <a:ea typeface="MS PGothic"/>
                <a:cs typeface="MS PGothic"/>
              </a:rPr>
              <a:pPr algn="r" defTabSz="889710" eaLnBrk="0" hangingPunct="0"/>
              <a:t>80</a:t>
            </a:fld>
            <a:endParaRPr lang="en-US" sz="1100" dirty="0">
              <a:ea typeface="MS PGothic"/>
              <a:cs typeface="MS PGothic"/>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p:spPr>
      </p:sp>
      <p:sp>
        <p:nvSpPr>
          <p:cNvPr id="266243" name="Notes Placeholder 2"/>
          <p:cNvSpPr>
            <a:spLocks noGrp="1"/>
          </p:cNvSpPr>
          <p:nvPr>
            <p:ph type="body" idx="1"/>
          </p:nvPr>
        </p:nvSpPr>
        <p:spPr>
          <a:noFill/>
          <a:ln/>
        </p:spPr>
        <p:txBody>
          <a:bodyPr/>
          <a:lstStyle/>
          <a:p>
            <a:endParaRPr lang="en-US" smtClean="0"/>
          </a:p>
        </p:txBody>
      </p:sp>
      <p:sp>
        <p:nvSpPr>
          <p:cNvPr id="266244" name="Slide Number Placeholder 3"/>
          <p:cNvSpPr>
            <a:spLocks noGrp="1"/>
          </p:cNvSpPr>
          <p:nvPr>
            <p:ph type="sldNum" sz="quarter" idx="5"/>
          </p:nvPr>
        </p:nvSpPr>
        <p:spPr>
          <a:noFill/>
        </p:spPr>
        <p:txBody>
          <a:bodyPr/>
          <a:lstStyle/>
          <a:p>
            <a:pPr defTabSz="930005"/>
            <a:fld id="{8F27A84F-97BE-489B-843B-DFB6186CE361}" type="slidenum">
              <a:rPr lang="en-US" smtClean="0"/>
              <a:pPr defTabSz="930005"/>
              <a:t>81</a:t>
            </a:fld>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67267"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267268"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697A9CCB-D504-408B-A1F6-E30916BF2068}" type="slidenum">
              <a:rPr lang="en-US" sz="1100">
                <a:latin typeface="Calibri" pitchFamily="34" charset="0"/>
                <a:ea typeface="MS PGothic"/>
                <a:cs typeface="MS PGothic"/>
              </a:rPr>
              <a:pPr algn="r" defTabSz="889710" eaLnBrk="0" hangingPunct="0"/>
              <a:t>82</a:t>
            </a:fld>
            <a:endParaRPr lang="en-US" sz="1100" dirty="0">
              <a:latin typeface="Calibri" pitchFamily="34" charset="0"/>
              <a:ea typeface="MS PGothic"/>
              <a:cs typeface="MS PGothic"/>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68291"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68292"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A621D5FD-CAF3-47B4-ACF8-6A00E22855B9}" type="slidenum">
              <a:rPr lang="en-US" sz="1100">
                <a:ea typeface="MS PGothic"/>
                <a:cs typeface="MS PGothic"/>
              </a:rPr>
              <a:pPr algn="r" defTabSz="889710" eaLnBrk="0" hangingPunct="0"/>
              <a:t>83</a:t>
            </a:fld>
            <a:endParaRPr lang="en-US" sz="1100" dirty="0">
              <a:ea typeface="MS PGothic"/>
              <a:cs typeface="MS PGothic"/>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69315"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6931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F1402823-9703-42DF-AB44-49C504CAF58F}" type="slidenum">
              <a:rPr lang="en-US" sz="1100">
                <a:ea typeface="MS PGothic"/>
                <a:cs typeface="MS PGothic"/>
              </a:rPr>
              <a:pPr algn="r" defTabSz="889710" eaLnBrk="0" hangingPunct="0"/>
              <a:t>84</a:t>
            </a:fld>
            <a:endParaRPr lang="en-US" sz="1100" dirty="0">
              <a:ea typeface="MS PGothic"/>
              <a:cs typeface="MS PGothic"/>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70339"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7034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23249590-00F7-4B5B-ABE6-B878CADC9905}" type="slidenum">
              <a:rPr lang="en-US" sz="1100">
                <a:ea typeface="MS PGothic"/>
                <a:cs typeface="MS PGothic"/>
              </a:rPr>
              <a:pPr algn="r" defTabSz="889710" eaLnBrk="0" hangingPunct="0"/>
              <a:t>85</a:t>
            </a:fld>
            <a:endParaRPr lang="en-US" sz="1100" dirty="0">
              <a:ea typeface="MS PGothic"/>
              <a:cs typeface="MS PGothic"/>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71363"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271364"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B1481FF7-5930-4C88-A97E-ED1DE84135B7}" type="slidenum">
              <a:rPr lang="en-US" sz="1100">
                <a:latin typeface="Calibri" pitchFamily="34" charset="0"/>
                <a:ea typeface="MS PGothic"/>
                <a:cs typeface="MS PGothic"/>
              </a:rPr>
              <a:pPr algn="r" defTabSz="889710" eaLnBrk="0" hangingPunct="0"/>
              <a:t>86</a:t>
            </a:fld>
            <a:endParaRPr lang="en-US" sz="1100" dirty="0">
              <a:latin typeface="Calibri" pitchFamily="34" charset="0"/>
              <a:ea typeface="MS PGothic"/>
              <a:cs typeface="MS PGothic"/>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p:spPr>
      </p:sp>
      <p:sp>
        <p:nvSpPr>
          <p:cNvPr id="272387"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72388" name="Slide Number Placeholder 3"/>
          <p:cNvSpPr txBox="1">
            <a:spLocks noGrp="1"/>
          </p:cNvSpPr>
          <p:nvPr/>
        </p:nvSpPr>
        <p:spPr bwMode="auto">
          <a:xfrm>
            <a:off x="3970939" y="8829576"/>
            <a:ext cx="3037840" cy="465221"/>
          </a:xfrm>
          <a:prstGeom prst="rect">
            <a:avLst/>
          </a:prstGeom>
          <a:noFill/>
          <a:ln w="9525">
            <a:noFill/>
            <a:miter lim="800000"/>
            <a:headEnd/>
            <a:tailEnd/>
          </a:ln>
        </p:spPr>
        <p:txBody>
          <a:bodyPr lIns="93131" tIns="46566" rIns="93131" bIns="46566" anchor="b"/>
          <a:lstStyle/>
          <a:p>
            <a:pPr algn="r" defTabSz="926781"/>
            <a:fld id="{EBA280A1-171B-455B-973B-29F1804FF056}" type="slidenum">
              <a:rPr lang="en-US" sz="1200">
                <a:latin typeface="Calibri" pitchFamily="34" charset="0"/>
              </a:rPr>
              <a:pPr algn="r" defTabSz="926781"/>
              <a:t>87</a:t>
            </a:fld>
            <a:endParaRPr lang="en-US" sz="1200" dirty="0">
              <a:latin typeface="Calibri"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p:spPr>
      </p:sp>
      <p:sp>
        <p:nvSpPr>
          <p:cNvPr id="273411" name="Notes Placeholder 2"/>
          <p:cNvSpPr>
            <a:spLocks noGrp="1"/>
          </p:cNvSpPr>
          <p:nvPr>
            <p:ph type="body" idx="1"/>
          </p:nvPr>
        </p:nvSpPr>
        <p:spPr>
          <a:noFill/>
          <a:ln/>
        </p:spPr>
        <p:txBody>
          <a:bodyPr/>
          <a:lstStyle/>
          <a:p>
            <a:endParaRPr lang="en-US" smtClean="0"/>
          </a:p>
        </p:txBody>
      </p:sp>
      <p:sp>
        <p:nvSpPr>
          <p:cNvPr id="273412" name="Slide Number Placeholder 3"/>
          <p:cNvSpPr>
            <a:spLocks noGrp="1"/>
          </p:cNvSpPr>
          <p:nvPr>
            <p:ph type="sldNum" sz="quarter" idx="5"/>
          </p:nvPr>
        </p:nvSpPr>
        <p:spPr>
          <a:noFill/>
        </p:spPr>
        <p:txBody>
          <a:bodyPr/>
          <a:lstStyle/>
          <a:p>
            <a:pPr defTabSz="930005"/>
            <a:fld id="{8EE8F0C4-F2BB-4F14-99B7-AA896CC66436}" type="slidenum">
              <a:rPr lang="en-US" smtClean="0"/>
              <a:pPr defTabSz="930005"/>
              <a:t>88</a:t>
            </a:fld>
            <a:endParaRPr 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74435"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27443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FFED6C95-420B-4C97-A72E-0D2F58EF380E}" type="slidenum">
              <a:rPr lang="en-US" sz="1100">
                <a:latin typeface="Calibri" pitchFamily="34" charset="0"/>
                <a:ea typeface="MS PGothic"/>
                <a:cs typeface="MS PGothic"/>
              </a:rPr>
              <a:pPr algn="r" defTabSz="889710" eaLnBrk="0" hangingPunct="0"/>
              <a:t>89</a:t>
            </a:fld>
            <a:endParaRPr lang="en-US" sz="1100" dirty="0">
              <a:latin typeface="Calibri" pitchFamily="34" charset="0"/>
              <a:ea typeface="MS PGothic"/>
              <a:cs typeface="MS P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190467" name="Notes Placeholder 2"/>
          <p:cNvSpPr>
            <a:spLocks noGrp="1"/>
          </p:cNvSpPr>
          <p:nvPr>
            <p:ph type="body" idx="1"/>
          </p:nvPr>
        </p:nvSpPr>
        <p:spPr>
          <a:xfrm>
            <a:off x="936345" y="4416393"/>
            <a:ext cx="5137715" cy="4180573"/>
          </a:xfrm>
          <a:noFill/>
          <a:ln/>
        </p:spPr>
        <p:txBody>
          <a:bodyPr lIns="89183" tIns="44589" rIns="89183" bIns="44589"/>
          <a:lstStyle/>
          <a:p>
            <a:pPr eaLnBrk="1" hangingPunct="1"/>
            <a:endParaRPr lang="en-US" smtClean="0">
              <a:latin typeface="Arial" pitchFamily="34" charset="0"/>
            </a:endParaRPr>
          </a:p>
        </p:txBody>
      </p:sp>
      <p:sp>
        <p:nvSpPr>
          <p:cNvPr id="190468"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DA2C4598-18D3-4088-8E6E-A38881F96981}" type="slidenum">
              <a:rPr lang="en-US" sz="1100">
                <a:ea typeface="MS PGothic"/>
                <a:cs typeface="MS PGothic"/>
              </a:rPr>
              <a:pPr algn="r" defTabSz="889710" eaLnBrk="0" hangingPunct="0"/>
              <a:t>9</a:t>
            </a:fld>
            <a:endParaRPr lang="en-US" sz="1100" dirty="0">
              <a:ea typeface="MS PGothic"/>
              <a:cs typeface="MS PGothic"/>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75459"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7546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9E07714E-5614-41A3-BE95-A8244DADF080}" type="slidenum">
              <a:rPr lang="en-US" sz="1100">
                <a:ea typeface="MS PGothic"/>
                <a:cs typeface="MS PGothic"/>
              </a:rPr>
              <a:pPr algn="r" defTabSz="889710" eaLnBrk="0" hangingPunct="0"/>
              <a:t>90</a:t>
            </a:fld>
            <a:endParaRPr lang="en-US" sz="1100" dirty="0">
              <a:ea typeface="MS PGothic"/>
              <a:cs typeface="MS PGothic"/>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2AF7724-08A7-4D8F-BE4A-5136A26B1A7C}" type="slidenum">
              <a:rPr lang="en-US" smtClean="0"/>
              <a:pPr>
                <a:defRPr/>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76483"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76484"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59865761-AB8D-46A9-B090-02A2C7E6D2F0}" type="slidenum">
              <a:rPr lang="en-US" sz="1100">
                <a:ea typeface="MS PGothic"/>
                <a:cs typeface="MS PGothic"/>
              </a:rPr>
              <a:pPr algn="r" defTabSz="889710" eaLnBrk="0" hangingPunct="0"/>
              <a:t>92</a:t>
            </a:fld>
            <a:endParaRPr lang="en-US" sz="1100" dirty="0">
              <a:ea typeface="MS PGothic"/>
              <a:cs typeface="MS PGothic"/>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77507"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77508"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5FB7124E-0B13-4F74-B745-3C841E06ACD8}" type="slidenum">
              <a:rPr lang="en-US" sz="1100">
                <a:ea typeface="MS PGothic"/>
                <a:cs typeface="MS PGothic"/>
              </a:rPr>
              <a:pPr algn="r" defTabSz="889710" eaLnBrk="0" hangingPunct="0"/>
              <a:t>93</a:t>
            </a:fld>
            <a:endParaRPr lang="en-US" sz="1100" dirty="0">
              <a:ea typeface="MS PGothic"/>
              <a:cs typeface="MS PGothic"/>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78531"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78532"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E23947C4-2FD7-4376-B7B9-20ECF8426A5D}" type="slidenum">
              <a:rPr lang="en-US" sz="1100">
                <a:ea typeface="MS PGothic"/>
                <a:cs typeface="MS PGothic"/>
              </a:rPr>
              <a:pPr algn="r" defTabSz="889710" eaLnBrk="0" hangingPunct="0"/>
              <a:t>94</a:t>
            </a:fld>
            <a:endParaRPr lang="en-US" sz="1100" dirty="0">
              <a:ea typeface="MS PGothic"/>
              <a:cs typeface="MS PGothic"/>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79555"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79556"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E400875C-BA40-4A93-8415-2116C570B7C2}" type="slidenum">
              <a:rPr lang="en-US" sz="1100">
                <a:ea typeface="MS PGothic"/>
                <a:cs typeface="MS PGothic"/>
              </a:rPr>
              <a:pPr algn="r" defTabSz="889710" eaLnBrk="0" hangingPunct="0"/>
              <a:t>95</a:t>
            </a:fld>
            <a:endParaRPr lang="en-US" sz="1100" dirty="0">
              <a:ea typeface="MS PGothic"/>
              <a:cs typeface="MS PGothic"/>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80579"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80580"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1F707D6C-AD29-46C8-B812-EE3A34551560}" type="slidenum">
              <a:rPr lang="en-US" sz="1100">
                <a:ea typeface="MS PGothic"/>
                <a:cs typeface="MS PGothic"/>
              </a:rPr>
              <a:pPr algn="r" defTabSz="889710" eaLnBrk="0" hangingPunct="0"/>
              <a:t>96</a:t>
            </a:fld>
            <a:endParaRPr lang="en-US" sz="1100" dirty="0">
              <a:ea typeface="MS PGothic"/>
              <a:cs typeface="MS PGothic"/>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p:spPr>
      </p:sp>
      <p:sp>
        <p:nvSpPr>
          <p:cNvPr id="281603" name="Notes Placeholder 2"/>
          <p:cNvSpPr>
            <a:spLocks noGrp="1"/>
          </p:cNvSpPr>
          <p:nvPr>
            <p:ph type="body" idx="1"/>
          </p:nvPr>
        </p:nvSpPr>
        <p:spPr>
          <a:noFill/>
          <a:ln/>
        </p:spPr>
        <p:txBody>
          <a:bodyPr/>
          <a:lstStyle/>
          <a:p>
            <a:endParaRPr lang="en-US" smtClean="0"/>
          </a:p>
        </p:txBody>
      </p:sp>
      <p:sp>
        <p:nvSpPr>
          <p:cNvPr id="281604" name="Slide Number Placeholder 3"/>
          <p:cNvSpPr>
            <a:spLocks noGrp="1"/>
          </p:cNvSpPr>
          <p:nvPr>
            <p:ph type="sldNum" sz="quarter" idx="5"/>
          </p:nvPr>
        </p:nvSpPr>
        <p:spPr>
          <a:noFill/>
        </p:spPr>
        <p:txBody>
          <a:bodyPr/>
          <a:lstStyle/>
          <a:p>
            <a:pPr defTabSz="930005"/>
            <a:fld id="{752887B1-D292-41C8-B405-4691A0AC5E0B}" type="slidenum">
              <a:rPr lang="en-US" smtClean="0"/>
              <a:pPr defTabSz="930005"/>
              <a:t>97</a:t>
            </a:fld>
            <a:endParaRPr lang="en-US"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82627" name="Notes Placeholder 2"/>
          <p:cNvSpPr>
            <a:spLocks noGrp="1"/>
          </p:cNvSpPr>
          <p:nvPr>
            <p:ph type="body" idx="1"/>
          </p:nvPr>
        </p:nvSpPr>
        <p:spPr>
          <a:xfrm>
            <a:off x="936345" y="4416393"/>
            <a:ext cx="5137715" cy="4180573"/>
          </a:xfrm>
          <a:noFill/>
          <a:ln/>
        </p:spPr>
        <p:txBody>
          <a:bodyPr lIns="89183" tIns="44589" rIns="89183" bIns="44589"/>
          <a:lstStyle/>
          <a:p>
            <a:pPr eaLnBrk="1" hangingPunct="1">
              <a:spcBef>
                <a:spcPct val="0"/>
              </a:spcBef>
            </a:pPr>
            <a:endParaRPr lang="en-US" smtClean="0">
              <a:latin typeface="Arial" pitchFamily="34" charset="0"/>
            </a:endParaRPr>
          </a:p>
        </p:txBody>
      </p:sp>
      <p:sp>
        <p:nvSpPr>
          <p:cNvPr id="282628"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AE9872DC-A285-4075-8B80-AB6E1F98DD52}" type="slidenum">
              <a:rPr lang="en-US" sz="1100">
                <a:latin typeface="Calibri" pitchFamily="34" charset="0"/>
                <a:ea typeface="MS PGothic"/>
                <a:cs typeface="MS PGothic"/>
              </a:rPr>
              <a:pPr algn="r" defTabSz="889710" eaLnBrk="0" hangingPunct="0"/>
              <a:t>98</a:t>
            </a:fld>
            <a:endParaRPr lang="en-US" sz="1100" dirty="0">
              <a:latin typeface="Calibri" pitchFamily="34" charset="0"/>
              <a:ea typeface="MS PGothic"/>
              <a:cs typeface="MS PGothic"/>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xfrm>
            <a:off x="1182688" y="700088"/>
            <a:ext cx="4645025" cy="3484562"/>
          </a:xfrm>
          <a:noFill/>
          <a:ln>
            <a:solidFill>
              <a:srgbClr val="000000"/>
            </a:solidFill>
            <a:miter lim="800000"/>
            <a:headEnd/>
            <a:tailEnd/>
          </a:ln>
        </p:spPr>
      </p:sp>
      <p:sp>
        <p:nvSpPr>
          <p:cNvPr id="283651" name="Notes Placeholder 2"/>
          <p:cNvSpPr>
            <a:spLocks noGrp="1"/>
          </p:cNvSpPr>
          <p:nvPr>
            <p:ph type="body" idx="1"/>
          </p:nvPr>
        </p:nvSpPr>
        <p:spPr>
          <a:xfrm>
            <a:off x="936345" y="4416393"/>
            <a:ext cx="5137715" cy="4180573"/>
          </a:xfrm>
          <a:noFill/>
          <a:ln/>
        </p:spPr>
        <p:txBody>
          <a:bodyPr lIns="89183" tIns="44589" rIns="89183" bIns="44589"/>
          <a:lstStyle/>
          <a:p>
            <a:endParaRPr lang="en-US" smtClean="0">
              <a:latin typeface="Arial" pitchFamily="34" charset="0"/>
            </a:endParaRPr>
          </a:p>
        </p:txBody>
      </p:sp>
      <p:sp>
        <p:nvSpPr>
          <p:cNvPr id="283652" name="Slide Number Placeholder 3"/>
          <p:cNvSpPr txBox="1">
            <a:spLocks noGrp="1"/>
          </p:cNvSpPr>
          <p:nvPr/>
        </p:nvSpPr>
        <p:spPr bwMode="auto">
          <a:xfrm>
            <a:off x="3970939" y="8832783"/>
            <a:ext cx="3039462" cy="463617"/>
          </a:xfrm>
          <a:prstGeom prst="rect">
            <a:avLst/>
          </a:prstGeom>
          <a:noFill/>
          <a:ln w="9525">
            <a:noFill/>
            <a:miter lim="800000"/>
            <a:headEnd/>
            <a:tailEnd/>
          </a:ln>
        </p:spPr>
        <p:txBody>
          <a:bodyPr lIns="89183" tIns="44589" rIns="89183" bIns="44589" anchor="b"/>
          <a:lstStyle/>
          <a:p>
            <a:pPr algn="r" defTabSz="889710" eaLnBrk="0" hangingPunct="0"/>
            <a:fld id="{B0A3A11B-E828-4F7C-B1DF-A054A20FC0F8}" type="slidenum">
              <a:rPr lang="en-US" sz="1100">
                <a:ea typeface="MS PGothic"/>
                <a:cs typeface="MS PGothic"/>
              </a:rPr>
              <a:pPr algn="r" defTabSz="889710" eaLnBrk="0" hangingPunct="0"/>
              <a:t>99</a:t>
            </a:fld>
            <a:endParaRPr lang="en-US" sz="1100" dirty="0">
              <a:ea typeface="MS PGothic"/>
              <a:cs typeface="MS PGothic"/>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36"/>
          <p:cNvGrpSpPr>
            <a:grpSpLocks/>
          </p:cNvGrpSpPr>
          <p:nvPr/>
        </p:nvGrpSpPr>
        <p:grpSpPr bwMode="auto">
          <a:xfrm>
            <a:off x="76200" y="228600"/>
            <a:ext cx="2387600" cy="6318250"/>
            <a:chOff x="0" y="156"/>
            <a:chExt cx="1504" cy="3980"/>
          </a:xfrm>
        </p:grpSpPr>
        <p:pic>
          <p:nvPicPr>
            <p:cNvPr id="3" name="Picture 1037" descr="DCMA logo2-lr"/>
            <p:cNvPicPr>
              <a:picLocks noChangeAspect="1" noChangeArrowheads="1"/>
            </p:cNvPicPr>
            <p:nvPr/>
          </p:nvPicPr>
          <p:blipFill>
            <a:blip r:embed="rId2" cstate="print">
              <a:lum bright="70000" contrast="-70000"/>
            </a:blip>
            <a:srcRect/>
            <a:stretch>
              <a:fillRect/>
            </a:stretch>
          </p:blipFill>
          <p:spPr bwMode="auto">
            <a:xfrm>
              <a:off x="0" y="156"/>
              <a:ext cx="1504" cy="584"/>
            </a:xfrm>
            <a:prstGeom prst="rect">
              <a:avLst/>
            </a:prstGeom>
            <a:noFill/>
            <a:ln w="9525">
              <a:noFill/>
              <a:miter lim="800000"/>
              <a:headEnd/>
              <a:tailEnd/>
            </a:ln>
          </p:spPr>
        </p:pic>
        <p:pic>
          <p:nvPicPr>
            <p:cNvPr id="4" name="Picture 1038" descr="DCMA logo2-lr"/>
            <p:cNvPicPr>
              <a:picLocks noChangeAspect="1" noChangeArrowheads="1"/>
            </p:cNvPicPr>
            <p:nvPr/>
          </p:nvPicPr>
          <p:blipFill>
            <a:blip r:embed="rId2" cstate="print">
              <a:lum bright="70000" contrast="-70000"/>
            </a:blip>
            <a:srcRect/>
            <a:stretch>
              <a:fillRect/>
            </a:stretch>
          </p:blipFill>
          <p:spPr bwMode="auto">
            <a:xfrm>
              <a:off x="0" y="835"/>
              <a:ext cx="1504" cy="584"/>
            </a:xfrm>
            <a:prstGeom prst="rect">
              <a:avLst/>
            </a:prstGeom>
            <a:noFill/>
            <a:ln w="9525">
              <a:noFill/>
              <a:miter lim="800000"/>
              <a:headEnd/>
              <a:tailEnd/>
            </a:ln>
          </p:spPr>
        </p:pic>
        <p:pic>
          <p:nvPicPr>
            <p:cNvPr id="5" name="Picture 1039" descr="DCMA logo2-lr"/>
            <p:cNvPicPr>
              <a:picLocks noChangeAspect="1" noChangeArrowheads="1"/>
            </p:cNvPicPr>
            <p:nvPr/>
          </p:nvPicPr>
          <p:blipFill>
            <a:blip r:embed="rId2" cstate="print">
              <a:lum bright="70000" contrast="-70000"/>
            </a:blip>
            <a:srcRect/>
            <a:stretch>
              <a:fillRect/>
            </a:stretch>
          </p:blipFill>
          <p:spPr bwMode="auto">
            <a:xfrm>
              <a:off x="0" y="1514"/>
              <a:ext cx="1504" cy="584"/>
            </a:xfrm>
            <a:prstGeom prst="rect">
              <a:avLst/>
            </a:prstGeom>
            <a:noFill/>
            <a:ln w="9525">
              <a:noFill/>
              <a:miter lim="800000"/>
              <a:headEnd/>
              <a:tailEnd/>
            </a:ln>
          </p:spPr>
        </p:pic>
        <p:pic>
          <p:nvPicPr>
            <p:cNvPr id="6" name="Picture 1040" descr="DCMA logo2-lr"/>
            <p:cNvPicPr>
              <a:picLocks noChangeAspect="1" noChangeArrowheads="1"/>
            </p:cNvPicPr>
            <p:nvPr/>
          </p:nvPicPr>
          <p:blipFill>
            <a:blip r:embed="rId2" cstate="print">
              <a:lum bright="70000" contrast="-70000"/>
            </a:blip>
            <a:srcRect/>
            <a:stretch>
              <a:fillRect/>
            </a:stretch>
          </p:blipFill>
          <p:spPr bwMode="auto">
            <a:xfrm>
              <a:off x="0" y="2193"/>
              <a:ext cx="1504" cy="584"/>
            </a:xfrm>
            <a:prstGeom prst="rect">
              <a:avLst/>
            </a:prstGeom>
            <a:noFill/>
            <a:ln w="9525">
              <a:noFill/>
              <a:miter lim="800000"/>
              <a:headEnd/>
              <a:tailEnd/>
            </a:ln>
          </p:spPr>
        </p:pic>
        <p:pic>
          <p:nvPicPr>
            <p:cNvPr id="7" name="Picture 1041" descr="DCMA logo2-lr"/>
            <p:cNvPicPr>
              <a:picLocks noChangeAspect="1" noChangeArrowheads="1"/>
            </p:cNvPicPr>
            <p:nvPr/>
          </p:nvPicPr>
          <p:blipFill>
            <a:blip r:embed="rId2" cstate="print">
              <a:lum bright="70000" contrast="-70000"/>
            </a:blip>
            <a:srcRect/>
            <a:stretch>
              <a:fillRect/>
            </a:stretch>
          </p:blipFill>
          <p:spPr bwMode="auto">
            <a:xfrm>
              <a:off x="0" y="2872"/>
              <a:ext cx="1504" cy="584"/>
            </a:xfrm>
            <a:prstGeom prst="rect">
              <a:avLst/>
            </a:prstGeom>
            <a:noFill/>
            <a:ln w="9525">
              <a:noFill/>
              <a:miter lim="800000"/>
              <a:headEnd/>
              <a:tailEnd/>
            </a:ln>
          </p:spPr>
        </p:pic>
        <p:pic>
          <p:nvPicPr>
            <p:cNvPr id="8" name="Picture 1042" descr="DCMA logo2-lr"/>
            <p:cNvPicPr>
              <a:picLocks noChangeAspect="1" noChangeArrowheads="1"/>
            </p:cNvPicPr>
            <p:nvPr/>
          </p:nvPicPr>
          <p:blipFill>
            <a:blip r:embed="rId2" cstate="print">
              <a:lum bright="70000" contrast="-70000"/>
            </a:blip>
            <a:srcRect/>
            <a:stretch>
              <a:fillRect/>
            </a:stretch>
          </p:blipFill>
          <p:spPr bwMode="auto">
            <a:xfrm>
              <a:off x="0" y="3552"/>
              <a:ext cx="1504" cy="584"/>
            </a:xfrm>
            <a:prstGeom prst="rect">
              <a:avLst/>
            </a:prstGeom>
            <a:noFill/>
            <a:ln w="9525">
              <a:noFill/>
              <a:miter lim="800000"/>
              <a:headEnd/>
              <a:tailEnd/>
            </a:ln>
          </p:spPr>
        </p:pic>
      </p:grpSp>
      <p:sp>
        <p:nvSpPr>
          <p:cNvPr id="9" name="Rectangle 1043"/>
          <p:cNvSpPr>
            <a:spLocks noChangeArrowheads="1"/>
          </p:cNvSpPr>
          <p:nvPr/>
        </p:nvSpPr>
        <p:spPr bwMode="ltGray">
          <a:xfrm>
            <a:off x="0" y="171450"/>
            <a:ext cx="9144000" cy="84138"/>
          </a:xfrm>
          <a:prstGeom prst="rect">
            <a:avLst/>
          </a:prstGeom>
          <a:solidFill>
            <a:srgbClr val="FFCC66"/>
          </a:solidFill>
          <a:ln w="9525">
            <a:solidFill>
              <a:srgbClr val="FFCC66"/>
            </a:solidFill>
            <a:miter lim="800000"/>
            <a:headEnd/>
            <a:tailEnd/>
          </a:ln>
          <a:effectLst/>
        </p:spPr>
        <p:txBody>
          <a:bodyPr wrap="none" anchor="ctr"/>
          <a:lstStyle/>
          <a:p>
            <a:pPr eaLnBrk="0" fontAlgn="auto" hangingPunct="0">
              <a:spcBef>
                <a:spcPts val="0"/>
              </a:spcBef>
              <a:spcAft>
                <a:spcPts val="0"/>
              </a:spcAft>
              <a:defRPr/>
            </a:pPr>
            <a:endParaRPr lang="en-US">
              <a:latin typeface="+mn-lt"/>
            </a:endParaRPr>
          </a:p>
        </p:txBody>
      </p:sp>
      <p:sp>
        <p:nvSpPr>
          <p:cNvPr id="10" name="Rectangle 1044"/>
          <p:cNvSpPr>
            <a:spLocks noChangeArrowheads="1"/>
          </p:cNvSpPr>
          <p:nvPr/>
        </p:nvSpPr>
        <p:spPr bwMode="auto">
          <a:xfrm>
            <a:off x="0" y="0"/>
            <a:ext cx="9144000" cy="152400"/>
          </a:xfrm>
          <a:prstGeom prst="rect">
            <a:avLst/>
          </a:prstGeom>
          <a:solidFill>
            <a:srgbClr val="000066"/>
          </a:solidFill>
          <a:ln w="9525">
            <a:solidFill>
              <a:srgbClr val="000066"/>
            </a:solidFill>
            <a:miter lim="800000"/>
            <a:headEnd/>
            <a:tailEnd/>
          </a:ln>
          <a:effectLst/>
        </p:spPr>
        <p:txBody>
          <a:bodyPr wrap="none" anchor="ctr"/>
          <a:lstStyle/>
          <a:p>
            <a:pPr eaLnBrk="0" fontAlgn="auto" hangingPunct="0">
              <a:spcBef>
                <a:spcPts val="0"/>
              </a:spcBef>
              <a:spcAft>
                <a:spcPts val="0"/>
              </a:spcAft>
              <a:defRPr/>
            </a:pPr>
            <a:endParaRPr lang="en-US">
              <a:latin typeface="+mn-lt"/>
            </a:endParaRPr>
          </a:p>
        </p:txBody>
      </p:sp>
      <p:sp>
        <p:nvSpPr>
          <p:cNvPr id="11" name="Rectangle 1045"/>
          <p:cNvSpPr>
            <a:spLocks noChangeArrowheads="1"/>
          </p:cNvSpPr>
          <p:nvPr/>
        </p:nvSpPr>
        <p:spPr bwMode="ltGray">
          <a:xfrm>
            <a:off x="0" y="6616700"/>
            <a:ext cx="9144000" cy="74613"/>
          </a:xfrm>
          <a:prstGeom prst="rect">
            <a:avLst/>
          </a:prstGeom>
          <a:solidFill>
            <a:srgbClr val="FFCC66"/>
          </a:solidFill>
          <a:ln w="9525">
            <a:solidFill>
              <a:srgbClr val="FFCC66"/>
            </a:solidFill>
            <a:miter lim="800000"/>
            <a:headEnd/>
            <a:tailEnd/>
          </a:ln>
          <a:effectLst/>
        </p:spPr>
        <p:txBody>
          <a:bodyPr wrap="none" anchor="ctr"/>
          <a:lstStyle/>
          <a:p>
            <a:pPr eaLnBrk="0" fontAlgn="auto" hangingPunct="0">
              <a:spcBef>
                <a:spcPts val="0"/>
              </a:spcBef>
              <a:spcAft>
                <a:spcPts val="0"/>
              </a:spcAft>
              <a:defRPr/>
            </a:pPr>
            <a:endParaRPr lang="en-US">
              <a:latin typeface="+mn-lt"/>
            </a:endParaRPr>
          </a:p>
        </p:txBody>
      </p:sp>
      <p:sp>
        <p:nvSpPr>
          <p:cNvPr id="12" name="Rectangle 1046"/>
          <p:cNvSpPr>
            <a:spLocks noChangeArrowheads="1"/>
          </p:cNvSpPr>
          <p:nvPr/>
        </p:nvSpPr>
        <p:spPr bwMode="auto">
          <a:xfrm>
            <a:off x="3208338" y="3181350"/>
            <a:ext cx="5902325" cy="74613"/>
          </a:xfrm>
          <a:prstGeom prst="rect">
            <a:avLst/>
          </a:prstGeom>
          <a:solidFill>
            <a:srgbClr val="A50021"/>
          </a:solidFill>
          <a:ln w="9525">
            <a:noFill/>
            <a:miter lim="800000"/>
            <a:headEnd/>
            <a:tailEnd/>
          </a:ln>
          <a:effectLst/>
        </p:spPr>
        <p:txBody>
          <a:bodyPr wrap="none" anchor="ctr"/>
          <a:lstStyle/>
          <a:p>
            <a:pPr eaLnBrk="0" fontAlgn="auto" hangingPunct="0">
              <a:spcBef>
                <a:spcPts val="0"/>
              </a:spcBef>
              <a:spcAft>
                <a:spcPts val="0"/>
              </a:spcAft>
              <a:defRPr/>
            </a:pPr>
            <a:endParaRPr lang="en-US">
              <a:latin typeface="+mn-lt"/>
            </a:endParaRPr>
          </a:p>
        </p:txBody>
      </p:sp>
      <p:sp>
        <p:nvSpPr>
          <p:cNvPr id="13" name="Rectangle 1047"/>
          <p:cNvSpPr>
            <a:spLocks noChangeArrowheads="1"/>
          </p:cNvSpPr>
          <p:nvPr/>
        </p:nvSpPr>
        <p:spPr bwMode="auto">
          <a:xfrm>
            <a:off x="0" y="6699250"/>
            <a:ext cx="9144000" cy="152400"/>
          </a:xfrm>
          <a:prstGeom prst="rect">
            <a:avLst/>
          </a:prstGeom>
          <a:solidFill>
            <a:srgbClr val="000066"/>
          </a:solidFill>
          <a:ln w="9525">
            <a:solidFill>
              <a:srgbClr val="000066"/>
            </a:solidFill>
            <a:miter lim="800000"/>
            <a:headEnd/>
            <a:tailEnd/>
          </a:ln>
          <a:effectLst/>
        </p:spPr>
        <p:txBody>
          <a:bodyPr wrap="none" anchor="ctr"/>
          <a:lstStyle/>
          <a:p>
            <a:pPr eaLnBrk="0" fontAlgn="auto" hangingPunct="0">
              <a:spcBef>
                <a:spcPts val="0"/>
              </a:spcBef>
              <a:spcAft>
                <a:spcPts val="0"/>
              </a:spcAft>
              <a:defRPr/>
            </a:pPr>
            <a:endParaRPr lang="en-US">
              <a:latin typeface="+mn-lt"/>
            </a:endParaRPr>
          </a:p>
        </p:txBody>
      </p:sp>
      <p:sp>
        <p:nvSpPr>
          <p:cNvPr id="14" name="Rectangle 1048"/>
          <p:cNvSpPr>
            <a:spLocks noChangeArrowheads="1"/>
          </p:cNvSpPr>
          <p:nvPr/>
        </p:nvSpPr>
        <p:spPr bwMode="auto">
          <a:xfrm>
            <a:off x="2921000" y="722313"/>
            <a:ext cx="6461125" cy="3844925"/>
          </a:xfrm>
          <a:prstGeom prst="rect">
            <a:avLst/>
          </a:prstGeom>
          <a:noFill/>
          <a:ln w="12700">
            <a:noFill/>
            <a:miter lim="800000"/>
            <a:headEnd/>
            <a:tailEnd/>
          </a:ln>
          <a:effectLst/>
        </p:spPr>
        <p:txBody>
          <a:bodyPr lIns="90488" tIns="44450" rIns="90488" bIns="44450">
            <a:spAutoFit/>
          </a:bodyPr>
          <a:lstStyle/>
          <a:p>
            <a:pPr eaLnBrk="0" hangingPunct="0">
              <a:lnSpc>
                <a:spcPct val="80000"/>
              </a:lnSpc>
              <a:spcBef>
                <a:spcPct val="20000"/>
              </a:spcBef>
              <a:defRPr/>
            </a:pPr>
            <a:endParaRPr lang="en-US" sz="2400" b="1" dirty="0">
              <a:solidFill>
                <a:srgbClr val="990000"/>
              </a:solidFill>
              <a:cs typeface="Times New Roman" pitchFamily="18" charset="0"/>
            </a:endParaRPr>
          </a:p>
          <a:p>
            <a:pPr eaLnBrk="0" hangingPunct="0">
              <a:lnSpc>
                <a:spcPct val="80000"/>
              </a:lnSpc>
              <a:spcBef>
                <a:spcPct val="20000"/>
              </a:spcBef>
              <a:defRPr/>
            </a:pPr>
            <a:endParaRPr lang="en-US" sz="2400" b="1" dirty="0">
              <a:solidFill>
                <a:srgbClr val="990000"/>
              </a:solidFill>
              <a:cs typeface="Times New Roman" pitchFamily="18" charset="0"/>
            </a:endParaRPr>
          </a:p>
          <a:p>
            <a:pPr eaLnBrk="0" hangingPunct="0">
              <a:lnSpc>
                <a:spcPct val="80000"/>
              </a:lnSpc>
              <a:spcBef>
                <a:spcPct val="20000"/>
              </a:spcBef>
              <a:defRPr/>
            </a:pPr>
            <a:endParaRPr lang="en-US" sz="1600" b="1" dirty="0">
              <a:solidFill>
                <a:srgbClr val="000066"/>
              </a:solidFill>
            </a:endParaRPr>
          </a:p>
          <a:p>
            <a:pPr eaLnBrk="0" hangingPunct="0">
              <a:lnSpc>
                <a:spcPct val="80000"/>
              </a:lnSpc>
              <a:spcBef>
                <a:spcPct val="20000"/>
              </a:spcBef>
              <a:defRPr/>
            </a:pPr>
            <a:endParaRPr lang="en-US" sz="1600" b="1" dirty="0">
              <a:solidFill>
                <a:srgbClr val="000066"/>
              </a:solidFill>
            </a:endParaRPr>
          </a:p>
          <a:p>
            <a:pPr eaLnBrk="0" hangingPunct="0">
              <a:lnSpc>
                <a:spcPct val="80000"/>
              </a:lnSpc>
              <a:spcBef>
                <a:spcPct val="20000"/>
              </a:spcBef>
              <a:defRPr/>
            </a:pPr>
            <a:endParaRPr lang="en-US" sz="1600" b="1" dirty="0">
              <a:solidFill>
                <a:srgbClr val="000066"/>
              </a:solidFill>
            </a:endParaRPr>
          </a:p>
          <a:p>
            <a:pPr eaLnBrk="0" hangingPunct="0">
              <a:lnSpc>
                <a:spcPct val="80000"/>
              </a:lnSpc>
              <a:spcBef>
                <a:spcPct val="20000"/>
              </a:spcBef>
              <a:defRPr/>
            </a:pPr>
            <a:endParaRPr lang="en-US" sz="1600" b="1" dirty="0">
              <a:solidFill>
                <a:srgbClr val="000066"/>
              </a:solidFill>
            </a:endParaRPr>
          </a:p>
          <a:p>
            <a:pPr eaLnBrk="0" hangingPunct="0">
              <a:lnSpc>
                <a:spcPct val="80000"/>
              </a:lnSpc>
              <a:spcBef>
                <a:spcPct val="20000"/>
              </a:spcBef>
              <a:defRPr/>
            </a:pPr>
            <a:endParaRPr lang="en-US" b="1" dirty="0">
              <a:solidFill>
                <a:srgbClr val="000066"/>
              </a:solidFill>
            </a:endParaRPr>
          </a:p>
          <a:p>
            <a:pPr eaLnBrk="0" hangingPunct="0">
              <a:defRPr/>
            </a:pPr>
            <a:endParaRPr lang="en-US" b="1" dirty="0">
              <a:solidFill>
                <a:srgbClr val="000066"/>
              </a:solidFill>
            </a:endParaRPr>
          </a:p>
          <a:p>
            <a:pPr eaLnBrk="0" hangingPunct="0">
              <a:defRPr/>
            </a:pPr>
            <a:endParaRPr lang="en-US" b="1" dirty="0">
              <a:solidFill>
                <a:srgbClr val="000066"/>
              </a:solidFill>
            </a:endParaRPr>
          </a:p>
          <a:p>
            <a:pPr eaLnBrk="0" hangingPunct="0">
              <a:defRPr/>
            </a:pPr>
            <a:endParaRPr lang="en-US" b="1" dirty="0">
              <a:solidFill>
                <a:srgbClr val="000066"/>
              </a:solidFill>
            </a:endParaRPr>
          </a:p>
          <a:p>
            <a:pPr eaLnBrk="0" hangingPunct="0">
              <a:spcBef>
                <a:spcPct val="20000"/>
              </a:spcBef>
              <a:defRPr/>
            </a:pPr>
            <a:endParaRPr lang="en-US" b="1" dirty="0">
              <a:solidFill>
                <a:srgbClr val="000066"/>
              </a:solidFill>
            </a:endParaRPr>
          </a:p>
          <a:p>
            <a:pPr eaLnBrk="0" hangingPunct="0">
              <a:spcBef>
                <a:spcPct val="20000"/>
              </a:spcBef>
              <a:defRPr/>
            </a:pPr>
            <a:endParaRPr lang="en-US" b="1" dirty="0">
              <a:solidFill>
                <a:srgbClr val="000066"/>
              </a:solidFill>
            </a:endParaRPr>
          </a:p>
          <a:p>
            <a:pPr eaLnBrk="0" hangingPunct="0">
              <a:spcBef>
                <a:spcPct val="20000"/>
              </a:spcBef>
              <a:defRPr/>
            </a:pPr>
            <a:endParaRPr lang="en-US" b="1" dirty="0">
              <a:solidFill>
                <a:srgbClr val="000066"/>
              </a:solidFill>
            </a:endParaRPr>
          </a:p>
        </p:txBody>
      </p:sp>
      <p:grpSp>
        <p:nvGrpSpPr>
          <p:cNvPr id="15" name="Group 1049"/>
          <p:cNvGrpSpPr>
            <a:grpSpLocks/>
          </p:cNvGrpSpPr>
          <p:nvPr/>
        </p:nvGrpSpPr>
        <p:grpSpPr bwMode="auto">
          <a:xfrm>
            <a:off x="20638" y="1600200"/>
            <a:ext cx="2951162" cy="2968625"/>
            <a:chOff x="1848" y="1128"/>
            <a:chExt cx="2064" cy="2064"/>
          </a:xfrm>
        </p:grpSpPr>
        <p:sp>
          <p:nvSpPr>
            <p:cNvPr id="16" name="Oval 1050"/>
            <p:cNvSpPr>
              <a:spLocks noChangeArrowheads="1"/>
            </p:cNvSpPr>
            <p:nvPr/>
          </p:nvSpPr>
          <p:spPr bwMode="auto">
            <a:xfrm>
              <a:off x="1886" y="1166"/>
              <a:ext cx="1987" cy="1989"/>
            </a:xfrm>
            <a:prstGeom prst="ellipse">
              <a:avLst/>
            </a:prstGeom>
            <a:solidFill>
              <a:schemeClr val="bg1"/>
            </a:solidFill>
            <a:ln w="9525">
              <a:solidFill>
                <a:schemeClr val="bg1"/>
              </a:solidFill>
              <a:round/>
              <a:headEnd/>
              <a:tailEnd/>
            </a:ln>
            <a:effectLst/>
          </p:spPr>
          <p:txBody>
            <a:bodyPr wrap="none" anchor="ctr"/>
            <a:lstStyle/>
            <a:p>
              <a:pPr eaLnBrk="0" fontAlgn="auto" hangingPunct="0">
                <a:spcBef>
                  <a:spcPts val="0"/>
                </a:spcBef>
                <a:spcAft>
                  <a:spcPts val="0"/>
                </a:spcAft>
                <a:defRPr/>
              </a:pPr>
              <a:endParaRPr lang="en-US">
                <a:latin typeface="+mn-lt"/>
              </a:endParaRPr>
            </a:p>
          </p:txBody>
        </p:sp>
        <p:pic>
          <p:nvPicPr>
            <p:cNvPr id="17" name="Picture 1051" descr="revised DCMA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48" y="1128"/>
              <a:ext cx="2064" cy="2064"/>
            </a:xfrm>
            <a:prstGeom prst="rect">
              <a:avLst/>
            </a:prstGeom>
            <a:noFill/>
            <a:ln w="9525">
              <a:noFill/>
              <a:miter lim="800000"/>
              <a:headEnd/>
              <a:tailEnd/>
            </a:ln>
          </p:spPr>
        </p:pic>
      </p:grpSp>
      <p:sp>
        <p:nvSpPr>
          <p:cNvPr id="18" name="Rectangle 17"/>
          <p:cNvSpPr/>
          <p:nvPr userDrawn="1"/>
        </p:nvSpPr>
        <p:spPr>
          <a:xfrm>
            <a:off x="3086100" y="3997325"/>
            <a:ext cx="4572000" cy="1016000"/>
          </a:xfrm>
          <a:prstGeom prst="rect">
            <a:avLst/>
          </a:prstGeom>
        </p:spPr>
        <p:txBody>
          <a:bodyPr>
            <a:spAutoFit/>
          </a:bodyPr>
          <a:lstStyle/>
          <a:p>
            <a:pPr algn="ctr" eaLnBrk="0" hangingPunct="0">
              <a:spcBef>
                <a:spcPct val="20000"/>
              </a:spcBef>
              <a:spcAft>
                <a:spcPct val="20000"/>
              </a:spcAft>
              <a:defRPr/>
            </a:pPr>
            <a:r>
              <a:rPr lang="en-US" b="1" dirty="0">
                <a:solidFill>
                  <a:srgbClr val="000066"/>
                </a:solidFill>
                <a:latin typeface="Arial" charset="0"/>
              </a:rPr>
              <a:t>Contract Audit Follow-Up </a:t>
            </a:r>
          </a:p>
          <a:p>
            <a:pPr algn="ctr" eaLnBrk="0" hangingPunct="0">
              <a:spcBef>
                <a:spcPct val="20000"/>
              </a:spcBef>
              <a:spcAft>
                <a:spcPct val="20000"/>
              </a:spcAft>
              <a:defRPr/>
            </a:pPr>
            <a:r>
              <a:rPr lang="en-US" b="1" dirty="0">
                <a:solidFill>
                  <a:srgbClr val="000066"/>
                </a:solidFill>
                <a:latin typeface="Arial" charset="0"/>
              </a:rPr>
              <a:t>(CAFU) 3.5</a:t>
            </a:r>
          </a:p>
          <a:p>
            <a:pPr algn="ctr" eaLnBrk="0" hangingPunct="0">
              <a:spcBef>
                <a:spcPct val="20000"/>
              </a:spcBef>
              <a:defRPr/>
            </a:pPr>
            <a:r>
              <a:rPr lang="en-US" sz="1100" b="1" dirty="0">
                <a:solidFill>
                  <a:srgbClr val="000066"/>
                </a:solidFill>
                <a:latin typeface="Arial" charset="0"/>
              </a:rPr>
              <a:t>September 2009</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18"/>
          <p:cNvSpPr>
            <a:spLocks noChangeArrowheads="1"/>
          </p:cNvSpPr>
          <p:nvPr userDrawn="1"/>
        </p:nvSpPr>
        <p:spPr bwMode="auto">
          <a:xfrm>
            <a:off x="3365500" y="3695700"/>
            <a:ext cx="5778500" cy="1641475"/>
          </a:xfrm>
          <a:prstGeom prst="rect">
            <a:avLst/>
          </a:prstGeom>
          <a:noFill/>
          <a:ln w="12700">
            <a:noFill/>
            <a:miter lim="800000"/>
            <a:headEnd/>
            <a:tailEnd/>
          </a:ln>
        </p:spPr>
        <p:txBody>
          <a:bodyPr lIns="90488" tIns="44450" rIns="90488" bIns="44450">
            <a:spAutoFit/>
          </a:bodyPr>
          <a:lstStyle/>
          <a:p>
            <a:pPr algn="ctr" eaLnBrk="0" hangingPunct="0">
              <a:spcBef>
                <a:spcPct val="20000"/>
              </a:spcBef>
              <a:spcAft>
                <a:spcPct val="20000"/>
              </a:spcAft>
              <a:defRPr/>
            </a:pPr>
            <a:r>
              <a:rPr lang="en-US" sz="2600" b="1" dirty="0">
                <a:solidFill>
                  <a:srgbClr val="000066"/>
                </a:solidFill>
                <a:latin typeface="Arial" charset="0"/>
              </a:rPr>
              <a:t>Contract Audit Follow-Up </a:t>
            </a:r>
          </a:p>
          <a:p>
            <a:pPr algn="ctr" eaLnBrk="0" hangingPunct="0">
              <a:spcBef>
                <a:spcPct val="20000"/>
              </a:spcBef>
              <a:spcAft>
                <a:spcPct val="20000"/>
              </a:spcAft>
              <a:defRPr/>
            </a:pPr>
            <a:r>
              <a:rPr lang="en-US" sz="2600" b="1" dirty="0">
                <a:solidFill>
                  <a:srgbClr val="000066"/>
                </a:solidFill>
                <a:latin typeface="Arial" charset="0"/>
              </a:rPr>
              <a:t>(CAFU) 3.5</a:t>
            </a:r>
          </a:p>
          <a:p>
            <a:pPr algn="ctr" eaLnBrk="0" hangingPunct="0">
              <a:spcBef>
                <a:spcPct val="20000"/>
              </a:spcBef>
              <a:defRPr/>
            </a:pPr>
            <a:r>
              <a:rPr lang="en-US" sz="1600" b="1" dirty="0">
                <a:solidFill>
                  <a:srgbClr val="000066"/>
                </a:solidFill>
                <a:latin typeface="Arial" charset="0"/>
              </a:rPr>
              <a:t>September 2009</a:t>
            </a:r>
          </a:p>
          <a:p>
            <a:pPr algn="ctr" eaLnBrk="0" hangingPunct="0">
              <a:defRPr/>
            </a:pPr>
            <a:endParaRPr lang="en-US" sz="1400" b="1" i="1" dirty="0">
              <a:solidFill>
                <a:srgbClr val="000066"/>
              </a:solidFill>
              <a:latin typeface="Arial"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447800"/>
            <a:ext cx="8402637" cy="4849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8"/>
          <p:cNvSpPr>
            <a:spLocks noGrp="1" noChangeArrowheads="1"/>
          </p:cNvSpPr>
          <p:nvPr>
            <p:ph type="sldNum" sz="quarter" idx="10"/>
          </p:nvPr>
        </p:nvSpPr>
        <p:spPr>
          <a:xfrm>
            <a:off x="7010400" y="6629400"/>
            <a:ext cx="2133600" cy="476250"/>
          </a:xfrm>
        </p:spPr>
        <p:txBody>
          <a:bodyPr/>
          <a:lstStyle>
            <a:lvl1pPr algn="r">
              <a:defRPr sz="1000">
                <a:solidFill>
                  <a:schemeClr val="bg1"/>
                </a:solidFill>
                <a:latin typeface="Arial" pitchFamily="34" charset="0"/>
              </a:defRPr>
            </a:lvl1pPr>
          </a:lstStyle>
          <a:p>
            <a:pPr>
              <a:defRPr/>
            </a:pPr>
            <a:fld id="{378BCA5A-83A0-4D8D-9C3E-B67F92E0651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9413" y="282575"/>
            <a:ext cx="2089150" cy="5843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82575"/>
            <a:ext cx="6119813" cy="58435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5775" y="282575"/>
            <a:ext cx="7062788" cy="7175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44488" y="1531938"/>
            <a:ext cx="8402637" cy="4849812"/>
          </a:xfrm>
        </p:spPr>
        <p:txBody>
          <a:bodyPr/>
          <a:lstStyle/>
          <a:p>
            <a:pPr lvl="0"/>
            <a:endParaRPr lang="en-US" noProof="0" dirty="0" smtClean="0"/>
          </a:p>
        </p:txBody>
      </p:sp>
      <p:sp>
        <p:nvSpPr>
          <p:cNvPr id="4" name="Rectangle 18"/>
          <p:cNvSpPr>
            <a:spLocks noGrp="1" noChangeArrowheads="1"/>
          </p:cNvSpPr>
          <p:nvPr>
            <p:ph type="sldNum" sz="quarter" idx="10"/>
          </p:nvPr>
        </p:nvSpPr>
        <p:spPr>
          <a:xfrm>
            <a:off x="7010400" y="6375400"/>
            <a:ext cx="2133600" cy="476250"/>
          </a:xfrm>
        </p:spPr>
        <p:txBody>
          <a:bodyPr/>
          <a:lstStyle>
            <a:lvl1pPr>
              <a:defRPr/>
            </a:lvl1pPr>
          </a:lstStyle>
          <a:p>
            <a:pPr>
              <a:defRPr/>
            </a:pPr>
            <a:fld id="{11EF27B5-FC84-4F51-99B7-FC4FF6E5B349}"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6.xml"/><Relationship Id="rId7" Type="http://schemas.openxmlformats.org/officeDocument/2006/relationships/image" Target="../media/image2.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1.xml"/><Relationship Id="rId7" Type="http://schemas.openxmlformats.org/officeDocument/2006/relationships/image" Target="../media/image2.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5.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4.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3.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5775" y="282575"/>
            <a:ext cx="7062788"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Introduction</a:t>
            </a:r>
          </a:p>
        </p:txBody>
      </p:sp>
      <p:sp>
        <p:nvSpPr>
          <p:cNvPr id="1027" name="Rectangle 3"/>
          <p:cNvSpPr>
            <a:spLocks noGrp="1" noChangeArrowheads="1"/>
          </p:cNvSpPr>
          <p:nvPr>
            <p:ph type="body" idx="1"/>
          </p:nvPr>
        </p:nvSpPr>
        <p:spPr bwMode="auto">
          <a:xfrm>
            <a:off x="344488" y="1531938"/>
            <a:ext cx="8402637" cy="484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Line 11"/>
          <p:cNvSpPr>
            <a:spLocks noChangeShapeType="1"/>
          </p:cNvSpPr>
          <p:nvPr/>
        </p:nvSpPr>
        <p:spPr bwMode="auto">
          <a:xfrm>
            <a:off x="1684338" y="1079500"/>
            <a:ext cx="7062787" cy="0"/>
          </a:xfrm>
          <a:prstGeom prst="line">
            <a:avLst/>
          </a:prstGeom>
          <a:noFill/>
          <a:ln w="57150">
            <a:solidFill>
              <a:srgbClr val="003366"/>
            </a:solidFill>
            <a:round/>
            <a:headEnd/>
            <a:tailEnd/>
          </a:ln>
          <a:effectLst/>
        </p:spPr>
        <p:txBody>
          <a:bodyPr/>
          <a:lstStyle/>
          <a:p>
            <a:pPr eaLnBrk="0" fontAlgn="auto" hangingPunct="0">
              <a:spcBef>
                <a:spcPts val="0"/>
              </a:spcBef>
              <a:spcAft>
                <a:spcPts val="0"/>
              </a:spcAft>
              <a:defRPr/>
            </a:pPr>
            <a:endParaRPr lang="en-US">
              <a:latin typeface="+mn-lt"/>
            </a:endParaRPr>
          </a:p>
        </p:txBody>
      </p:sp>
      <p:pic>
        <p:nvPicPr>
          <p:cNvPr id="1029" name="Picture 12" descr="DCMA logo2-lr"/>
          <p:cNvPicPr>
            <a:picLocks noChangeAspect="1" noChangeArrowheads="1"/>
          </p:cNvPicPr>
          <p:nvPr/>
        </p:nvPicPr>
        <p:blipFill>
          <a:blip r:embed="rId5" cstate="print"/>
          <a:srcRect/>
          <a:stretch>
            <a:fillRect/>
          </a:stretch>
        </p:blipFill>
        <p:spPr bwMode="auto">
          <a:xfrm>
            <a:off x="61913" y="303213"/>
            <a:ext cx="1608137" cy="833437"/>
          </a:xfrm>
          <a:prstGeom prst="rect">
            <a:avLst/>
          </a:prstGeom>
          <a:noFill/>
          <a:ln w="9525">
            <a:noFill/>
            <a:miter lim="800000"/>
            <a:headEnd/>
            <a:tailEnd/>
          </a:ln>
        </p:spPr>
      </p:pic>
      <p:sp>
        <p:nvSpPr>
          <p:cNvPr id="1037" name="Rectangle 13"/>
          <p:cNvSpPr>
            <a:spLocks noChangeArrowheads="1"/>
          </p:cNvSpPr>
          <p:nvPr/>
        </p:nvSpPr>
        <p:spPr bwMode="ltGray">
          <a:xfrm>
            <a:off x="0" y="171450"/>
            <a:ext cx="9144000" cy="84138"/>
          </a:xfrm>
          <a:prstGeom prst="rect">
            <a:avLst/>
          </a:prstGeom>
          <a:solidFill>
            <a:srgbClr val="FFCC66"/>
          </a:solidFill>
          <a:ln w="9525">
            <a:solidFill>
              <a:srgbClr val="FFCC66"/>
            </a:solidFill>
            <a:miter lim="800000"/>
            <a:headEnd/>
            <a:tailEnd/>
          </a:ln>
          <a:effectLst/>
        </p:spPr>
        <p:txBody>
          <a:bodyPr wrap="none" anchor="ctr"/>
          <a:lstStyle/>
          <a:p>
            <a:pPr eaLnBrk="0" fontAlgn="auto" hangingPunct="0">
              <a:spcBef>
                <a:spcPts val="0"/>
              </a:spcBef>
              <a:spcAft>
                <a:spcPts val="0"/>
              </a:spcAft>
              <a:defRPr/>
            </a:pPr>
            <a:endParaRPr lang="en-US">
              <a:latin typeface="+mn-lt"/>
            </a:endParaRPr>
          </a:p>
        </p:txBody>
      </p:sp>
      <p:sp>
        <p:nvSpPr>
          <p:cNvPr id="1038" name="Rectangle 14"/>
          <p:cNvSpPr>
            <a:spLocks noChangeArrowheads="1"/>
          </p:cNvSpPr>
          <p:nvPr/>
        </p:nvSpPr>
        <p:spPr bwMode="auto">
          <a:xfrm>
            <a:off x="0" y="0"/>
            <a:ext cx="9144000" cy="152400"/>
          </a:xfrm>
          <a:prstGeom prst="rect">
            <a:avLst/>
          </a:prstGeom>
          <a:solidFill>
            <a:srgbClr val="000066"/>
          </a:solidFill>
          <a:ln w="9525">
            <a:solidFill>
              <a:srgbClr val="000066"/>
            </a:solidFill>
            <a:miter lim="800000"/>
            <a:headEnd/>
            <a:tailEnd/>
          </a:ln>
          <a:effectLst/>
        </p:spPr>
        <p:txBody>
          <a:bodyPr wrap="none" anchor="ctr"/>
          <a:lstStyle/>
          <a:p>
            <a:pPr eaLnBrk="0" fontAlgn="auto" hangingPunct="0">
              <a:spcBef>
                <a:spcPts val="0"/>
              </a:spcBef>
              <a:spcAft>
                <a:spcPts val="0"/>
              </a:spcAft>
              <a:defRPr/>
            </a:pPr>
            <a:endParaRPr lang="en-US">
              <a:latin typeface="+mn-lt"/>
            </a:endParaRPr>
          </a:p>
        </p:txBody>
      </p:sp>
      <p:sp>
        <p:nvSpPr>
          <p:cNvPr id="1039" name="Rectangle 15"/>
          <p:cNvSpPr>
            <a:spLocks noChangeArrowheads="1"/>
          </p:cNvSpPr>
          <p:nvPr/>
        </p:nvSpPr>
        <p:spPr bwMode="ltGray">
          <a:xfrm>
            <a:off x="0" y="6616700"/>
            <a:ext cx="9144000" cy="74613"/>
          </a:xfrm>
          <a:prstGeom prst="rect">
            <a:avLst/>
          </a:prstGeom>
          <a:solidFill>
            <a:srgbClr val="FFCC66"/>
          </a:solidFill>
          <a:ln w="9525">
            <a:solidFill>
              <a:srgbClr val="FFCC66"/>
            </a:solidFill>
            <a:miter lim="800000"/>
            <a:headEnd/>
            <a:tailEnd/>
          </a:ln>
          <a:effectLst/>
        </p:spPr>
        <p:txBody>
          <a:bodyPr wrap="none" anchor="ctr"/>
          <a:lstStyle/>
          <a:p>
            <a:pPr eaLnBrk="0" fontAlgn="auto" hangingPunct="0">
              <a:spcBef>
                <a:spcPts val="0"/>
              </a:spcBef>
              <a:spcAft>
                <a:spcPts val="0"/>
              </a:spcAft>
              <a:defRPr/>
            </a:pPr>
            <a:endParaRPr lang="en-US">
              <a:latin typeface="+mn-lt"/>
            </a:endParaRPr>
          </a:p>
        </p:txBody>
      </p:sp>
      <p:sp>
        <p:nvSpPr>
          <p:cNvPr id="1040" name="Rectangle 16"/>
          <p:cNvSpPr>
            <a:spLocks noChangeArrowheads="1"/>
          </p:cNvSpPr>
          <p:nvPr/>
        </p:nvSpPr>
        <p:spPr bwMode="auto">
          <a:xfrm>
            <a:off x="0" y="6699250"/>
            <a:ext cx="9144000" cy="152400"/>
          </a:xfrm>
          <a:prstGeom prst="rect">
            <a:avLst/>
          </a:prstGeom>
          <a:solidFill>
            <a:srgbClr val="000066"/>
          </a:solidFill>
          <a:ln w="9525">
            <a:solidFill>
              <a:srgbClr val="000066"/>
            </a:solidFill>
            <a:miter lim="800000"/>
            <a:headEnd/>
            <a:tailEnd/>
          </a:ln>
          <a:effectLst/>
        </p:spPr>
        <p:txBody>
          <a:bodyPr wrap="none" anchor="ctr"/>
          <a:lstStyle/>
          <a:p>
            <a:pPr eaLnBrk="0" fontAlgn="auto" hangingPunct="0">
              <a:spcBef>
                <a:spcPts val="0"/>
              </a:spcBef>
              <a:spcAft>
                <a:spcPts val="0"/>
              </a:spcAft>
              <a:defRPr/>
            </a:pPr>
            <a:endParaRPr lang="en-US">
              <a:latin typeface="+mn-lt"/>
            </a:endParaRPr>
          </a:p>
        </p:txBody>
      </p:sp>
      <p:sp>
        <p:nvSpPr>
          <p:cNvPr id="10" name="Rectangle 18"/>
          <p:cNvSpPr>
            <a:spLocks noGrp="1" noChangeArrowheads="1"/>
          </p:cNvSpPr>
          <p:nvPr>
            <p:ph type="sldNum" sz="quarter" idx="4"/>
          </p:nvPr>
        </p:nvSpPr>
        <p:spPr>
          <a:xfrm>
            <a:off x="7010400" y="6629400"/>
            <a:ext cx="2133600" cy="228600"/>
          </a:xfrm>
          <a:prstGeom prst="rect">
            <a:avLst/>
          </a:prstGeom>
        </p:spPr>
        <p:txBody>
          <a:bodyPr/>
          <a:lstStyle>
            <a:lvl1pPr algn="r">
              <a:defRPr sz="1000">
                <a:solidFill>
                  <a:schemeClr val="bg1"/>
                </a:solidFill>
                <a:latin typeface="Arial" pitchFamily="34" charset="0"/>
              </a:defRPr>
            </a:lvl1pPr>
          </a:lstStyle>
          <a:p>
            <a:pPr>
              <a:defRPr/>
            </a:pPr>
            <a:fld id="{4DE78AE6-875A-45BC-A9C9-1B2B5D9A712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Lst>
  <p:hf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0" fontAlgn="base" hangingPunct="0">
        <a:spcBef>
          <a:spcPct val="0"/>
        </a:spcBef>
        <a:spcAft>
          <a:spcPct val="0"/>
        </a:spcAft>
        <a:defRPr sz="2400" b="1">
          <a:solidFill>
            <a:schemeClr val="tx1"/>
          </a:solidFill>
          <a:latin typeface="Arial" charset="0"/>
        </a:defRPr>
      </a:lvl6pPr>
      <a:lvl7pPr marL="914400" algn="l" rtl="0" eaLnBrk="0" fontAlgn="base" hangingPunct="0">
        <a:spcBef>
          <a:spcPct val="0"/>
        </a:spcBef>
        <a:spcAft>
          <a:spcPct val="0"/>
        </a:spcAft>
        <a:defRPr sz="2400" b="1">
          <a:solidFill>
            <a:schemeClr val="tx1"/>
          </a:solidFill>
          <a:latin typeface="Arial" charset="0"/>
        </a:defRPr>
      </a:lvl7pPr>
      <a:lvl8pPr marL="1371600" algn="l" rtl="0" eaLnBrk="0" fontAlgn="base" hangingPunct="0">
        <a:spcBef>
          <a:spcPct val="0"/>
        </a:spcBef>
        <a:spcAft>
          <a:spcPct val="0"/>
        </a:spcAft>
        <a:defRPr sz="2400" b="1">
          <a:solidFill>
            <a:schemeClr val="tx1"/>
          </a:solidFill>
          <a:latin typeface="Arial" charset="0"/>
        </a:defRPr>
      </a:lvl8pPr>
      <a:lvl9pPr marL="1828800" algn="l" rtl="0" eaLnBrk="0" fontAlgn="base" hangingPunct="0">
        <a:spcBef>
          <a:spcPct val="0"/>
        </a:spcBef>
        <a:spcAft>
          <a:spcPct val="0"/>
        </a:spcAft>
        <a:defRPr sz="2400" b="1">
          <a:solidFill>
            <a:schemeClr val="tx1"/>
          </a:solidFill>
          <a:latin typeface="Arial" charset="0"/>
        </a:defRPr>
      </a:lvl9pPr>
    </p:titleStyle>
    <p:bodyStyle>
      <a:lvl1pPr marL="342900" indent="-342900" algn="l" rtl="0" eaLnBrk="0" fontAlgn="base" hangingPunct="0">
        <a:lnSpc>
          <a:spcPct val="120000"/>
        </a:lnSpc>
        <a:spcBef>
          <a:spcPct val="20000"/>
        </a:spcBef>
        <a:spcAft>
          <a:spcPct val="0"/>
        </a:spcAft>
        <a:buChar char="o"/>
        <a:defRPr sz="24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Font typeface="Wingdings" pitchFamily="2" charset="2"/>
        <a:buChar char="Ø"/>
        <a:defRPr sz="2000" b="1">
          <a:solidFill>
            <a:schemeClr val="tx1"/>
          </a:solidFill>
          <a:latin typeface="+mn-lt"/>
        </a:defRPr>
      </a:lvl2pPr>
      <a:lvl3pPr marL="1143000" indent="-228600" algn="l" rtl="0" eaLnBrk="0" fontAlgn="base" hangingPunct="0">
        <a:lnSpc>
          <a:spcPct val="120000"/>
        </a:lnSpc>
        <a:spcBef>
          <a:spcPct val="20000"/>
        </a:spcBef>
        <a:spcAft>
          <a:spcPct val="0"/>
        </a:spcAft>
        <a:buChar char="•"/>
        <a:defRPr sz="2400" b="1">
          <a:solidFill>
            <a:schemeClr val="tx1"/>
          </a:solidFill>
          <a:latin typeface="+mn-lt"/>
        </a:defRPr>
      </a:lvl3pPr>
      <a:lvl4pPr marL="1600200" indent="-228600" algn="l" rtl="0" eaLnBrk="0" fontAlgn="base" hangingPunct="0">
        <a:lnSpc>
          <a:spcPct val="120000"/>
        </a:lnSpc>
        <a:spcBef>
          <a:spcPct val="20000"/>
        </a:spcBef>
        <a:spcAft>
          <a:spcPct val="0"/>
        </a:spcAft>
        <a:buChar char="–"/>
        <a:defRPr sz="2000">
          <a:solidFill>
            <a:schemeClr val="tx1"/>
          </a:solidFill>
          <a:latin typeface="+mn-lt"/>
        </a:defRPr>
      </a:lvl4pPr>
      <a:lvl5pPr marL="2057400" indent="-228600" algn="l" rtl="0" eaLnBrk="0" fontAlgn="base" hangingPunct="0">
        <a:lnSpc>
          <a:spcPct val="120000"/>
        </a:lnSpc>
        <a:spcBef>
          <a:spcPct val="20000"/>
        </a:spcBef>
        <a:spcAft>
          <a:spcPct val="0"/>
        </a:spcAft>
        <a:buChar char="»"/>
        <a:defRPr sz="2000">
          <a:solidFill>
            <a:schemeClr val="tx1"/>
          </a:solidFill>
          <a:latin typeface="+mn-lt"/>
        </a:defRPr>
      </a:lvl5pPr>
      <a:lvl6pPr marL="2514600" indent="-228600" algn="l" rtl="0" eaLnBrk="0" fontAlgn="base" hangingPunct="0">
        <a:lnSpc>
          <a:spcPct val="120000"/>
        </a:lnSpc>
        <a:spcBef>
          <a:spcPct val="20000"/>
        </a:spcBef>
        <a:spcAft>
          <a:spcPct val="0"/>
        </a:spcAft>
        <a:buChar char="»"/>
        <a:defRPr sz="2000">
          <a:solidFill>
            <a:schemeClr val="tx1"/>
          </a:solidFill>
          <a:latin typeface="+mn-lt"/>
        </a:defRPr>
      </a:lvl6pPr>
      <a:lvl7pPr marL="2971800" indent="-228600" algn="l" rtl="0" eaLnBrk="0" fontAlgn="base" hangingPunct="0">
        <a:lnSpc>
          <a:spcPct val="120000"/>
        </a:lnSpc>
        <a:spcBef>
          <a:spcPct val="20000"/>
        </a:spcBef>
        <a:spcAft>
          <a:spcPct val="0"/>
        </a:spcAft>
        <a:buChar char="»"/>
        <a:defRPr sz="2000">
          <a:solidFill>
            <a:schemeClr val="tx1"/>
          </a:solidFill>
          <a:latin typeface="+mn-lt"/>
        </a:defRPr>
      </a:lvl7pPr>
      <a:lvl8pPr marL="3429000" indent="-228600" algn="l" rtl="0" eaLnBrk="0" fontAlgn="base" hangingPunct="0">
        <a:lnSpc>
          <a:spcPct val="120000"/>
        </a:lnSpc>
        <a:spcBef>
          <a:spcPct val="20000"/>
        </a:spcBef>
        <a:spcAft>
          <a:spcPct val="0"/>
        </a:spcAft>
        <a:buChar char="»"/>
        <a:defRPr sz="2000">
          <a:solidFill>
            <a:schemeClr val="tx1"/>
          </a:solidFill>
          <a:latin typeface="+mn-lt"/>
        </a:defRPr>
      </a:lvl8pPr>
      <a:lvl9pPr marL="3886200" indent="-228600" algn="l" rtl="0" eaLnBrk="0" fontAlgn="base" hangingPunct="0">
        <a:lnSpc>
          <a:spcPct val="12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050" name="Group 1036"/>
          <p:cNvGrpSpPr>
            <a:grpSpLocks/>
          </p:cNvGrpSpPr>
          <p:nvPr/>
        </p:nvGrpSpPr>
        <p:grpSpPr bwMode="auto">
          <a:xfrm>
            <a:off x="76200" y="228600"/>
            <a:ext cx="2387600" cy="6318250"/>
            <a:chOff x="0" y="156"/>
            <a:chExt cx="1504" cy="3980"/>
          </a:xfrm>
        </p:grpSpPr>
        <p:pic>
          <p:nvPicPr>
            <p:cNvPr id="2063" name="Picture 1037" descr="DCMA logo2-lr"/>
            <p:cNvPicPr>
              <a:picLocks noChangeAspect="1" noChangeArrowheads="1"/>
            </p:cNvPicPr>
            <p:nvPr/>
          </p:nvPicPr>
          <p:blipFill>
            <a:blip r:embed="rId7" cstate="print">
              <a:lum bright="70000" contrast="-70000"/>
            </a:blip>
            <a:srcRect/>
            <a:stretch>
              <a:fillRect/>
            </a:stretch>
          </p:blipFill>
          <p:spPr bwMode="auto">
            <a:xfrm>
              <a:off x="0" y="156"/>
              <a:ext cx="1504" cy="584"/>
            </a:xfrm>
            <a:prstGeom prst="rect">
              <a:avLst/>
            </a:prstGeom>
            <a:noFill/>
            <a:ln w="9525">
              <a:noFill/>
              <a:miter lim="800000"/>
              <a:headEnd/>
              <a:tailEnd/>
            </a:ln>
          </p:spPr>
        </p:pic>
        <p:pic>
          <p:nvPicPr>
            <p:cNvPr id="2064" name="Picture 1038" descr="DCMA logo2-lr"/>
            <p:cNvPicPr>
              <a:picLocks noChangeAspect="1" noChangeArrowheads="1"/>
            </p:cNvPicPr>
            <p:nvPr/>
          </p:nvPicPr>
          <p:blipFill>
            <a:blip r:embed="rId7" cstate="print">
              <a:lum bright="70000" contrast="-70000"/>
            </a:blip>
            <a:srcRect/>
            <a:stretch>
              <a:fillRect/>
            </a:stretch>
          </p:blipFill>
          <p:spPr bwMode="auto">
            <a:xfrm>
              <a:off x="0" y="835"/>
              <a:ext cx="1504" cy="584"/>
            </a:xfrm>
            <a:prstGeom prst="rect">
              <a:avLst/>
            </a:prstGeom>
            <a:noFill/>
            <a:ln w="9525">
              <a:noFill/>
              <a:miter lim="800000"/>
              <a:headEnd/>
              <a:tailEnd/>
            </a:ln>
          </p:spPr>
        </p:pic>
        <p:pic>
          <p:nvPicPr>
            <p:cNvPr id="2065" name="Picture 1039" descr="DCMA logo2-lr"/>
            <p:cNvPicPr>
              <a:picLocks noChangeAspect="1" noChangeArrowheads="1"/>
            </p:cNvPicPr>
            <p:nvPr/>
          </p:nvPicPr>
          <p:blipFill>
            <a:blip r:embed="rId7" cstate="print">
              <a:lum bright="70000" contrast="-70000"/>
            </a:blip>
            <a:srcRect/>
            <a:stretch>
              <a:fillRect/>
            </a:stretch>
          </p:blipFill>
          <p:spPr bwMode="auto">
            <a:xfrm>
              <a:off x="0" y="1514"/>
              <a:ext cx="1504" cy="584"/>
            </a:xfrm>
            <a:prstGeom prst="rect">
              <a:avLst/>
            </a:prstGeom>
            <a:noFill/>
            <a:ln w="9525">
              <a:noFill/>
              <a:miter lim="800000"/>
              <a:headEnd/>
              <a:tailEnd/>
            </a:ln>
          </p:spPr>
        </p:pic>
        <p:pic>
          <p:nvPicPr>
            <p:cNvPr id="2066" name="Picture 1040" descr="DCMA logo2-lr"/>
            <p:cNvPicPr>
              <a:picLocks noChangeAspect="1" noChangeArrowheads="1"/>
            </p:cNvPicPr>
            <p:nvPr/>
          </p:nvPicPr>
          <p:blipFill>
            <a:blip r:embed="rId7" cstate="print">
              <a:lum bright="70000" contrast="-70000"/>
            </a:blip>
            <a:srcRect/>
            <a:stretch>
              <a:fillRect/>
            </a:stretch>
          </p:blipFill>
          <p:spPr bwMode="auto">
            <a:xfrm>
              <a:off x="0" y="2193"/>
              <a:ext cx="1504" cy="584"/>
            </a:xfrm>
            <a:prstGeom prst="rect">
              <a:avLst/>
            </a:prstGeom>
            <a:noFill/>
            <a:ln w="9525">
              <a:noFill/>
              <a:miter lim="800000"/>
              <a:headEnd/>
              <a:tailEnd/>
            </a:ln>
          </p:spPr>
        </p:pic>
        <p:pic>
          <p:nvPicPr>
            <p:cNvPr id="2067" name="Picture 1041" descr="DCMA logo2-lr"/>
            <p:cNvPicPr>
              <a:picLocks noChangeAspect="1" noChangeArrowheads="1"/>
            </p:cNvPicPr>
            <p:nvPr/>
          </p:nvPicPr>
          <p:blipFill>
            <a:blip r:embed="rId7" cstate="print">
              <a:lum bright="70000" contrast="-70000"/>
            </a:blip>
            <a:srcRect/>
            <a:stretch>
              <a:fillRect/>
            </a:stretch>
          </p:blipFill>
          <p:spPr bwMode="auto">
            <a:xfrm>
              <a:off x="0" y="2872"/>
              <a:ext cx="1504" cy="584"/>
            </a:xfrm>
            <a:prstGeom prst="rect">
              <a:avLst/>
            </a:prstGeom>
            <a:noFill/>
            <a:ln w="9525">
              <a:noFill/>
              <a:miter lim="800000"/>
              <a:headEnd/>
              <a:tailEnd/>
            </a:ln>
          </p:spPr>
        </p:pic>
        <p:pic>
          <p:nvPicPr>
            <p:cNvPr id="2068" name="Picture 1042" descr="DCMA logo2-lr"/>
            <p:cNvPicPr>
              <a:picLocks noChangeAspect="1" noChangeArrowheads="1"/>
            </p:cNvPicPr>
            <p:nvPr/>
          </p:nvPicPr>
          <p:blipFill>
            <a:blip r:embed="rId7" cstate="print">
              <a:lum bright="70000" contrast="-70000"/>
            </a:blip>
            <a:srcRect/>
            <a:stretch>
              <a:fillRect/>
            </a:stretch>
          </p:blipFill>
          <p:spPr bwMode="auto">
            <a:xfrm>
              <a:off x="0" y="3552"/>
              <a:ext cx="1504" cy="584"/>
            </a:xfrm>
            <a:prstGeom prst="rect">
              <a:avLst/>
            </a:prstGeom>
            <a:noFill/>
            <a:ln w="9525">
              <a:noFill/>
              <a:miter lim="800000"/>
              <a:headEnd/>
              <a:tailEnd/>
            </a:ln>
          </p:spPr>
        </p:pic>
      </p:grpSp>
      <p:sp>
        <p:nvSpPr>
          <p:cNvPr id="17" name="Rectangle 1043"/>
          <p:cNvSpPr>
            <a:spLocks noChangeArrowheads="1"/>
          </p:cNvSpPr>
          <p:nvPr/>
        </p:nvSpPr>
        <p:spPr bwMode="ltGray">
          <a:xfrm>
            <a:off x="0" y="171450"/>
            <a:ext cx="9144000" cy="84138"/>
          </a:xfrm>
          <a:prstGeom prst="rect">
            <a:avLst/>
          </a:prstGeom>
          <a:solidFill>
            <a:srgbClr val="FFCC66"/>
          </a:solidFill>
          <a:ln w="9525">
            <a:solidFill>
              <a:srgbClr val="FFCC66"/>
            </a:solidFill>
            <a:miter lim="800000"/>
            <a:headEnd/>
            <a:tailEnd/>
          </a:ln>
          <a:effectLst/>
        </p:spPr>
        <p:txBody>
          <a:bodyPr wrap="none" anchor="ctr"/>
          <a:lstStyle/>
          <a:p>
            <a:pPr algn="ctr" eaLnBrk="0" fontAlgn="auto" hangingPunct="0">
              <a:spcBef>
                <a:spcPts val="0"/>
              </a:spcBef>
              <a:spcAft>
                <a:spcPts val="0"/>
              </a:spcAft>
              <a:defRPr/>
            </a:pPr>
            <a:endParaRPr lang="en-US" dirty="0">
              <a:latin typeface="+mn-lt"/>
            </a:endParaRPr>
          </a:p>
        </p:txBody>
      </p:sp>
      <p:sp>
        <p:nvSpPr>
          <p:cNvPr id="18" name="Rectangle 1044"/>
          <p:cNvSpPr>
            <a:spLocks noChangeArrowheads="1"/>
          </p:cNvSpPr>
          <p:nvPr/>
        </p:nvSpPr>
        <p:spPr bwMode="auto">
          <a:xfrm>
            <a:off x="0" y="0"/>
            <a:ext cx="9144000" cy="152400"/>
          </a:xfrm>
          <a:prstGeom prst="rect">
            <a:avLst/>
          </a:prstGeom>
          <a:solidFill>
            <a:srgbClr val="000066"/>
          </a:solidFill>
          <a:ln w="9525">
            <a:solidFill>
              <a:srgbClr val="000066"/>
            </a:solidFill>
            <a:miter lim="800000"/>
            <a:headEnd/>
            <a:tailEnd/>
          </a:ln>
          <a:effectLst/>
        </p:spPr>
        <p:txBody>
          <a:bodyPr wrap="none" anchor="ctr"/>
          <a:lstStyle/>
          <a:p>
            <a:pPr algn="ctr" eaLnBrk="0" fontAlgn="auto" hangingPunct="0">
              <a:spcBef>
                <a:spcPts val="0"/>
              </a:spcBef>
              <a:spcAft>
                <a:spcPts val="0"/>
              </a:spcAft>
              <a:defRPr/>
            </a:pPr>
            <a:endParaRPr lang="en-US" dirty="0">
              <a:latin typeface="+mn-lt"/>
            </a:endParaRPr>
          </a:p>
        </p:txBody>
      </p:sp>
      <p:sp>
        <p:nvSpPr>
          <p:cNvPr id="19" name="Rectangle 1045"/>
          <p:cNvSpPr>
            <a:spLocks noChangeArrowheads="1"/>
          </p:cNvSpPr>
          <p:nvPr/>
        </p:nvSpPr>
        <p:spPr bwMode="ltGray">
          <a:xfrm>
            <a:off x="0" y="6616700"/>
            <a:ext cx="9144000" cy="74613"/>
          </a:xfrm>
          <a:prstGeom prst="rect">
            <a:avLst/>
          </a:prstGeom>
          <a:solidFill>
            <a:srgbClr val="FFCC66"/>
          </a:solidFill>
          <a:ln w="9525">
            <a:solidFill>
              <a:srgbClr val="FFCC66"/>
            </a:solidFill>
            <a:miter lim="800000"/>
            <a:headEnd/>
            <a:tailEnd/>
          </a:ln>
          <a:effectLst/>
        </p:spPr>
        <p:txBody>
          <a:bodyPr wrap="none" anchor="ctr"/>
          <a:lstStyle/>
          <a:p>
            <a:pPr algn="ctr" eaLnBrk="0" fontAlgn="auto" hangingPunct="0">
              <a:spcBef>
                <a:spcPts val="0"/>
              </a:spcBef>
              <a:spcAft>
                <a:spcPts val="0"/>
              </a:spcAft>
              <a:defRPr/>
            </a:pPr>
            <a:endParaRPr lang="en-US" dirty="0">
              <a:latin typeface="+mn-lt"/>
            </a:endParaRPr>
          </a:p>
        </p:txBody>
      </p:sp>
      <p:sp>
        <p:nvSpPr>
          <p:cNvPr id="20" name="Rectangle 1046"/>
          <p:cNvSpPr>
            <a:spLocks noChangeArrowheads="1"/>
          </p:cNvSpPr>
          <p:nvPr/>
        </p:nvSpPr>
        <p:spPr bwMode="auto">
          <a:xfrm>
            <a:off x="3208338" y="3181350"/>
            <a:ext cx="5902325" cy="74613"/>
          </a:xfrm>
          <a:prstGeom prst="rect">
            <a:avLst/>
          </a:prstGeom>
          <a:solidFill>
            <a:srgbClr val="A50021"/>
          </a:solidFill>
          <a:ln w="9525">
            <a:noFill/>
            <a:miter lim="800000"/>
            <a:headEnd/>
            <a:tailEnd/>
          </a:ln>
          <a:effectLst/>
        </p:spPr>
        <p:txBody>
          <a:bodyPr wrap="none" anchor="ctr"/>
          <a:lstStyle/>
          <a:p>
            <a:pPr algn="ctr" eaLnBrk="0" fontAlgn="auto" hangingPunct="0">
              <a:spcBef>
                <a:spcPts val="0"/>
              </a:spcBef>
              <a:spcAft>
                <a:spcPts val="0"/>
              </a:spcAft>
              <a:defRPr/>
            </a:pPr>
            <a:endParaRPr lang="en-US" dirty="0">
              <a:latin typeface="+mn-lt"/>
            </a:endParaRPr>
          </a:p>
        </p:txBody>
      </p:sp>
      <p:sp>
        <p:nvSpPr>
          <p:cNvPr id="21" name="Rectangle 1047"/>
          <p:cNvSpPr>
            <a:spLocks noChangeArrowheads="1"/>
          </p:cNvSpPr>
          <p:nvPr/>
        </p:nvSpPr>
        <p:spPr bwMode="auto">
          <a:xfrm>
            <a:off x="0" y="6699250"/>
            <a:ext cx="9144000" cy="152400"/>
          </a:xfrm>
          <a:prstGeom prst="rect">
            <a:avLst/>
          </a:prstGeom>
          <a:solidFill>
            <a:srgbClr val="000066"/>
          </a:solidFill>
          <a:ln w="9525">
            <a:solidFill>
              <a:srgbClr val="000066"/>
            </a:solidFill>
            <a:miter lim="800000"/>
            <a:headEnd/>
            <a:tailEnd/>
          </a:ln>
          <a:effectLst/>
        </p:spPr>
        <p:txBody>
          <a:bodyPr wrap="none" anchor="ctr"/>
          <a:lstStyle/>
          <a:p>
            <a:pPr algn="ctr" eaLnBrk="0" fontAlgn="auto" hangingPunct="0">
              <a:spcBef>
                <a:spcPts val="0"/>
              </a:spcBef>
              <a:spcAft>
                <a:spcPts val="0"/>
              </a:spcAft>
              <a:defRPr/>
            </a:pPr>
            <a:endParaRPr lang="en-US" dirty="0">
              <a:latin typeface="+mn-lt"/>
            </a:endParaRPr>
          </a:p>
        </p:txBody>
      </p:sp>
      <p:grpSp>
        <p:nvGrpSpPr>
          <p:cNvPr id="2056" name="Group 1049"/>
          <p:cNvGrpSpPr>
            <a:grpSpLocks/>
          </p:cNvGrpSpPr>
          <p:nvPr/>
        </p:nvGrpSpPr>
        <p:grpSpPr bwMode="auto">
          <a:xfrm>
            <a:off x="20638" y="1600200"/>
            <a:ext cx="2951162" cy="2968625"/>
            <a:chOff x="1848" y="1128"/>
            <a:chExt cx="2064" cy="2064"/>
          </a:xfrm>
        </p:grpSpPr>
        <p:sp>
          <p:nvSpPr>
            <p:cNvPr id="24" name="Oval 1050"/>
            <p:cNvSpPr>
              <a:spLocks noChangeArrowheads="1"/>
            </p:cNvSpPr>
            <p:nvPr/>
          </p:nvSpPr>
          <p:spPr bwMode="auto">
            <a:xfrm>
              <a:off x="1886" y="1166"/>
              <a:ext cx="1987" cy="1989"/>
            </a:xfrm>
            <a:prstGeom prst="ellipse">
              <a:avLst/>
            </a:prstGeom>
            <a:solidFill>
              <a:schemeClr val="bg1"/>
            </a:solidFill>
            <a:ln w="9525">
              <a:solidFill>
                <a:schemeClr val="bg1"/>
              </a:solidFill>
              <a:round/>
              <a:headEnd/>
              <a:tailEnd/>
            </a:ln>
            <a:effectLst/>
          </p:spPr>
          <p:txBody>
            <a:bodyPr wrap="none" anchor="ctr"/>
            <a:lstStyle/>
            <a:p>
              <a:pPr algn="ctr" eaLnBrk="0" fontAlgn="auto" hangingPunct="0">
                <a:spcBef>
                  <a:spcPts val="0"/>
                </a:spcBef>
                <a:spcAft>
                  <a:spcPts val="0"/>
                </a:spcAft>
                <a:defRPr/>
              </a:pPr>
              <a:endParaRPr lang="en-US" dirty="0">
                <a:latin typeface="+mn-lt"/>
              </a:endParaRPr>
            </a:p>
          </p:txBody>
        </p:sp>
        <p:pic>
          <p:nvPicPr>
            <p:cNvPr id="2062" name="Picture 1051" descr="revised DCMA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48" y="1128"/>
              <a:ext cx="2064" cy="2064"/>
            </a:xfrm>
            <a:prstGeom prst="rect">
              <a:avLst/>
            </a:prstGeom>
            <a:noFill/>
            <a:ln w="9525">
              <a:noFill/>
              <a:miter lim="800000"/>
              <a:headEnd/>
              <a:tailEnd/>
            </a:ln>
          </p:spPr>
        </p:pic>
      </p:grpSp>
      <p:sp>
        <p:nvSpPr>
          <p:cNvPr id="2057" name="Rectangle 2"/>
          <p:cNvSpPr>
            <a:spLocks noGrp="1" noChangeArrowheads="1"/>
          </p:cNvSpPr>
          <p:nvPr>
            <p:ph type="title"/>
          </p:nvPr>
        </p:nvSpPr>
        <p:spPr bwMode="auto">
          <a:xfrm>
            <a:off x="1755775" y="282575"/>
            <a:ext cx="7062788"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Introduction</a:t>
            </a:r>
          </a:p>
        </p:txBody>
      </p:sp>
      <p:grpSp>
        <p:nvGrpSpPr>
          <p:cNvPr id="2058" name="Group 22"/>
          <p:cNvGrpSpPr>
            <a:grpSpLocks/>
          </p:cNvGrpSpPr>
          <p:nvPr/>
        </p:nvGrpSpPr>
        <p:grpSpPr bwMode="auto">
          <a:xfrm>
            <a:off x="2984500" y="1308100"/>
            <a:ext cx="5892800" cy="1550988"/>
            <a:chOff x="2984500" y="1308100"/>
            <a:chExt cx="5892800" cy="1550709"/>
          </a:xfrm>
        </p:grpSpPr>
        <p:pic>
          <p:nvPicPr>
            <p:cNvPr id="2059" name="Picture 19" descr="ITCSO_ACADEMY_blue_gold"/>
            <p:cNvPicPr>
              <a:picLocks noChangeAspect="1" noChangeArrowheads="1"/>
            </p:cNvPicPr>
            <p:nvPr userDrawn="1"/>
          </p:nvPicPr>
          <p:blipFill>
            <a:blip r:embed="rId9" cstate="print"/>
            <a:srcRect/>
            <a:stretch>
              <a:fillRect/>
            </a:stretch>
          </p:blipFill>
          <p:spPr bwMode="auto">
            <a:xfrm>
              <a:off x="7348538" y="1308100"/>
              <a:ext cx="1528762" cy="1538288"/>
            </a:xfrm>
            <a:prstGeom prst="rect">
              <a:avLst/>
            </a:prstGeom>
            <a:noFill/>
            <a:ln w="9525">
              <a:noFill/>
              <a:miter lim="800000"/>
              <a:headEnd/>
              <a:tailEnd/>
            </a:ln>
          </p:spPr>
        </p:pic>
        <p:sp>
          <p:nvSpPr>
            <p:cNvPr id="26" name="Rectangle 18"/>
            <p:cNvSpPr>
              <a:spLocks noChangeArrowheads="1"/>
            </p:cNvSpPr>
            <p:nvPr userDrawn="1"/>
          </p:nvSpPr>
          <p:spPr bwMode="auto">
            <a:xfrm>
              <a:off x="2984500" y="1777915"/>
              <a:ext cx="5638800" cy="1080894"/>
            </a:xfrm>
            <a:prstGeom prst="rect">
              <a:avLst/>
            </a:prstGeom>
            <a:noFill/>
            <a:ln w="12700">
              <a:noFill/>
              <a:miter lim="800000"/>
              <a:headEnd/>
              <a:tailEnd/>
            </a:ln>
          </p:spPr>
          <p:txBody>
            <a:bodyPr lIns="90488" tIns="44450" rIns="90488" bIns="44450">
              <a:spAutoFit/>
            </a:bodyPr>
            <a:lstStyle/>
            <a:p>
              <a:pPr algn="ctr" eaLnBrk="0" hangingPunct="0">
                <a:spcBef>
                  <a:spcPct val="20000"/>
                </a:spcBef>
                <a:spcAft>
                  <a:spcPct val="20000"/>
                </a:spcAft>
                <a:defRPr/>
              </a:pPr>
              <a:r>
                <a:rPr lang="en-US" sz="2800" b="1" dirty="0">
                  <a:solidFill>
                    <a:srgbClr val="000066"/>
                  </a:solidFill>
                  <a:latin typeface="Arial" charset="0"/>
                </a:rPr>
                <a:t>ITCSO Training Academy</a:t>
              </a:r>
              <a:endParaRPr lang="en-US" sz="2800" b="1" dirty="0">
                <a:latin typeface="Arial" charset="0"/>
              </a:endParaRPr>
            </a:p>
            <a:p>
              <a:pPr algn="ctr" eaLnBrk="0" hangingPunct="0">
                <a:spcBef>
                  <a:spcPct val="20000"/>
                </a:spcBef>
                <a:defRPr/>
              </a:pPr>
              <a:endParaRPr lang="en-US" sz="1400" b="1" i="1" dirty="0">
                <a:latin typeface="Arial" charset="0"/>
              </a:endParaRPr>
            </a:p>
            <a:p>
              <a:pPr algn="ctr" eaLnBrk="0" hangingPunct="0">
                <a:defRPr/>
              </a:pPr>
              <a:endParaRPr lang="en-US" sz="1400" b="1" i="1" dirty="0">
                <a:solidFill>
                  <a:srgbClr val="000066"/>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Lst>
  <p:hf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itchFamily="34" charset="0"/>
        </a:defRPr>
      </a:lvl2pPr>
      <a:lvl3pPr algn="l" rtl="0" eaLnBrk="0" fontAlgn="base" hangingPunct="0">
        <a:spcBef>
          <a:spcPct val="0"/>
        </a:spcBef>
        <a:spcAft>
          <a:spcPct val="0"/>
        </a:spcAft>
        <a:defRPr sz="2400" b="1">
          <a:solidFill>
            <a:schemeClr val="tx1"/>
          </a:solidFill>
          <a:latin typeface="Arial" pitchFamily="34" charset="0"/>
        </a:defRPr>
      </a:lvl3pPr>
      <a:lvl4pPr algn="l" rtl="0" eaLnBrk="0" fontAlgn="base" hangingPunct="0">
        <a:spcBef>
          <a:spcPct val="0"/>
        </a:spcBef>
        <a:spcAft>
          <a:spcPct val="0"/>
        </a:spcAft>
        <a:defRPr sz="2400" b="1">
          <a:solidFill>
            <a:schemeClr val="tx1"/>
          </a:solidFill>
          <a:latin typeface="Arial" pitchFamily="34" charset="0"/>
        </a:defRPr>
      </a:lvl4pPr>
      <a:lvl5pPr algn="l" rtl="0" eaLnBrk="0" fontAlgn="base" hangingPunct="0">
        <a:spcBef>
          <a:spcPct val="0"/>
        </a:spcBef>
        <a:spcAft>
          <a:spcPct val="0"/>
        </a:spcAft>
        <a:defRPr sz="2400" b="1">
          <a:solidFill>
            <a:schemeClr val="tx1"/>
          </a:solidFill>
          <a:latin typeface="Arial" pitchFamily="34" charset="0"/>
        </a:defRPr>
      </a:lvl5pPr>
      <a:lvl6pPr marL="457200" algn="l" rtl="0" fontAlgn="base">
        <a:spcBef>
          <a:spcPct val="0"/>
        </a:spcBef>
        <a:spcAft>
          <a:spcPct val="0"/>
        </a:spcAft>
        <a:defRPr sz="2400" b="1">
          <a:solidFill>
            <a:schemeClr val="tx1"/>
          </a:solidFill>
          <a:latin typeface="Arial" pitchFamily="34" charset="0"/>
        </a:defRPr>
      </a:lvl6pPr>
      <a:lvl7pPr marL="914400" algn="l" rtl="0" fontAlgn="base">
        <a:spcBef>
          <a:spcPct val="0"/>
        </a:spcBef>
        <a:spcAft>
          <a:spcPct val="0"/>
        </a:spcAft>
        <a:defRPr sz="2400" b="1">
          <a:solidFill>
            <a:schemeClr val="tx1"/>
          </a:solidFill>
          <a:latin typeface="Arial" pitchFamily="34" charset="0"/>
        </a:defRPr>
      </a:lvl7pPr>
      <a:lvl8pPr marL="1371600" algn="l" rtl="0" fontAlgn="base">
        <a:spcBef>
          <a:spcPct val="0"/>
        </a:spcBef>
        <a:spcAft>
          <a:spcPct val="0"/>
        </a:spcAft>
        <a:defRPr sz="2400" b="1">
          <a:solidFill>
            <a:schemeClr val="tx1"/>
          </a:solidFill>
          <a:latin typeface="Arial" pitchFamily="34" charset="0"/>
        </a:defRPr>
      </a:lvl8pPr>
      <a:lvl9pPr marL="1828800" algn="l" rtl="0" fontAlgn="base">
        <a:spcBef>
          <a:spcPct val="0"/>
        </a:spcBef>
        <a:spcAft>
          <a:spcPct val="0"/>
        </a:spcAft>
        <a:defRPr sz="2400" b="1">
          <a:solidFill>
            <a:schemeClr val="tx1"/>
          </a:solidFill>
          <a:latin typeface="Arial" pitchFamily="34" charset="0"/>
        </a:defRPr>
      </a:lvl9pPr>
    </p:titleStyle>
    <p:bodyStyle>
      <a:lvl1pPr marL="342900" indent="-342900" algn="l" rtl="0" eaLnBrk="0" fontAlgn="base" hangingPunct="0">
        <a:lnSpc>
          <a:spcPct val="120000"/>
        </a:lnSpc>
        <a:spcBef>
          <a:spcPct val="20000"/>
        </a:spcBef>
        <a:spcAft>
          <a:spcPct val="0"/>
        </a:spcAft>
        <a:buChar char="o"/>
        <a:defRPr sz="24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Font typeface="Wingdings" pitchFamily="2" charset="2"/>
        <a:buChar char="Ø"/>
        <a:defRPr sz="2000" b="1">
          <a:solidFill>
            <a:schemeClr val="tx1"/>
          </a:solidFill>
          <a:latin typeface="+mn-lt"/>
        </a:defRPr>
      </a:lvl2pPr>
      <a:lvl3pPr marL="1143000" indent="-228600" algn="l" rtl="0" eaLnBrk="0" fontAlgn="base" hangingPunct="0">
        <a:lnSpc>
          <a:spcPct val="120000"/>
        </a:lnSpc>
        <a:spcBef>
          <a:spcPct val="20000"/>
        </a:spcBef>
        <a:spcAft>
          <a:spcPct val="0"/>
        </a:spcAft>
        <a:buChar char="•"/>
        <a:defRPr sz="2400" b="1">
          <a:solidFill>
            <a:schemeClr val="tx1"/>
          </a:solidFill>
          <a:latin typeface="+mn-lt"/>
        </a:defRPr>
      </a:lvl3pPr>
      <a:lvl4pPr marL="1600200" indent="-228600" algn="l" rtl="0" eaLnBrk="0" fontAlgn="base" hangingPunct="0">
        <a:lnSpc>
          <a:spcPct val="120000"/>
        </a:lnSpc>
        <a:spcBef>
          <a:spcPct val="20000"/>
        </a:spcBef>
        <a:spcAft>
          <a:spcPct val="0"/>
        </a:spcAft>
        <a:buChar char="–"/>
        <a:defRPr sz="2000">
          <a:solidFill>
            <a:schemeClr val="tx1"/>
          </a:solidFill>
          <a:latin typeface="+mn-lt"/>
        </a:defRPr>
      </a:lvl4pPr>
      <a:lvl5pPr marL="2057400" indent="-228600" algn="l" rtl="0" eaLnBrk="0" fontAlgn="base" hangingPunct="0">
        <a:lnSpc>
          <a:spcPct val="120000"/>
        </a:lnSpc>
        <a:spcBef>
          <a:spcPct val="20000"/>
        </a:spcBef>
        <a:spcAft>
          <a:spcPct val="0"/>
        </a:spcAft>
        <a:buChar char="»"/>
        <a:defRPr sz="2000">
          <a:solidFill>
            <a:schemeClr val="tx1"/>
          </a:solidFill>
          <a:latin typeface="+mn-lt"/>
        </a:defRPr>
      </a:lvl5pPr>
      <a:lvl6pPr marL="2514600" indent="-228600" algn="l" rtl="0" fontAlgn="base">
        <a:lnSpc>
          <a:spcPct val="120000"/>
        </a:lnSpc>
        <a:spcBef>
          <a:spcPct val="20000"/>
        </a:spcBef>
        <a:spcAft>
          <a:spcPct val="0"/>
        </a:spcAft>
        <a:buChar char="»"/>
        <a:defRPr sz="2000">
          <a:solidFill>
            <a:schemeClr val="tx1"/>
          </a:solidFill>
          <a:latin typeface="+mn-lt"/>
        </a:defRPr>
      </a:lvl6pPr>
      <a:lvl7pPr marL="2971800" indent="-228600" algn="l" rtl="0" fontAlgn="base">
        <a:lnSpc>
          <a:spcPct val="120000"/>
        </a:lnSpc>
        <a:spcBef>
          <a:spcPct val="20000"/>
        </a:spcBef>
        <a:spcAft>
          <a:spcPct val="0"/>
        </a:spcAft>
        <a:buChar char="»"/>
        <a:defRPr sz="2000">
          <a:solidFill>
            <a:schemeClr val="tx1"/>
          </a:solidFill>
          <a:latin typeface="+mn-lt"/>
        </a:defRPr>
      </a:lvl7pPr>
      <a:lvl8pPr marL="3429000" indent="-228600" algn="l" rtl="0" fontAlgn="base">
        <a:lnSpc>
          <a:spcPct val="120000"/>
        </a:lnSpc>
        <a:spcBef>
          <a:spcPct val="20000"/>
        </a:spcBef>
        <a:spcAft>
          <a:spcPct val="0"/>
        </a:spcAft>
        <a:buChar char="»"/>
        <a:defRPr sz="2000">
          <a:solidFill>
            <a:schemeClr val="tx1"/>
          </a:solidFill>
          <a:latin typeface="+mn-lt"/>
        </a:defRPr>
      </a:lvl8pPr>
      <a:lvl9pPr marL="3886200" indent="-228600" algn="l" rtl="0" fontAlgn="base">
        <a:lnSpc>
          <a:spcPct val="12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3074" name="Group 1036"/>
          <p:cNvGrpSpPr>
            <a:grpSpLocks/>
          </p:cNvGrpSpPr>
          <p:nvPr/>
        </p:nvGrpSpPr>
        <p:grpSpPr bwMode="auto">
          <a:xfrm>
            <a:off x="76200" y="228600"/>
            <a:ext cx="2387600" cy="6318250"/>
            <a:chOff x="0" y="156"/>
            <a:chExt cx="1504" cy="3980"/>
          </a:xfrm>
        </p:grpSpPr>
        <p:pic>
          <p:nvPicPr>
            <p:cNvPr id="3087" name="Picture 1037" descr="DCMA logo2-lr"/>
            <p:cNvPicPr>
              <a:picLocks noChangeAspect="1" noChangeArrowheads="1"/>
            </p:cNvPicPr>
            <p:nvPr/>
          </p:nvPicPr>
          <p:blipFill>
            <a:blip r:embed="rId7" cstate="print">
              <a:lum bright="70000" contrast="-70000"/>
            </a:blip>
            <a:srcRect/>
            <a:stretch>
              <a:fillRect/>
            </a:stretch>
          </p:blipFill>
          <p:spPr bwMode="auto">
            <a:xfrm>
              <a:off x="0" y="156"/>
              <a:ext cx="1504" cy="584"/>
            </a:xfrm>
            <a:prstGeom prst="rect">
              <a:avLst/>
            </a:prstGeom>
            <a:noFill/>
            <a:ln w="9525">
              <a:noFill/>
              <a:miter lim="800000"/>
              <a:headEnd/>
              <a:tailEnd/>
            </a:ln>
          </p:spPr>
        </p:pic>
        <p:pic>
          <p:nvPicPr>
            <p:cNvPr id="3088" name="Picture 1038" descr="DCMA logo2-lr"/>
            <p:cNvPicPr>
              <a:picLocks noChangeAspect="1" noChangeArrowheads="1"/>
            </p:cNvPicPr>
            <p:nvPr/>
          </p:nvPicPr>
          <p:blipFill>
            <a:blip r:embed="rId7" cstate="print">
              <a:lum bright="70000" contrast="-70000"/>
            </a:blip>
            <a:srcRect/>
            <a:stretch>
              <a:fillRect/>
            </a:stretch>
          </p:blipFill>
          <p:spPr bwMode="auto">
            <a:xfrm>
              <a:off x="0" y="835"/>
              <a:ext cx="1504" cy="584"/>
            </a:xfrm>
            <a:prstGeom prst="rect">
              <a:avLst/>
            </a:prstGeom>
            <a:noFill/>
            <a:ln w="9525">
              <a:noFill/>
              <a:miter lim="800000"/>
              <a:headEnd/>
              <a:tailEnd/>
            </a:ln>
          </p:spPr>
        </p:pic>
        <p:pic>
          <p:nvPicPr>
            <p:cNvPr id="3089" name="Picture 1039" descr="DCMA logo2-lr"/>
            <p:cNvPicPr>
              <a:picLocks noChangeAspect="1" noChangeArrowheads="1"/>
            </p:cNvPicPr>
            <p:nvPr/>
          </p:nvPicPr>
          <p:blipFill>
            <a:blip r:embed="rId7" cstate="print">
              <a:lum bright="70000" contrast="-70000"/>
            </a:blip>
            <a:srcRect/>
            <a:stretch>
              <a:fillRect/>
            </a:stretch>
          </p:blipFill>
          <p:spPr bwMode="auto">
            <a:xfrm>
              <a:off x="0" y="1514"/>
              <a:ext cx="1504" cy="584"/>
            </a:xfrm>
            <a:prstGeom prst="rect">
              <a:avLst/>
            </a:prstGeom>
            <a:noFill/>
            <a:ln w="9525">
              <a:noFill/>
              <a:miter lim="800000"/>
              <a:headEnd/>
              <a:tailEnd/>
            </a:ln>
          </p:spPr>
        </p:pic>
        <p:pic>
          <p:nvPicPr>
            <p:cNvPr id="3090" name="Picture 1040" descr="DCMA logo2-lr"/>
            <p:cNvPicPr>
              <a:picLocks noChangeAspect="1" noChangeArrowheads="1"/>
            </p:cNvPicPr>
            <p:nvPr/>
          </p:nvPicPr>
          <p:blipFill>
            <a:blip r:embed="rId7" cstate="print">
              <a:lum bright="70000" contrast="-70000"/>
            </a:blip>
            <a:srcRect/>
            <a:stretch>
              <a:fillRect/>
            </a:stretch>
          </p:blipFill>
          <p:spPr bwMode="auto">
            <a:xfrm>
              <a:off x="0" y="2193"/>
              <a:ext cx="1504" cy="584"/>
            </a:xfrm>
            <a:prstGeom prst="rect">
              <a:avLst/>
            </a:prstGeom>
            <a:noFill/>
            <a:ln w="9525">
              <a:noFill/>
              <a:miter lim="800000"/>
              <a:headEnd/>
              <a:tailEnd/>
            </a:ln>
          </p:spPr>
        </p:pic>
        <p:pic>
          <p:nvPicPr>
            <p:cNvPr id="3091" name="Picture 1041" descr="DCMA logo2-lr"/>
            <p:cNvPicPr>
              <a:picLocks noChangeAspect="1" noChangeArrowheads="1"/>
            </p:cNvPicPr>
            <p:nvPr/>
          </p:nvPicPr>
          <p:blipFill>
            <a:blip r:embed="rId7" cstate="print">
              <a:lum bright="70000" contrast="-70000"/>
            </a:blip>
            <a:srcRect/>
            <a:stretch>
              <a:fillRect/>
            </a:stretch>
          </p:blipFill>
          <p:spPr bwMode="auto">
            <a:xfrm>
              <a:off x="0" y="2872"/>
              <a:ext cx="1504" cy="584"/>
            </a:xfrm>
            <a:prstGeom prst="rect">
              <a:avLst/>
            </a:prstGeom>
            <a:noFill/>
            <a:ln w="9525">
              <a:noFill/>
              <a:miter lim="800000"/>
              <a:headEnd/>
              <a:tailEnd/>
            </a:ln>
          </p:spPr>
        </p:pic>
        <p:pic>
          <p:nvPicPr>
            <p:cNvPr id="3092" name="Picture 1042" descr="DCMA logo2-lr"/>
            <p:cNvPicPr>
              <a:picLocks noChangeAspect="1" noChangeArrowheads="1"/>
            </p:cNvPicPr>
            <p:nvPr/>
          </p:nvPicPr>
          <p:blipFill>
            <a:blip r:embed="rId7" cstate="print">
              <a:lum bright="70000" contrast="-70000"/>
            </a:blip>
            <a:srcRect/>
            <a:stretch>
              <a:fillRect/>
            </a:stretch>
          </p:blipFill>
          <p:spPr bwMode="auto">
            <a:xfrm>
              <a:off x="0" y="3552"/>
              <a:ext cx="1504" cy="584"/>
            </a:xfrm>
            <a:prstGeom prst="rect">
              <a:avLst/>
            </a:prstGeom>
            <a:noFill/>
            <a:ln w="9525">
              <a:noFill/>
              <a:miter lim="800000"/>
              <a:headEnd/>
              <a:tailEnd/>
            </a:ln>
          </p:spPr>
        </p:pic>
      </p:grpSp>
      <p:sp>
        <p:nvSpPr>
          <p:cNvPr id="17" name="Rectangle 1043"/>
          <p:cNvSpPr>
            <a:spLocks noChangeArrowheads="1"/>
          </p:cNvSpPr>
          <p:nvPr/>
        </p:nvSpPr>
        <p:spPr bwMode="ltGray">
          <a:xfrm>
            <a:off x="0" y="171450"/>
            <a:ext cx="9144000" cy="84138"/>
          </a:xfrm>
          <a:prstGeom prst="rect">
            <a:avLst/>
          </a:prstGeom>
          <a:solidFill>
            <a:srgbClr val="FFCC66"/>
          </a:solidFill>
          <a:ln w="9525">
            <a:solidFill>
              <a:srgbClr val="FFCC66"/>
            </a:solidFill>
            <a:miter lim="800000"/>
            <a:headEnd/>
            <a:tailEnd/>
          </a:ln>
          <a:effectLst/>
        </p:spPr>
        <p:txBody>
          <a:bodyPr wrap="none" anchor="ctr"/>
          <a:lstStyle/>
          <a:p>
            <a:pPr algn="ctr" eaLnBrk="0" fontAlgn="auto" hangingPunct="0">
              <a:spcBef>
                <a:spcPts val="0"/>
              </a:spcBef>
              <a:spcAft>
                <a:spcPts val="0"/>
              </a:spcAft>
              <a:defRPr/>
            </a:pPr>
            <a:endParaRPr lang="en-US" dirty="0">
              <a:latin typeface="+mn-lt"/>
            </a:endParaRPr>
          </a:p>
        </p:txBody>
      </p:sp>
      <p:sp>
        <p:nvSpPr>
          <p:cNvPr id="18" name="Rectangle 1044"/>
          <p:cNvSpPr>
            <a:spLocks noChangeArrowheads="1"/>
          </p:cNvSpPr>
          <p:nvPr/>
        </p:nvSpPr>
        <p:spPr bwMode="auto">
          <a:xfrm>
            <a:off x="0" y="0"/>
            <a:ext cx="9144000" cy="152400"/>
          </a:xfrm>
          <a:prstGeom prst="rect">
            <a:avLst/>
          </a:prstGeom>
          <a:solidFill>
            <a:srgbClr val="000066"/>
          </a:solidFill>
          <a:ln w="9525">
            <a:solidFill>
              <a:srgbClr val="000066"/>
            </a:solidFill>
            <a:miter lim="800000"/>
            <a:headEnd/>
            <a:tailEnd/>
          </a:ln>
          <a:effectLst/>
        </p:spPr>
        <p:txBody>
          <a:bodyPr wrap="none" anchor="ctr"/>
          <a:lstStyle/>
          <a:p>
            <a:pPr algn="ctr" eaLnBrk="0" fontAlgn="auto" hangingPunct="0">
              <a:spcBef>
                <a:spcPts val="0"/>
              </a:spcBef>
              <a:spcAft>
                <a:spcPts val="0"/>
              </a:spcAft>
              <a:defRPr/>
            </a:pPr>
            <a:endParaRPr lang="en-US" dirty="0">
              <a:latin typeface="+mn-lt"/>
            </a:endParaRPr>
          </a:p>
        </p:txBody>
      </p:sp>
      <p:sp>
        <p:nvSpPr>
          <p:cNvPr id="19" name="Rectangle 1045"/>
          <p:cNvSpPr>
            <a:spLocks noChangeArrowheads="1"/>
          </p:cNvSpPr>
          <p:nvPr/>
        </p:nvSpPr>
        <p:spPr bwMode="ltGray">
          <a:xfrm>
            <a:off x="0" y="6616700"/>
            <a:ext cx="9144000" cy="74613"/>
          </a:xfrm>
          <a:prstGeom prst="rect">
            <a:avLst/>
          </a:prstGeom>
          <a:solidFill>
            <a:srgbClr val="FFCC66"/>
          </a:solidFill>
          <a:ln w="9525">
            <a:solidFill>
              <a:srgbClr val="FFCC66"/>
            </a:solidFill>
            <a:miter lim="800000"/>
            <a:headEnd/>
            <a:tailEnd/>
          </a:ln>
          <a:effectLst/>
        </p:spPr>
        <p:txBody>
          <a:bodyPr wrap="none" anchor="ctr"/>
          <a:lstStyle/>
          <a:p>
            <a:pPr algn="ctr" eaLnBrk="0" fontAlgn="auto" hangingPunct="0">
              <a:spcBef>
                <a:spcPts val="0"/>
              </a:spcBef>
              <a:spcAft>
                <a:spcPts val="0"/>
              </a:spcAft>
              <a:defRPr/>
            </a:pPr>
            <a:endParaRPr lang="en-US" dirty="0">
              <a:latin typeface="+mn-lt"/>
            </a:endParaRPr>
          </a:p>
        </p:txBody>
      </p:sp>
      <p:sp>
        <p:nvSpPr>
          <p:cNvPr id="20" name="Rectangle 1046"/>
          <p:cNvSpPr>
            <a:spLocks noChangeArrowheads="1"/>
          </p:cNvSpPr>
          <p:nvPr/>
        </p:nvSpPr>
        <p:spPr bwMode="auto">
          <a:xfrm>
            <a:off x="3208338" y="3181350"/>
            <a:ext cx="5902325" cy="74613"/>
          </a:xfrm>
          <a:prstGeom prst="rect">
            <a:avLst/>
          </a:prstGeom>
          <a:solidFill>
            <a:srgbClr val="A50021"/>
          </a:solidFill>
          <a:ln w="9525">
            <a:noFill/>
            <a:miter lim="800000"/>
            <a:headEnd/>
            <a:tailEnd/>
          </a:ln>
          <a:effectLst/>
        </p:spPr>
        <p:txBody>
          <a:bodyPr wrap="none" anchor="ctr"/>
          <a:lstStyle/>
          <a:p>
            <a:pPr algn="ctr" eaLnBrk="0" fontAlgn="auto" hangingPunct="0">
              <a:spcBef>
                <a:spcPts val="0"/>
              </a:spcBef>
              <a:spcAft>
                <a:spcPts val="0"/>
              </a:spcAft>
              <a:defRPr/>
            </a:pPr>
            <a:endParaRPr lang="en-US" dirty="0">
              <a:latin typeface="+mn-lt"/>
            </a:endParaRPr>
          </a:p>
        </p:txBody>
      </p:sp>
      <p:sp>
        <p:nvSpPr>
          <p:cNvPr id="21" name="Rectangle 1047"/>
          <p:cNvSpPr>
            <a:spLocks noChangeArrowheads="1"/>
          </p:cNvSpPr>
          <p:nvPr/>
        </p:nvSpPr>
        <p:spPr bwMode="auto">
          <a:xfrm>
            <a:off x="0" y="6699250"/>
            <a:ext cx="9144000" cy="152400"/>
          </a:xfrm>
          <a:prstGeom prst="rect">
            <a:avLst/>
          </a:prstGeom>
          <a:solidFill>
            <a:srgbClr val="000066"/>
          </a:solidFill>
          <a:ln w="9525">
            <a:solidFill>
              <a:srgbClr val="000066"/>
            </a:solidFill>
            <a:miter lim="800000"/>
            <a:headEnd/>
            <a:tailEnd/>
          </a:ln>
          <a:effectLst/>
        </p:spPr>
        <p:txBody>
          <a:bodyPr wrap="none" anchor="ctr"/>
          <a:lstStyle/>
          <a:p>
            <a:pPr algn="ctr" eaLnBrk="0" fontAlgn="auto" hangingPunct="0">
              <a:spcBef>
                <a:spcPts val="0"/>
              </a:spcBef>
              <a:spcAft>
                <a:spcPts val="0"/>
              </a:spcAft>
              <a:defRPr/>
            </a:pPr>
            <a:endParaRPr lang="en-US" dirty="0">
              <a:latin typeface="+mn-lt"/>
            </a:endParaRPr>
          </a:p>
        </p:txBody>
      </p:sp>
      <p:grpSp>
        <p:nvGrpSpPr>
          <p:cNvPr id="3080" name="Group 1049"/>
          <p:cNvGrpSpPr>
            <a:grpSpLocks/>
          </p:cNvGrpSpPr>
          <p:nvPr/>
        </p:nvGrpSpPr>
        <p:grpSpPr bwMode="auto">
          <a:xfrm>
            <a:off x="20638" y="1600200"/>
            <a:ext cx="2951162" cy="2968625"/>
            <a:chOff x="1848" y="1128"/>
            <a:chExt cx="2064" cy="2064"/>
          </a:xfrm>
        </p:grpSpPr>
        <p:sp>
          <p:nvSpPr>
            <p:cNvPr id="24" name="Oval 1050"/>
            <p:cNvSpPr>
              <a:spLocks noChangeArrowheads="1"/>
            </p:cNvSpPr>
            <p:nvPr/>
          </p:nvSpPr>
          <p:spPr bwMode="auto">
            <a:xfrm>
              <a:off x="1886" y="1166"/>
              <a:ext cx="1987" cy="1989"/>
            </a:xfrm>
            <a:prstGeom prst="ellipse">
              <a:avLst/>
            </a:prstGeom>
            <a:solidFill>
              <a:schemeClr val="bg1"/>
            </a:solidFill>
            <a:ln w="9525">
              <a:solidFill>
                <a:schemeClr val="bg1"/>
              </a:solidFill>
              <a:round/>
              <a:headEnd/>
              <a:tailEnd/>
            </a:ln>
            <a:effectLst/>
          </p:spPr>
          <p:txBody>
            <a:bodyPr wrap="none" anchor="ctr"/>
            <a:lstStyle/>
            <a:p>
              <a:pPr algn="ctr" eaLnBrk="0" fontAlgn="auto" hangingPunct="0">
                <a:spcBef>
                  <a:spcPts val="0"/>
                </a:spcBef>
                <a:spcAft>
                  <a:spcPts val="0"/>
                </a:spcAft>
                <a:defRPr/>
              </a:pPr>
              <a:endParaRPr lang="en-US" dirty="0">
                <a:latin typeface="+mn-lt"/>
              </a:endParaRPr>
            </a:p>
          </p:txBody>
        </p:sp>
        <p:pic>
          <p:nvPicPr>
            <p:cNvPr id="3086" name="Picture 1051" descr="revised DCMA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48" y="1128"/>
              <a:ext cx="2064" cy="2064"/>
            </a:xfrm>
            <a:prstGeom prst="rect">
              <a:avLst/>
            </a:prstGeom>
            <a:noFill/>
            <a:ln w="9525">
              <a:noFill/>
              <a:miter lim="800000"/>
              <a:headEnd/>
              <a:tailEnd/>
            </a:ln>
          </p:spPr>
        </p:pic>
      </p:grpSp>
      <p:sp>
        <p:nvSpPr>
          <p:cNvPr id="3081" name="Rectangle 2"/>
          <p:cNvSpPr>
            <a:spLocks noGrp="1" noChangeArrowheads="1"/>
          </p:cNvSpPr>
          <p:nvPr>
            <p:ph type="title"/>
          </p:nvPr>
        </p:nvSpPr>
        <p:spPr bwMode="auto">
          <a:xfrm>
            <a:off x="1755775" y="282575"/>
            <a:ext cx="7062788"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Introduction</a:t>
            </a:r>
          </a:p>
        </p:txBody>
      </p:sp>
      <p:grpSp>
        <p:nvGrpSpPr>
          <p:cNvPr id="3082" name="Group 22"/>
          <p:cNvGrpSpPr>
            <a:grpSpLocks/>
          </p:cNvGrpSpPr>
          <p:nvPr/>
        </p:nvGrpSpPr>
        <p:grpSpPr bwMode="auto">
          <a:xfrm>
            <a:off x="2984500" y="1308100"/>
            <a:ext cx="5892800" cy="1550988"/>
            <a:chOff x="2984500" y="1308100"/>
            <a:chExt cx="5892800" cy="1550709"/>
          </a:xfrm>
        </p:grpSpPr>
        <p:pic>
          <p:nvPicPr>
            <p:cNvPr id="3083" name="Picture 19" descr="ITCSO_ACADEMY_blue_gold"/>
            <p:cNvPicPr>
              <a:picLocks noChangeAspect="1" noChangeArrowheads="1"/>
            </p:cNvPicPr>
            <p:nvPr userDrawn="1"/>
          </p:nvPicPr>
          <p:blipFill>
            <a:blip r:embed="rId9" cstate="print"/>
            <a:srcRect/>
            <a:stretch>
              <a:fillRect/>
            </a:stretch>
          </p:blipFill>
          <p:spPr bwMode="auto">
            <a:xfrm>
              <a:off x="7348538" y="1308100"/>
              <a:ext cx="1528762" cy="1538288"/>
            </a:xfrm>
            <a:prstGeom prst="rect">
              <a:avLst/>
            </a:prstGeom>
            <a:noFill/>
            <a:ln w="9525">
              <a:noFill/>
              <a:miter lim="800000"/>
              <a:headEnd/>
              <a:tailEnd/>
            </a:ln>
          </p:spPr>
        </p:pic>
        <p:sp>
          <p:nvSpPr>
            <p:cNvPr id="26" name="Rectangle 18"/>
            <p:cNvSpPr>
              <a:spLocks noChangeArrowheads="1"/>
            </p:cNvSpPr>
            <p:nvPr userDrawn="1"/>
          </p:nvSpPr>
          <p:spPr bwMode="auto">
            <a:xfrm>
              <a:off x="2984500" y="1777915"/>
              <a:ext cx="5638800" cy="1080894"/>
            </a:xfrm>
            <a:prstGeom prst="rect">
              <a:avLst/>
            </a:prstGeom>
            <a:noFill/>
            <a:ln w="12700">
              <a:noFill/>
              <a:miter lim="800000"/>
              <a:headEnd/>
              <a:tailEnd/>
            </a:ln>
          </p:spPr>
          <p:txBody>
            <a:bodyPr lIns="90488" tIns="44450" rIns="90488" bIns="44450">
              <a:spAutoFit/>
            </a:bodyPr>
            <a:lstStyle/>
            <a:p>
              <a:pPr algn="ctr" eaLnBrk="0" hangingPunct="0">
                <a:spcBef>
                  <a:spcPct val="20000"/>
                </a:spcBef>
                <a:spcAft>
                  <a:spcPct val="20000"/>
                </a:spcAft>
                <a:defRPr/>
              </a:pPr>
              <a:r>
                <a:rPr lang="en-US" sz="2800" b="1" dirty="0">
                  <a:solidFill>
                    <a:srgbClr val="000066"/>
                  </a:solidFill>
                  <a:latin typeface="Arial" charset="0"/>
                </a:rPr>
                <a:t>ITCSO Training Academy</a:t>
              </a:r>
              <a:endParaRPr lang="en-US" sz="2800" b="1" dirty="0">
                <a:latin typeface="Arial" charset="0"/>
              </a:endParaRPr>
            </a:p>
            <a:p>
              <a:pPr algn="ctr" eaLnBrk="0" hangingPunct="0">
                <a:spcBef>
                  <a:spcPct val="20000"/>
                </a:spcBef>
                <a:defRPr/>
              </a:pPr>
              <a:endParaRPr lang="en-US" sz="1400" b="1" i="1" dirty="0">
                <a:latin typeface="Arial" charset="0"/>
              </a:endParaRPr>
            </a:p>
            <a:p>
              <a:pPr algn="ctr" eaLnBrk="0" hangingPunct="0">
                <a:defRPr/>
              </a:pPr>
              <a:endParaRPr lang="en-US" sz="1400" b="1" i="1" dirty="0">
                <a:solidFill>
                  <a:srgbClr val="000066"/>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49" r:id="rId5"/>
  </p:sldLayoutIdLst>
  <p:hf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itchFamily="34" charset="0"/>
        </a:defRPr>
      </a:lvl2pPr>
      <a:lvl3pPr algn="l" rtl="0" eaLnBrk="0" fontAlgn="base" hangingPunct="0">
        <a:spcBef>
          <a:spcPct val="0"/>
        </a:spcBef>
        <a:spcAft>
          <a:spcPct val="0"/>
        </a:spcAft>
        <a:defRPr sz="2400" b="1">
          <a:solidFill>
            <a:schemeClr val="tx1"/>
          </a:solidFill>
          <a:latin typeface="Arial" pitchFamily="34" charset="0"/>
        </a:defRPr>
      </a:lvl3pPr>
      <a:lvl4pPr algn="l" rtl="0" eaLnBrk="0" fontAlgn="base" hangingPunct="0">
        <a:spcBef>
          <a:spcPct val="0"/>
        </a:spcBef>
        <a:spcAft>
          <a:spcPct val="0"/>
        </a:spcAft>
        <a:defRPr sz="2400" b="1">
          <a:solidFill>
            <a:schemeClr val="tx1"/>
          </a:solidFill>
          <a:latin typeface="Arial" pitchFamily="34" charset="0"/>
        </a:defRPr>
      </a:lvl4pPr>
      <a:lvl5pPr algn="l" rtl="0" eaLnBrk="0" fontAlgn="base" hangingPunct="0">
        <a:spcBef>
          <a:spcPct val="0"/>
        </a:spcBef>
        <a:spcAft>
          <a:spcPct val="0"/>
        </a:spcAft>
        <a:defRPr sz="2400" b="1">
          <a:solidFill>
            <a:schemeClr val="tx1"/>
          </a:solidFill>
          <a:latin typeface="Arial" pitchFamily="34" charset="0"/>
        </a:defRPr>
      </a:lvl5pPr>
      <a:lvl6pPr marL="457200" algn="l" rtl="0" fontAlgn="base">
        <a:spcBef>
          <a:spcPct val="0"/>
        </a:spcBef>
        <a:spcAft>
          <a:spcPct val="0"/>
        </a:spcAft>
        <a:defRPr sz="2400" b="1">
          <a:solidFill>
            <a:schemeClr val="tx1"/>
          </a:solidFill>
          <a:latin typeface="Arial" pitchFamily="34" charset="0"/>
        </a:defRPr>
      </a:lvl6pPr>
      <a:lvl7pPr marL="914400" algn="l" rtl="0" fontAlgn="base">
        <a:spcBef>
          <a:spcPct val="0"/>
        </a:spcBef>
        <a:spcAft>
          <a:spcPct val="0"/>
        </a:spcAft>
        <a:defRPr sz="2400" b="1">
          <a:solidFill>
            <a:schemeClr val="tx1"/>
          </a:solidFill>
          <a:latin typeface="Arial" pitchFamily="34" charset="0"/>
        </a:defRPr>
      </a:lvl7pPr>
      <a:lvl8pPr marL="1371600" algn="l" rtl="0" fontAlgn="base">
        <a:spcBef>
          <a:spcPct val="0"/>
        </a:spcBef>
        <a:spcAft>
          <a:spcPct val="0"/>
        </a:spcAft>
        <a:defRPr sz="2400" b="1">
          <a:solidFill>
            <a:schemeClr val="tx1"/>
          </a:solidFill>
          <a:latin typeface="Arial" pitchFamily="34" charset="0"/>
        </a:defRPr>
      </a:lvl8pPr>
      <a:lvl9pPr marL="1828800" algn="l" rtl="0" fontAlgn="base">
        <a:spcBef>
          <a:spcPct val="0"/>
        </a:spcBef>
        <a:spcAft>
          <a:spcPct val="0"/>
        </a:spcAft>
        <a:defRPr sz="2400" b="1">
          <a:solidFill>
            <a:schemeClr val="tx1"/>
          </a:solidFill>
          <a:latin typeface="Arial" pitchFamily="34" charset="0"/>
        </a:defRPr>
      </a:lvl9pPr>
    </p:titleStyle>
    <p:bodyStyle>
      <a:lvl1pPr marL="342900" indent="-342900" algn="l" rtl="0" eaLnBrk="0" fontAlgn="base" hangingPunct="0">
        <a:lnSpc>
          <a:spcPct val="120000"/>
        </a:lnSpc>
        <a:spcBef>
          <a:spcPct val="20000"/>
        </a:spcBef>
        <a:spcAft>
          <a:spcPct val="0"/>
        </a:spcAft>
        <a:buChar char="o"/>
        <a:defRPr sz="24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Font typeface="Wingdings" pitchFamily="2" charset="2"/>
        <a:buChar char="Ø"/>
        <a:defRPr sz="2000" b="1">
          <a:solidFill>
            <a:schemeClr val="tx1"/>
          </a:solidFill>
          <a:latin typeface="+mn-lt"/>
        </a:defRPr>
      </a:lvl2pPr>
      <a:lvl3pPr marL="1143000" indent="-228600" algn="l" rtl="0" eaLnBrk="0" fontAlgn="base" hangingPunct="0">
        <a:lnSpc>
          <a:spcPct val="120000"/>
        </a:lnSpc>
        <a:spcBef>
          <a:spcPct val="20000"/>
        </a:spcBef>
        <a:spcAft>
          <a:spcPct val="0"/>
        </a:spcAft>
        <a:buChar char="•"/>
        <a:defRPr sz="2400" b="1">
          <a:solidFill>
            <a:schemeClr val="tx1"/>
          </a:solidFill>
          <a:latin typeface="+mn-lt"/>
        </a:defRPr>
      </a:lvl3pPr>
      <a:lvl4pPr marL="1600200" indent="-228600" algn="l" rtl="0" eaLnBrk="0" fontAlgn="base" hangingPunct="0">
        <a:lnSpc>
          <a:spcPct val="120000"/>
        </a:lnSpc>
        <a:spcBef>
          <a:spcPct val="20000"/>
        </a:spcBef>
        <a:spcAft>
          <a:spcPct val="0"/>
        </a:spcAft>
        <a:buChar char="–"/>
        <a:defRPr sz="2000">
          <a:solidFill>
            <a:schemeClr val="tx1"/>
          </a:solidFill>
          <a:latin typeface="+mn-lt"/>
        </a:defRPr>
      </a:lvl4pPr>
      <a:lvl5pPr marL="2057400" indent="-228600" algn="l" rtl="0" eaLnBrk="0" fontAlgn="base" hangingPunct="0">
        <a:lnSpc>
          <a:spcPct val="120000"/>
        </a:lnSpc>
        <a:spcBef>
          <a:spcPct val="20000"/>
        </a:spcBef>
        <a:spcAft>
          <a:spcPct val="0"/>
        </a:spcAft>
        <a:buChar char="»"/>
        <a:defRPr sz="2000">
          <a:solidFill>
            <a:schemeClr val="tx1"/>
          </a:solidFill>
          <a:latin typeface="+mn-lt"/>
        </a:defRPr>
      </a:lvl5pPr>
      <a:lvl6pPr marL="2514600" indent="-228600" algn="l" rtl="0" fontAlgn="base">
        <a:lnSpc>
          <a:spcPct val="120000"/>
        </a:lnSpc>
        <a:spcBef>
          <a:spcPct val="20000"/>
        </a:spcBef>
        <a:spcAft>
          <a:spcPct val="0"/>
        </a:spcAft>
        <a:buChar char="»"/>
        <a:defRPr sz="2000">
          <a:solidFill>
            <a:schemeClr val="tx1"/>
          </a:solidFill>
          <a:latin typeface="+mn-lt"/>
        </a:defRPr>
      </a:lvl6pPr>
      <a:lvl7pPr marL="2971800" indent="-228600" algn="l" rtl="0" fontAlgn="base">
        <a:lnSpc>
          <a:spcPct val="120000"/>
        </a:lnSpc>
        <a:spcBef>
          <a:spcPct val="20000"/>
        </a:spcBef>
        <a:spcAft>
          <a:spcPct val="0"/>
        </a:spcAft>
        <a:buChar char="»"/>
        <a:defRPr sz="2000">
          <a:solidFill>
            <a:schemeClr val="tx1"/>
          </a:solidFill>
          <a:latin typeface="+mn-lt"/>
        </a:defRPr>
      </a:lvl7pPr>
      <a:lvl8pPr marL="3429000" indent="-228600" algn="l" rtl="0" fontAlgn="base">
        <a:lnSpc>
          <a:spcPct val="120000"/>
        </a:lnSpc>
        <a:spcBef>
          <a:spcPct val="20000"/>
        </a:spcBef>
        <a:spcAft>
          <a:spcPct val="0"/>
        </a:spcAft>
        <a:buChar char="»"/>
        <a:defRPr sz="2000">
          <a:solidFill>
            <a:schemeClr val="tx1"/>
          </a:solidFill>
          <a:latin typeface="+mn-lt"/>
        </a:defRPr>
      </a:lvl8pPr>
      <a:lvl9pPr marL="3886200" indent="-228600" algn="l" rtl="0" fontAlgn="base">
        <a:lnSpc>
          <a:spcPct val="12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4098" name="Group 1036"/>
          <p:cNvGrpSpPr>
            <a:grpSpLocks/>
          </p:cNvGrpSpPr>
          <p:nvPr/>
        </p:nvGrpSpPr>
        <p:grpSpPr bwMode="auto">
          <a:xfrm>
            <a:off x="76200" y="228600"/>
            <a:ext cx="2387600" cy="6318250"/>
            <a:chOff x="0" y="156"/>
            <a:chExt cx="1504" cy="3980"/>
          </a:xfrm>
        </p:grpSpPr>
        <p:pic>
          <p:nvPicPr>
            <p:cNvPr id="4111" name="Picture 1037" descr="DCMA logo2-lr"/>
            <p:cNvPicPr>
              <a:picLocks noChangeAspect="1" noChangeArrowheads="1"/>
            </p:cNvPicPr>
            <p:nvPr/>
          </p:nvPicPr>
          <p:blipFill>
            <a:blip r:embed="rId7" cstate="print">
              <a:lum bright="70000" contrast="-70000"/>
            </a:blip>
            <a:srcRect/>
            <a:stretch>
              <a:fillRect/>
            </a:stretch>
          </p:blipFill>
          <p:spPr bwMode="auto">
            <a:xfrm>
              <a:off x="0" y="156"/>
              <a:ext cx="1504" cy="584"/>
            </a:xfrm>
            <a:prstGeom prst="rect">
              <a:avLst/>
            </a:prstGeom>
            <a:noFill/>
            <a:ln w="9525">
              <a:noFill/>
              <a:miter lim="800000"/>
              <a:headEnd/>
              <a:tailEnd/>
            </a:ln>
          </p:spPr>
        </p:pic>
        <p:pic>
          <p:nvPicPr>
            <p:cNvPr id="4112" name="Picture 1038" descr="DCMA logo2-lr"/>
            <p:cNvPicPr>
              <a:picLocks noChangeAspect="1" noChangeArrowheads="1"/>
            </p:cNvPicPr>
            <p:nvPr/>
          </p:nvPicPr>
          <p:blipFill>
            <a:blip r:embed="rId7" cstate="print">
              <a:lum bright="70000" contrast="-70000"/>
            </a:blip>
            <a:srcRect/>
            <a:stretch>
              <a:fillRect/>
            </a:stretch>
          </p:blipFill>
          <p:spPr bwMode="auto">
            <a:xfrm>
              <a:off x="0" y="835"/>
              <a:ext cx="1504" cy="584"/>
            </a:xfrm>
            <a:prstGeom prst="rect">
              <a:avLst/>
            </a:prstGeom>
            <a:noFill/>
            <a:ln w="9525">
              <a:noFill/>
              <a:miter lim="800000"/>
              <a:headEnd/>
              <a:tailEnd/>
            </a:ln>
          </p:spPr>
        </p:pic>
        <p:pic>
          <p:nvPicPr>
            <p:cNvPr id="4113" name="Picture 1039" descr="DCMA logo2-lr"/>
            <p:cNvPicPr>
              <a:picLocks noChangeAspect="1" noChangeArrowheads="1"/>
            </p:cNvPicPr>
            <p:nvPr/>
          </p:nvPicPr>
          <p:blipFill>
            <a:blip r:embed="rId7" cstate="print">
              <a:lum bright="70000" contrast="-70000"/>
            </a:blip>
            <a:srcRect/>
            <a:stretch>
              <a:fillRect/>
            </a:stretch>
          </p:blipFill>
          <p:spPr bwMode="auto">
            <a:xfrm>
              <a:off x="0" y="1514"/>
              <a:ext cx="1504" cy="584"/>
            </a:xfrm>
            <a:prstGeom prst="rect">
              <a:avLst/>
            </a:prstGeom>
            <a:noFill/>
            <a:ln w="9525">
              <a:noFill/>
              <a:miter lim="800000"/>
              <a:headEnd/>
              <a:tailEnd/>
            </a:ln>
          </p:spPr>
        </p:pic>
        <p:pic>
          <p:nvPicPr>
            <p:cNvPr id="4114" name="Picture 1040" descr="DCMA logo2-lr"/>
            <p:cNvPicPr>
              <a:picLocks noChangeAspect="1" noChangeArrowheads="1"/>
            </p:cNvPicPr>
            <p:nvPr/>
          </p:nvPicPr>
          <p:blipFill>
            <a:blip r:embed="rId7" cstate="print">
              <a:lum bright="70000" contrast="-70000"/>
            </a:blip>
            <a:srcRect/>
            <a:stretch>
              <a:fillRect/>
            </a:stretch>
          </p:blipFill>
          <p:spPr bwMode="auto">
            <a:xfrm>
              <a:off x="0" y="2193"/>
              <a:ext cx="1504" cy="584"/>
            </a:xfrm>
            <a:prstGeom prst="rect">
              <a:avLst/>
            </a:prstGeom>
            <a:noFill/>
            <a:ln w="9525">
              <a:noFill/>
              <a:miter lim="800000"/>
              <a:headEnd/>
              <a:tailEnd/>
            </a:ln>
          </p:spPr>
        </p:pic>
        <p:pic>
          <p:nvPicPr>
            <p:cNvPr id="4115" name="Picture 1041" descr="DCMA logo2-lr"/>
            <p:cNvPicPr>
              <a:picLocks noChangeAspect="1" noChangeArrowheads="1"/>
            </p:cNvPicPr>
            <p:nvPr/>
          </p:nvPicPr>
          <p:blipFill>
            <a:blip r:embed="rId7" cstate="print">
              <a:lum bright="70000" contrast="-70000"/>
            </a:blip>
            <a:srcRect/>
            <a:stretch>
              <a:fillRect/>
            </a:stretch>
          </p:blipFill>
          <p:spPr bwMode="auto">
            <a:xfrm>
              <a:off x="0" y="2872"/>
              <a:ext cx="1504" cy="584"/>
            </a:xfrm>
            <a:prstGeom prst="rect">
              <a:avLst/>
            </a:prstGeom>
            <a:noFill/>
            <a:ln w="9525">
              <a:noFill/>
              <a:miter lim="800000"/>
              <a:headEnd/>
              <a:tailEnd/>
            </a:ln>
          </p:spPr>
        </p:pic>
        <p:pic>
          <p:nvPicPr>
            <p:cNvPr id="4116" name="Picture 1042" descr="DCMA logo2-lr"/>
            <p:cNvPicPr>
              <a:picLocks noChangeAspect="1" noChangeArrowheads="1"/>
            </p:cNvPicPr>
            <p:nvPr/>
          </p:nvPicPr>
          <p:blipFill>
            <a:blip r:embed="rId7" cstate="print">
              <a:lum bright="70000" contrast="-70000"/>
            </a:blip>
            <a:srcRect/>
            <a:stretch>
              <a:fillRect/>
            </a:stretch>
          </p:blipFill>
          <p:spPr bwMode="auto">
            <a:xfrm>
              <a:off x="0" y="3552"/>
              <a:ext cx="1504" cy="584"/>
            </a:xfrm>
            <a:prstGeom prst="rect">
              <a:avLst/>
            </a:prstGeom>
            <a:noFill/>
            <a:ln w="9525">
              <a:noFill/>
              <a:miter lim="800000"/>
              <a:headEnd/>
              <a:tailEnd/>
            </a:ln>
          </p:spPr>
        </p:pic>
      </p:grpSp>
      <p:sp>
        <p:nvSpPr>
          <p:cNvPr id="17" name="Rectangle 1043"/>
          <p:cNvSpPr>
            <a:spLocks noChangeArrowheads="1"/>
          </p:cNvSpPr>
          <p:nvPr/>
        </p:nvSpPr>
        <p:spPr bwMode="ltGray">
          <a:xfrm>
            <a:off x="0" y="171450"/>
            <a:ext cx="9144000" cy="84138"/>
          </a:xfrm>
          <a:prstGeom prst="rect">
            <a:avLst/>
          </a:prstGeom>
          <a:solidFill>
            <a:srgbClr val="FFCC66"/>
          </a:solidFill>
          <a:ln w="9525">
            <a:solidFill>
              <a:srgbClr val="FFCC66"/>
            </a:solidFill>
            <a:miter lim="800000"/>
            <a:headEnd/>
            <a:tailEnd/>
          </a:ln>
          <a:effectLst/>
        </p:spPr>
        <p:txBody>
          <a:bodyPr wrap="none" anchor="ctr"/>
          <a:lstStyle/>
          <a:p>
            <a:pPr algn="ctr" eaLnBrk="0" fontAlgn="auto" hangingPunct="0">
              <a:spcBef>
                <a:spcPts val="0"/>
              </a:spcBef>
              <a:spcAft>
                <a:spcPts val="0"/>
              </a:spcAft>
              <a:defRPr/>
            </a:pPr>
            <a:endParaRPr lang="en-US" dirty="0">
              <a:latin typeface="+mn-lt"/>
            </a:endParaRPr>
          </a:p>
        </p:txBody>
      </p:sp>
      <p:sp>
        <p:nvSpPr>
          <p:cNvPr id="18" name="Rectangle 1044"/>
          <p:cNvSpPr>
            <a:spLocks noChangeArrowheads="1"/>
          </p:cNvSpPr>
          <p:nvPr/>
        </p:nvSpPr>
        <p:spPr bwMode="auto">
          <a:xfrm>
            <a:off x="0" y="0"/>
            <a:ext cx="9144000" cy="152400"/>
          </a:xfrm>
          <a:prstGeom prst="rect">
            <a:avLst/>
          </a:prstGeom>
          <a:solidFill>
            <a:srgbClr val="000066"/>
          </a:solidFill>
          <a:ln w="9525">
            <a:solidFill>
              <a:srgbClr val="000066"/>
            </a:solidFill>
            <a:miter lim="800000"/>
            <a:headEnd/>
            <a:tailEnd/>
          </a:ln>
          <a:effectLst/>
        </p:spPr>
        <p:txBody>
          <a:bodyPr wrap="none" anchor="ctr"/>
          <a:lstStyle/>
          <a:p>
            <a:pPr algn="ctr" eaLnBrk="0" fontAlgn="auto" hangingPunct="0">
              <a:spcBef>
                <a:spcPts val="0"/>
              </a:spcBef>
              <a:spcAft>
                <a:spcPts val="0"/>
              </a:spcAft>
              <a:defRPr/>
            </a:pPr>
            <a:endParaRPr lang="en-US" dirty="0">
              <a:latin typeface="+mn-lt"/>
            </a:endParaRPr>
          </a:p>
        </p:txBody>
      </p:sp>
      <p:sp>
        <p:nvSpPr>
          <p:cNvPr id="19" name="Rectangle 1045"/>
          <p:cNvSpPr>
            <a:spLocks noChangeArrowheads="1"/>
          </p:cNvSpPr>
          <p:nvPr/>
        </p:nvSpPr>
        <p:spPr bwMode="ltGray">
          <a:xfrm>
            <a:off x="0" y="6616700"/>
            <a:ext cx="9144000" cy="74613"/>
          </a:xfrm>
          <a:prstGeom prst="rect">
            <a:avLst/>
          </a:prstGeom>
          <a:solidFill>
            <a:srgbClr val="FFCC66"/>
          </a:solidFill>
          <a:ln w="9525">
            <a:solidFill>
              <a:srgbClr val="FFCC66"/>
            </a:solidFill>
            <a:miter lim="800000"/>
            <a:headEnd/>
            <a:tailEnd/>
          </a:ln>
          <a:effectLst/>
        </p:spPr>
        <p:txBody>
          <a:bodyPr wrap="none" anchor="ctr"/>
          <a:lstStyle/>
          <a:p>
            <a:pPr algn="ctr" eaLnBrk="0" fontAlgn="auto" hangingPunct="0">
              <a:spcBef>
                <a:spcPts val="0"/>
              </a:spcBef>
              <a:spcAft>
                <a:spcPts val="0"/>
              </a:spcAft>
              <a:defRPr/>
            </a:pPr>
            <a:endParaRPr lang="en-US" dirty="0">
              <a:latin typeface="+mn-lt"/>
            </a:endParaRPr>
          </a:p>
        </p:txBody>
      </p:sp>
      <p:sp>
        <p:nvSpPr>
          <p:cNvPr id="20" name="Rectangle 1046"/>
          <p:cNvSpPr>
            <a:spLocks noChangeArrowheads="1"/>
          </p:cNvSpPr>
          <p:nvPr/>
        </p:nvSpPr>
        <p:spPr bwMode="auto">
          <a:xfrm>
            <a:off x="3208338" y="3181350"/>
            <a:ext cx="5902325" cy="74613"/>
          </a:xfrm>
          <a:prstGeom prst="rect">
            <a:avLst/>
          </a:prstGeom>
          <a:solidFill>
            <a:srgbClr val="A50021"/>
          </a:solidFill>
          <a:ln w="9525">
            <a:noFill/>
            <a:miter lim="800000"/>
            <a:headEnd/>
            <a:tailEnd/>
          </a:ln>
          <a:effectLst/>
        </p:spPr>
        <p:txBody>
          <a:bodyPr wrap="none" anchor="ctr"/>
          <a:lstStyle/>
          <a:p>
            <a:pPr algn="ctr" eaLnBrk="0" fontAlgn="auto" hangingPunct="0">
              <a:spcBef>
                <a:spcPts val="0"/>
              </a:spcBef>
              <a:spcAft>
                <a:spcPts val="0"/>
              </a:spcAft>
              <a:defRPr/>
            </a:pPr>
            <a:endParaRPr lang="en-US" dirty="0">
              <a:latin typeface="+mn-lt"/>
            </a:endParaRPr>
          </a:p>
        </p:txBody>
      </p:sp>
      <p:sp>
        <p:nvSpPr>
          <p:cNvPr id="21" name="Rectangle 1047"/>
          <p:cNvSpPr>
            <a:spLocks noChangeArrowheads="1"/>
          </p:cNvSpPr>
          <p:nvPr/>
        </p:nvSpPr>
        <p:spPr bwMode="auto">
          <a:xfrm>
            <a:off x="0" y="6699250"/>
            <a:ext cx="9144000" cy="152400"/>
          </a:xfrm>
          <a:prstGeom prst="rect">
            <a:avLst/>
          </a:prstGeom>
          <a:solidFill>
            <a:srgbClr val="000066"/>
          </a:solidFill>
          <a:ln w="9525">
            <a:solidFill>
              <a:srgbClr val="000066"/>
            </a:solidFill>
            <a:miter lim="800000"/>
            <a:headEnd/>
            <a:tailEnd/>
          </a:ln>
          <a:effectLst/>
        </p:spPr>
        <p:txBody>
          <a:bodyPr wrap="none" anchor="ctr"/>
          <a:lstStyle/>
          <a:p>
            <a:pPr algn="ctr" eaLnBrk="0" fontAlgn="auto" hangingPunct="0">
              <a:spcBef>
                <a:spcPts val="0"/>
              </a:spcBef>
              <a:spcAft>
                <a:spcPts val="0"/>
              </a:spcAft>
              <a:defRPr/>
            </a:pPr>
            <a:endParaRPr lang="en-US" dirty="0">
              <a:latin typeface="+mn-lt"/>
            </a:endParaRPr>
          </a:p>
        </p:txBody>
      </p:sp>
      <p:grpSp>
        <p:nvGrpSpPr>
          <p:cNvPr id="4104" name="Group 1049"/>
          <p:cNvGrpSpPr>
            <a:grpSpLocks/>
          </p:cNvGrpSpPr>
          <p:nvPr/>
        </p:nvGrpSpPr>
        <p:grpSpPr bwMode="auto">
          <a:xfrm>
            <a:off x="20638" y="1600200"/>
            <a:ext cx="2951162" cy="2968625"/>
            <a:chOff x="1848" y="1128"/>
            <a:chExt cx="2064" cy="2064"/>
          </a:xfrm>
        </p:grpSpPr>
        <p:sp>
          <p:nvSpPr>
            <p:cNvPr id="24" name="Oval 1050"/>
            <p:cNvSpPr>
              <a:spLocks noChangeArrowheads="1"/>
            </p:cNvSpPr>
            <p:nvPr/>
          </p:nvSpPr>
          <p:spPr bwMode="auto">
            <a:xfrm>
              <a:off x="1886" y="1166"/>
              <a:ext cx="1987" cy="1989"/>
            </a:xfrm>
            <a:prstGeom prst="ellipse">
              <a:avLst/>
            </a:prstGeom>
            <a:solidFill>
              <a:schemeClr val="bg1"/>
            </a:solidFill>
            <a:ln w="9525">
              <a:solidFill>
                <a:schemeClr val="bg1"/>
              </a:solidFill>
              <a:round/>
              <a:headEnd/>
              <a:tailEnd/>
            </a:ln>
            <a:effectLst/>
          </p:spPr>
          <p:txBody>
            <a:bodyPr wrap="none" anchor="ctr"/>
            <a:lstStyle/>
            <a:p>
              <a:pPr algn="ctr" eaLnBrk="0" fontAlgn="auto" hangingPunct="0">
                <a:spcBef>
                  <a:spcPts val="0"/>
                </a:spcBef>
                <a:spcAft>
                  <a:spcPts val="0"/>
                </a:spcAft>
                <a:defRPr/>
              </a:pPr>
              <a:endParaRPr lang="en-US" dirty="0">
                <a:latin typeface="+mn-lt"/>
              </a:endParaRPr>
            </a:p>
          </p:txBody>
        </p:sp>
        <p:pic>
          <p:nvPicPr>
            <p:cNvPr id="4110" name="Picture 1051" descr="revised DCMA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48" y="1128"/>
              <a:ext cx="2064" cy="2064"/>
            </a:xfrm>
            <a:prstGeom prst="rect">
              <a:avLst/>
            </a:prstGeom>
            <a:noFill/>
            <a:ln w="9525">
              <a:noFill/>
              <a:miter lim="800000"/>
              <a:headEnd/>
              <a:tailEnd/>
            </a:ln>
          </p:spPr>
        </p:pic>
      </p:grpSp>
      <p:sp>
        <p:nvSpPr>
          <p:cNvPr id="4105" name="Rectangle 2"/>
          <p:cNvSpPr>
            <a:spLocks noGrp="1" noChangeArrowheads="1"/>
          </p:cNvSpPr>
          <p:nvPr>
            <p:ph type="title"/>
          </p:nvPr>
        </p:nvSpPr>
        <p:spPr bwMode="auto">
          <a:xfrm>
            <a:off x="1755775" y="282575"/>
            <a:ext cx="7062788"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Introduction</a:t>
            </a:r>
          </a:p>
        </p:txBody>
      </p:sp>
      <p:grpSp>
        <p:nvGrpSpPr>
          <p:cNvPr id="4106" name="Group 22"/>
          <p:cNvGrpSpPr>
            <a:grpSpLocks/>
          </p:cNvGrpSpPr>
          <p:nvPr/>
        </p:nvGrpSpPr>
        <p:grpSpPr bwMode="auto">
          <a:xfrm>
            <a:off x="2984500" y="1308100"/>
            <a:ext cx="5892800" cy="1550988"/>
            <a:chOff x="2984500" y="1308100"/>
            <a:chExt cx="5892800" cy="1550709"/>
          </a:xfrm>
        </p:grpSpPr>
        <p:pic>
          <p:nvPicPr>
            <p:cNvPr id="4107" name="Picture 19" descr="ITCSO_ACADEMY_blue_gold"/>
            <p:cNvPicPr>
              <a:picLocks noChangeAspect="1" noChangeArrowheads="1"/>
            </p:cNvPicPr>
            <p:nvPr userDrawn="1"/>
          </p:nvPicPr>
          <p:blipFill>
            <a:blip r:embed="rId9" cstate="print"/>
            <a:srcRect/>
            <a:stretch>
              <a:fillRect/>
            </a:stretch>
          </p:blipFill>
          <p:spPr bwMode="auto">
            <a:xfrm>
              <a:off x="7348538" y="1308100"/>
              <a:ext cx="1528762" cy="1538288"/>
            </a:xfrm>
            <a:prstGeom prst="rect">
              <a:avLst/>
            </a:prstGeom>
            <a:noFill/>
            <a:ln w="9525">
              <a:noFill/>
              <a:miter lim="800000"/>
              <a:headEnd/>
              <a:tailEnd/>
            </a:ln>
          </p:spPr>
        </p:pic>
        <p:sp>
          <p:nvSpPr>
            <p:cNvPr id="26" name="Rectangle 18"/>
            <p:cNvSpPr>
              <a:spLocks noChangeArrowheads="1"/>
            </p:cNvSpPr>
            <p:nvPr userDrawn="1"/>
          </p:nvSpPr>
          <p:spPr bwMode="auto">
            <a:xfrm>
              <a:off x="2984500" y="1777915"/>
              <a:ext cx="5638800" cy="1080894"/>
            </a:xfrm>
            <a:prstGeom prst="rect">
              <a:avLst/>
            </a:prstGeom>
            <a:noFill/>
            <a:ln w="12700">
              <a:noFill/>
              <a:miter lim="800000"/>
              <a:headEnd/>
              <a:tailEnd/>
            </a:ln>
          </p:spPr>
          <p:txBody>
            <a:bodyPr lIns="90488" tIns="44450" rIns="90488" bIns="44450">
              <a:spAutoFit/>
            </a:bodyPr>
            <a:lstStyle/>
            <a:p>
              <a:pPr algn="ctr" eaLnBrk="0" hangingPunct="0">
                <a:spcBef>
                  <a:spcPct val="20000"/>
                </a:spcBef>
                <a:spcAft>
                  <a:spcPct val="20000"/>
                </a:spcAft>
                <a:defRPr/>
              </a:pPr>
              <a:r>
                <a:rPr lang="en-US" sz="2800" b="1" dirty="0">
                  <a:solidFill>
                    <a:srgbClr val="000066"/>
                  </a:solidFill>
                  <a:latin typeface="Arial" charset="0"/>
                </a:rPr>
                <a:t>ITCSO Training Academy</a:t>
              </a:r>
              <a:endParaRPr lang="en-US" sz="2800" b="1" dirty="0">
                <a:latin typeface="Arial" charset="0"/>
              </a:endParaRPr>
            </a:p>
            <a:p>
              <a:pPr algn="ctr" eaLnBrk="0" hangingPunct="0">
                <a:spcBef>
                  <a:spcPct val="20000"/>
                </a:spcBef>
                <a:defRPr/>
              </a:pPr>
              <a:endParaRPr lang="en-US" sz="1400" b="1" i="1" dirty="0">
                <a:latin typeface="Arial" charset="0"/>
              </a:endParaRPr>
            </a:p>
            <a:p>
              <a:pPr algn="ctr" eaLnBrk="0" hangingPunct="0">
                <a:defRPr/>
              </a:pPr>
              <a:endParaRPr lang="en-US" sz="1400" b="1" i="1" dirty="0">
                <a:solidFill>
                  <a:srgbClr val="000066"/>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Lst>
  <p:hf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itchFamily="34" charset="0"/>
        </a:defRPr>
      </a:lvl2pPr>
      <a:lvl3pPr algn="l" rtl="0" eaLnBrk="0" fontAlgn="base" hangingPunct="0">
        <a:spcBef>
          <a:spcPct val="0"/>
        </a:spcBef>
        <a:spcAft>
          <a:spcPct val="0"/>
        </a:spcAft>
        <a:defRPr sz="2400" b="1">
          <a:solidFill>
            <a:schemeClr val="tx1"/>
          </a:solidFill>
          <a:latin typeface="Arial" pitchFamily="34" charset="0"/>
        </a:defRPr>
      </a:lvl3pPr>
      <a:lvl4pPr algn="l" rtl="0" eaLnBrk="0" fontAlgn="base" hangingPunct="0">
        <a:spcBef>
          <a:spcPct val="0"/>
        </a:spcBef>
        <a:spcAft>
          <a:spcPct val="0"/>
        </a:spcAft>
        <a:defRPr sz="2400" b="1">
          <a:solidFill>
            <a:schemeClr val="tx1"/>
          </a:solidFill>
          <a:latin typeface="Arial" pitchFamily="34" charset="0"/>
        </a:defRPr>
      </a:lvl4pPr>
      <a:lvl5pPr algn="l" rtl="0" eaLnBrk="0" fontAlgn="base" hangingPunct="0">
        <a:spcBef>
          <a:spcPct val="0"/>
        </a:spcBef>
        <a:spcAft>
          <a:spcPct val="0"/>
        </a:spcAft>
        <a:defRPr sz="2400" b="1">
          <a:solidFill>
            <a:schemeClr val="tx1"/>
          </a:solidFill>
          <a:latin typeface="Arial" pitchFamily="34" charset="0"/>
        </a:defRPr>
      </a:lvl5pPr>
      <a:lvl6pPr marL="457200" algn="l" rtl="0" fontAlgn="base">
        <a:spcBef>
          <a:spcPct val="0"/>
        </a:spcBef>
        <a:spcAft>
          <a:spcPct val="0"/>
        </a:spcAft>
        <a:defRPr sz="2400" b="1">
          <a:solidFill>
            <a:schemeClr val="tx1"/>
          </a:solidFill>
          <a:latin typeface="Arial" pitchFamily="34" charset="0"/>
        </a:defRPr>
      </a:lvl6pPr>
      <a:lvl7pPr marL="914400" algn="l" rtl="0" fontAlgn="base">
        <a:spcBef>
          <a:spcPct val="0"/>
        </a:spcBef>
        <a:spcAft>
          <a:spcPct val="0"/>
        </a:spcAft>
        <a:defRPr sz="2400" b="1">
          <a:solidFill>
            <a:schemeClr val="tx1"/>
          </a:solidFill>
          <a:latin typeface="Arial" pitchFamily="34" charset="0"/>
        </a:defRPr>
      </a:lvl7pPr>
      <a:lvl8pPr marL="1371600" algn="l" rtl="0" fontAlgn="base">
        <a:spcBef>
          <a:spcPct val="0"/>
        </a:spcBef>
        <a:spcAft>
          <a:spcPct val="0"/>
        </a:spcAft>
        <a:defRPr sz="2400" b="1">
          <a:solidFill>
            <a:schemeClr val="tx1"/>
          </a:solidFill>
          <a:latin typeface="Arial" pitchFamily="34" charset="0"/>
        </a:defRPr>
      </a:lvl8pPr>
      <a:lvl9pPr marL="1828800" algn="l" rtl="0" fontAlgn="base">
        <a:spcBef>
          <a:spcPct val="0"/>
        </a:spcBef>
        <a:spcAft>
          <a:spcPct val="0"/>
        </a:spcAft>
        <a:defRPr sz="2400" b="1">
          <a:solidFill>
            <a:schemeClr val="tx1"/>
          </a:solidFill>
          <a:latin typeface="Arial" pitchFamily="34" charset="0"/>
        </a:defRPr>
      </a:lvl9pPr>
    </p:titleStyle>
    <p:bodyStyle>
      <a:lvl1pPr marL="342900" indent="-342900" algn="l" rtl="0" eaLnBrk="0" fontAlgn="base" hangingPunct="0">
        <a:lnSpc>
          <a:spcPct val="120000"/>
        </a:lnSpc>
        <a:spcBef>
          <a:spcPct val="20000"/>
        </a:spcBef>
        <a:spcAft>
          <a:spcPct val="0"/>
        </a:spcAft>
        <a:buChar char="o"/>
        <a:defRPr sz="24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Font typeface="Wingdings" pitchFamily="2" charset="2"/>
        <a:buChar char="Ø"/>
        <a:defRPr sz="2000" b="1">
          <a:solidFill>
            <a:schemeClr val="tx1"/>
          </a:solidFill>
          <a:latin typeface="+mn-lt"/>
        </a:defRPr>
      </a:lvl2pPr>
      <a:lvl3pPr marL="1143000" indent="-228600" algn="l" rtl="0" eaLnBrk="0" fontAlgn="base" hangingPunct="0">
        <a:lnSpc>
          <a:spcPct val="120000"/>
        </a:lnSpc>
        <a:spcBef>
          <a:spcPct val="20000"/>
        </a:spcBef>
        <a:spcAft>
          <a:spcPct val="0"/>
        </a:spcAft>
        <a:buChar char="•"/>
        <a:defRPr sz="2400" b="1">
          <a:solidFill>
            <a:schemeClr val="tx1"/>
          </a:solidFill>
          <a:latin typeface="+mn-lt"/>
        </a:defRPr>
      </a:lvl3pPr>
      <a:lvl4pPr marL="1600200" indent="-228600" algn="l" rtl="0" eaLnBrk="0" fontAlgn="base" hangingPunct="0">
        <a:lnSpc>
          <a:spcPct val="120000"/>
        </a:lnSpc>
        <a:spcBef>
          <a:spcPct val="20000"/>
        </a:spcBef>
        <a:spcAft>
          <a:spcPct val="0"/>
        </a:spcAft>
        <a:buChar char="–"/>
        <a:defRPr sz="2000">
          <a:solidFill>
            <a:schemeClr val="tx1"/>
          </a:solidFill>
          <a:latin typeface="+mn-lt"/>
        </a:defRPr>
      </a:lvl4pPr>
      <a:lvl5pPr marL="2057400" indent="-228600" algn="l" rtl="0" eaLnBrk="0" fontAlgn="base" hangingPunct="0">
        <a:lnSpc>
          <a:spcPct val="120000"/>
        </a:lnSpc>
        <a:spcBef>
          <a:spcPct val="20000"/>
        </a:spcBef>
        <a:spcAft>
          <a:spcPct val="0"/>
        </a:spcAft>
        <a:buChar char="»"/>
        <a:defRPr sz="2000">
          <a:solidFill>
            <a:schemeClr val="tx1"/>
          </a:solidFill>
          <a:latin typeface="+mn-lt"/>
        </a:defRPr>
      </a:lvl5pPr>
      <a:lvl6pPr marL="2514600" indent="-228600" algn="l" rtl="0" fontAlgn="base">
        <a:lnSpc>
          <a:spcPct val="120000"/>
        </a:lnSpc>
        <a:spcBef>
          <a:spcPct val="20000"/>
        </a:spcBef>
        <a:spcAft>
          <a:spcPct val="0"/>
        </a:spcAft>
        <a:buChar char="»"/>
        <a:defRPr sz="2000">
          <a:solidFill>
            <a:schemeClr val="tx1"/>
          </a:solidFill>
          <a:latin typeface="+mn-lt"/>
        </a:defRPr>
      </a:lvl6pPr>
      <a:lvl7pPr marL="2971800" indent="-228600" algn="l" rtl="0" fontAlgn="base">
        <a:lnSpc>
          <a:spcPct val="120000"/>
        </a:lnSpc>
        <a:spcBef>
          <a:spcPct val="20000"/>
        </a:spcBef>
        <a:spcAft>
          <a:spcPct val="0"/>
        </a:spcAft>
        <a:buChar char="»"/>
        <a:defRPr sz="2000">
          <a:solidFill>
            <a:schemeClr val="tx1"/>
          </a:solidFill>
          <a:latin typeface="+mn-lt"/>
        </a:defRPr>
      </a:lvl7pPr>
      <a:lvl8pPr marL="3429000" indent="-228600" algn="l" rtl="0" fontAlgn="base">
        <a:lnSpc>
          <a:spcPct val="120000"/>
        </a:lnSpc>
        <a:spcBef>
          <a:spcPct val="20000"/>
        </a:spcBef>
        <a:spcAft>
          <a:spcPct val="0"/>
        </a:spcAft>
        <a:buChar char="»"/>
        <a:defRPr sz="2000">
          <a:solidFill>
            <a:schemeClr val="tx1"/>
          </a:solidFill>
          <a:latin typeface="+mn-lt"/>
        </a:defRPr>
      </a:lvl8pPr>
      <a:lvl9pPr marL="3886200" indent="-228600" algn="l" rtl="0" fontAlgn="base">
        <a:lnSpc>
          <a:spcPct val="12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5122" name="Group 1036"/>
          <p:cNvGrpSpPr>
            <a:grpSpLocks/>
          </p:cNvGrpSpPr>
          <p:nvPr/>
        </p:nvGrpSpPr>
        <p:grpSpPr bwMode="auto">
          <a:xfrm>
            <a:off x="76200" y="228600"/>
            <a:ext cx="2387600" cy="6318250"/>
            <a:chOff x="0" y="156"/>
            <a:chExt cx="1504" cy="3980"/>
          </a:xfrm>
        </p:grpSpPr>
        <p:pic>
          <p:nvPicPr>
            <p:cNvPr id="5135" name="Picture 1037" descr="DCMA logo2-lr"/>
            <p:cNvPicPr>
              <a:picLocks noChangeAspect="1" noChangeArrowheads="1"/>
            </p:cNvPicPr>
            <p:nvPr/>
          </p:nvPicPr>
          <p:blipFill>
            <a:blip r:embed="rId14" cstate="print">
              <a:lum bright="70000" contrast="-70000"/>
            </a:blip>
            <a:srcRect/>
            <a:stretch>
              <a:fillRect/>
            </a:stretch>
          </p:blipFill>
          <p:spPr bwMode="auto">
            <a:xfrm>
              <a:off x="0" y="156"/>
              <a:ext cx="1504" cy="584"/>
            </a:xfrm>
            <a:prstGeom prst="rect">
              <a:avLst/>
            </a:prstGeom>
            <a:noFill/>
            <a:ln w="9525">
              <a:noFill/>
              <a:miter lim="800000"/>
              <a:headEnd/>
              <a:tailEnd/>
            </a:ln>
          </p:spPr>
        </p:pic>
        <p:pic>
          <p:nvPicPr>
            <p:cNvPr id="5136" name="Picture 1038" descr="DCMA logo2-lr"/>
            <p:cNvPicPr>
              <a:picLocks noChangeAspect="1" noChangeArrowheads="1"/>
            </p:cNvPicPr>
            <p:nvPr/>
          </p:nvPicPr>
          <p:blipFill>
            <a:blip r:embed="rId14" cstate="print">
              <a:lum bright="70000" contrast="-70000"/>
            </a:blip>
            <a:srcRect/>
            <a:stretch>
              <a:fillRect/>
            </a:stretch>
          </p:blipFill>
          <p:spPr bwMode="auto">
            <a:xfrm>
              <a:off x="0" y="835"/>
              <a:ext cx="1504" cy="584"/>
            </a:xfrm>
            <a:prstGeom prst="rect">
              <a:avLst/>
            </a:prstGeom>
            <a:noFill/>
            <a:ln w="9525">
              <a:noFill/>
              <a:miter lim="800000"/>
              <a:headEnd/>
              <a:tailEnd/>
            </a:ln>
          </p:spPr>
        </p:pic>
        <p:pic>
          <p:nvPicPr>
            <p:cNvPr id="5137" name="Picture 1039" descr="DCMA logo2-lr"/>
            <p:cNvPicPr>
              <a:picLocks noChangeAspect="1" noChangeArrowheads="1"/>
            </p:cNvPicPr>
            <p:nvPr/>
          </p:nvPicPr>
          <p:blipFill>
            <a:blip r:embed="rId14" cstate="print">
              <a:lum bright="70000" contrast="-70000"/>
            </a:blip>
            <a:srcRect/>
            <a:stretch>
              <a:fillRect/>
            </a:stretch>
          </p:blipFill>
          <p:spPr bwMode="auto">
            <a:xfrm>
              <a:off x="0" y="1514"/>
              <a:ext cx="1504" cy="584"/>
            </a:xfrm>
            <a:prstGeom prst="rect">
              <a:avLst/>
            </a:prstGeom>
            <a:noFill/>
            <a:ln w="9525">
              <a:noFill/>
              <a:miter lim="800000"/>
              <a:headEnd/>
              <a:tailEnd/>
            </a:ln>
          </p:spPr>
        </p:pic>
        <p:pic>
          <p:nvPicPr>
            <p:cNvPr id="5138" name="Picture 1040" descr="DCMA logo2-lr"/>
            <p:cNvPicPr>
              <a:picLocks noChangeAspect="1" noChangeArrowheads="1"/>
            </p:cNvPicPr>
            <p:nvPr/>
          </p:nvPicPr>
          <p:blipFill>
            <a:blip r:embed="rId14" cstate="print">
              <a:lum bright="70000" contrast="-70000"/>
            </a:blip>
            <a:srcRect/>
            <a:stretch>
              <a:fillRect/>
            </a:stretch>
          </p:blipFill>
          <p:spPr bwMode="auto">
            <a:xfrm>
              <a:off x="0" y="2193"/>
              <a:ext cx="1504" cy="584"/>
            </a:xfrm>
            <a:prstGeom prst="rect">
              <a:avLst/>
            </a:prstGeom>
            <a:noFill/>
            <a:ln w="9525">
              <a:noFill/>
              <a:miter lim="800000"/>
              <a:headEnd/>
              <a:tailEnd/>
            </a:ln>
          </p:spPr>
        </p:pic>
        <p:pic>
          <p:nvPicPr>
            <p:cNvPr id="5139" name="Picture 1041" descr="DCMA logo2-lr"/>
            <p:cNvPicPr>
              <a:picLocks noChangeAspect="1" noChangeArrowheads="1"/>
            </p:cNvPicPr>
            <p:nvPr/>
          </p:nvPicPr>
          <p:blipFill>
            <a:blip r:embed="rId14" cstate="print">
              <a:lum bright="70000" contrast="-70000"/>
            </a:blip>
            <a:srcRect/>
            <a:stretch>
              <a:fillRect/>
            </a:stretch>
          </p:blipFill>
          <p:spPr bwMode="auto">
            <a:xfrm>
              <a:off x="0" y="2872"/>
              <a:ext cx="1504" cy="584"/>
            </a:xfrm>
            <a:prstGeom prst="rect">
              <a:avLst/>
            </a:prstGeom>
            <a:noFill/>
            <a:ln w="9525">
              <a:noFill/>
              <a:miter lim="800000"/>
              <a:headEnd/>
              <a:tailEnd/>
            </a:ln>
          </p:spPr>
        </p:pic>
        <p:pic>
          <p:nvPicPr>
            <p:cNvPr id="5140" name="Picture 1042" descr="DCMA logo2-lr"/>
            <p:cNvPicPr>
              <a:picLocks noChangeAspect="1" noChangeArrowheads="1"/>
            </p:cNvPicPr>
            <p:nvPr/>
          </p:nvPicPr>
          <p:blipFill>
            <a:blip r:embed="rId14" cstate="print">
              <a:lum bright="70000" contrast="-70000"/>
            </a:blip>
            <a:srcRect/>
            <a:stretch>
              <a:fillRect/>
            </a:stretch>
          </p:blipFill>
          <p:spPr bwMode="auto">
            <a:xfrm>
              <a:off x="0" y="3552"/>
              <a:ext cx="1504" cy="584"/>
            </a:xfrm>
            <a:prstGeom prst="rect">
              <a:avLst/>
            </a:prstGeom>
            <a:noFill/>
            <a:ln w="9525">
              <a:noFill/>
              <a:miter lim="800000"/>
              <a:headEnd/>
              <a:tailEnd/>
            </a:ln>
          </p:spPr>
        </p:pic>
      </p:grpSp>
      <p:sp>
        <p:nvSpPr>
          <p:cNvPr id="17" name="Rectangle 1043"/>
          <p:cNvSpPr>
            <a:spLocks noChangeArrowheads="1"/>
          </p:cNvSpPr>
          <p:nvPr/>
        </p:nvSpPr>
        <p:spPr bwMode="ltGray">
          <a:xfrm>
            <a:off x="0" y="171450"/>
            <a:ext cx="9144000" cy="84138"/>
          </a:xfrm>
          <a:prstGeom prst="rect">
            <a:avLst/>
          </a:prstGeom>
          <a:solidFill>
            <a:srgbClr val="FFCC66"/>
          </a:solidFill>
          <a:ln w="9525">
            <a:solidFill>
              <a:srgbClr val="FFCC66"/>
            </a:solidFill>
            <a:miter lim="800000"/>
            <a:headEnd/>
            <a:tailEnd/>
          </a:ln>
          <a:effectLst/>
        </p:spPr>
        <p:txBody>
          <a:bodyPr wrap="none" anchor="ctr"/>
          <a:lstStyle/>
          <a:p>
            <a:pPr eaLnBrk="0" fontAlgn="auto" hangingPunct="0">
              <a:spcBef>
                <a:spcPts val="0"/>
              </a:spcBef>
              <a:spcAft>
                <a:spcPts val="0"/>
              </a:spcAft>
              <a:defRPr/>
            </a:pPr>
            <a:endParaRPr lang="en-US" dirty="0">
              <a:solidFill>
                <a:srgbClr val="000000"/>
              </a:solidFill>
              <a:latin typeface="Arial"/>
            </a:endParaRPr>
          </a:p>
        </p:txBody>
      </p:sp>
      <p:sp>
        <p:nvSpPr>
          <p:cNvPr id="18" name="Rectangle 1044"/>
          <p:cNvSpPr>
            <a:spLocks noChangeArrowheads="1"/>
          </p:cNvSpPr>
          <p:nvPr/>
        </p:nvSpPr>
        <p:spPr bwMode="auto">
          <a:xfrm>
            <a:off x="0" y="0"/>
            <a:ext cx="9144000" cy="152400"/>
          </a:xfrm>
          <a:prstGeom prst="rect">
            <a:avLst/>
          </a:prstGeom>
          <a:solidFill>
            <a:srgbClr val="000066"/>
          </a:solidFill>
          <a:ln w="9525">
            <a:solidFill>
              <a:srgbClr val="000066"/>
            </a:solidFill>
            <a:miter lim="800000"/>
            <a:headEnd/>
            <a:tailEnd/>
          </a:ln>
          <a:effectLst/>
        </p:spPr>
        <p:txBody>
          <a:bodyPr wrap="none" anchor="ctr"/>
          <a:lstStyle/>
          <a:p>
            <a:pPr eaLnBrk="0" fontAlgn="auto" hangingPunct="0">
              <a:spcBef>
                <a:spcPts val="0"/>
              </a:spcBef>
              <a:spcAft>
                <a:spcPts val="0"/>
              </a:spcAft>
              <a:defRPr/>
            </a:pPr>
            <a:endParaRPr lang="en-US" dirty="0">
              <a:solidFill>
                <a:srgbClr val="000000"/>
              </a:solidFill>
              <a:latin typeface="Arial"/>
            </a:endParaRPr>
          </a:p>
        </p:txBody>
      </p:sp>
      <p:sp>
        <p:nvSpPr>
          <p:cNvPr id="19" name="Rectangle 1045"/>
          <p:cNvSpPr>
            <a:spLocks noChangeArrowheads="1"/>
          </p:cNvSpPr>
          <p:nvPr/>
        </p:nvSpPr>
        <p:spPr bwMode="ltGray">
          <a:xfrm>
            <a:off x="0" y="6616700"/>
            <a:ext cx="9144000" cy="74613"/>
          </a:xfrm>
          <a:prstGeom prst="rect">
            <a:avLst/>
          </a:prstGeom>
          <a:solidFill>
            <a:srgbClr val="FFCC66"/>
          </a:solidFill>
          <a:ln w="9525">
            <a:solidFill>
              <a:srgbClr val="FFCC66"/>
            </a:solidFill>
            <a:miter lim="800000"/>
            <a:headEnd/>
            <a:tailEnd/>
          </a:ln>
          <a:effectLst/>
        </p:spPr>
        <p:txBody>
          <a:bodyPr wrap="none" anchor="ctr"/>
          <a:lstStyle/>
          <a:p>
            <a:pPr eaLnBrk="0" fontAlgn="auto" hangingPunct="0">
              <a:spcBef>
                <a:spcPts val="0"/>
              </a:spcBef>
              <a:spcAft>
                <a:spcPts val="0"/>
              </a:spcAft>
              <a:defRPr/>
            </a:pPr>
            <a:endParaRPr lang="en-US" dirty="0">
              <a:solidFill>
                <a:srgbClr val="000000"/>
              </a:solidFill>
              <a:latin typeface="Arial"/>
            </a:endParaRPr>
          </a:p>
        </p:txBody>
      </p:sp>
      <p:sp>
        <p:nvSpPr>
          <p:cNvPr id="20" name="Rectangle 1046"/>
          <p:cNvSpPr>
            <a:spLocks noChangeArrowheads="1"/>
          </p:cNvSpPr>
          <p:nvPr/>
        </p:nvSpPr>
        <p:spPr bwMode="auto">
          <a:xfrm>
            <a:off x="3208338" y="3181350"/>
            <a:ext cx="5902325" cy="74613"/>
          </a:xfrm>
          <a:prstGeom prst="rect">
            <a:avLst/>
          </a:prstGeom>
          <a:solidFill>
            <a:srgbClr val="A50021"/>
          </a:solidFill>
          <a:ln w="9525">
            <a:noFill/>
            <a:miter lim="800000"/>
            <a:headEnd/>
            <a:tailEnd/>
          </a:ln>
          <a:effectLst/>
        </p:spPr>
        <p:txBody>
          <a:bodyPr wrap="none" anchor="ctr"/>
          <a:lstStyle/>
          <a:p>
            <a:pPr eaLnBrk="0" fontAlgn="auto" hangingPunct="0">
              <a:spcBef>
                <a:spcPts val="0"/>
              </a:spcBef>
              <a:spcAft>
                <a:spcPts val="0"/>
              </a:spcAft>
              <a:defRPr/>
            </a:pPr>
            <a:endParaRPr lang="en-US" dirty="0">
              <a:solidFill>
                <a:srgbClr val="000000"/>
              </a:solidFill>
              <a:latin typeface="Arial"/>
            </a:endParaRPr>
          </a:p>
        </p:txBody>
      </p:sp>
      <p:sp>
        <p:nvSpPr>
          <p:cNvPr id="21" name="Rectangle 1047"/>
          <p:cNvSpPr>
            <a:spLocks noChangeArrowheads="1"/>
          </p:cNvSpPr>
          <p:nvPr/>
        </p:nvSpPr>
        <p:spPr bwMode="auto">
          <a:xfrm>
            <a:off x="0" y="6699250"/>
            <a:ext cx="9144000" cy="152400"/>
          </a:xfrm>
          <a:prstGeom prst="rect">
            <a:avLst/>
          </a:prstGeom>
          <a:solidFill>
            <a:srgbClr val="000066"/>
          </a:solidFill>
          <a:ln w="9525">
            <a:solidFill>
              <a:srgbClr val="000066"/>
            </a:solidFill>
            <a:miter lim="800000"/>
            <a:headEnd/>
            <a:tailEnd/>
          </a:ln>
          <a:effectLst/>
        </p:spPr>
        <p:txBody>
          <a:bodyPr wrap="none" anchor="ctr"/>
          <a:lstStyle/>
          <a:p>
            <a:pPr eaLnBrk="0" fontAlgn="auto" hangingPunct="0">
              <a:spcBef>
                <a:spcPts val="0"/>
              </a:spcBef>
              <a:spcAft>
                <a:spcPts val="0"/>
              </a:spcAft>
              <a:defRPr/>
            </a:pPr>
            <a:endParaRPr lang="en-US" dirty="0">
              <a:solidFill>
                <a:srgbClr val="000000"/>
              </a:solidFill>
              <a:latin typeface="Arial"/>
            </a:endParaRPr>
          </a:p>
        </p:txBody>
      </p:sp>
      <p:grpSp>
        <p:nvGrpSpPr>
          <p:cNvPr id="5128" name="Group 1049"/>
          <p:cNvGrpSpPr>
            <a:grpSpLocks/>
          </p:cNvGrpSpPr>
          <p:nvPr/>
        </p:nvGrpSpPr>
        <p:grpSpPr bwMode="auto">
          <a:xfrm>
            <a:off x="20638" y="1600200"/>
            <a:ext cx="2951162" cy="2968625"/>
            <a:chOff x="1848" y="1128"/>
            <a:chExt cx="2064" cy="2064"/>
          </a:xfrm>
        </p:grpSpPr>
        <p:sp>
          <p:nvSpPr>
            <p:cNvPr id="24" name="Oval 1050"/>
            <p:cNvSpPr>
              <a:spLocks noChangeArrowheads="1"/>
            </p:cNvSpPr>
            <p:nvPr/>
          </p:nvSpPr>
          <p:spPr bwMode="auto">
            <a:xfrm>
              <a:off x="1886" y="1166"/>
              <a:ext cx="1987" cy="1989"/>
            </a:xfrm>
            <a:prstGeom prst="ellipse">
              <a:avLst/>
            </a:prstGeom>
            <a:solidFill>
              <a:schemeClr val="bg1"/>
            </a:solidFill>
            <a:ln w="9525">
              <a:solidFill>
                <a:schemeClr val="bg1"/>
              </a:solidFill>
              <a:round/>
              <a:headEnd/>
              <a:tailEnd/>
            </a:ln>
            <a:effectLst/>
          </p:spPr>
          <p:txBody>
            <a:bodyPr wrap="none" anchor="ctr"/>
            <a:lstStyle/>
            <a:p>
              <a:pPr eaLnBrk="0" fontAlgn="auto" hangingPunct="0">
                <a:spcBef>
                  <a:spcPts val="0"/>
                </a:spcBef>
                <a:spcAft>
                  <a:spcPts val="0"/>
                </a:spcAft>
                <a:defRPr/>
              </a:pPr>
              <a:endParaRPr lang="en-US" dirty="0">
                <a:solidFill>
                  <a:srgbClr val="000000"/>
                </a:solidFill>
                <a:latin typeface="Arial"/>
              </a:endParaRPr>
            </a:p>
          </p:txBody>
        </p:sp>
        <p:pic>
          <p:nvPicPr>
            <p:cNvPr id="5134" name="Picture 1051" descr="revised DCMA2"/>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848" y="1128"/>
              <a:ext cx="2064" cy="2064"/>
            </a:xfrm>
            <a:prstGeom prst="rect">
              <a:avLst/>
            </a:prstGeom>
            <a:noFill/>
            <a:ln w="9525">
              <a:noFill/>
              <a:miter lim="800000"/>
              <a:headEnd/>
              <a:tailEnd/>
            </a:ln>
          </p:spPr>
        </p:pic>
      </p:grpSp>
      <p:sp>
        <p:nvSpPr>
          <p:cNvPr id="5129" name="Rectangle 2"/>
          <p:cNvSpPr>
            <a:spLocks noGrp="1" noChangeArrowheads="1"/>
          </p:cNvSpPr>
          <p:nvPr>
            <p:ph type="title"/>
          </p:nvPr>
        </p:nvSpPr>
        <p:spPr bwMode="auto">
          <a:xfrm>
            <a:off x="1755775" y="282575"/>
            <a:ext cx="7062788"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Introduction</a:t>
            </a:r>
          </a:p>
        </p:txBody>
      </p:sp>
      <p:grpSp>
        <p:nvGrpSpPr>
          <p:cNvPr id="5130" name="Group 22"/>
          <p:cNvGrpSpPr>
            <a:grpSpLocks/>
          </p:cNvGrpSpPr>
          <p:nvPr userDrawn="1"/>
        </p:nvGrpSpPr>
        <p:grpSpPr bwMode="auto">
          <a:xfrm>
            <a:off x="2984500" y="1308100"/>
            <a:ext cx="5892800" cy="1550988"/>
            <a:chOff x="2984500" y="1308100"/>
            <a:chExt cx="5892800" cy="1550709"/>
          </a:xfrm>
        </p:grpSpPr>
        <p:pic>
          <p:nvPicPr>
            <p:cNvPr id="5131" name="Picture 19" descr="ITCSO_ACADEMY_blue_gold"/>
            <p:cNvPicPr>
              <a:picLocks noChangeAspect="1" noChangeArrowheads="1"/>
            </p:cNvPicPr>
            <p:nvPr userDrawn="1"/>
          </p:nvPicPr>
          <p:blipFill>
            <a:blip r:embed="rId16" cstate="print"/>
            <a:srcRect/>
            <a:stretch>
              <a:fillRect/>
            </a:stretch>
          </p:blipFill>
          <p:spPr bwMode="auto">
            <a:xfrm>
              <a:off x="7348538" y="1308100"/>
              <a:ext cx="1528762" cy="1538288"/>
            </a:xfrm>
            <a:prstGeom prst="rect">
              <a:avLst/>
            </a:prstGeom>
            <a:noFill/>
            <a:ln w="9525">
              <a:noFill/>
              <a:miter lim="800000"/>
              <a:headEnd/>
              <a:tailEnd/>
            </a:ln>
          </p:spPr>
        </p:pic>
        <p:sp>
          <p:nvSpPr>
            <p:cNvPr id="26" name="Rectangle 18"/>
            <p:cNvSpPr>
              <a:spLocks noChangeArrowheads="1"/>
            </p:cNvSpPr>
            <p:nvPr userDrawn="1"/>
          </p:nvSpPr>
          <p:spPr bwMode="auto">
            <a:xfrm>
              <a:off x="2984500" y="1777915"/>
              <a:ext cx="5638800" cy="1080894"/>
            </a:xfrm>
            <a:prstGeom prst="rect">
              <a:avLst/>
            </a:prstGeom>
            <a:noFill/>
            <a:ln w="12700">
              <a:noFill/>
              <a:miter lim="800000"/>
              <a:headEnd/>
              <a:tailEnd/>
            </a:ln>
          </p:spPr>
          <p:txBody>
            <a:bodyPr lIns="90488" tIns="44450" rIns="90488" bIns="44450">
              <a:spAutoFit/>
            </a:bodyPr>
            <a:lstStyle/>
            <a:p>
              <a:pPr eaLnBrk="0" hangingPunct="0">
                <a:spcBef>
                  <a:spcPct val="20000"/>
                </a:spcBef>
                <a:spcAft>
                  <a:spcPct val="20000"/>
                </a:spcAft>
                <a:defRPr/>
              </a:pPr>
              <a:r>
                <a:rPr lang="en-US" sz="2800" b="1" dirty="0">
                  <a:solidFill>
                    <a:srgbClr val="000066"/>
                  </a:solidFill>
                </a:rPr>
                <a:t>ITCSO Training Academy</a:t>
              </a:r>
              <a:endParaRPr lang="en-US" sz="2800" b="1" dirty="0">
                <a:solidFill>
                  <a:srgbClr val="000000"/>
                </a:solidFill>
              </a:endParaRPr>
            </a:p>
            <a:p>
              <a:pPr eaLnBrk="0" hangingPunct="0">
                <a:spcBef>
                  <a:spcPct val="20000"/>
                </a:spcBef>
                <a:defRPr/>
              </a:pPr>
              <a:endParaRPr lang="en-US" sz="1400" b="1" i="1" dirty="0">
                <a:solidFill>
                  <a:srgbClr val="000000"/>
                </a:solidFill>
              </a:endParaRPr>
            </a:p>
            <a:p>
              <a:pPr eaLnBrk="0" hangingPunct="0">
                <a:defRPr/>
              </a:pPr>
              <a:endParaRPr lang="en-US" sz="1400" b="1" i="1" dirty="0">
                <a:solidFill>
                  <a:srgbClr val="000066"/>
                </a:solidFill>
              </a:endParaRPr>
            </a:p>
          </p:txBody>
        </p:sp>
      </p:grpSp>
    </p:spTree>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Lst>
  <p:hf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itchFamily="34" charset="0"/>
        </a:defRPr>
      </a:lvl2pPr>
      <a:lvl3pPr algn="l" rtl="0" eaLnBrk="0" fontAlgn="base" hangingPunct="0">
        <a:spcBef>
          <a:spcPct val="0"/>
        </a:spcBef>
        <a:spcAft>
          <a:spcPct val="0"/>
        </a:spcAft>
        <a:defRPr sz="2400" b="1">
          <a:solidFill>
            <a:schemeClr val="tx1"/>
          </a:solidFill>
          <a:latin typeface="Arial" pitchFamily="34" charset="0"/>
        </a:defRPr>
      </a:lvl3pPr>
      <a:lvl4pPr algn="l" rtl="0" eaLnBrk="0" fontAlgn="base" hangingPunct="0">
        <a:spcBef>
          <a:spcPct val="0"/>
        </a:spcBef>
        <a:spcAft>
          <a:spcPct val="0"/>
        </a:spcAft>
        <a:defRPr sz="2400" b="1">
          <a:solidFill>
            <a:schemeClr val="tx1"/>
          </a:solidFill>
          <a:latin typeface="Arial" pitchFamily="34" charset="0"/>
        </a:defRPr>
      </a:lvl4pPr>
      <a:lvl5pPr algn="l" rtl="0" eaLnBrk="0" fontAlgn="base" hangingPunct="0">
        <a:spcBef>
          <a:spcPct val="0"/>
        </a:spcBef>
        <a:spcAft>
          <a:spcPct val="0"/>
        </a:spcAft>
        <a:defRPr sz="2400" b="1">
          <a:solidFill>
            <a:schemeClr val="tx1"/>
          </a:solidFill>
          <a:latin typeface="Arial" pitchFamily="34" charset="0"/>
        </a:defRPr>
      </a:lvl5pPr>
      <a:lvl6pPr marL="457200" algn="l" rtl="0" fontAlgn="base">
        <a:spcBef>
          <a:spcPct val="0"/>
        </a:spcBef>
        <a:spcAft>
          <a:spcPct val="0"/>
        </a:spcAft>
        <a:defRPr sz="2400" b="1">
          <a:solidFill>
            <a:schemeClr val="tx1"/>
          </a:solidFill>
          <a:latin typeface="Arial" pitchFamily="34" charset="0"/>
        </a:defRPr>
      </a:lvl6pPr>
      <a:lvl7pPr marL="914400" algn="l" rtl="0" fontAlgn="base">
        <a:spcBef>
          <a:spcPct val="0"/>
        </a:spcBef>
        <a:spcAft>
          <a:spcPct val="0"/>
        </a:spcAft>
        <a:defRPr sz="2400" b="1">
          <a:solidFill>
            <a:schemeClr val="tx1"/>
          </a:solidFill>
          <a:latin typeface="Arial" pitchFamily="34" charset="0"/>
        </a:defRPr>
      </a:lvl7pPr>
      <a:lvl8pPr marL="1371600" algn="l" rtl="0" fontAlgn="base">
        <a:spcBef>
          <a:spcPct val="0"/>
        </a:spcBef>
        <a:spcAft>
          <a:spcPct val="0"/>
        </a:spcAft>
        <a:defRPr sz="2400" b="1">
          <a:solidFill>
            <a:schemeClr val="tx1"/>
          </a:solidFill>
          <a:latin typeface="Arial" pitchFamily="34" charset="0"/>
        </a:defRPr>
      </a:lvl8pPr>
      <a:lvl9pPr marL="1828800" algn="l" rtl="0" fontAlgn="base">
        <a:spcBef>
          <a:spcPct val="0"/>
        </a:spcBef>
        <a:spcAft>
          <a:spcPct val="0"/>
        </a:spcAft>
        <a:defRPr sz="2400" b="1">
          <a:solidFill>
            <a:schemeClr val="tx1"/>
          </a:solidFill>
          <a:latin typeface="Arial" pitchFamily="34" charset="0"/>
        </a:defRPr>
      </a:lvl9pPr>
    </p:titleStyle>
    <p:bodyStyle>
      <a:lvl1pPr marL="342900" indent="-342900" algn="l" rtl="0" eaLnBrk="0" fontAlgn="base" hangingPunct="0">
        <a:lnSpc>
          <a:spcPct val="120000"/>
        </a:lnSpc>
        <a:spcBef>
          <a:spcPct val="20000"/>
        </a:spcBef>
        <a:spcAft>
          <a:spcPct val="0"/>
        </a:spcAft>
        <a:buChar char="o"/>
        <a:defRPr sz="24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Font typeface="Wingdings" pitchFamily="2" charset="2"/>
        <a:buChar char="Ø"/>
        <a:defRPr sz="2000" b="1">
          <a:solidFill>
            <a:schemeClr val="tx1"/>
          </a:solidFill>
          <a:latin typeface="+mn-lt"/>
        </a:defRPr>
      </a:lvl2pPr>
      <a:lvl3pPr marL="1143000" indent="-228600" algn="l" rtl="0" eaLnBrk="0" fontAlgn="base" hangingPunct="0">
        <a:lnSpc>
          <a:spcPct val="120000"/>
        </a:lnSpc>
        <a:spcBef>
          <a:spcPct val="20000"/>
        </a:spcBef>
        <a:spcAft>
          <a:spcPct val="0"/>
        </a:spcAft>
        <a:buChar char="•"/>
        <a:defRPr sz="2400" b="1">
          <a:solidFill>
            <a:schemeClr val="tx1"/>
          </a:solidFill>
          <a:latin typeface="+mn-lt"/>
        </a:defRPr>
      </a:lvl3pPr>
      <a:lvl4pPr marL="1600200" indent="-228600" algn="l" rtl="0" eaLnBrk="0" fontAlgn="base" hangingPunct="0">
        <a:lnSpc>
          <a:spcPct val="120000"/>
        </a:lnSpc>
        <a:spcBef>
          <a:spcPct val="20000"/>
        </a:spcBef>
        <a:spcAft>
          <a:spcPct val="0"/>
        </a:spcAft>
        <a:buChar char="–"/>
        <a:defRPr sz="2000">
          <a:solidFill>
            <a:schemeClr val="tx1"/>
          </a:solidFill>
          <a:latin typeface="+mn-lt"/>
        </a:defRPr>
      </a:lvl4pPr>
      <a:lvl5pPr marL="2057400" indent="-228600" algn="l" rtl="0" eaLnBrk="0" fontAlgn="base" hangingPunct="0">
        <a:lnSpc>
          <a:spcPct val="120000"/>
        </a:lnSpc>
        <a:spcBef>
          <a:spcPct val="20000"/>
        </a:spcBef>
        <a:spcAft>
          <a:spcPct val="0"/>
        </a:spcAft>
        <a:buChar char="»"/>
        <a:defRPr sz="2000">
          <a:solidFill>
            <a:schemeClr val="tx1"/>
          </a:solidFill>
          <a:latin typeface="+mn-lt"/>
        </a:defRPr>
      </a:lvl5pPr>
      <a:lvl6pPr marL="2514600" indent="-228600" algn="l" rtl="0" fontAlgn="base">
        <a:lnSpc>
          <a:spcPct val="120000"/>
        </a:lnSpc>
        <a:spcBef>
          <a:spcPct val="20000"/>
        </a:spcBef>
        <a:spcAft>
          <a:spcPct val="0"/>
        </a:spcAft>
        <a:buChar char="»"/>
        <a:defRPr sz="2000">
          <a:solidFill>
            <a:schemeClr val="tx1"/>
          </a:solidFill>
          <a:latin typeface="+mn-lt"/>
        </a:defRPr>
      </a:lvl6pPr>
      <a:lvl7pPr marL="2971800" indent="-228600" algn="l" rtl="0" fontAlgn="base">
        <a:lnSpc>
          <a:spcPct val="120000"/>
        </a:lnSpc>
        <a:spcBef>
          <a:spcPct val="20000"/>
        </a:spcBef>
        <a:spcAft>
          <a:spcPct val="0"/>
        </a:spcAft>
        <a:buChar char="»"/>
        <a:defRPr sz="2000">
          <a:solidFill>
            <a:schemeClr val="tx1"/>
          </a:solidFill>
          <a:latin typeface="+mn-lt"/>
        </a:defRPr>
      </a:lvl7pPr>
      <a:lvl8pPr marL="3429000" indent="-228600" algn="l" rtl="0" fontAlgn="base">
        <a:lnSpc>
          <a:spcPct val="120000"/>
        </a:lnSpc>
        <a:spcBef>
          <a:spcPct val="20000"/>
        </a:spcBef>
        <a:spcAft>
          <a:spcPct val="0"/>
        </a:spcAft>
        <a:buChar char="»"/>
        <a:defRPr sz="2000">
          <a:solidFill>
            <a:schemeClr val="tx1"/>
          </a:solidFill>
          <a:latin typeface="+mn-lt"/>
        </a:defRPr>
      </a:lvl8pPr>
      <a:lvl9pPr marL="3886200" indent="-228600" algn="l" rtl="0" fontAlgn="base">
        <a:lnSpc>
          <a:spcPct val="12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slide" Target="slide2.xml"/></Relationships>
</file>

<file path=ppt/slides/_rels/slide10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10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10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0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8.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10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4.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1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6.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1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7.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1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8.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70.png"/></Relationships>
</file>

<file path=ppt/slides/_rels/slide1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46.png"/><Relationship Id="rId4" Type="http://schemas.openxmlformats.org/officeDocument/2006/relationships/slide" Target="slide2.xml"/></Relationships>
</file>

<file path=ppt/slides/_rels/slide1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73.png"/></Relationships>
</file>

<file path=ppt/slides/_rels/slide1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75.png"/><Relationship Id="rId4" Type="http://schemas.openxmlformats.org/officeDocument/2006/relationships/image" Target="../media/image74.png"/></Relationships>
</file>

<file path=ppt/slides/_rels/slide1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5.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1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6.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1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1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82.png"/><Relationship Id="rId4" Type="http://schemas.openxmlformats.org/officeDocument/2006/relationships/image" Target="../media/image76.png"/></Relationships>
</file>

<file path=ppt/slides/_rels/slide1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84.png"/><Relationship Id="rId4" Type="http://schemas.openxmlformats.org/officeDocument/2006/relationships/image" Target="../media/image83.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1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1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1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1.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1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2.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1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1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1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5.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1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3.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154.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slide" Target="slide2.xml"/><Relationship Id="rId7" Type="http://schemas.openxmlformats.org/officeDocument/2006/relationships/image" Target="../media/image101.png"/><Relationship Id="rId2" Type="http://schemas.openxmlformats.org/officeDocument/2006/relationships/notesSlide" Target="../notesSlides/notesSlide154.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1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5.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1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6.xml"/><Relationship Id="rId7" Type="http://schemas.openxmlformats.org/officeDocument/2006/relationships/slide" Target="slide25.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24.xml"/><Relationship Id="rId5" Type="http://schemas.openxmlformats.org/officeDocument/2006/relationships/slide" Target="slide19.xml"/><Relationship Id="rId10" Type="http://schemas.openxmlformats.org/officeDocument/2006/relationships/slide" Target="slide2.xml"/><Relationship Id="rId4" Type="http://schemas.openxmlformats.org/officeDocument/2006/relationships/slide" Target="slide17.xml"/><Relationship Id="rId9"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49.xml"/><Relationship Id="rId3" Type="http://schemas.openxmlformats.org/officeDocument/2006/relationships/slide" Target="slide31.xml"/><Relationship Id="rId7" Type="http://schemas.openxmlformats.org/officeDocument/2006/relationships/slide" Target="slide37.xml"/><Relationship Id="rId12" Type="http://schemas.openxmlformats.org/officeDocument/2006/relationships/slide" Target="slide45.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36.xml"/><Relationship Id="rId11" Type="http://schemas.openxmlformats.org/officeDocument/2006/relationships/slide" Target="slide41.xml"/><Relationship Id="rId5" Type="http://schemas.openxmlformats.org/officeDocument/2006/relationships/slide" Target="slide34.xml"/><Relationship Id="rId15" Type="http://schemas.openxmlformats.org/officeDocument/2006/relationships/slide" Target="slide2.xml"/><Relationship Id="rId10" Type="http://schemas.openxmlformats.org/officeDocument/2006/relationships/slide" Target="slide40.xml"/><Relationship Id="rId4" Type="http://schemas.openxmlformats.org/officeDocument/2006/relationships/slide" Target="slide32.xml"/><Relationship Id="rId9" Type="http://schemas.openxmlformats.org/officeDocument/2006/relationships/slide" Target="slide39.xml"/><Relationship Id="rId14" Type="http://schemas.openxmlformats.org/officeDocument/2006/relationships/slide" Target="slide5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slide" Target="slide2.xml"/><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notesSlide" Target="../notesSlides/notesSlide37.xml"/><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59.xml"/><Relationship Id="rId7" Type="http://schemas.openxmlformats.org/officeDocument/2006/relationships/slide" Target="slide6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62.xml"/><Relationship Id="rId5" Type="http://schemas.openxmlformats.org/officeDocument/2006/relationships/slide" Target="slide61.xml"/><Relationship Id="rId4" Type="http://schemas.openxmlformats.org/officeDocument/2006/relationships/slide" Target="slide60.xml"/><Relationship Id="rId9"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71.xml"/><Relationship Id="rId7" Type="http://schemas.openxmlformats.org/officeDocument/2006/relationships/slide" Target="slide8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79.xml"/><Relationship Id="rId5" Type="http://schemas.openxmlformats.org/officeDocument/2006/relationships/slide" Target="slide78.xml"/><Relationship Id="rId4" Type="http://schemas.openxmlformats.org/officeDocument/2006/relationships/slide" Target="slide77.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 Target="slide91.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2.xml"/><Relationship Id="rId7" Type="http://schemas.openxmlformats.org/officeDocument/2006/relationships/slide" Target="slide106.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102.xml"/><Relationship Id="rId5" Type="http://schemas.openxmlformats.org/officeDocument/2006/relationships/slide" Target="slide99.xml"/><Relationship Id="rId4" Type="http://schemas.openxmlformats.org/officeDocument/2006/relationships/slide" Target="slide90.xml"/><Relationship Id="rId9" Type="http://schemas.openxmlformats.org/officeDocument/2006/relationships/slide" Target="slide108.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21.xml"/><Relationship Id="rId13" Type="http://schemas.openxmlformats.org/officeDocument/2006/relationships/slide" Target="slide129.xml"/><Relationship Id="rId3" Type="http://schemas.openxmlformats.org/officeDocument/2006/relationships/slide" Target="slide2.xml"/><Relationship Id="rId7" Type="http://schemas.openxmlformats.org/officeDocument/2006/relationships/slide" Target="slide119.xml"/><Relationship Id="rId12" Type="http://schemas.openxmlformats.org/officeDocument/2006/relationships/slide" Target="slide128.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118.xml"/><Relationship Id="rId11" Type="http://schemas.openxmlformats.org/officeDocument/2006/relationships/slide" Target="slide126.xml"/><Relationship Id="rId5" Type="http://schemas.openxmlformats.org/officeDocument/2006/relationships/slide" Target="slide117.xml"/><Relationship Id="rId15" Type="http://schemas.openxmlformats.org/officeDocument/2006/relationships/slide" Target="slide131.xml"/><Relationship Id="rId10" Type="http://schemas.openxmlformats.org/officeDocument/2006/relationships/slide" Target="slide125.xml"/><Relationship Id="rId4" Type="http://schemas.openxmlformats.org/officeDocument/2006/relationships/slide" Target="slide113.xml"/><Relationship Id="rId9" Type="http://schemas.openxmlformats.org/officeDocument/2006/relationships/slide" Target="slide123.xml"/><Relationship Id="rId14" Type="http://schemas.openxmlformats.org/officeDocument/2006/relationships/slide" Target="slide130.xml"/></Relationships>
</file>

<file path=ppt/slides/_rels/slide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slide" Target="slide91.xml"/></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8" Type="http://schemas.openxmlformats.org/officeDocument/2006/relationships/slide" Target="slide154.xml"/><Relationship Id="rId3" Type="http://schemas.openxmlformats.org/officeDocument/2006/relationships/slide" Target="slide140.xml"/><Relationship Id="rId7" Type="http://schemas.openxmlformats.org/officeDocument/2006/relationships/slide" Target="slide15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145.xml"/><Relationship Id="rId11" Type="http://schemas.openxmlformats.org/officeDocument/2006/relationships/slide" Target="slide2.xml"/><Relationship Id="rId5" Type="http://schemas.openxmlformats.org/officeDocument/2006/relationships/slide" Target="slide144.xml"/><Relationship Id="rId10" Type="http://schemas.openxmlformats.org/officeDocument/2006/relationships/slide" Target="slide159.xml"/><Relationship Id="rId4" Type="http://schemas.openxmlformats.org/officeDocument/2006/relationships/slide" Target="slide143.xml"/><Relationship Id="rId9" Type="http://schemas.openxmlformats.org/officeDocument/2006/relationships/slide" Target="slide155.xml"/></Relationships>
</file>

<file path=ppt/slides/_rels/slide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9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8"/>
          <p:cNvSpPr>
            <a:spLocks noChangeArrowheads="1"/>
          </p:cNvSpPr>
          <p:nvPr/>
        </p:nvSpPr>
        <p:spPr bwMode="auto">
          <a:xfrm>
            <a:off x="2962150" y="3926919"/>
            <a:ext cx="6340878" cy="2274982"/>
          </a:xfrm>
          <a:prstGeom prst="rect">
            <a:avLst/>
          </a:prstGeom>
          <a:noFill/>
          <a:ln w="12700">
            <a:noFill/>
            <a:miter lim="800000"/>
            <a:headEnd/>
            <a:tailEnd/>
          </a:ln>
        </p:spPr>
        <p:txBody>
          <a:bodyPr wrap="square" lIns="90488" tIns="44450" rIns="90488" bIns="44450">
            <a:spAutoFit/>
          </a:bodyPr>
          <a:lstStyle/>
          <a:p>
            <a:pPr eaLnBrk="0" hangingPunct="0">
              <a:spcBef>
                <a:spcPct val="20000"/>
              </a:spcBef>
              <a:spcAft>
                <a:spcPct val="20000"/>
              </a:spcAft>
            </a:pPr>
            <a:r>
              <a:rPr lang="en-US" sz="2400" b="1" dirty="0">
                <a:solidFill>
                  <a:srgbClr val="C00000"/>
                </a:solidFill>
              </a:rPr>
              <a:t>C</a:t>
            </a:r>
            <a:r>
              <a:rPr lang="en-US" sz="2400" b="1" dirty="0">
                <a:solidFill>
                  <a:srgbClr val="000066"/>
                </a:solidFill>
              </a:rPr>
              <a:t>ontract </a:t>
            </a:r>
            <a:r>
              <a:rPr lang="en-US" sz="2400" b="1" dirty="0">
                <a:solidFill>
                  <a:srgbClr val="990000"/>
                </a:solidFill>
              </a:rPr>
              <a:t>A</a:t>
            </a:r>
            <a:r>
              <a:rPr lang="en-US" sz="2400" b="1" dirty="0">
                <a:solidFill>
                  <a:srgbClr val="000066"/>
                </a:solidFill>
              </a:rPr>
              <a:t>udit </a:t>
            </a:r>
            <a:r>
              <a:rPr lang="en-US" sz="2400" b="1" dirty="0" smtClean="0">
                <a:solidFill>
                  <a:srgbClr val="C00000"/>
                </a:solidFill>
              </a:rPr>
              <a:t>F</a:t>
            </a:r>
            <a:r>
              <a:rPr lang="en-US" sz="2400" b="1" dirty="0" smtClean="0">
                <a:solidFill>
                  <a:srgbClr val="000066"/>
                </a:solidFill>
              </a:rPr>
              <a:t>ollow-</a:t>
            </a:r>
            <a:r>
              <a:rPr lang="en-US" sz="2400" b="1" dirty="0" smtClean="0">
                <a:solidFill>
                  <a:srgbClr val="C00000"/>
                </a:solidFill>
              </a:rPr>
              <a:t>U</a:t>
            </a:r>
            <a:r>
              <a:rPr lang="en-US" sz="2400" b="1" dirty="0" smtClean="0">
                <a:solidFill>
                  <a:srgbClr val="000066"/>
                </a:solidFill>
              </a:rPr>
              <a:t>p (</a:t>
            </a:r>
            <a:r>
              <a:rPr lang="en-US" sz="2400" b="1" dirty="0">
                <a:solidFill>
                  <a:srgbClr val="C00000"/>
                </a:solidFill>
              </a:rPr>
              <a:t>CAFU</a:t>
            </a:r>
            <a:r>
              <a:rPr lang="en-US" sz="2400" b="1" dirty="0">
                <a:solidFill>
                  <a:srgbClr val="000066"/>
                </a:solidFill>
              </a:rPr>
              <a:t>) </a:t>
            </a:r>
            <a:r>
              <a:rPr lang="en-US" sz="2400" b="1" dirty="0" smtClean="0">
                <a:solidFill>
                  <a:srgbClr val="000066"/>
                </a:solidFill>
              </a:rPr>
              <a:t>3.5</a:t>
            </a:r>
            <a:endParaRPr lang="en-US" sz="2400" b="1" dirty="0">
              <a:solidFill>
                <a:srgbClr val="000066"/>
              </a:solidFill>
            </a:endParaRPr>
          </a:p>
          <a:p>
            <a:pPr eaLnBrk="0" hangingPunct="0">
              <a:spcBef>
                <a:spcPct val="20000"/>
              </a:spcBef>
              <a:spcAft>
                <a:spcPct val="20000"/>
              </a:spcAft>
            </a:pPr>
            <a:r>
              <a:rPr lang="en-US" sz="2400" b="1" dirty="0">
                <a:solidFill>
                  <a:srgbClr val="000066"/>
                </a:solidFill>
              </a:rPr>
              <a:t> </a:t>
            </a:r>
            <a:r>
              <a:rPr lang="en-US" sz="2400" b="1" dirty="0" smtClean="0">
                <a:solidFill>
                  <a:srgbClr val="000066"/>
                </a:solidFill>
              </a:rPr>
              <a:t>External </a:t>
            </a:r>
            <a:r>
              <a:rPr lang="en-US" sz="2400" b="1" dirty="0">
                <a:solidFill>
                  <a:srgbClr val="000066"/>
                </a:solidFill>
              </a:rPr>
              <a:t>Users</a:t>
            </a:r>
          </a:p>
          <a:p>
            <a:pPr eaLnBrk="0" hangingPunct="0">
              <a:spcBef>
                <a:spcPct val="20000"/>
              </a:spcBef>
              <a:spcAft>
                <a:spcPct val="20000"/>
              </a:spcAft>
            </a:pPr>
            <a:endParaRPr lang="en-US" sz="2600" b="1" dirty="0">
              <a:solidFill>
                <a:srgbClr val="000066"/>
              </a:solidFill>
            </a:endParaRPr>
          </a:p>
          <a:p>
            <a:pPr eaLnBrk="0" hangingPunct="0">
              <a:spcBef>
                <a:spcPct val="20000"/>
              </a:spcBef>
            </a:pPr>
            <a:r>
              <a:rPr lang="en-US" sz="2400" b="1" dirty="0" smtClean="0">
                <a:solidFill>
                  <a:srgbClr val="000066"/>
                </a:solidFill>
              </a:rPr>
              <a:t>February 2010</a:t>
            </a:r>
            <a:endParaRPr lang="en-US" sz="2400" b="1" dirty="0">
              <a:solidFill>
                <a:srgbClr val="000066"/>
              </a:solidFill>
            </a:endParaRPr>
          </a:p>
          <a:p>
            <a:pPr eaLnBrk="0" hangingPunct="0"/>
            <a:endParaRPr lang="en-US" sz="1400" b="1" i="1" dirty="0">
              <a:solidFill>
                <a:srgbClr val="0000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5463" y="306388"/>
            <a:ext cx="7002462" cy="674687"/>
          </a:xfrm>
        </p:spPr>
        <p:txBody>
          <a:bodyPr/>
          <a:lstStyle/>
          <a:p>
            <a:r>
              <a:rPr lang="en-US" dirty="0" smtClean="0"/>
              <a:t>Course Modules </a:t>
            </a:r>
          </a:p>
        </p:txBody>
      </p:sp>
      <p:sp>
        <p:nvSpPr>
          <p:cNvPr id="21507" name="TextBox 9"/>
          <p:cNvSpPr txBox="1">
            <a:spLocks noChangeArrowheads="1"/>
          </p:cNvSpPr>
          <p:nvPr/>
        </p:nvSpPr>
        <p:spPr bwMode="auto">
          <a:xfrm>
            <a:off x="128588" y="1248537"/>
            <a:ext cx="3290887" cy="336550"/>
          </a:xfrm>
          <a:prstGeom prst="rect">
            <a:avLst/>
          </a:prstGeom>
          <a:noFill/>
          <a:ln w="9525">
            <a:noFill/>
            <a:miter lim="800000"/>
            <a:headEnd/>
            <a:tailEnd/>
          </a:ln>
        </p:spPr>
        <p:txBody>
          <a:bodyPr>
            <a:spAutoFit/>
          </a:bodyPr>
          <a:lstStyle/>
          <a:p>
            <a:pPr eaLnBrk="0" hangingPunct="0"/>
            <a:r>
              <a:rPr lang="en-US" sz="1600" b="1" dirty="0">
                <a:ea typeface="MS PGothic"/>
                <a:cs typeface="MS PGothic"/>
              </a:rPr>
              <a:t>Course Modules</a:t>
            </a:r>
          </a:p>
        </p:txBody>
      </p:sp>
      <p:sp>
        <p:nvSpPr>
          <p:cNvPr id="21508" name="Text Box 91"/>
          <p:cNvSpPr txBox="1">
            <a:spLocks noChangeArrowheads="1"/>
          </p:cNvSpPr>
          <p:nvPr/>
        </p:nvSpPr>
        <p:spPr bwMode="auto">
          <a:xfrm>
            <a:off x="4203700" y="2260600"/>
            <a:ext cx="3251200" cy="6970713"/>
          </a:xfrm>
          <a:prstGeom prst="rect">
            <a:avLst/>
          </a:prstGeom>
          <a:noFill/>
          <a:ln w="9525" algn="ctr">
            <a:noFill/>
            <a:miter lim="800000"/>
            <a:headEnd/>
            <a:tailEnd/>
          </a:ln>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1" name="Rectangle 10">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8" name="Group 13"/>
          <p:cNvGraphicFramePr>
            <a:graphicFrameLocks noGrp="1"/>
          </p:cNvGraphicFramePr>
          <p:nvPr/>
        </p:nvGraphicFramePr>
        <p:xfrm>
          <a:off x="479425" y="1779104"/>
          <a:ext cx="7206836" cy="3972338"/>
        </p:xfrm>
        <a:graphic>
          <a:graphicData uri="http://schemas.openxmlformats.org/drawingml/2006/table">
            <a:tbl>
              <a:tblPr/>
              <a:tblGrid>
                <a:gridCol w="1651642"/>
                <a:gridCol w="5555194"/>
              </a:tblGrid>
              <a:tr h="5781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rgbClr val="000000"/>
                          </a:solidFill>
                        </a:rPr>
                        <a:t>Module One</a:t>
                      </a: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CAFU 3.5 Overview</a:t>
                      </a:r>
                    </a:p>
                  </a:txBody>
                  <a:tcPr horzOverflow="overflow">
                    <a:lnL>
                      <a:noFill/>
                    </a:lnL>
                    <a:lnR>
                      <a:noFill/>
                    </a:lnR>
                    <a:lnT>
                      <a:noFill/>
                    </a:lnT>
                    <a:lnB>
                      <a:noFill/>
                    </a:lnB>
                    <a:lnTlToBr>
                      <a:noFill/>
                    </a:lnTlToBr>
                    <a:lnBlToTr>
                      <a:noFill/>
                    </a:lnBlToTr>
                    <a:noFill/>
                  </a:tcPr>
                </a:tc>
              </a:tr>
              <a:tr h="56569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000000"/>
                          </a:solidFill>
                        </a:rPr>
                        <a:t>Module </a:t>
                      </a:r>
                      <a:r>
                        <a:rPr kumimoji="0" lang="en-US" sz="1600" b="0" i="0" u="none" strike="noStrike" cap="none" normalizeH="0" baseline="0" dirty="0" smtClean="0">
                          <a:ln>
                            <a:noFill/>
                          </a:ln>
                          <a:solidFill>
                            <a:srgbClr val="000000"/>
                          </a:solidFill>
                          <a:effectLst/>
                          <a:latin typeface="Arial" pitchFamily="34" charset="0"/>
                        </a:rPr>
                        <a:t>Two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Workgroup Audits</a:t>
                      </a:r>
                    </a:p>
                  </a:txBody>
                  <a:tcPr horzOverflow="overflow">
                    <a:lnL>
                      <a:noFill/>
                    </a:lnL>
                    <a:lnR>
                      <a:noFill/>
                    </a:lnR>
                    <a:lnT>
                      <a:noFill/>
                    </a:lnT>
                    <a:lnB>
                      <a:noFill/>
                    </a:lnB>
                    <a:lnTlToBr>
                      <a:noFill/>
                    </a:lnTlToBr>
                    <a:lnBlToTr>
                      <a:noFill/>
                    </a:lnBlToTr>
                    <a:noFill/>
                  </a:tcPr>
                </a:tc>
              </a:tr>
              <a:tr h="54905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000000"/>
                          </a:solidFill>
                        </a:rPr>
                        <a:t>Module </a:t>
                      </a:r>
                      <a:r>
                        <a:rPr kumimoji="0" lang="en-US" sz="1600" b="0" i="0" u="none" strike="noStrike" cap="none" normalizeH="0" baseline="0" dirty="0" smtClean="0">
                          <a:ln>
                            <a:noFill/>
                          </a:ln>
                          <a:solidFill>
                            <a:srgbClr val="000000"/>
                          </a:solidFill>
                          <a:effectLst/>
                          <a:latin typeface="Arial" pitchFamily="34" charset="0"/>
                        </a:rPr>
                        <a:t>Three</a:t>
                      </a:r>
                    </a:p>
                  </a:txBody>
                  <a:tcPr horzOverflow="overflow">
                    <a:lnL>
                      <a:noFill/>
                    </a:lnL>
                    <a:lnR>
                      <a:noFill/>
                    </a:lnR>
                    <a:lnT>
                      <a:noFill/>
                    </a:lnT>
                    <a:lnB>
                      <a:noFill/>
                    </a:lnB>
                    <a:lnTlToBr>
                      <a:noFill/>
                    </a:lnTlToBr>
                    <a:lnBlToTr>
                      <a:noFill/>
                    </a:lnBlToTr>
                    <a:noFill/>
                  </a:tcPr>
                </a:tc>
                <a:tc>
                  <a:txBody>
                    <a:bodyPr/>
                    <a:lstStyle/>
                    <a:p>
                      <a:r>
                        <a:rPr lang="en-US" sz="1600" b="0" dirty="0" smtClean="0"/>
                        <a:t>Audits</a:t>
                      </a:r>
                      <a:endParaRPr lang="en-US" sz="1600" b="0" dirty="0"/>
                    </a:p>
                  </a:txBody>
                  <a:tcPr horzOverflow="overflow">
                    <a:lnL>
                      <a:noFill/>
                    </a:lnL>
                    <a:lnR>
                      <a:noFill/>
                    </a:lnR>
                    <a:lnT>
                      <a:noFill/>
                    </a:lnT>
                    <a:lnB>
                      <a:noFill/>
                    </a:lnB>
                    <a:lnTlToBr>
                      <a:noFill/>
                    </a:lnTlToBr>
                    <a:lnBlToTr>
                      <a:noFill/>
                    </a:lnBlToTr>
                    <a:noFill/>
                  </a:tcPr>
                </a:tc>
              </a:tr>
              <a:tr h="61560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000000"/>
                          </a:solidFill>
                        </a:rPr>
                        <a:t>Module </a:t>
                      </a:r>
                      <a:r>
                        <a:rPr kumimoji="0" lang="en-US" sz="1600" b="0" i="0" u="none" strike="noStrike" cap="none" normalizeH="0" baseline="0" dirty="0" smtClean="0">
                          <a:ln>
                            <a:noFill/>
                          </a:ln>
                          <a:solidFill>
                            <a:srgbClr val="000000"/>
                          </a:solidFill>
                          <a:effectLst/>
                          <a:latin typeface="Arial" pitchFamily="34" charset="0"/>
                        </a:rPr>
                        <a:t>Four</a:t>
                      </a:r>
                    </a:p>
                  </a:txBody>
                  <a:tcPr horzOverflow="overflow">
                    <a:lnL>
                      <a:noFill/>
                    </a:lnL>
                    <a:lnR>
                      <a:noFill/>
                    </a:lnR>
                    <a:lnT>
                      <a:noFill/>
                    </a:lnT>
                    <a:lnB>
                      <a:noFill/>
                    </a:lnB>
                    <a:lnTlToBr>
                      <a:noFill/>
                    </a:lnTlToBr>
                    <a:lnBlToTr>
                      <a:noFill/>
                    </a:lnBlToTr>
                    <a:noFill/>
                  </a:tcPr>
                </a:tc>
                <a:tc>
                  <a:txBody>
                    <a:bodyPr/>
                    <a:lstStyle/>
                    <a:p>
                      <a:r>
                        <a:rPr lang="en-US" sz="1600" b="0" dirty="0" smtClean="0"/>
                        <a:t>Working with Audit Records</a:t>
                      </a:r>
                      <a:endParaRPr lang="en-US" sz="1600" b="0" dirty="0"/>
                    </a:p>
                  </a:txBody>
                  <a:tcPr horzOverflow="overflow">
                    <a:lnL>
                      <a:noFill/>
                    </a:lnL>
                    <a:lnR>
                      <a:noFill/>
                    </a:lnR>
                    <a:lnT>
                      <a:noFill/>
                    </a:lnT>
                    <a:lnB>
                      <a:noFill/>
                    </a:lnB>
                    <a:lnTlToBr>
                      <a:noFill/>
                    </a:lnTlToBr>
                    <a:lnBlToTr>
                      <a:noFill/>
                    </a:lnBlToTr>
                    <a:noFill/>
                  </a:tcPr>
                </a:tc>
              </a:tr>
              <a:tr h="5973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Module Five</a:t>
                      </a:r>
                    </a:p>
                  </a:txBody>
                  <a:tcPr horzOverflow="overflow">
                    <a:lnL>
                      <a:noFill/>
                    </a:lnL>
                    <a:lnR>
                      <a:noFill/>
                    </a:lnR>
                    <a:lnT>
                      <a:noFill/>
                    </a:lnT>
                    <a:lnB>
                      <a:noFill/>
                    </a:lnB>
                    <a:lnTlToBr>
                      <a:noFill/>
                    </a:lnTlToBr>
                    <a:lnBlToTr>
                      <a:noFill/>
                    </a:lnBlToTr>
                    <a:noFill/>
                  </a:tcPr>
                </a:tc>
                <a:tc>
                  <a:txBody>
                    <a:bodyPr/>
                    <a:lstStyle/>
                    <a:p>
                      <a:r>
                        <a:rPr lang="en-US" sz="1600" b="0" dirty="0" smtClean="0"/>
                        <a:t>Milestones</a:t>
                      </a:r>
                      <a:endParaRPr lang="en-US" sz="1600" b="0" dirty="0"/>
                    </a:p>
                  </a:txBody>
                  <a:tcPr horzOverflow="overflow">
                    <a:lnL>
                      <a:noFill/>
                    </a:lnL>
                    <a:lnR>
                      <a:noFill/>
                    </a:lnR>
                    <a:lnT>
                      <a:noFill/>
                    </a:lnT>
                    <a:lnB>
                      <a:noFill/>
                    </a:lnB>
                    <a:lnTlToBr>
                      <a:noFill/>
                    </a:lnTlToBr>
                    <a:lnBlToTr>
                      <a:noFill/>
                    </a:lnBlToTr>
                    <a:noFill/>
                  </a:tcPr>
                </a:tc>
              </a:tr>
              <a:tr h="567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Module Six</a:t>
                      </a:r>
                    </a:p>
                  </a:txBody>
                  <a:tcPr horzOverflow="overflow">
                    <a:lnL>
                      <a:noFill/>
                    </a:lnL>
                    <a:lnR>
                      <a:noFill/>
                    </a:lnR>
                    <a:lnT>
                      <a:noFill/>
                    </a:lnT>
                    <a:lnB>
                      <a:noFill/>
                    </a:lnB>
                    <a:lnTlToBr>
                      <a:noFill/>
                    </a:lnTlToBr>
                    <a:lnBlToTr>
                      <a:noFill/>
                    </a:lnBlToTr>
                    <a:noFill/>
                  </a:tcPr>
                </a:tc>
                <a:tc>
                  <a:txBody>
                    <a:bodyPr/>
                    <a:lstStyle/>
                    <a:p>
                      <a:r>
                        <a:rPr lang="en-US" sz="1600" b="0" dirty="0" smtClean="0"/>
                        <a:t>Activity Logging</a:t>
                      </a:r>
                      <a:endParaRPr lang="en-US" sz="1600" b="0" dirty="0"/>
                    </a:p>
                  </a:txBody>
                  <a:tcPr horzOverflow="overflow">
                    <a:lnL>
                      <a:noFill/>
                    </a:lnL>
                    <a:lnR>
                      <a:noFill/>
                    </a:lnR>
                    <a:lnT>
                      <a:noFill/>
                    </a:lnT>
                    <a:lnB>
                      <a:noFill/>
                    </a:lnB>
                    <a:lnTlToBr>
                      <a:noFill/>
                    </a:lnTlToBr>
                    <a:lnBlToTr>
                      <a:noFill/>
                    </a:lnBlToTr>
                    <a:noFill/>
                  </a:tcPr>
                </a:tc>
              </a:tr>
              <a:tr h="4991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rgbClr val="000000"/>
                          </a:solidFill>
                        </a:rPr>
                        <a:t>Module Seven</a:t>
                      </a: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Frequently Asked Questions</a:t>
                      </a:r>
                    </a:p>
                  </a:txBody>
                  <a:tcPr horzOverflow="overflow">
                    <a:lnL>
                      <a:noFill/>
                    </a:lnL>
                    <a:lnR>
                      <a:noFill/>
                    </a:lnR>
                    <a:lnT>
                      <a:noFill/>
                    </a:lnT>
                    <a:lnB>
                      <a:noFill/>
                    </a:lnB>
                    <a:lnTlToBr>
                      <a:noFill/>
                    </a:lnTlToBr>
                    <a:lnBlToTr>
                      <a:noFill/>
                    </a:lnBlToTr>
                    <a:noFill/>
                  </a:tcPr>
                </a:tc>
              </a:tr>
            </a:tbl>
          </a:graphicData>
        </a:graphic>
      </p:graphicFrame>
      <p:sp>
        <p:nvSpPr>
          <p:cNvPr id="21523"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3D2DFF7D-506E-476D-A48F-EA444BD5B5C6}" type="slidenum">
              <a:rPr lang="en-US" sz="800" smtClean="0"/>
              <a:pPr/>
              <a:t>10</a:t>
            </a:fld>
            <a:endParaRPr lang="en-US" sz="80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755775" y="282575"/>
            <a:ext cx="6092825" cy="717550"/>
          </a:xfrm>
        </p:spPr>
        <p:txBody>
          <a:bodyPr/>
          <a:lstStyle/>
          <a:p>
            <a:r>
              <a:rPr lang="en-US" smtClean="0"/>
              <a:t>Topic One – Common Actions</a:t>
            </a:r>
          </a:p>
        </p:txBody>
      </p:sp>
      <p:sp>
        <p:nvSpPr>
          <p:cNvPr id="12291" name="Rectangle 3"/>
          <p:cNvSpPr>
            <a:spLocks noGrp="1" noChangeArrowheads="1"/>
          </p:cNvSpPr>
          <p:nvPr>
            <p:ph idx="1"/>
          </p:nvPr>
        </p:nvSpPr>
        <p:spPr>
          <a:xfrm>
            <a:off x="250825" y="1154113"/>
            <a:ext cx="8216900" cy="833713"/>
          </a:xfrm>
        </p:spPr>
        <p:txBody>
          <a:bodyPr/>
          <a:lstStyle/>
          <a:p>
            <a:pPr marL="0" indent="0">
              <a:lnSpc>
                <a:spcPct val="150000"/>
              </a:lnSpc>
              <a:buFontTx/>
              <a:buNone/>
              <a:defRPr/>
            </a:pPr>
            <a:r>
              <a:rPr lang="en-US" sz="1600" dirty="0" smtClean="0"/>
              <a:t>Common Actions </a:t>
            </a:r>
            <a:endParaRPr lang="en-US" sz="300" b="0" dirty="0" smtClean="0"/>
          </a:p>
          <a:p>
            <a:pPr marL="336550" lvl="1" indent="0">
              <a:buFont typeface="Wingdings" pitchFamily="2" charset="2"/>
              <a:buNone/>
              <a:tabLst>
                <a:tab pos="6464300" algn="l"/>
              </a:tabLst>
              <a:defRPr/>
            </a:pPr>
            <a:r>
              <a:rPr lang="en-US" sz="1600" b="0" dirty="0" smtClean="0">
                <a:cs typeface="Arial" pitchFamily="34" charset="0"/>
              </a:rPr>
              <a:t>Following are the common actions that can be performed in most pipeline positions: </a:t>
            </a:r>
          </a:p>
          <a:p>
            <a:pPr marL="336550" lvl="1" indent="0" algn="ctr">
              <a:buFont typeface="Wingdings" pitchFamily="2" charset="2"/>
              <a:buNone/>
              <a:tabLst>
                <a:tab pos="6464300" algn="l"/>
              </a:tabLst>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17765" name="TextBox 7"/>
          <p:cNvSpPr txBox="1">
            <a:spLocks noChangeArrowheads="1"/>
          </p:cNvSpPr>
          <p:nvPr/>
        </p:nvSpPr>
        <p:spPr bwMode="auto">
          <a:xfrm>
            <a:off x="1809750" y="5181600"/>
            <a:ext cx="3838575" cy="215900"/>
          </a:xfrm>
          <a:prstGeom prst="rect">
            <a:avLst/>
          </a:prstGeom>
          <a:noFill/>
          <a:ln w="9525">
            <a:noFill/>
            <a:miter lim="800000"/>
            <a:headEnd/>
            <a:tailEnd/>
          </a:ln>
        </p:spPr>
        <p:txBody>
          <a:bodyPr>
            <a:spAutoFit/>
          </a:bodyPr>
          <a:lstStyle/>
          <a:p>
            <a:r>
              <a:rPr lang="en-US" sz="800">
                <a:solidFill>
                  <a:srgbClr val="FF0000"/>
                </a:solidFill>
                <a:ea typeface="MS PGothic"/>
                <a:cs typeface="MS PGothic"/>
              </a:rPr>
              <a:t>Table 1.1.3 Common Actions</a:t>
            </a:r>
          </a:p>
        </p:txBody>
      </p:sp>
      <p:graphicFrame>
        <p:nvGraphicFramePr>
          <p:cNvPr id="9" name="Table 8"/>
          <p:cNvGraphicFramePr>
            <a:graphicFrameLocks noGrp="1"/>
          </p:cNvGraphicFramePr>
          <p:nvPr/>
        </p:nvGraphicFramePr>
        <p:xfrm>
          <a:off x="357804" y="2044784"/>
          <a:ext cx="8426451" cy="4008466"/>
        </p:xfrm>
        <a:graphic>
          <a:graphicData uri="http://schemas.openxmlformats.org/drawingml/2006/table">
            <a:tbl>
              <a:tblPr firstRow="1" bandRow="1">
                <a:tableStyleId>{93296810-A885-4BE3-A3E7-6D5BEEA58F35}</a:tableStyleId>
              </a:tblPr>
              <a:tblGrid>
                <a:gridCol w="3572304"/>
                <a:gridCol w="4854147"/>
              </a:tblGrid>
              <a:tr h="327916">
                <a:tc>
                  <a:txBody>
                    <a:bodyPr/>
                    <a:lstStyle/>
                    <a:p>
                      <a:pPr algn="ctr"/>
                      <a:r>
                        <a:rPr lang="en-US" sz="1600" dirty="0" smtClean="0"/>
                        <a:t>Common Actions</a:t>
                      </a:r>
                      <a:endParaRPr lang="en-US" sz="16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smtClean="0"/>
                        <a:t>Description</a:t>
                      </a:r>
                      <a:endParaRPr lang="en-US" sz="16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70233">
                <a:tc>
                  <a:txBody>
                    <a:bodyPr/>
                    <a:lstStyle/>
                    <a:p>
                      <a:r>
                        <a:rPr lang="en-US" sz="1600" dirty="0" smtClean="0"/>
                        <a:t>Auditor Name</a:t>
                      </a:r>
                      <a:endParaRPr lang="en-US" sz="1600"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200" kern="1200" dirty="0" smtClean="0"/>
                        <a:t>Allows the user to change the auditor’s name </a:t>
                      </a:r>
                      <a:endParaRPr lang="en-US" sz="12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32263">
                <a:tc>
                  <a:txBody>
                    <a:bodyPr/>
                    <a:lstStyle/>
                    <a:p>
                      <a:r>
                        <a:rPr lang="en-US" sz="1600" dirty="0" smtClean="0"/>
                        <a:t>Auditor Phone Number</a:t>
                      </a:r>
                      <a:endParaRPr lang="en-US" sz="1600"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200" kern="1200" dirty="0" smtClean="0"/>
                        <a:t>Allows the user to change the auditor's phone number</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6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Input Remarks</a:t>
                      </a:r>
                    </a:p>
                    <a:p>
                      <a:endParaRPr lang="en-US" sz="1600"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200" kern="1200" dirty="0" smtClean="0"/>
                        <a:t>This is an open entry text field that allows the user to add notes, and remarks that are important to the audit report.  The remarks text field is limited to 2500 characters</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98145">
                <a:tc>
                  <a:txBody>
                    <a:bodyPr/>
                    <a:lstStyle/>
                    <a:p>
                      <a:r>
                        <a:rPr lang="en-US" sz="1600" dirty="0" smtClean="0"/>
                        <a:t>Revise Target Date</a:t>
                      </a:r>
                      <a:endParaRPr lang="en-US" sz="1600"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200" kern="1200" dirty="0" smtClean="0"/>
                        <a:t>Allows the user to change the Disposition Target Date</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44155">
                <a:tc>
                  <a:txBody>
                    <a:bodyPr/>
                    <a:lstStyle/>
                    <a:p>
                      <a:r>
                        <a:rPr lang="en-US" sz="1600" dirty="0" smtClean="0"/>
                        <a:t>Reset</a:t>
                      </a:r>
                      <a:endParaRPr lang="en-US" sz="1600"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200" kern="1200" dirty="0" smtClean="0"/>
                        <a:t>This action returns all fields to their value when the screen was accessed. This action does not leave the edit screen</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44155">
                <a:tc>
                  <a:txBody>
                    <a:bodyPr/>
                    <a:lstStyle/>
                    <a:p>
                      <a:r>
                        <a:rPr lang="en-US" sz="1600" dirty="0" smtClean="0"/>
                        <a:t>Cancel</a:t>
                      </a:r>
                      <a:endParaRPr lang="en-US" sz="1600"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200" kern="1200" dirty="0" smtClean="0"/>
                        <a:t>This action cancels any change made to the form and leaves the edit audit screen</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44155">
                <a:tc>
                  <a:txBody>
                    <a:bodyPr/>
                    <a:lstStyle/>
                    <a:p>
                      <a:r>
                        <a:rPr lang="en-US" sz="1600" dirty="0" smtClean="0"/>
                        <a:t>Refresh</a:t>
                      </a:r>
                      <a:endParaRPr lang="en-US" sz="1600"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200" kern="1200" dirty="0" smtClean="0"/>
                        <a:t>This action updates the information with the latest information that has been modified</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117795" name="TextBox 9"/>
          <p:cNvSpPr txBox="1">
            <a:spLocks noChangeArrowheads="1"/>
          </p:cNvSpPr>
          <p:nvPr/>
        </p:nvSpPr>
        <p:spPr bwMode="auto">
          <a:xfrm>
            <a:off x="3362333" y="6109132"/>
            <a:ext cx="3838575" cy="215900"/>
          </a:xfrm>
          <a:prstGeom prst="rect">
            <a:avLst/>
          </a:prstGeom>
          <a:noFill/>
          <a:ln w="9525">
            <a:noFill/>
            <a:miter lim="800000"/>
            <a:headEnd/>
            <a:tailEnd/>
          </a:ln>
        </p:spPr>
        <p:txBody>
          <a:bodyPr>
            <a:spAutoFit/>
          </a:bodyPr>
          <a:lstStyle/>
          <a:p>
            <a:r>
              <a:rPr lang="en-US" sz="800" dirty="0">
                <a:ea typeface="MS PGothic"/>
                <a:cs typeface="MS PGothic"/>
              </a:rPr>
              <a:t>Table  </a:t>
            </a:r>
            <a:r>
              <a:rPr lang="en-US" sz="800" dirty="0" smtClean="0">
                <a:ea typeface="MS PGothic"/>
                <a:cs typeface="MS PGothic"/>
              </a:rPr>
              <a:t>4.2.1.2:  </a:t>
            </a:r>
            <a:r>
              <a:rPr lang="en-US" sz="800" dirty="0">
                <a:ea typeface="MS PGothic"/>
                <a:cs typeface="MS PGothic"/>
              </a:rPr>
              <a:t>Common Actions</a:t>
            </a:r>
          </a:p>
        </p:txBody>
      </p:sp>
      <p:sp>
        <p:nvSpPr>
          <p:cNvPr id="117796"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692B8124-F9CA-465A-8313-72DDCC8C53C7}" type="slidenum">
              <a:rPr lang="en-US" sz="800" smtClean="0"/>
              <a:pPr/>
              <a:t>100</a:t>
            </a:fld>
            <a:endParaRPr lang="en-US" sz="80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755775" y="282575"/>
            <a:ext cx="6092825" cy="717550"/>
          </a:xfrm>
        </p:spPr>
        <p:txBody>
          <a:bodyPr/>
          <a:lstStyle/>
          <a:p>
            <a:r>
              <a:rPr lang="en-US" smtClean="0"/>
              <a:t>Topic One – Common Actions</a:t>
            </a:r>
          </a:p>
        </p:txBody>
      </p:sp>
      <p:sp>
        <p:nvSpPr>
          <p:cNvPr id="12291" name="Rectangle 3"/>
          <p:cNvSpPr>
            <a:spLocks noGrp="1" noChangeArrowheads="1"/>
          </p:cNvSpPr>
          <p:nvPr>
            <p:ph idx="1"/>
          </p:nvPr>
        </p:nvSpPr>
        <p:spPr>
          <a:xfrm>
            <a:off x="279400" y="1220788"/>
            <a:ext cx="8216900" cy="5218112"/>
          </a:xfrm>
        </p:spPr>
        <p:txBody>
          <a:bodyPr/>
          <a:lstStyle/>
          <a:p>
            <a:pPr marL="0" indent="0">
              <a:lnSpc>
                <a:spcPct val="150000"/>
              </a:lnSpc>
              <a:buFontTx/>
              <a:buNone/>
              <a:defRPr/>
            </a:pPr>
            <a:r>
              <a:rPr lang="en-US" sz="1600" dirty="0" smtClean="0"/>
              <a:t>Common Actions</a:t>
            </a:r>
            <a:endParaRPr lang="en-US" sz="300" b="0" dirty="0" smtClean="0"/>
          </a:p>
          <a:p>
            <a:pPr>
              <a:buFontTx/>
              <a:buNone/>
              <a:defRPr/>
            </a:pPr>
            <a:r>
              <a:rPr lang="en-US" sz="1600" b="0" dirty="0" smtClean="0">
                <a:cs typeface="Arial" pitchFamily="34" charset="0"/>
              </a:rPr>
              <a:t>	All other changes or modifications that a CO or Monitor can make on an audit</a:t>
            </a:r>
          </a:p>
          <a:p>
            <a:pPr>
              <a:buFontTx/>
              <a:buNone/>
              <a:defRPr/>
            </a:pPr>
            <a:r>
              <a:rPr lang="en-US" sz="1600" b="0" dirty="0" smtClean="0">
                <a:cs typeface="Arial" pitchFamily="34" charset="0"/>
              </a:rPr>
              <a:t>	depend on the position of the audit in the pipeline.  (For more information on</a:t>
            </a:r>
          </a:p>
          <a:p>
            <a:pPr>
              <a:buFontTx/>
              <a:buNone/>
              <a:defRPr/>
            </a:pPr>
            <a:r>
              <a:rPr lang="en-US" sz="1600" b="0" dirty="0" smtClean="0">
                <a:cs typeface="Arial" pitchFamily="34" charset="0"/>
              </a:rPr>
              <a:t>	the pipeline see the </a:t>
            </a:r>
            <a:r>
              <a:rPr lang="en-US" sz="1600" b="0" dirty="0" smtClean="0">
                <a:cs typeface="Arial" pitchFamily="34" charset="0"/>
                <a:hlinkClick r:id="rId3" action="ppaction://hlinksldjump"/>
              </a:rPr>
              <a:t>CAFU Pipeline </a:t>
            </a:r>
            <a:r>
              <a:rPr lang="en-US" sz="1600" b="0" dirty="0" smtClean="0">
                <a:cs typeface="Arial" pitchFamily="34" charset="0"/>
              </a:rPr>
              <a:t>Module Four Lesson One) </a:t>
            </a:r>
          </a:p>
          <a:p>
            <a:pPr>
              <a:buFontTx/>
              <a:buNone/>
              <a:defRPr/>
            </a:pPr>
            <a:endParaRPr lang="en-US" sz="1600" dirty="0" smtClean="0">
              <a:cs typeface="Arial" pitchFamily="34" charset="0"/>
            </a:endParaRPr>
          </a:p>
          <a:p>
            <a:pPr>
              <a:buFontTx/>
              <a:buNone/>
              <a:defRPr/>
            </a:pPr>
            <a:r>
              <a:rPr lang="en-US" sz="1600" dirty="0" smtClean="0">
                <a:cs typeface="Arial" pitchFamily="34" charset="0"/>
              </a:rPr>
              <a:t>		</a:t>
            </a:r>
            <a:endParaRPr lang="en-US" sz="1600" b="0" dirty="0" smtClean="0">
              <a:cs typeface="Arial" pitchFamily="34" charset="0"/>
            </a:endParaRPr>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p:txBody>
      </p:sp>
      <p:sp>
        <p:nvSpPr>
          <p:cNvPr id="6" name="Rectangle 5">
            <a:hlinkClick r:id="rId4"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pic>
        <p:nvPicPr>
          <p:cNvPr id="118789" name="Picture 6" descr="PPT186.png"/>
          <p:cNvPicPr>
            <a:picLocks noChangeAspect="1"/>
          </p:cNvPicPr>
          <p:nvPr/>
        </p:nvPicPr>
        <p:blipFill>
          <a:blip r:embed="rId5" cstate="print"/>
          <a:srcRect/>
          <a:stretch>
            <a:fillRect/>
          </a:stretch>
        </p:blipFill>
        <p:spPr bwMode="auto">
          <a:xfrm>
            <a:off x="2770255" y="3492974"/>
            <a:ext cx="2943225" cy="476250"/>
          </a:xfrm>
          <a:prstGeom prst="rect">
            <a:avLst/>
          </a:prstGeom>
          <a:noFill/>
          <a:ln w="19050">
            <a:solidFill>
              <a:schemeClr val="accent4"/>
            </a:solidFill>
            <a:miter lim="800000"/>
            <a:headEnd/>
            <a:tailEnd/>
          </a:ln>
        </p:spPr>
      </p:pic>
      <p:sp>
        <p:nvSpPr>
          <p:cNvPr id="118790" name="TextBox 9"/>
          <p:cNvSpPr txBox="1">
            <a:spLocks noChangeArrowheads="1"/>
          </p:cNvSpPr>
          <p:nvPr/>
        </p:nvSpPr>
        <p:spPr bwMode="auto">
          <a:xfrm>
            <a:off x="3026229" y="4103559"/>
            <a:ext cx="23622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4.2.1.3: </a:t>
            </a:r>
            <a:r>
              <a:rPr lang="en-US" sz="800" dirty="0">
                <a:ea typeface="MS PGothic"/>
                <a:cs typeface="MS PGothic"/>
              </a:rPr>
              <a:t>Required </a:t>
            </a:r>
            <a:r>
              <a:rPr lang="en-US" sz="800" dirty="0" smtClean="0">
                <a:ea typeface="MS PGothic"/>
                <a:cs typeface="MS PGothic"/>
              </a:rPr>
              <a:t>Fields Example </a:t>
            </a:r>
            <a:endParaRPr lang="en-US" sz="800" dirty="0">
              <a:ea typeface="MS PGothic"/>
              <a:cs typeface="MS PGothic"/>
            </a:endParaRPr>
          </a:p>
        </p:txBody>
      </p:sp>
      <p:sp>
        <p:nvSpPr>
          <p:cNvPr id="118791"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5E0DFAE8-1C6F-4D3C-8349-C06535829C68}" type="slidenum">
              <a:rPr lang="en-US" sz="800" smtClean="0"/>
              <a:pPr/>
              <a:t>101</a:t>
            </a:fld>
            <a:endParaRPr lang="en-US" sz="800" smtClean="0"/>
          </a:p>
        </p:txBody>
      </p:sp>
      <p:sp>
        <p:nvSpPr>
          <p:cNvPr id="8" name="Rectangle 7"/>
          <p:cNvSpPr/>
          <p:nvPr/>
        </p:nvSpPr>
        <p:spPr>
          <a:xfrm>
            <a:off x="1197427" y="5103949"/>
            <a:ext cx="7260771" cy="461665"/>
          </a:xfrm>
          <a:prstGeom prst="rect">
            <a:avLst/>
          </a:prstGeom>
        </p:spPr>
        <p:txBody>
          <a:bodyPr wrap="square">
            <a:spAutoFit/>
          </a:bodyPr>
          <a:lstStyle/>
          <a:p>
            <a:r>
              <a:rPr lang="en-US" sz="1200" b="1" dirty="0" smtClean="0">
                <a:cs typeface="Arial" pitchFamily="34" charset="0"/>
              </a:rPr>
              <a:t>Note</a:t>
            </a:r>
            <a:r>
              <a:rPr lang="en-US" sz="1200" dirty="0" smtClean="0">
                <a:cs typeface="Arial" pitchFamily="34" charset="0"/>
              </a:rPr>
              <a:t>: An asterisk (*) next to an input field denotes that an input is required before an audit report can be submitted to the next stage in the pipeline. </a:t>
            </a:r>
            <a:endParaRPr lang="en-US" sz="12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755775" y="282575"/>
            <a:ext cx="5965825" cy="717550"/>
          </a:xfrm>
        </p:spPr>
        <p:txBody>
          <a:bodyPr/>
          <a:lstStyle/>
          <a:p>
            <a:r>
              <a:rPr lang="en-US" smtClean="0"/>
              <a:t>Topic Two – Validation Error</a:t>
            </a:r>
          </a:p>
        </p:txBody>
      </p:sp>
      <p:sp>
        <p:nvSpPr>
          <p:cNvPr id="12291" name="Rectangle 3"/>
          <p:cNvSpPr>
            <a:spLocks noGrp="1" noChangeArrowheads="1"/>
          </p:cNvSpPr>
          <p:nvPr>
            <p:ph idx="1"/>
          </p:nvPr>
        </p:nvSpPr>
        <p:spPr>
          <a:xfrm>
            <a:off x="-45364" y="1169988"/>
            <a:ext cx="8928100" cy="2116137"/>
          </a:xfrm>
        </p:spPr>
        <p:txBody>
          <a:bodyPr/>
          <a:lstStyle/>
          <a:p>
            <a:pPr marL="0" indent="0">
              <a:lnSpc>
                <a:spcPct val="150000"/>
              </a:lnSpc>
              <a:buFontTx/>
              <a:buNone/>
              <a:defRPr/>
            </a:pPr>
            <a:r>
              <a:rPr lang="en-US" sz="1600" dirty="0" smtClean="0"/>
              <a:t>Validation Error</a:t>
            </a:r>
          </a:p>
          <a:p>
            <a:pPr marL="914400" indent="-914400">
              <a:lnSpc>
                <a:spcPct val="100000"/>
              </a:lnSpc>
              <a:buFontTx/>
              <a:buNone/>
              <a:defRPr/>
            </a:pPr>
            <a:r>
              <a:rPr lang="en-US" sz="1600" b="0" dirty="0" smtClean="0">
                <a:cs typeface="Arial" pitchFamily="34" charset="0"/>
              </a:rPr>
              <a:t>	A validation error will occur when a user inputs data that does not pass all the required business rules.  The Error message will pop-up (when applicable) and appear at the top of the page. You must correct the problem and pass all business rules to be able to complete the action. </a:t>
            </a:r>
          </a:p>
          <a:p>
            <a:pPr marL="914400" indent="-914400">
              <a:lnSpc>
                <a:spcPct val="150000"/>
              </a:lnSpc>
              <a:buFontTx/>
              <a:buNone/>
              <a:defRPr/>
            </a:pPr>
            <a:r>
              <a:rPr lang="en-US" sz="1600" dirty="0" smtClean="0"/>
              <a:t>	</a:t>
            </a:r>
            <a:endParaRPr lang="en-US" sz="1600" b="0" dirty="0" smtClean="0"/>
          </a:p>
          <a:p>
            <a:pPr marL="0" indent="0">
              <a:lnSpc>
                <a:spcPct val="150000"/>
              </a:lnSpc>
              <a:buFontTx/>
              <a:buNone/>
              <a:defRPr/>
            </a:pPr>
            <a:r>
              <a:rPr lang="en-US" sz="1600" b="0" dirty="0" smtClean="0"/>
              <a:t> </a:t>
            </a:r>
          </a:p>
          <a:p>
            <a:pPr marL="0" indent="0">
              <a:lnSpc>
                <a:spcPct val="150000"/>
              </a:lnSpc>
              <a:buFontTx/>
              <a:buNone/>
              <a:defRPr/>
            </a:pPr>
            <a:r>
              <a:rPr lang="en-US" sz="1600" dirty="0" smtClean="0"/>
              <a:t> </a:t>
            </a:r>
          </a:p>
          <a:p>
            <a:pPr marL="0" indent="0">
              <a:lnSpc>
                <a:spcPct val="150000"/>
              </a:lnSpc>
              <a:buFontTx/>
              <a:buNone/>
              <a:defRPr/>
            </a:pPr>
            <a:endParaRPr lang="en-US" sz="1600" dirty="0" smtClean="0"/>
          </a:p>
          <a:p>
            <a:pPr marL="0" indent="0">
              <a:lnSpc>
                <a:spcPct val="150000"/>
              </a:lnSpc>
              <a:buFontTx/>
              <a:buNone/>
              <a:defRPr/>
            </a:pPr>
            <a:endParaRPr lang="en-US" sz="1600" b="0" dirty="0" smtClean="0"/>
          </a:p>
          <a:p>
            <a:pPr marL="0" indent="0">
              <a:buFontTx/>
              <a:buNone/>
              <a:defRPr/>
            </a:pPr>
            <a:endParaRPr lang="en-US" sz="3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336550" lvl="1" indent="0" algn="ctr">
              <a:buFont typeface="Wingdings" pitchFamily="2" charset="2"/>
              <a:buNone/>
              <a:tabLst>
                <a:tab pos="6464300" algn="l"/>
              </a:tabLst>
              <a:defRPr/>
            </a:pPr>
            <a:endParaRPr lang="en-US" sz="1600" b="0" dirty="0" smtClean="0"/>
          </a:p>
          <a:p>
            <a:pPr marL="336550" lvl="1" indent="0" algn="ctr">
              <a:buFont typeface="Wingdings" pitchFamily="2" charset="2"/>
              <a:buNone/>
              <a:tabLst>
                <a:tab pos="6464300" algn="l"/>
              </a:tabLst>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19813" name="TextBox 11"/>
          <p:cNvSpPr txBox="1">
            <a:spLocks noChangeArrowheads="1"/>
          </p:cNvSpPr>
          <p:nvPr/>
        </p:nvSpPr>
        <p:spPr bwMode="auto">
          <a:xfrm>
            <a:off x="3400857" y="5168093"/>
            <a:ext cx="311785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4.2.2.1:Validation </a:t>
            </a:r>
            <a:r>
              <a:rPr lang="en-US" sz="800" dirty="0">
                <a:ea typeface="MS PGothic"/>
                <a:cs typeface="MS PGothic"/>
              </a:rPr>
              <a:t>Error</a:t>
            </a:r>
          </a:p>
        </p:txBody>
      </p:sp>
      <p:grpSp>
        <p:nvGrpSpPr>
          <p:cNvPr id="9" name="Group 8"/>
          <p:cNvGrpSpPr/>
          <p:nvPr/>
        </p:nvGrpSpPr>
        <p:grpSpPr>
          <a:xfrm>
            <a:off x="1938132" y="2812597"/>
            <a:ext cx="5999920" cy="2389619"/>
            <a:chOff x="1938132" y="2812597"/>
            <a:chExt cx="5999920" cy="2389619"/>
          </a:xfrm>
        </p:grpSpPr>
        <p:pic>
          <p:nvPicPr>
            <p:cNvPr id="119814" name="Picture 6"/>
            <p:cNvPicPr>
              <a:picLocks noChangeAspect="1" noChangeArrowheads="1"/>
            </p:cNvPicPr>
            <p:nvPr/>
          </p:nvPicPr>
          <p:blipFill>
            <a:blip r:embed="rId4" cstate="print"/>
            <a:srcRect/>
            <a:stretch>
              <a:fillRect/>
            </a:stretch>
          </p:blipFill>
          <p:spPr bwMode="auto">
            <a:xfrm>
              <a:off x="1976438" y="2812597"/>
              <a:ext cx="5519737" cy="1762125"/>
            </a:xfrm>
            <a:prstGeom prst="rect">
              <a:avLst/>
            </a:prstGeom>
            <a:noFill/>
            <a:ln w="19050">
              <a:solidFill>
                <a:schemeClr val="accent4"/>
              </a:solidFill>
              <a:miter lim="800000"/>
              <a:headEnd/>
              <a:tailEnd/>
            </a:ln>
          </p:spPr>
        </p:pic>
        <p:pic>
          <p:nvPicPr>
            <p:cNvPr id="119815" name="Picture 7"/>
            <p:cNvPicPr>
              <a:picLocks noChangeAspect="1" noChangeArrowheads="1"/>
            </p:cNvPicPr>
            <p:nvPr/>
          </p:nvPicPr>
          <p:blipFill>
            <a:blip r:embed="rId5" cstate="print"/>
            <a:srcRect/>
            <a:stretch>
              <a:fillRect/>
            </a:stretch>
          </p:blipFill>
          <p:spPr bwMode="auto">
            <a:xfrm>
              <a:off x="1938132" y="4621191"/>
              <a:ext cx="5999920" cy="581025"/>
            </a:xfrm>
            <a:prstGeom prst="rect">
              <a:avLst/>
            </a:prstGeom>
            <a:noFill/>
            <a:ln w="9525">
              <a:noFill/>
              <a:miter lim="800000"/>
              <a:headEnd/>
              <a:tailEnd/>
            </a:ln>
          </p:spPr>
        </p:pic>
      </p:grpSp>
      <p:sp>
        <p:nvSpPr>
          <p:cNvPr id="119816"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593BD3AB-B710-432B-8AC8-EE82167DF869}" type="slidenum">
              <a:rPr lang="en-US" sz="800" smtClean="0"/>
              <a:pPr/>
              <a:t>102</a:t>
            </a:fld>
            <a:endParaRPr lang="en-US" sz="80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1755775" y="320675"/>
            <a:ext cx="7388225" cy="695325"/>
          </a:xfrm>
        </p:spPr>
        <p:txBody>
          <a:bodyPr/>
          <a:lstStyle/>
          <a:p>
            <a:r>
              <a:rPr lang="en-US" smtClean="0"/>
              <a:t>Module Four – Lesson Two - Review</a:t>
            </a:r>
          </a:p>
        </p:txBody>
      </p:sp>
      <p:sp>
        <p:nvSpPr>
          <p:cNvPr id="120835" name="TextBox 9"/>
          <p:cNvSpPr txBox="1">
            <a:spLocks noChangeArrowheads="1"/>
          </p:cNvSpPr>
          <p:nvPr/>
        </p:nvSpPr>
        <p:spPr bwMode="auto">
          <a:xfrm>
            <a:off x="128588" y="1420813"/>
            <a:ext cx="4813300" cy="581025"/>
          </a:xfrm>
          <a:prstGeom prst="rect">
            <a:avLst/>
          </a:prstGeom>
          <a:noFill/>
          <a:ln w="9525">
            <a:noFill/>
            <a:miter lim="800000"/>
            <a:headEnd/>
            <a:tailEnd/>
          </a:ln>
        </p:spPr>
        <p:txBody>
          <a:bodyPr>
            <a:spAutoFit/>
          </a:bodyPr>
          <a:lstStyle/>
          <a:p>
            <a:pPr eaLnBrk="0" hangingPunct="0"/>
            <a:r>
              <a:rPr lang="en-US" sz="1600" b="1"/>
              <a:t>Lesson Two Covered the Following Topics:</a:t>
            </a:r>
          </a:p>
          <a:p>
            <a:pPr eaLnBrk="0" hangingPunct="0"/>
            <a:endParaRPr lang="en-US" sz="1600" b="1">
              <a:ea typeface="MS PGothic"/>
              <a:cs typeface="MS PGothic"/>
            </a:endParaRPr>
          </a:p>
        </p:txBody>
      </p:sp>
      <p:sp>
        <p:nvSpPr>
          <p:cNvPr id="120836"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02CEF213-1706-45D1-95F5-804DCFC752FC}" type="slidenum">
              <a:rPr lang="en-US" sz="800" smtClean="0"/>
              <a:pPr/>
              <a:t>103</a:t>
            </a:fld>
            <a:endParaRPr lang="en-US" sz="800" smtClean="0"/>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7" name="Group 13"/>
          <p:cNvGraphicFramePr>
            <a:graphicFrameLocks noGrp="1"/>
          </p:cNvGraphicFramePr>
          <p:nvPr/>
        </p:nvGraphicFramePr>
        <p:xfrm>
          <a:off x="479425" y="2060575"/>
          <a:ext cx="6986588" cy="1463676"/>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Common Actions</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Two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Validation Error</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755775" y="292100"/>
            <a:ext cx="7388225" cy="695325"/>
          </a:xfrm>
        </p:spPr>
        <p:txBody>
          <a:bodyPr/>
          <a:lstStyle/>
          <a:p>
            <a:r>
              <a:rPr lang="en-US" smtClean="0"/>
              <a:t>Lesson Three – Searching for Audits</a:t>
            </a:r>
          </a:p>
        </p:txBody>
      </p:sp>
      <p:sp>
        <p:nvSpPr>
          <p:cNvPr id="121859"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4FA5DEE3-877A-4E53-AB5B-4D26250A2D75}" type="slidenum">
              <a:rPr lang="en-US" sz="800" smtClean="0"/>
              <a:pPr/>
              <a:t>104</a:t>
            </a:fld>
            <a:endParaRPr lang="en-US" sz="800" smtClean="0"/>
          </a:p>
        </p:txBody>
      </p:sp>
      <p:sp>
        <p:nvSpPr>
          <p:cNvPr id="121860" name="Rectangle 2"/>
          <p:cNvSpPr txBox="1">
            <a:spLocks noChangeArrowheads="1"/>
          </p:cNvSpPr>
          <p:nvPr/>
        </p:nvSpPr>
        <p:spPr bwMode="auto">
          <a:xfrm>
            <a:off x="1016000" y="2692400"/>
            <a:ext cx="6946900" cy="695325"/>
          </a:xfrm>
          <a:prstGeom prst="rect">
            <a:avLst/>
          </a:prstGeom>
          <a:noFill/>
          <a:ln w="9525">
            <a:noFill/>
            <a:miter lim="800000"/>
            <a:headEnd/>
            <a:tailEnd/>
          </a:ln>
        </p:spPr>
        <p:txBody>
          <a:bodyPr anchor="ctr"/>
          <a:lstStyle/>
          <a:p>
            <a:pPr algn="ctr" eaLnBrk="0" hangingPunct="0"/>
            <a:r>
              <a:rPr lang="en-US" sz="4000" b="1"/>
              <a:t>Lesson Three </a:t>
            </a:r>
          </a:p>
          <a:p>
            <a:pPr algn="ctr" eaLnBrk="0" hangingPunct="0"/>
            <a:endParaRPr lang="en-US" sz="4000" b="1"/>
          </a:p>
          <a:p>
            <a:pPr algn="ctr" eaLnBrk="0" hangingPunct="0"/>
            <a:r>
              <a:rPr lang="en-US" sz="2400" b="1"/>
              <a:t>Searching for Audits</a:t>
            </a:r>
          </a:p>
          <a:p>
            <a:pPr eaLnBrk="0" hangingPunct="0"/>
            <a:endParaRPr lang="en-US" b="1"/>
          </a:p>
        </p:txBody>
      </p:sp>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755775" y="292100"/>
            <a:ext cx="7388225" cy="695325"/>
          </a:xfrm>
        </p:spPr>
        <p:txBody>
          <a:bodyPr/>
          <a:lstStyle/>
          <a:p>
            <a:r>
              <a:rPr lang="en-US" smtClean="0"/>
              <a:t>Lesson Three – Topics</a:t>
            </a:r>
          </a:p>
        </p:txBody>
      </p:sp>
      <p:sp>
        <p:nvSpPr>
          <p:cNvPr id="122883"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EEBCC509-CA92-435A-8894-97CA4A77EC50}" type="slidenum">
              <a:rPr lang="en-US" sz="800" smtClean="0"/>
              <a:pPr/>
              <a:t>105</a:t>
            </a:fld>
            <a:endParaRPr lang="en-US" sz="800" smtClean="0"/>
          </a:p>
        </p:txBody>
      </p:sp>
      <p:sp>
        <p:nvSpPr>
          <p:cNvPr id="122884" name="TextBox 9"/>
          <p:cNvSpPr txBox="1">
            <a:spLocks noChangeArrowheads="1"/>
          </p:cNvSpPr>
          <p:nvPr/>
        </p:nvSpPr>
        <p:spPr bwMode="auto">
          <a:xfrm>
            <a:off x="128588" y="1420813"/>
            <a:ext cx="4222750" cy="338137"/>
          </a:xfrm>
          <a:prstGeom prst="rect">
            <a:avLst/>
          </a:prstGeom>
          <a:noFill/>
          <a:ln w="9525">
            <a:noFill/>
            <a:miter lim="800000"/>
            <a:headEnd/>
            <a:tailEnd/>
          </a:ln>
        </p:spPr>
        <p:txBody>
          <a:bodyPr>
            <a:spAutoFit/>
          </a:bodyPr>
          <a:lstStyle/>
          <a:p>
            <a:pPr eaLnBrk="0" hangingPunct="0">
              <a:tabLst>
                <a:tab pos="3086100" algn="l"/>
              </a:tabLst>
            </a:pPr>
            <a:r>
              <a:rPr lang="en-US" sz="1600" b="1">
                <a:ea typeface="MS PGothic"/>
                <a:cs typeface="MS PGothic"/>
              </a:rPr>
              <a:t>Lesson </a:t>
            </a:r>
            <a:r>
              <a:rPr lang="en-US" sz="1600" b="1"/>
              <a:t>Three </a:t>
            </a:r>
            <a:r>
              <a:rPr lang="en-US" sz="1600" b="1">
                <a:ea typeface="MS PGothic"/>
                <a:cs typeface="MS PGothic"/>
              </a:rPr>
              <a:t>Topics</a:t>
            </a:r>
          </a:p>
        </p:txBody>
      </p:sp>
      <p:graphicFrame>
        <p:nvGraphicFramePr>
          <p:cNvPr id="7181" name="Group 13"/>
          <p:cNvGraphicFramePr>
            <a:graphicFrameLocks noGrp="1"/>
          </p:cNvGraphicFramePr>
          <p:nvPr/>
        </p:nvGraphicFramePr>
        <p:xfrm>
          <a:off x="479425" y="2060575"/>
          <a:ext cx="6986588" cy="2195514"/>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Searching for Audits Overview</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Two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Using the Search Screen</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Three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Search Results</a:t>
                      </a:r>
                    </a:p>
                  </a:txBody>
                  <a:tcPr horzOverflow="overflow">
                    <a:lnL>
                      <a:noFill/>
                    </a:lnL>
                    <a:lnR>
                      <a:noFill/>
                    </a:lnR>
                    <a:lnT>
                      <a:noFill/>
                    </a:lnT>
                    <a:lnB>
                      <a:noFill/>
                    </a:lnB>
                    <a:lnTlToBr>
                      <a:noFill/>
                    </a:lnTlToBr>
                    <a:lnBlToTr>
                      <a:noFill/>
                    </a:lnBlToTr>
                    <a:noFill/>
                  </a:tcPr>
                </a:tc>
              </a:tr>
            </a:tbl>
          </a:graphicData>
        </a:graphic>
      </p:graphicFrame>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1755775" y="282575"/>
            <a:ext cx="6931025" cy="717550"/>
          </a:xfrm>
        </p:spPr>
        <p:txBody>
          <a:bodyPr/>
          <a:lstStyle/>
          <a:p>
            <a:r>
              <a:rPr lang="en-US" smtClean="0"/>
              <a:t>Topic One – Searching for Audits Overview</a:t>
            </a:r>
          </a:p>
        </p:txBody>
      </p:sp>
      <p:sp>
        <p:nvSpPr>
          <p:cNvPr id="12291" name="Rectangle 3"/>
          <p:cNvSpPr>
            <a:spLocks noGrp="1" noChangeArrowheads="1"/>
          </p:cNvSpPr>
          <p:nvPr>
            <p:ph type="body" idx="4294967295"/>
          </p:nvPr>
        </p:nvSpPr>
        <p:spPr>
          <a:xfrm>
            <a:off x="279400" y="1220788"/>
            <a:ext cx="8216900" cy="1827212"/>
          </a:xfrm>
        </p:spPr>
        <p:txBody>
          <a:bodyPr/>
          <a:lstStyle/>
          <a:p>
            <a:pPr marL="0" indent="0">
              <a:lnSpc>
                <a:spcPct val="150000"/>
              </a:lnSpc>
              <a:buFontTx/>
              <a:buNone/>
              <a:defRPr/>
            </a:pPr>
            <a:r>
              <a:rPr lang="en-US" sz="1600" dirty="0" smtClean="0"/>
              <a:t>Searching for Audits Overview</a:t>
            </a:r>
          </a:p>
          <a:p>
            <a:pPr>
              <a:lnSpc>
                <a:spcPct val="100000"/>
              </a:lnSpc>
              <a:buFontTx/>
              <a:buNone/>
              <a:defRPr/>
            </a:pPr>
            <a:r>
              <a:rPr lang="en-US" sz="1600" b="0" dirty="0" smtClean="0">
                <a:cs typeface="Arial" pitchFamily="34" charset="0"/>
              </a:rPr>
              <a:t>	CAFU has a convenient way of locating audits that you may be interested in. A search can be performed based on one or more criteria. The Search feature can be accessed from the My Work screen or the Audits screen. </a:t>
            </a:r>
          </a:p>
          <a:p>
            <a:pPr>
              <a:buFontTx/>
              <a:buNone/>
              <a:defRPr/>
            </a:pPr>
            <a:endParaRPr lang="en-US" sz="1600" b="0" dirty="0" smtClean="0">
              <a:cs typeface="Arial" pitchFamily="34" charset="0"/>
            </a:endParaRPr>
          </a:p>
          <a:p>
            <a:pPr>
              <a:buFontTx/>
              <a:buNone/>
              <a:defRPr/>
            </a:pPr>
            <a:r>
              <a:rPr lang="en-US" sz="1600" b="0" dirty="0" smtClean="0">
                <a:cs typeface="Arial" pitchFamily="34" charset="0"/>
              </a:rPr>
              <a:t>From My Work Screen: </a:t>
            </a:r>
          </a:p>
          <a:p>
            <a:pPr>
              <a:buFontTx/>
              <a:buNone/>
              <a:defRPr/>
            </a:pPr>
            <a:r>
              <a:rPr lang="en-US" sz="1600" b="0" dirty="0" smtClean="0">
                <a:cs typeface="Arial" pitchFamily="34" charset="0"/>
              </a:rPr>
              <a:t> </a:t>
            </a:r>
          </a:p>
          <a:p>
            <a:pPr marL="0" indent="0">
              <a:lnSpc>
                <a:spcPct val="150000"/>
              </a:lnSpc>
              <a:buFontTx/>
              <a:buNone/>
              <a:defRPr/>
            </a:pPr>
            <a:endParaRPr lang="en-US" sz="1600" dirty="0" smtClean="0"/>
          </a:p>
          <a:p>
            <a:pPr marL="0" indent="0">
              <a:buFontTx/>
              <a:buNone/>
              <a:defRPr/>
            </a:pPr>
            <a:endParaRPr lang="en-US" sz="300" b="0" dirty="0" smtClean="0"/>
          </a:p>
          <a:p>
            <a:pPr marL="400050" lvl="1" indent="0">
              <a:buFont typeface="Wingdings" pitchFamily="2" charset="2"/>
              <a:buNone/>
              <a:defRPr/>
            </a:pPr>
            <a:endParaRPr lang="en-US" sz="1600" b="0" dirty="0" smtClean="0"/>
          </a:p>
          <a:p>
            <a:pPr marL="336550" lvl="1" indent="0" algn="ctr">
              <a:buFont typeface="Wingdings" pitchFamily="2" charset="2"/>
              <a:buNone/>
              <a:tabLst>
                <a:tab pos="6464300" algn="l"/>
              </a:tabLst>
              <a:defRPr/>
            </a:pPr>
            <a:endParaRPr lang="en-US" sz="1600" b="0" dirty="0" smtClean="0"/>
          </a:p>
          <a:p>
            <a:pPr marL="336550" lvl="1" indent="0" algn="ctr">
              <a:buFont typeface="Wingdings" pitchFamily="2" charset="2"/>
              <a:buNone/>
              <a:tabLst>
                <a:tab pos="6464300" algn="l"/>
              </a:tabLst>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p:txBody>
      </p:sp>
      <p:sp>
        <p:nvSpPr>
          <p:cNvPr id="123908"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D8481A61-56B5-4641-A8B7-854B5177A517}" type="slidenum">
              <a:rPr lang="en-US" sz="800" smtClean="0"/>
              <a:pPr/>
              <a:t>106</a:t>
            </a:fld>
            <a:endParaRPr lang="en-US" sz="80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23910" name="Rectangle 1"/>
          <p:cNvSpPr>
            <a:spLocks noChangeArrowheads="1"/>
          </p:cNvSpPr>
          <p:nvPr/>
        </p:nvSpPr>
        <p:spPr bwMode="auto">
          <a:xfrm>
            <a:off x="406627" y="3996645"/>
            <a:ext cx="2068512" cy="339725"/>
          </a:xfrm>
          <a:prstGeom prst="rect">
            <a:avLst/>
          </a:prstGeom>
          <a:noFill/>
          <a:ln w="9525">
            <a:noFill/>
            <a:miter lim="800000"/>
            <a:headEnd/>
            <a:tailEnd/>
          </a:ln>
        </p:spPr>
        <p:txBody>
          <a:bodyPr wrap="none" anchor="ctr">
            <a:spAutoFit/>
          </a:bodyPr>
          <a:lstStyle/>
          <a:p>
            <a:r>
              <a:rPr lang="en-US" sz="1600" dirty="0">
                <a:cs typeface="Times New Roman" pitchFamily="18" charset="0"/>
              </a:rPr>
              <a:t>From Audits screen: </a:t>
            </a:r>
            <a:endParaRPr lang="en-US" sz="1600" dirty="0"/>
          </a:p>
        </p:txBody>
      </p:sp>
      <p:sp>
        <p:nvSpPr>
          <p:cNvPr id="123911" name="Rectangle 22"/>
          <p:cNvSpPr>
            <a:spLocks noChangeArrowheads="1"/>
          </p:cNvSpPr>
          <p:nvPr/>
        </p:nvSpPr>
        <p:spPr bwMode="auto">
          <a:xfrm>
            <a:off x="1948316" y="5444446"/>
            <a:ext cx="6572250" cy="276999"/>
          </a:xfrm>
          <a:prstGeom prst="rect">
            <a:avLst/>
          </a:prstGeom>
          <a:noFill/>
          <a:ln w="9525">
            <a:noFill/>
            <a:miter lim="800000"/>
            <a:headEnd/>
            <a:tailEnd/>
          </a:ln>
        </p:spPr>
        <p:txBody>
          <a:bodyPr>
            <a:spAutoFit/>
          </a:bodyPr>
          <a:lstStyle/>
          <a:p>
            <a:r>
              <a:rPr lang="en-US" sz="1200" b="1" dirty="0"/>
              <a:t>Note</a:t>
            </a:r>
            <a:r>
              <a:rPr lang="en-US" sz="1200" dirty="0"/>
              <a:t>: Add audit is only available to CMO, MC and District Monitors. </a:t>
            </a:r>
          </a:p>
        </p:txBody>
      </p:sp>
      <p:grpSp>
        <p:nvGrpSpPr>
          <p:cNvPr id="14" name="Group 13"/>
          <p:cNvGrpSpPr/>
          <p:nvPr/>
        </p:nvGrpSpPr>
        <p:grpSpPr>
          <a:xfrm>
            <a:off x="1135743" y="3130550"/>
            <a:ext cx="6532563" cy="361950"/>
            <a:chOff x="1135743" y="3130550"/>
            <a:chExt cx="6532563" cy="361950"/>
          </a:xfrm>
        </p:grpSpPr>
        <p:pic>
          <p:nvPicPr>
            <p:cNvPr id="123913" name="Picture 24" descr="PPT1A2.png"/>
            <p:cNvPicPr>
              <a:picLocks noChangeAspect="1"/>
            </p:cNvPicPr>
            <p:nvPr/>
          </p:nvPicPr>
          <p:blipFill>
            <a:blip r:embed="rId4" cstate="print"/>
            <a:srcRect/>
            <a:stretch>
              <a:fillRect/>
            </a:stretch>
          </p:blipFill>
          <p:spPr bwMode="auto">
            <a:xfrm>
              <a:off x="1135743" y="3130550"/>
              <a:ext cx="6532563" cy="361950"/>
            </a:xfrm>
            <a:prstGeom prst="rect">
              <a:avLst/>
            </a:prstGeom>
            <a:noFill/>
            <a:ln w="12700">
              <a:solidFill>
                <a:schemeClr val="tx1"/>
              </a:solidFill>
              <a:miter lim="800000"/>
              <a:headEnd/>
              <a:tailEnd/>
            </a:ln>
          </p:spPr>
        </p:pic>
        <p:sp>
          <p:nvSpPr>
            <p:cNvPr id="123914" name="Rectangle 28"/>
            <p:cNvSpPr>
              <a:spLocks noChangeArrowheads="1"/>
            </p:cNvSpPr>
            <p:nvPr/>
          </p:nvSpPr>
          <p:spPr bwMode="auto">
            <a:xfrm>
              <a:off x="6046406" y="3168501"/>
              <a:ext cx="896652" cy="276447"/>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sp>
        <p:nvSpPr>
          <p:cNvPr id="123915" name="TextBox 11"/>
          <p:cNvSpPr txBox="1">
            <a:spLocks noChangeArrowheads="1"/>
          </p:cNvSpPr>
          <p:nvPr/>
        </p:nvSpPr>
        <p:spPr bwMode="auto">
          <a:xfrm>
            <a:off x="2797183" y="3542847"/>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4.3.1.1: </a:t>
            </a:r>
            <a:r>
              <a:rPr lang="en-US" sz="800" dirty="0">
                <a:ea typeface="MS PGothic"/>
                <a:cs typeface="MS PGothic"/>
              </a:rPr>
              <a:t>Search Criteria window</a:t>
            </a:r>
          </a:p>
        </p:txBody>
      </p:sp>
      <p:sp>
        <p:nvSpPr>
          <p:cNvPr id="123916" name="TextBox 11"/>
          <p:cNvSpPr txBox="1">
            <a:spLocks noChangeArrowheads="1"/>
          </p:cNvSpPr>
          <p:nvPr/>
        </p:nvSpPr>
        <p:spPr bwMode="auto">
          <a:xfrm>
            <a:off x="2886991" y="4759321"/>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4.3.1.2</a:t>
            </a:r>
            <a:r>
              <a:rPr lang="en-US" sz="800" dirty="0">
                <a:ea typeface="MS PGothic"/>
                <a:cs typeface="MS PGothic"/>
              </a:rPr>
              <a:t>: Search Criteria window</a:t>
            </a:r>
          </a:p>
        </p:txBody>
      </p:sp>
      <p:grpSp>
        <p:nvGrpSpPr>
          <p:cNvPr id="15" name="Group 14"/>
          <p:cNvGrpSpPr/>
          <p:nvPr/>
        </p:nvGrpSpPr>
        <p:grpSpPr>
          <a:xfrm>
            <a:off x="1348016" y="4396014"/>
            <a:ext cx="6475413" cy="257175"/>
            <a:chOff x="1348016" y="4396014"/>
            <a:chExt cx="6475413" cy="257175"/>
          </a:xfrm>
        </p:grpSpPr>
        <p:pic>
          <p:nvPicPr>
            <p:cNvPr id="123912" name="Picture 23" descr="PPT1A0.png"/>
            <p:cNvPicPr>
              <a:picLocks noChangeAspect="1"/>
            </p:cNvPicPr>
            <p:nvPr/>
          </p:nvPicPr>
          <p:blipFill>
            <a:blip r:embed="rId5" cstate="print"/>
            <a:srcRect/>
            <a:stretch>
              <a:fillRect/>
            </a:stretch>
          </p:blipFill>
          <p:spPr bwMode="auto">
            <a:xfrm>
              <a:off x="1348016" y="4396014"/>
              <a:ext cx="6475413" cy="257175"/>
            </a:xfrm>
            <a:prstGeom prst="rect">
              <a:avLst/>
            </a:prstGeom>
            <a:noFill/>
            <a:ln w="9525">
              <a:noFill/>
              <a:miter lim="800000"/>
              <a:headEnd/>
              <a:tailEnd/>
            </a:ln>
          </p:spPr>
        </p:pic>
        <p:sp>
          <p:nvSpPr>
            <p:cNvPr id="13" name="Rectangle 28"/>
            <p:cNvSpPr>
              <a:spLocks noChangeArrowheads="1"/>
            </p:cNvSpPr>
            <p:nvPr/>
          </p:nvSpPr>
          <p:spPr bwMode="auto">
            <a:xfrm flipV="1">
              <a:off x="7044578" y="4423142"/>
              <a:ext cx="740228" cy="202017"/>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1755775" y="282575"/>
            <a:ext cx="7388225" cy="717550"/>
          </a:xfrm>
        </p:spPr>
        <p:txBody>
          <a:bodyPr/>
          <a:lstStyle/>
          <a:p>
            <a:r>
              <a:rPr lang="en-US" smtClean="0"/>
              <a:t>Topic Two – Using the Search Screen</a:t>
            </a:r>
          </a:p>
        </p:txBody>
      </p:sp>
      <p:sp>
        <p:nvSpPr>
          <p:cNvPr id="124931" name="TextBox 11"/>
          <p:cNvSpPr txBox="1">
            <a:spLocks noChangeArrowheads="1"/>
          </p:cNvSpPr>
          <p:nvPr/>
        </p:nvSpPr>
        <p:spPr bwMode="auto">
          <a:xfrm>
            <a:off x="5429398" y="4880529"/>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4.3.2.1: </a:t>
            </a:r>
            <a:r>
              <a:rPr lang="en-US" sz="800" dirty="0">
                <a:ea typeface="MS PGothic"/>
                <a:cs typeface="MS PGothic"/>
              </a:rPr>
              <a:t>Search Criteria window</a:t>
            </a:r>
          </a:p>
        </p:txBody>
      </p:sp>
      <p:sp>
        <p:nvSpPr>
          <p:cNvPr id="124932"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C79E3858-753D-43C1-A66F-B9C22BDA481A}" type="slidenum">
              <a:rPr lang="en-US" sz="800">
                <a:solidFill>
                  <a:schemeClr val="bg1"/>
                </a:solidFill>
              </a:rPr>
              <a:pPr algn="r"/>
              <a:t>107</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36294" y="1220788"/>
            <a:ext cx="8216900" cy="430212"/>
          </a:xfrm>
          <a:prstGeom prst="rect">
            <a:avLst/>
          </a:prstGeom>
          <a:noFill/>
          <a:ln w="9525">
            <a:noFill/>
            <a:miter lim="800000"/>
            <a:headEnd/>
            <a:tailEnd/>
          </a:ln>
        </p:spPr>
        <p:txBody>
          <a:bodyPr/>
          <a:lstStyle/>
          <a:p>
            <a:pPr>
              <a:defRPr/>
            </a:pPr>
            <a:r>
              <a:rPr lang="en-US" sz="1600" b="1" kern="0" dirty="0"/>
              <a:t>Using the Search Screen</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124935" name="Text Box 18"/>
          <p:cNvSpPr txBox="1">
            <a:spLocks noChangeArrowheads="1"/>
          </p:cNvSpPr>
          <p:nvPr/>
        </p:nvSpPr>
        <p:spPr bwMode="auto">
          <a:xfrm>
            <a:off x="271382" y="1653210"/>
            <a:ext cx="2695101" cy="646331"/>
          </a:xfrm>
          <a:prstGeom prst="rect">
            <a:avLst/>
          </a:prstGeom>
          <a:noFill/>
          <a:ln w="9525">
            <a:noFill/>
            <a:miter lim="800000"/>
            <a:headEnd/>
            <a:tailEnd/>
          </a:ln>
        </p:spPr>
        <p:txBody>
          <a:bodyPr wrap="square">
            <a:spAutoFit/>
          </a:bodyPr>
          <a:lstStyle/>
          <a:p>
            <a:r>
              <a:rPr lang="en-US" sz="1200" dirty="0"/>
              <a:t>The search screen allows you to filter the audits in My Work or Workgroup Audits based on one or more </a:t>
            </a:r>
            <a:r>
              <a:rPr lang="en-US" sz="1200" dirty="0" smtClean="0"/>
              <a:t>criteria.</a:t>
            </a:r>
            <a:endParaRPr lang="en-US" sz="1200" dirty="0">
              <a:solidFill>
                <a:srgbClr val="000000"/>
              </a:solidFill>
            </a:endParaRPr>
          </a:p>
        </p:txBody>
      </p:sp>
      <p:sp>
        <p:nvSpPr>
          <p:cNvPr id="124939" name="Rectangle 1"/>
          <p:cNvSpPr>
            <a:spLocks noChangeArrowheads="1"/>
          </p:cNvSpPr>
          <p:nvPr/>
        </p:nvSpPr>
        <p:spPr bwMode="auto">
          <a:xfrm>
            <a:off x="1786335" y="5592770"/>
            <a:ext cx="5560841" cy="461665"/>
          </a:xfrm>
          <a:prstGeom prst="rect">
            <a:avLst/>
          </a:prstGeom>
          <a:noFill/>
          <a:ln w="9525">
            <a:noFill/>
            <a:miter lim="800000"/>
            <a:headEnd/>
            <a:tailEnd/>
          </a:ln>
        </p:spPr>
        <p:txBody>
          <a:bodyPr wrap="square" anchor="ctr">
            <a:spAutoFit/>
          </a:bodyPr>
          <a:lstStyle/>
          <a:p>
            <a:pPr algn="just"/>
            <a:r>
              <a:rPr lang="en-US" sz="1200" b="1" dirty="0">
                <a:cs typeface="Times New Roman" pitchFamily="18" charset="0"/>
              </a:rPr>
              <a:t>Note</a:t>
            </a:r>
            <a:r>
              <a:rPr lang="en-US" sz="1200" b="1" dirty="0" smtClean="0">
                <a:cs typeface="Times New Roman" pitchFamily="18" charset="0"/>
              </a:rPr>
              <a:t>: </a:t>
            </a:r>
            <a:r>
              <a:rPr lang="en-US" sz="1200" dirty="0" smtClean="0">
                <a:cs typeface="Times New Roman" pitchFamily="18" charset="0"/>
              </a:rPr>
              <a:t>Monitors </a:t>
            </a:r>
            <a:r>
              <a:rPr lang="en-US" sz="1200" dirty="0">
                <a:cs typeface="Times New Roman" pitchFamily="18" charset="0"/>
              </a:rPr>
              <a:t>have more criteria, such as </a:t>
            </a:r>
            <a:r>
              <a:rPr lang="en-US" sz="1200" dirty="0" err="1">
                <a:cs typeface="Times New Roman" pitchFamily="18" charset="0"/>
              </a:rPr>
              <a:t>DoDAAC</a:t>
            </a:r>
            <a:r>
              <a:rPr lang="en-US" sz="1200" dirty="0">
                <a:cs typeface="Times New Roman" pitchFamily="18" charset="0"/>
              </a:rPr>
              <a:t> and CO, </a:t>
            </a:r>
            <a:r>
              <a:rPr lang="en-US" sz="1200" dirty="0" smtClean="0">
                <a:cs typeface="Times New Roman" pitchFamily="18" charset="0"/>
              </a:rPr>
              <a:t>for finding </a:t>
            </a:r>
            <a:r>
              <a:rPr lang="en-US" sz="1200" dirty="0">
                <a:cs typeface="Times New Roman" pitchFamily="18" charset="0"/>
              </a:rPr>
              <a:t>audits. </a:t>
            </a:r>
            <a:endParaRPr lang="en-US" sz="1200" dirty="0" smtClean="0">
              <a:cs typeface="Times New Roman" pitchFamily="18" charset="0"/>
            </a:endParaRPr>
          </a:p>
          <a:p>
            <a:pPr algn="just"/>
            <a:r>
              <a:rPr lang="en-US" sz="1200" dirty="0" smtClean="0">
                <a:cs typeface="Times New Roman" pitchFamily="18" charset="0"/>
              </a:rPr>
              <a:t>These </a:t>
            </a:r>
            <a:r>
              <a:rPr lang="en-US" sz="1200" dirty="0">
                <a:cs typeface="Times New Roman" pitchFamily="18" charset="0"/>
              </a:rPr>
              <a:t>options help </a:t>
            </a:r>
            <a:r>
              <a:rPr lang="en-US" sz="1200" dirty="0" smtClean="0">
                <a:cs typeface="Times New Roman" pitchFamily="18" charset="0"/>
              </a:rPr>
              <a:t>find </a:t>
            </a:r>
            <a:r>
              <a:rPr lang="en-US" sz="1200" dirty="0">
                <a:cs typeface="Times New Roman" pitchFamily="18" charset="0"/>
              </a:rPr>
              <a:t>audits assigned to specific </a:t>
            </a:r>
            <a:r>
              <a:rPr lang="en-US" sz="1200" dirty="0" err="1">
                <a:cs typeface="Times New Roman" pitchFamily="18" charset="0"/>
              </a:rPr>
              <a:t>COs.</a:t>
            </a:r>
            <a:r>
              <a:rPr lang="en-US" sz="1200" dirty="0">
                <a:cs typeface="Times New Roman" pitchFamily="18" charset="0"/>
              </a:rPr>
              <a:t> </a:t>
            </a:r>
            <a:endParaRPr lang="en-US" dirty="0"/>
          </a:p>
        </p:txBody>
      </p:sp>
      <p:grpSp>
        <p:nvGrpSpPr>
          <p:cNvPr id="2" name="Group 15"/>
          <p:cNvGrpSpPr/>
          <p:nvPr/>
        </p:nvGrpSpPr>
        <p:grpSpPr>
          <a:xfrm>
            <a:off x="4324350" y="2421799"/>
            <a:ext cx="4533900" cy="2371725"/>
            <a:chOff x="4324350" y="1517994"/>
            <a:chExt cx="4533900" cy="2371725"/>
          </a:xfrm>
        </p:grpSpPr>
        <p:pic>
          <p:nvPicPr>
            <p:cNvPr id="124936" name="Picture 8" descr="PPT1A5.png"/>
            <p:cNvPicPr>
              <a:picLocks noChangeAspect="1"/>
            </p:cNvPicPr>
            <p:nvPr/>
          </p:nvPicPr>
          <p:blipFill>
            <a:blip r:embed="rId4" cstate="print"/>
            <a:srcRect/>
            <a:stretch>
              <a:fillRect/>
            </a:stretch>
          </p:blipFill>
          <p:spPr bwMode="auto">
            <a:xfrm>
              <a:off x="4324350" y="1517994"/>
              <a:ext cx="4533900" cy="2371725"/>
            </a:xfrm>
            <a:prstGeom prst="rect">
              <a:avLst/>
            </a:prstGeom>
            <a:noFill/>
            <a:ln w="9525">
              <a:noFill/>
              <a:miter lim="800000"/>
              <a:headEnd/>
              <a:tailEnd/>
            </a:ln>
          </p:spPr>
        </p:pic>
        <p:sp>
          <p:nvSpPr>
            <p:cNvPr id="124940" name="Rectangle 11"/>
            <p:cNvSpPr>
              <a:spLocks noChangeArrowheads="1"/>
            </p:cNvSpPr>
            <p:nvPr/>
          </p:nvSpPr>
          <p:spPr bwMode="auto">
            <a:xfrm>
              <a:off x="6107741" y="3700130"/>
              <a:ext cx="452548" cy="150381"/>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graphicFrame>
        <p:nvGraphicFramePr>
          <p:cNvPr id="14" name="Group 28"/>
          <p:cNvGraphicFramePr>
            <a:graphicFrameLocks noGrp="1"/>
          </p:cNvGraphicFramePr>
          <p:nvPr/>
        </p:nvGraphicFramePr>
        <p:xfrm>
          <a:off x="291288" y="2633126"/>
          <a:ext cx="3625849" cy="2852928"/>
        </p:xfrm>
        <a:graphic>
          <a:graphicData uri="http://schemas.openxmlformats.org/drawingml/2006/table">
            <a:tbl>
              <a:tblPr/>
              <a:tblGrid>
                <a:gridCol w="349168"/>
                <a:gridCol w="3276681"/>
              </a:tblGrid>
              <a:tr h="227658">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Search Screen (Graphic  </a:t>
                      </a:r>
                      <a:r>
                        <a:rPr kumimoji="0" lang="en-US" sz="1000" b="1" i="0" u="none" strike="noStrike" cap="none" normalizeH="0" baseline="0" dirty="0" smtClean="0">
                          <a:ln>
                            <a:noFill/>
                          </a:ln>
                          <a:solidFill>
                            <a:schemeClr val="tx1"/>
                          </a:solidFill>
                          <a:effectLst/>
                          <a:latin typeface="+mn-lt"/>
                          <a:ea typeface="ＭＳ Ｐゴシック" pitchFamily="34" charset="-128"/>
                        </a:rPr>
                        <a:t>4.3.2.1</a:t>
                      </a:r>
                      <a:r>
                        <a:rPr kumimoji="0" lang="en-US" sz="1000" b="1" i="0" u="none" strike="noStrike" cap="none" normalizeH="0" baseline="0" dirty="0" smtClean="0">
                          <a:ln>
                            <a:noFill/>
                          </a:ln>
                          <a:solidFill>
                            <a:schemeClr val="tx1"/>
                          </a:solidFill>
                          <a:effectLst/>
                          <a:latin typeface="+mn-lt"/>
                        </a:rPr>
                        <a:t>)</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56778">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Enter </a:t>
                      </a:r>
                      <a:r>
                        <a:rPr kumimoji="0" lang="en-US" sz="1200" b="0" i="0" u="none" strike="noStrike" cap="none" normalizeH="0" baseline="0" dirty="0" smtClean="0">
                          <a:ln>
                            <a:noFill/>
                          </a:ln>
                          <a:solidFill>
                            <a:srgbClr val="000000"/>
                          </a:solidFill>
                          <a:effectLst/>
                          <a:latin typeface="Arial" pitchFamily="34" charset="0"/>
                        </a:rPr>
                        <a:t>your </a:t>
                      </a:r>
                      <a:r>
                        <a:rPr kumimoji="0" lang="en-US" sz="1200" b="1" i="0" u="none" strike="noStrike" cap="none" normalizeH="0" baseline="0" dirty="0" smtClean="0">
                          <a:ln>
                            <a:noFill/>
                          </a:ln>
                          <a:solidFill>
                            <a:srgbClr val="000000"/>
                          </a:solidFill>
                          <a:effectLst/>
                          <a:latin typeface="Arial" pitchFamily="34" charset="0"/>
                        </a:rPr>
                        <a:t>search criteria.</a:t>
                      </a:r>
                    </a:p>
                    <a:p>
                      <a:pPr marL="457200" marR="0" lvl="1" indent="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100" b="1" i="0" u="none" strike="noStrike" cap="none" normalizeH="0" baseline="0" dirty="0" smtClean="0">
                          <a:ln>
                            <a:noFill/>
                          </a:ln>
                          <a:solidFill>
                            <a:srgbClr val="000000"/>
                          </a:solidFill>
                          <a:effectLst/>
                          <a:latin typeface="Arial" pitchFamily="34" charset="0"/>
                        </a:rPr>
                        <a:t> </a:t>
                      </a:r>
                      <a:r>
                        <a:rPr kumimoji="0" lang="en-US" sz="1100" b="0" i="0" u="none" strike="noStrike" cap="none" normalizeH="0" baseline="0" dirty="0" smtClean="0">
                          <a:ln>
                            <a:noFill/>
                          </a:ln>
                          <a:solidFill>
                            <a:srgbClr val="000000"/>
                          </a:solidFill>
                          <a:effectLst/>
                          <a:latin typeface="Arial" pitchFamily="34" charset="0"/>
                        </a:rPr>
                        <a:t>You may search for an audit by using as </a:t>
                      </a:r>
                    </a:p>
                    <a:p>
                      <a:pPr marL="457200" marR="0" lvl="1"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100" b="0" i="0" u="none" strike="noStrike" cap="none" normalizeH="0" baseline="0" dirty="0" smtClean="0">
                          <a:ln>
                            <a:noFill/>
                          </a:ln>
                          <a:solidFill>
                            <a:srgbClr val="000000"/>
                          </a:solidFill>
                          <a:effectLst/>
                          <a:latin typeface="Arial" pitchFamily="34" charset="0"/>
                        </a:rPr>
                        <a:t>   much or as little information as needed</a:t>
                      </a:r>
                    </a:p>
                    <a:p>
                      <a:pPr marL="457200" marR="0" lvl="1" indent="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100" b="0" i="0" u="none" strike="noStrike" cap="none" normalizeH="0" baseline="0" dirty="0" smtClean="0">
                          <a:ln>
                            <a:noFill/>
                          </a:ln>
                          <a:solidFill>
                            <a:srgbClr val="000000"/>
                          </a:solidFill>
                          <a:effectLst/>
                          <a:latin typeface="Arial" pitchFamily="34" charset="0"/>
                        </a:rPr>
                        <a:t> Your search will be narrowed the more </a:t>
                      </a:r>
                    </a:p>
                    <a:p>
                      <a:pPr marL="457200" marR="0" lvl="1"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100" b="0" i="0" u="none" strike="noStrike" cap="none" normalizeH="0" baseline="0" dirty="0" smtClean="0">
                          <a:ln>
                            <a:noFill/>
                          </a:ln>
                          <a:solidFill>
                            <a:srgbClr val="000000"/>
                          </a:solidFill>
                          <a:effectLst/>
                          <a:latin typeface="Arial" pitchFamily="34" charset="0"/>
                        </a:rPr>
                        <a:t>   information you entered</a:t>
                      </a:r>
                    </a:p>
                    <a:p>
                      <a:pPr marL="457200" marR="0" lvl="1" indent="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100" b="0" i="0" u="none" strike="noStrike" cap="none" normalizeH="0" baseline="0" dirty="0" smtClean="0">
                          <a:ln>
                            <a:noFill/>
                          </a:ln>
                          <a:solidFill>
                            <a:srgbClr val="000000"/>
                          </a:solidFill>
                          <a:effectLst/>
                          <a:latin typeface="Arial" pitchFamily="34" charset="0"/>
                        </a:rPr>
                        <a:t>  You may use the wildcard feature when </a:t>
                      </a:r>
                    </a:p>
                    <a:p>
                      <a:pPr marL="457200" marR="0" lvl="1"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100" b="0" i="0" u="none" strike="noStrike" cap="none" normalizeH="0" baseline="0" dirty="0" smtClean="0">
                          <a:ln>
                            <a:noFill/>
                          </a:ln>
                          <a:solidFill>
                            <a:srgbClr val="000000"/>
                          </a:solidFill>
                          <a:effectLst/>
                          <a:latin typeface="Arial" pitchFamily="34" charset="0"/>
                        </a:rPr>
                        <a:t>    performing a search *.* </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077">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defRPr/>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S</a:t>
                      </a:r>
                      <a:r>
                        <a:rPr kumimoji="0" lang="en-US" sz="1200" b="1" i="0" u="none" strike="noStrike" cap="none" normalizeH="0" baseline="0" dirty="0" smtClean="0">
                          <a:ln>
                            <a:noFill/>
                          </a:ln>
                          <a:solidFill>
                            <a:schemeClr val="tx1"/>
                          </a:solidFill>
                          <a:effectLst/>
                          <a:latin typeface="Arial" pitchFamily="34" charset="0"/>
                        </a:rPr>
                        <a:t>earch </a:t>
                      </a:r>
                      <a:r>
                        <a:rPr kumimoji="0" lang="en-US" sz="1200" b="0" i="0" u="none" strike="noStrike" cap="none" normalizeH="0" baseline="0" dirty="0" smtClean="0">
                          <a:ln>
                            <a:noFill/>
                          </a:ln>
                          <a:solidFill>
                            <a:schemeClr val="tx1"/>
                          </a:solidFill>
                          <a:effectLst/>
                          <a:latin typeface="Arial" pitchFamily="34" charset="0"/>
                        </a:rPr>
                        <a:t>button.</a:t>
                      </a:r>
                      <a:endParaRPr kumimoji="0" lang="en-US" sz="12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077">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AutoNum type="arabicPeriod" startAt="3"/>
                        <a:tabLst/>
                      </a:pPr>
                      <a:r>
                        <a:rPr kumimoji="0" lang="en-US" sz="1200" b="0" i="0" u="none" strike="noStrike" cap="none" normalizeH="0" baseline="0" dirty="0" smtClean="0">
                          <a:ln>
                            <a:noFill/>
                          </a:ln>
                          <a:solidFill>
                            <a:srgbClr val="000000"/>
                          </a:solidFill>
                          <a:effectLst/>
                          <a:latin typeface="Arial" pitchFamily="34" charset="0"/>
                        </a:rPr>
                        <a:t> </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defRPr/>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cancel search </a:t>
                      </a:r>
                      <a:r>
                        <a:rPr kumimoji="0" lang="en-US" sz="1200" b="0" i="0" u="none" strike="noStrike" cap="none" normalizeH="0" baseline="0" dirty="0" smtClean="0">
                          <a:ln>
                            <a:noFill/>
                          </a:ln>
                          <a:solidFill>
                            <a:srgbClr val="000000"/>
                          </a:solidFill>
                          <a:effectLst/>
                          <a:latin typeface="Arial" pitchFamily="34" charset="0"/>
                        </a:rPr>
                        <a:t>link</a:t>
                      </a:r>
                      <a:r>
                        <a:rPr kumimoji="0" lang="en-US" sz="1200" b="1" i="0" u="none" strike="noStrike" cap="none" normalizeH="0" baseline="0" dirty="0" smtClean="0">
                          <a:ln>
                            <a:noFill/>
                          </a:ln>
                          <a:solidFill>
                            <a:srgbClr val="000000"/>
                          </a:solidFill>
                          <a:effectLst/>
                          <a:latin typeface="Arial" pitchFamily="34" charset="0"/>
                        </a:rPr>
                        <a:t> </a:t>
                      </a:r>
                      <a:r>
                        <a:rPr kumimoji="0" lang="en-US" sz="1200" b="0" i="0" u="none" strike="noStrike" cap="none" normalizeH="0" baseline="0" dirty="0" smtClean="0">
                          <a:ln>
                            <a:noFill/>
                          </a:ln>
                          <a:solidFill>
                            <a:srgbClr val="000000"/>
                          </a:solidFill>
                          <a:effectLst/>
                          <a:latin typeface="Arial" pitchFamily="34" charset="0"/>
                        </a:rPr>
                        <a:t>to clear the search </a:t>
                      </a:r>
                      <a:r>
                        <a:rPr lang="en-US" sz="1200" dirty="0" smtClean="0"/>
                        <a:t>and show everything available in the table.</a:t>
                      </a:r>
                      <a:endParaRPr kumimoji="0" lang="en-US" sz="12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smtClean="0"/>
              <a:t>Topic Three – Search Results</a:t>
            </a:r>
          </a:p>
        </p:txBody>
      </p:sp>
      <p:sp>
        <p:nvSpPr>
          <p:cNvPr id="125955" name="Text Box 24"/>
          <p:cNvSpPr txBox="1">
            <a:spLocks noChangeArrowheads="1"/>
          </p:cNvSpPr>
          <p:nvPr/>
        </p:nvSpPr>
        <p:spPr bwMode="auto">
          <a:xfrm>
            <a:off x="-29940" y="1142998"/>
            <a:ext cx="6657975" cy="338138"/>
          </a:xfrm>
          <a:prstGeom prst="rect">
            <a:avLst/>
          </a:prstGeom>
          <a:noFill/>
          <a:ln w="9525">
            <a:noFill/>
            <a:miter lim="800000"/>
            <a:headEnd/>
            <a:tailEnd/>
          </a:ln>
        </p:spPr>
        <p:txBody>
          <a:bodyPr>
            <a:spAutoFit/>
          </a:bodyPr>
          <a:lstStyle/>
          <a:p>
            <a:pPr>
              <a:spcBef>
                <a:spcPct val="50000"/>
              </a:spcBef>
            </a:pPr>
            <a:r>
              <a:rPr lang="en-US" sz="1600" b="1" dirty="0"/>
              <a:t>Search Results</a:t>
            </a:r>
          </a:p>
        </p:txBody>
      </p:sp>
      <p:sp>
        <p:nvSpPr>
          <p:cNvPr id="125956" name="Slide Number Placeholder 12"/>
          <p:cNvSpPr txBox="1">
            <a:spLocks noGrp="1"/>
          </p:cNvSpPr>
          <p:nvPr/>
        </p:nvSpPr>
        <p:spPr bwMode="auto">
          <a:xfrm>
            <a:off x="7010400" y="6677025"/>
            <a:ext cx="2133600" cy="180975"/>
          </a:xfrm>
          <a:prstGeom prst="rect">
            <a:avLst/>
          </a:prstGeom>
          <a:noFill/>
          <a:ln w="9525">
            <a:noFill/>
            <a:miter lim="800000"/>
            <a:headEnd/>
            <a:tailEnd/>
          </a:ln>
        </p:spPr>
        <p:txBody>
          <a:bodyPr/>
          <a:lstStyle/>
          <a:p>
            <a:pPr algn="r"/>
            <a:fld id="{0B43D94D-1005-44AE-A04F-0521BB189B1A}" type="slidenum">
              <a:rPr lang="en-US" sz="800">
                <a:solidFill>
                  <a:schemeClr val="bg1"/>
                </a:solidFill>
              </a:rPr>
              <a:pPr algn="r"/>
              <a:t>108</a:t>
            </a:fld>
            <a:endParaRPr lang="en-US" sz="800">
              <a:solidFill>
                <a:schemeClr val="bg1"/>
              </a:solidFill>
            </a:endParaRPr>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25958" name="TextBox 14"/>
          <p:cNvSpPr txBox="1">
            <a:spLocks noChangeArrowheads="1"/>
          </p:cNvSpPr>
          <p:nvPr/>
        </p:nvSpPr>
        <p:spPr bwMode="auto">
          <a:xfrm>
            <a:off x="5267247" y="3479183"/>
            <a:ext cx="3005137"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4.3.3.1: </a:t>
            </a:r>
            <a:r>
              <a:rPr lang="en-US" sz="800" dirty="0">
                <a:ea typeface="MS PGothic"/>
                <a:cs typeface="MS PGothic"/>
              </a:rPr>
              <a:t>Search Results Screen</a:t>
            </a:r>
          </a:p>
        </p:txBody>
      </p:sp>
      <p:graphicFrame>
        <p:nvGraphicFramePr>
          <p:cNvPr id="25" name="Group 28"/>
          <p:cNvGraphicFramePr>
            <a:graphicFrameLocks noGrp="1"/>
          </p:cNvGraphicFramePr>
          <p:nvPr/>
        </p:nvGraphicFramePr>
        <p:xfrm>
          <a:off x="270023" y="3893953"/>
          <a:ext cx="3625849" cy="1449805"/>
        </p:xfrm>
        <a:graphic>
          <a:graphicData uri="http://schemas.openxmlformats.org/drawingml/2006/table">
            <a:tbl>
              <a:tblPr/>
              <a:tblGrid>
                <a:gridCol w="349168"/>
                <a:gridCol w="3276681"/>
              </a:tblGrid>
              <a:tr h="227658">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Search Results (Graphics  </a:t>
                      </a:r>
                      <a:r>
                        <a:rPr kumimoji="0" lang="en-US" sz="1000" b="1" i="0" u="none" strike="noStrike" cap="none" normalizeH="0" baseline="0" dirty="0" smtClean="0">
                          <a:ln>
                            <a:noFill/>
                          </a:ln>
                          <a:solidFill>
                            <a:schemeClr val="tx1"/>
                          </a:solidFill>
                          <a:effectLst/>
                          <a:latin typeface="+mn-lt"/>
                          <a:ea typeface="ＭＳ Ｐゴシック" pitchFamily="34" charset="-128"/>
                        </a:rPr>
                        <a:t>4.3.3.1 – 4.3.3.2</a:t>
                      </a:r>
                      <a:r>
                        <a:rPr kumimoji="0" lang="en-US" sz="1000" b="1" i="0" u="none" strike="noStrike" cap="none" normalizeH="0" baseline="0" dirty="0" smtClean="0">
                          <a:ln>
                            <a:noFill/>
                          </a:ln>
                          <a:solidFill>
                            <a:schemeClr val="tx1"/>
                          </a:solidFill>
                          <a:effectLst/>
                          <a:latin typeface="+mn-lt"/>
                        </a:rPr>
                        <a:t>)</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45133">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1" i="0" u="none" strike="noStrike" cap="none" normalizeH="0" baseline="0" dirty="0" smtClean="0">
                          <a:ln>
                            <a:noFill/>
                          </a:ln>
                          <a:solidFill>
                            <a:srgbClr val="000000"/>
                          </a:solidFill>
                          <a:effectLst/>
                          <a:latin typeface="Arial" pitchFamily="34" charset="0"/>
                        </a:rPr>
                        <a:t>cancel search </a:t>
                      </a:r>
                      <a:r>
                        <a:rPr kumimoji="0" lang="en-US" sz="1200" b="0" i="0" u="none" strike="noStrike" cap="none" normalizeH="0" baseline="0" dirty="0" smtClean="0">
                          <a:ln>
                            <a:noFill/>
                          </a:ln>
                          <a:solidFill>
                            <a:srgbClr val="000000"/>
                          </a:solidFill>
                          <a:effectLst/>
                          <a:latin typeface="Arial" pitchFamily="34" charset="0"/>
                        </a:rPr>
                        <a:t>to turn off the search and show all audits in the table.</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077">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defRPr/>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modify search </a:t>
                      </a:r>
                      <a:r>
                        <a:rPr kumimoji="0" lang="en-US" sz="1200" b="0" i="0" u="none" strike="noStrike" cap="none" normalizeH="0" baseline="0" dirty="0" smtClean="0">
                          <a:ln>
                            <a:noFill/>
                          </a:ln>
                          <a:solidFill>
                            <a:schemeClr val="tx1"/>
                          </a:solidFill>
                          <a:effectLst/>
                          <a:latin typeface="Arial" pitchFamily="34" charset="0"/>
                        </a:rPr>
                        <a:t>link</a:t>
                      </a:r>
                      <a:r>
                        <a:rPr kumimoji="0" lang="en-US" sz="1200" b="0" i="0" u="none" strike="noStrike" cap="none" normalizeH="0" baseline="0" dirty="0" smtClean="0">
                          <a:ln>
                            <a:noFill/>
                          </a:ln>
                          <a:solidFill>
                            <a:srgbClr val="000000"/>
                          </a:solidFill>
                          <a:effectLst/>
                          <a:latin typeface="Arial" pitchFamily="34" charset="0"/>
                        </a:rPr>
                        <a:t> to change the search parameters.</a:t>
                      </a:r>
                      <a:endParaRPr kumimoji="0" lang="en-US" sz="1200" b="1"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5976" name="Rectangle 12"/>
          <p:cNvSpPr>
            <a:spLocks noChangeArrowheads="1"/>
          </p:cNvSpPr>
          <p:nvPr/>
        </p:nvSpPr>
        <p:spPr bwMode="auto">
          <a:xfrm>
            <a:off x="218727" y="1703994"/>
            <a:ext cx="3331029" cy="830997"/>
          </a:xfrm>
          <a:prstGeom prst="rect">
            <a:avLst/>
          </a:prstGeom>
          <a:noFill/>
          <a:ln w="9525">
            <a:noFill/>
            <a:miter lim="800000"/>
            <a:headEnd/>
            <a:tailEnd/>
          </a:ln>
        </p:spPr>
        <p:txBody>
          <a:bodyPr wrap="square">
            <a:spAutoFit/>
          </a:bodyPr>
          <a:lstStyle/>
          <a:p>
            <a:r>
              <a:rPr lang="en-US" sz="1200" dirty="0"/>
              <a:t>When a search is in effect, the My Work or Audits table shows a magnifying glass icon to inform the user that only some of the audits (based on the criteria) are being </a:t>
            </a:r>
            <a:r>
              <a:rPr lang="en-US" sz="1200" dirty="0" smtClean="0"/>
              <a:t>displayed. </a:t>
            </a:r>
            <a:endParaRPr lang="en-US" sz="1200" dirty="0"/>
          </a:p>
        </p:txBody>
      </p:sp>
      <p:pic>
        <p:nvPicPr>
          <p:cNvPr id="125980" name="Picture 19" descr="PPTE3.gif"/>
          <p:cNvPicPr>
            <a:picLocks noChangeAspect="1"/>
          </p:cNvPicPr>
          <p:nvPr/>
        </p:nvPicPr>
        <p:blipFill>
          <a:blip r:embed="rId4" cstate="print"/>
          <a:srcRect/>
          <a:stretch>
            <a:fillRect/>
          </a:stretch>
        </p:blipFill>
        <p:spPr bwMode="auto">
          <a:xfrm>
            <a:off x="4130740" y="4433555"/>
            <a:ext cx="4800600" cy="1466850"/>
          </a:xfrm>
          <a:prstGeom prst="rect">
            <a:avLst/>
          </a:prstGeom>
          <a:noFill/>
          <a:ln w="9525">
            <a:noFill/>
            <a:miter lim="800000"/>
            <a:headEnd/>
            <a:tailEnd/>
          </a:ln>
        </p:spPr>
      </p:pic>
      <p:sp>
        <p:nvSpPr>
          <p:cNvPr id="125981" name="TextBox 14"/>
          <p:cNvSpPr txBox="1">
            <a:spLocks noChangeArrowheads="1"/>
          </p:cNvSpPr>
          <p:nvPr/>
        </p:nvSpPr>
        <p:spPr bwMode="auto">
          <a:xfrm>
            <a:off x="5259684" y="5974354"/>
            <a:ext cx="3005137"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4.3.3.2: </a:t>
            </a:r>
            <a:r>
              <a:rPr lang="en-US" sz="800" dirty="0">
                <a:ea typeface="MS PGothic"/>
                <a:cs typeface="MS PGothic"/>
              </a:rPr>
              <a:t>My Work Screen</a:t>
            </a:r>
          </a:p>
        </p:txBody>
      </p:sp>
      <p:grpSp>
        <p:nvGrpSpPr>
          <p:cNvPr id="16" name="Group 15"/>
          <p:cNvGrpSpPr/>
          <p:nvPr/>
        </p:nvGrpSpPr>
        <p:grpSpPr>
          <a:xfrm>
            <a:off x="3599491" y="2093238"/>
            <a:ext cx="5238750" cy="1228725"/>
            <a:chOff x="3599491" y="2093238"/>
            <a:chExt cx="5238750" cy="1228725"/>
          </a:xfrm>
        </p:grpSpPr>
        <p:pic>
          <p:nvPicPr>
            <p:cNvPr id="125975" name="Picture 11" descr="PPT1B0.png"/>
            <p:cNvPicPr>
              <a:picLocks noChangeAspect="1"/>
            </p:cNvPicPr>
            <p:nvPr/>
          </p:nvPicPr>
          <p:blipFill>
            <a:blip r:embed="rId5" cstate="print"/>
            <a:srcRect/>
            <a:stretch>
              <a:fillRect/>
            </a:stretch>
          </p:blipFill>
          <p:spPr bwMode="auto">
            <a:xfrm>
              <a:off x="3599491" y="2093238"/>
              <a:ext cx="5238750" cy="1228725"/>
            </a:xfrm>
            <a:prstGeom prst="rect">
              <a:avLst/>
            </a:prstGeom>
            <a:noFill/>
            <a:ln w="9525">
              <a:noFill/>
              <a:miter lim="800000"/>
              <a:headEnd/>
              <a:tailEnd/>
            </a:ln>
          </p:spPr>
        </p:pic>
        <p:sp>
          <p:nvSpPr>
            <p:cNvPr id="125978" name="Rectangle 16"/>
            <p:cNvSpPr>
              <a:spLocks noChangeArrowheads="1"/>
            </p:cNvSpPr>
            <p:nvPr/>
          </p:nvSpPr>
          <p:spPr bwMode="auto">
            <a:xfrm>
              <a:off x="3763924" y="2105245"/>
              <a:ext cx="202019" cy="138224"/>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sp>
          <p:nvSpPr>
            <p:cNvPr id="125979" name="Rectangle 17"/>
            <p:cNvSpPr>
              <a:spLocks noChangeArrowheads="1"/>
            </p:cNvSpPr>
            <p:nvPr/>
          </p:nvSpPr>
          <p:spPr bwMode="auto">
            <a:xfrm>
              <a:off x="8112642" y="2115880"/>
              <a:ext cx="690674" cy="212650"/>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sp>
          <p:nvSpPr>
            <p:cNvPr id="15" name="Rectangle 16"/>
            <p:cNvSpPr>
              <a:spLocks noChangeArrowheads="1"/>
            </p:cNvSpPr>
            <p:nvPr/>
          </p:nvSpPr>
          <p:spPr bwMode="auto">
            <a:xfrm>
              <a:off x="7297473" y="2130050"/>
              <a:ext cx="712381" cy="202019"/>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755775" y="320675"/>
            <a:ext cx="7388225" cy="695325"/>
          </a:xfrm>
        </p:spPr>
        <p:txBody>
          <a:bodyPr/>
          <a:lstStyle/>
          <a:p>
            <a:r>
              <a:rPr lang="en-US" smtClean="0"/>
              <a:t>Lesson Three – Review</a:t>
            </a:r>
          </a:p>
        </p:txBody>
      </p:sp>
      <p:sp>
        <p:nvSpPr>
          <p:cNvPr id="126979" name="TextBox 9"/>
          <p:cNvSpPr txBox="1">
            <a:spLocks noChangeArrowheads="1"/>
          </p:cNvSpPr>
          <p:nvPr/>
        </p:nvSpPr>
        <p:spPr bwMode="auto">
          <a:xfrm>
            <a:off x="128588" y="1420813"/>
            <a:ext cx="4813300" cy="584200"/>
          </a:xfrm>
          <a:prstGeom prst="rect">
            <a:avLst/>
          </a:prstGeom>
          <a:noFill/>
          <a:ln w="9525">
            <a:noFill/>
            <a:miter lim="800000"/>
            <a:headEnd/>
            <a:tailEnd/>
          </a:ln>
        </p:spPr>
        <p:txBody>
          <a:bodyPr>
            <a:spAutoFit/>
          </a:bodyPr>
          <a:lstStyle/>
          <a:p>
            <a:pPr eaLnBrk="0" hangingPunct="0"/>
            <a:r>
              <a:rPr lang="en-US" sz="1600" b="1"/>
              <a:t>Lesson Three Covered the Following Topics:</a:t>
            </a:r>
          </a:p>
          <a:p>
            <a:pPr eaLnBrk="0" hangingPunct="0"/>
            <a:endParaRPr lang="en-US" sz="1600" b="1">
              <a:ea typeface="MS PGothic"/>
              <a:cs typeface="MS PGothic"/>
            </a:endParaRPr>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7" name="Group 13"/>
          <p:cNvGraphicFramePr>
            <a:graphicFrameLocks noGrp="1"/>
          </p:cNvGraphicFramePr>
          <p:nvPr/>
        </p:nvGraphicFramePr>
        <p:xfrm>
          <a:off x="479425" y="2060575"/>
          <a:ext cx="6986588" cy="2195514"/>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Searching for Audits Overview</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Two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Using the Search Screen</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Three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r>
                        <a:rPr lang="en-US" sz="1600" b="0" dirty="0" smtClean="0"/>
                        <a:t>Search Results</a:t>
                      </a:r>
                      <a:endParaRPr lang="en-US" sz="1600" b="0" dirty="0"/>
                    </a:p>
                  </a:txBody>
                  <a:tcPr horzOverflow="overflow">
                    <a:lnL>
                      <a:noFill/>
                    </a:lnL>
                    <a:lnR>
                      <a:noFill/>
                    </a:lnR>
                    <a:lnT>
                      <a:noFill/>
                    </a:lnT>
                    <a:lnB>
                      <a:noFill/>
                    </a:lnB>
                    <a:lnTlToBr>
                      <a:noFill/>
                    </a:lnTlToBr>
                    <a:lnBlToTr>
                      <a:noFill/>
                    </a:lnBlToTr>
                    <a:noFill/>
                  </a:tcPr>
                </a:tc>
              </a:tr>
            </a:tbl>
          </a:graphicData>
        </a:graphic>
      </p:graphicFrame>
      <p:sp>
        <p:nvSpPr>
          <p:cNvPr id="126988"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A44E17F1-C4E4-463B-A507-78ACAE4F899C}" type="slidenum">
              <a:rPr lang="en-US" sz="800" smtClean="0"/>
              <a:pPr/>
              <a:t>109</a:t>
            </a:fld>
            <a:endParaRPr lang="en-US" sz="8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55775" y="330200"/>
            <a:ext cx="7683500" cy="695325"/>
          </a:xfrm>
        </p:spPr>
        <p:txBody>
          <a:bodyPr/>
          <a:lstStyle/>
          <a:p>
            <a:r>
              <a:rPr lang="en-US" dirty="0" smtClean="0"/>
              <a:t>Module One – CAFU 3.5 Overview	</a:t>
            </a:r>
          </a:p>
        </p:txBody>
      </p:sp>
      <p:sp>
        <p:nvSpPr>
          <p:cNvPr id="23555"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algn="ctr" eaLnBrk="0" hangingPunct="0"/>
            <a:r>
              <a:rPr lang="en-US" sz="4000" b="1" dirty="0">
                <a:ea typeface="MS PGothic"/>
                <a:cs typeface="MS PGothic"/>
              </a:rPr>
              <a:t>Module One </a:t>
            </a:r>
          </a:p>
          <a:p>
            <a:pPr algn="ctr" eaLnBrk="0" hangingPunct="0"/>
            <a:endParaRPr lang="en-US" sz="4000" b="1" dirty="0">
              <a:ea typeface="MS PGothic"/>
              <a:cs typeface="MS PGothic"/>
            </a:endParaRPr>
          </a:p>
          <a:p>
            <a:pPr algn="ctr" eaLnBrk="0" hangingPunct="0"/>
            <a:r>
              <a:rPr lang="en-US" sz="2400" b="1" dirty="0">
                <a:ea typeface="MS PGothic"/>
                <a:cs typeface="MS PGothic"/>
              </a:rPr>
              <a:t>CAFU 3.5 Overview</a:t>
            </a:r>
          </a:p>
          <a:p>
            <a:pPr eaLnBrk="0" hangingPunct="0"/>
            <a:endParaRPr lang="en-US" sz="2400" b="1" dirty="0">
              <a:ea typeface="MS PGothic"/>
              <a:cs typeface="MS PGothic"/>
            </a:endParaRPr>
          </a:p>
        </p:txBody>
      </p:sp>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23557"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55A75F1C-B32D-4748-B001-41703AE1239C}" type="slidenum">
              <a:rPr lang="en-US" sz="800" smtClean="0"/>
              <a:pPr/>
              <a:t>11</a:t>
            </a:fld>
            <a:endParaRPr lang="en-US" sz="80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755775" y="292100"/>
            <a:ext cx="7388225" cy="695325"/>
          </a:xfrm>
        </p:spPr>
        <p:txBody>
          <a:bodyPr/>
          <a:lstStyle/>
          <a:p>
            <a:r>
              <a:rPr lang="en-US" dirty="0" smtClean="0"/>
              <a:t>Lesson Four– Add New Audits by Monitor</a:t>
            </a:r>
          </a:p>
        </p:txBody>
      </p:sp>
      <p:sp>
        <p:nvSpPr>
          <p:cNvPr id="128003"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109BFBAB-7105-4147-8A58-31211716AC25}" type="slidenum">
              <a:rPr lang="en-US" sz="800" smtClean="0"/>
              <a:pPr/>
              <a:t>110</a:t>
            </a:fld>
            <a:endParaRPr lang="en-US" sz="800" smtClean="0"/>
          </a:p>
        </p:txBody>
      </p:sp>
      <p:sp>
        <p:nvSpPr>
          <p:cNvPr id="128004" name="Rectangle 2"/>
          <p:cNvSpPr txBox="1">
            <a:spLocks noChangeArrowheads="1"/>
          </p:cNvSpPr>
          <p:nvPr/>
        </p:nvSpPr>
        <p:spPr bwMode="auto">
          <a:xfrm>
            <a:off x="1016000" y="2692400"/>
            <a:ext cx="6946900" cy="695325"/>
          </a:xfrm>
          <a:prstGeom prst="rect">
            <a:avLst/>
          </a:prstGeom>
          <a:noFill/>
          <a:ln w="9525">
            <a:noFill/>
            <a:miter lim="800000"/>
            <a:headEnd/>
            <a:tailEnd/>
          </a:ln>
        </p:spPr>
        <p:txBody>
          <a:bodyPr anchor="ctr"/>
          <a:lstStyle/>
          <a:p>
            <a:pPr algn="ctr" eaLnBrk="0" hangingPunct="0"/>
            <a:r>
              <a:rPr lang="en-US" sz="4000" b="1" dirty="0"/>
              <a:t>Lesson Four </a:t>
            </a:r>
          </a:p>
          <a:p>
            <a:pPr algn="ctr" eaLnBrk="0" hangingPunct="0"/>
            <a:endParaRPr lang="en-US" sz="4000" b="1" dirty="0"/>
          </a:p>
          <a:p>
            <a:pPr algn="ctr" eaLnBrk="0" hangingPunct="0"/>
            <a:r>
              <a:rPr lang="en-US" sz="2400" b="1" dirty="0"/>
              <a:t>Add New </a:t>
            </a:r>
            <a:r>
              <a:rPr lang="en-US" sz="2400" b="1" dirty="0" smtClean="0"/>
              <a:t>Audits </a:t>
            </a:r>
            <a:r>
              <a:rPr lang="en-US" sz="2400" b="1" dirty="0"/>
              <a:t>by Monitor</a:t>
            </a:r>
          </a:p>
          <a:p>
            <a:pPr eaLnBrk="0" hangingPunct="0"/>
            <a:endParaRPr lang="en-US" b="1" dirty="0"/>
          </a:p>
        </p:txBody>
      </p:sp>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755775" y="292100"/>
            <a:ext cx="7388225" cy="695325"/>
          </a:xfrm>
        </p:spPr>
        <p:txBody>
          <a:bodyPr/>
          <a:lstStyle/>
          <a:p>
            <a:r>
              <a:rPr lang="en-US" smtClean="0"/>
              <a:t>Lesson Four – Topics</a:t>
            </a:r>
          </a:p>
        </p:txBody>
      </p:sp>
      <p:sp>
        <p:nvSpPr>
          <p:cNvPr id="129027"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C1193631-5884-4086-A969-31DBDD48EE67}" type="slidenum">
              <a:rPr lang="en-US" sz="800" smtClean="0"/>
              <a:pPr/>
              <a:t>111</a:t>
            </a:fld>
            <a:endParaRPr lang="en-US" sz="800" smtClean="0"/>
          </a:p>
        </p:txBody>
      </p:sp>
      <p:sp>
        <p:nvSpPr>
          <p:cNvPr id="129028" name="TextBox 9"/>
          <p:cNvSpPr txBox="1">
            <a:spLocks noChangeArrowheads="1"/>
          </p:cNvSpPr>
          <p:nvPr/>
        </p:nvSpPr>
        <p:spPr bwMode="auto">
          <a:xfrm>
            <a:off x="128588" y="1420813"/>
            <a:ext cx="4222750" cy="338137"/>
          </a:xfrm>
          <a:prstGeom prst="rect">
            <a:avLst/>
          </a:prstGeom>
          <a:noFill/>
          <a:ln w="9525">
            <a:noFill/>
            <a:miter lim="800000"/>
            <a:headEnd/>
            <a:tailEnd/>
          </a:ln>
        </p:spPr>
        <p:txBody>
          <a:bodyPr>
            <a:spAutoFit/>
          </a:bodyPr>
          <a:lstStyle/>
          <a:p>
            <a:pPr eaLnBrk="0" hangingPunct="0">
              <a:tabLst>
                <a:tab pos="3086100" algn="l"/>
              </a:tabLst>
            </a:pPr>
            <a:r>
              <a:rPr lang="en-US" sz="1600" b="1">
                <a:ea typeface="MS PGothic"/>
                <a:cs typeface="MS PGothic"/>
              </a:rPr>
              <a:t>Lesson </a:t>
            </a:r>
            <a:r>
              <a:rPr lang="en-US" sz="1600" b="1"/>
              <a:t>Four</a:t>
            </a:r>
            <a:r>
              <a:rPr lang="en-US" sz="1600"/>
              <a:t> </a:t>
            </a:r>
            <a:r>
              <a:rPr lang="en-US" sz="1600" b="1">
                <a:ea typeface="MS PGothic"/>
                <a:cs typeface="MS PGothic"/>
              </a:rPr>
              <a:t>Topics</a:t>
            </a:r>
          </a:p>
        </p:txBody>
      </p:sp>
      <p:graphicFrame>
        <p:nvGraphicFramePr>
          <p:cNvPr id="7181" name="Group 13"/>
          <p:cNvGraphicFramePr>
            <a:graphicFrameLocks noGrp="1"/>
          </p:cNvGraphicFramePr>
          <p:nvPr/>
        </p:nvGraphicFramePr>
        <p:xfrm>
          <a:off x="479425" y="1906588"/>
          <a:ext cx="6986588" cy="3928154"/>
        </p:xfrm>
        <a:graphic>
          <a:graphicData uri="http://schemas.openxmlformats.org/drawingml/2006/table">
            <a:tbl>
              <a:tblPr/>
              <a:tblGrid>
                <a:gridCol w="1439863"/>
                <a:gridCol w="5546725"/>
              </a:tblGrid>
              <a:tr h="468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Add New Audit</a:t>
                      </a:r>
                    </a:p>
                  </a:txBody>
                  <a:tcPr horzOverflow="overflow">
                    <a:lnL>
                      <a:noFill/>
                    </a:lnL>
                    <a:lnR>
                      <a:noFill/>
                    </a:lnR>
                    <a:lnT>
                      <a:noFill/>
                    </a:lnT>
                    <a:lnB>
                      <a:noFill/>
                    </a:lnB>
                    <a:lnTlToBr>
                      <a:noFill/>
                    </a:lnTlToBr>
                    <a:lnBlToTr>
                      <a:noFill/>
                    </a:lnBlToTr>
                    <a:noFill/>
                  </a:tcPr>
                </a:tc>
              </a:tr>
              <a:tr h="46911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Two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Plan</a:t>
                      </a:r>
                    </a:p>
                  </a:txBody>
                  <a:tcPr horzOverflow="overflow">
                    <a:lnL>
                      <a:noFill/>
                    </a:lnL>
                    <a:lnR>
                      <a:noFill/>
                    </a:lnR>
                    <a:lnT>
                      <a:noFill/>
                    </a:lnT>
                    <a:lnB>
                      <a:noFill/>
                    </a:lnB>
                    <a:lnTlToBr>
                      <a:noFill/>
                    </a:lnTlToBr>
                    <a:lnBlToTr>
                      <a:noFill/>
                    </a:lnBlToTr>
                    <a:noFill/>
                  </a:tcPr>
                </a:tc>
              </a:tr>
              <a:tr h="47237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Three</a:t>
                      </a:r>
                    </a:p>
                  </a:txBody>
                  <a:tcPr horzOverflow="overflow">
                    <a:lnL>
                      <a:noFill/>
                    </a:lnL>
                    <a:lnR>
                      <a:noFill/>
                    </a:lnR>
                    <a:lnT>
                      <a:noFill/>
                    </a:lnT>
                    <a:lnB>
                      <a:noFill/>
                    </a:lnB>
                    <a:lnTlToBr>
                      <a:noFill/>
                    </a:lnTlToBr>
                    <a:lnBlToTr>
                      <a:noFill/>
                    </a:lnBlToTr>
                    <a:noFill/>
                  </a:tcPr>
                </a:tc>
                <a:tc>
                  <a:txBody>
                    <a:bodyPr/>
                    <a:lstStyle/>
                    <a:p>
                      <a:r>
                        <a:rPr lang="en-US" sz="1600" b="0" dirty="0" smtClean="0"/>
                        <a:t>Resolve</a:t>
                      </a:r>
                      <a:endParaRPr lang="en-US" sz="1600" b="0" dirty="0"/>
                    </a:p>
                  </a:txBody>
                  <a:tcPr horzOverflow="overflow">
                    <a:lnL>
                      <a:noFill/>
                    </a:lnL>
                    <a:lnR>
                      <a:noFill/>
                    </a:lnR>
                    <a:lnT>
                      <a:noFill/>
                    </a:lnT>
                    <a:lnB>
                      <a:noFill/>
                    </a:lnB>
                    <a:lnTlToBr>
                      <a:noFill/>
                    </a:lnTlToBr>
                    <a:lnBlToTr>
                      <a:noFill/>
                    </a:lnBlToTr>
                    <a:noFill/>
                  </a:tcPr>
                </a:tc>
              </a:tr>
              <a:tr h="47662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Four</a:t>
                      </a:r>
                    </a:p>
                  </a:txBody>
                  <a:tcPr horzOverflow="overflow">
                    <a:lnL>
                      <a:noFill/>
                    </a:lnL>
                    <a:lnR>
                      <a:noFill/>
                    </a:lnR>
                    <a:lnT>
                      <a:noFill/>
                    </a:lnT>
                    <a:lnB>
                      <a:noFill/>
                    </a:lnB>
                    <a:lnTlToBr>
                      <a:noFill/>
                    </a:lnTlToBr>
                    <a:lnBlToTr>
                      <a:noFill/>
                    </a:lnBlToTr>
                    <a:noFill/>
                  </a:tcPr>
                </a:tc>
                <a:tc>
                  <a:txBody>
                    <a:bodyPr/>
                    <a:lstStyle/>
                    <a:p>
                      <a:r>
                        <a:rPr lang="en-US" sz="1600" b="0" dirty="0" smtClean="0"/>
                        <a:t>Disposition or Defer Layout</a:t>
                      </a:r>
                      <a:endParaRPr lang="en-US" sz="1600" b="0" dirty="0"/>
                    </a:p>
                  </a:txBody>
                  <a:tcPr horzOverflow="overflow">
                    <a:lnL>
                      <a:noFill/>
                    </a:lnL>
                    <a:lnR>
                      <a:noFill/>
                    </a:lnR>
                    <a:lnT>
                      <a:noFill/>
                    </a:lnT>
                    <a:lnB>
                      <a:noFill/>
                    </a:lnB>
                    <a:lnTlToBr>
                      <a:noFill/>
                    </a:lnTlToBr>
                    <a:lnBlToTr>
                      <a:noFill/>
                    </a:lnBlToTr>
                    <a:noFill/>
                  </a:tcPr>
                </a:tc>
              </a:tr>
              <a:tr h="5103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Five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Forward / Send Document</a:t>
                      </a:r>
                    </a:p>
                  </a:txBody>
                  <a:tcPr horzOverflow="overflow">
                    <a:lnL>
                      <a:noFill/>
                    </a:lnL>
                    <a:lnR>
                      <a:noFill/>
                    </a:lnR>
                    <a:lnT>
                      <a:noFill/>
                    </a:lnT>
                    <a:lnB>
                      <a:noFill/>
                    </a:lnB>
                    <a:lnTlToBr>
                      <a:noFill/>
                    </a:lnTlToBr>
                    <a:lnBlToTr>
                      <a:noFill/>
                    </a:lnBlToTr>
                    <a:noFill/>
                  </a:tcPr>
                </a:tc>
              </a:tr>
              <a:tr h="5103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Six</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Forwarded</a:t>
                      </a:r>
                    </a:p>
                  </a:txBody>
                  <a:tcPr horzOverflow="overflow">
                    <a:lnL>
                      <a:noFill/>
                    </a:lnL>
                    <a:lnR>
                      <a:noFill/>
                    </a:lnR>
                    <a:lnT>
                      <a:noFill/>
                    </a:lnT>
                    <a:lnB>
                      <a:noFill/>
                    </a:lnB>
                    <a:lnTlToBr>
                      <a:noFill/>
                    </a:lnTlToBr>
                    <a:lnBlToTr>
                      <a:noFill/>
                    </a:lnBlToTr>
                    <a:noFill/>
                  </a:tcPr>
                </a:tc>
              </a:tr>
              <a:tr h="5103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Seven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Correction by Monitors</a:t>
                      </a:r>
                    </a:p>
                  </a:txBody>
                  <a:tcPr horzOverflow="overflow">
                    <a:lnL>
                      <a:noFill/>
                    </a:lnL>
                    <a:lnR>
                      <a:noFill/>
                    </a:lnR>
                    <a:lnT>
                      <a:noFill/>
                    </a:lnT>
                    <a:lnB>
                      <a:noFill/>
                    </a:lnB>
                    <a:lnTlToBr>
                      <a:noFill/>
                    </a:lnTlToBr>
                    <a:lnBlToTr>
                      <a:noFill/>
                    </a:lnBlToTr>
                    <a:noFill/>
                  </a:tcPr>
                </a:tc>
              </a:tr>
              <a:tr h="5103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Eight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Take Over an Audit from the View Audit Follow-Up Screen</a:t>
                      </a:r>
                    </a:p>
                  </a:txBody>
                  <a:tcPr horzOverflow="overflow">
                    <a:lnL>
                      <a:noFill/>
                    </a:lnL>
                    <a:lnR>
                      <a:noFill/>
                    </a:lnR>
                    <a:lnT>
                      <a:noFill/>
                    </a:lnT>
                    <a:lnB>
                      <a:noFill/>
                    </a:lnB>
                    <a:lnTlToBr>
                      <a:noFill/>
                    </a:lnTlToBr>
                    <a:lnBlToTr>
                      <a:noFill/>
                    </a:lnBlToTr>
                    <a:noFill/>
                  </a:tcPr>
                </a:tc>
              </a:tr>
            </a:tbl>
          </a:graphicData>
        </a:graphic>
      </p:graphicFrame>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55775" y="292100"/>
            <a:ext cx="7388225" cy="695325"/>
          </a:xfrm>
        </p:spPr>
        <p:txBody>
          <a:bodyPr/>
          <a:lstStyle/>
          <a:p>
            <a:r>
              <a:rPr lang="en-US" dirty="0" smtClean="0"/>
              <a:t>Lesson Four – Topics</a:t>
            </a:r>
          </a:p>
        </p:txBody>
      </p:sp>
      <p:sp>
        <p:nvSpPr>
          <p:cNvPr id="130051"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DED42956-6417-4257-86F6-68156FC0F3E7}" type="slidenum">
              <a:rPr lang="en-US" sz="800" smtClean="0"/>
              <a:pPr/>
              <a:t>112</a:t>
            </a:fld>
            <a:endParaRPr lang="en-US" sz="800" smtClean="0"/>
          </a:p>
        </p:txBody>
      </p:sp>
      <p:sp>
        <p:nvSpPr>
          <p:cNvPr id="130052" name="TextBox 9"/>
          <p:cNvSpPr txBox="1">
            <a:spLocks noChangeArrowheads="1"/>
          </p:cNvSpPr>
          <p:nvPr/>
        </p:nvSpPr>
        <p:spPr bwMode="auto">
          <a:xfrm>
            <a:off x="128588" y="1420813"/>
            <a:ext cx="4222750" cy="338137"/>
          </a:xfrm>
          <a:prstGeom prst="rect">
            <a:avLst/>
          </a:prstGeom>
          <a:noFill/>
          <a:ln w="9525">
            <a:noFill/>
            <a:miter lim="800000"/>
            <a:headEnd/>
            <a:tailEnd/>
          </a:ln>
        </p:spPr>
        <p:txBody>
          <a:bodyPr>
            <a:spAutoFit/>
          </a:bodyPr>
          <a:lstStyle/>
          <a:p>
            <a:pPr eaLnBrk="0" hangingPunct="0">
              <a:tabLst>
                <a:tab pos="3086100" algn="l"/>
              </a:tabLst>
            </a:pPr>
            <a:r>
              <a:rPr lang="en-US" sz="1600" b="1" dirty="0">
                <a:ea typeface="MS PGothic"/>
                <a:cs typeface="MS PGothic"/>
              </a:rPr>
              <a:t>Lesson </a:t>
            </a:r>
            <a:r>
              <a:rPr lang="en-US" sz="1600" b="1" dirty="0"/>
              <a:t>Four</a:t>
            </a:r>
            <a:r>
              <a:rPr lang="en-US" sz="1600" dirty="0"/>
              <a:t> </a:t>
            </a:r>
            <a:r>
              <a:rPr lang="en-US" sz="1600" b="1" dirty="0">
                <a:ea typeface="MS PGothic"/>
                <a:cs typeface="MS PGothic"/>
              </a:rPr>
              <a:t>Topics </a:t>
            </a:r>
            <a:r>
              <a:rPr lang="en-US" sz="1600" b="1" dirty="0" smtClean="0">
                <a:ea typeface="MS PGothic"/>
                <a:cs typeface="MS PGothic"/>
              </a:rPr>
              <a:t>(continued)</a:t>
            </a:r>
            <a:endParaRPr lang="en-US" sz="1600" b="1" dirty="0">
              <a:ea typeface="MS PGothic"/>
              <a:cs typeface="MS PGothic"/>
            </a:endParaRPr>
          </a:p>
        </p:txBody>
      </p:sp>
      <p:graphicFrame>
        <p:nvGraphicFramePr>
          <p:cNvPr id="7181" name="Group 13"/>
          <p:cNvGraphicFramePr>
            <a:graphicFrameLocks noGrp="1"/>
          </p:cNvGraphicFramePr>
          <p:nvPr/>
        </p:nvGraphicFramePr>
        <p:xfrm>
          <a:off x="479425" y="1906588"/>
          <a:ext cx="6986588" cy="2316480"/>
        </p:xfrm>
        <a:graphic>
          <a:graphicData uri="http://schemas.openxmlformats.org/drawingml/2006/table">
            <a:tbl>
              <a:tblPr/>
              <a:tblGrid>
                <a:gridCol w="1577975"/>
                <a:gridCol w="5408613"/>
              </a:tblGrid>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Nine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Update Remarks by CO and Monitors</a:t>
                      </a:r>
                    </a:p>
                  </a:txBody>
                  <a:tcPr horzOverflow="overflow">
                    <a:lnL>
                      <a:noFill/>
                    </a:lnL>
                    <a:lnR>
                      <a:noFill/>
                    </a:lnR>
                    <a:lnT>
                      <a:noFill/>
                    </a:lnT>
                    <a:lnB>
                      <a:noFill/>
                    </a:lnB>
                    <a:lnTlToBr>
                      <a:noFill/>
                    </a:lnTlToBr>
                    <a:lnBlToTr>
                      <a:noFill/>
                    </a:lnBlToTr>
                    <a:noFill/>
                  </a:tcPr>
                </a:tc>
              </a:tr>
              <a:tr h="34480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Ten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r>
                        <a:rPr lang="en-US" sz="1600" b="0" dirty="0" smtClean="0"/>
                        <a:t>Update Revised Target Date (CO and Monitors)</a:t>
                      </a:r>
                      <a:endParaRPr lang="en-US" sz="1600" b="0" dirty="0"/>
                    </a:p>
                  </a:txBody>
                  <a:tcPr horzOverflow="overflow">
                    <a:lnL>
                      <a:noFill/>
                    </a:lnL>
                    <a:lnR>
                      <a:noFill/>
                    </a:lnR>
                    <a:lnT>
                      <a:noFill/>
                    </a:lnT>
                    <a:lnB>
                      <a:noFill/>
                    </a:lnB>
                    <a:lnTlToBr>
                      <a:noFill/>
                    </a:lnTlToBr>
                    <a:lnBlToTr>
                      <a:noFill/>
                    </a:lnBlToTr>
                    <a:noFill/>
                  </a:tcPr>
                </a:tc>
              </a:tr>
              <a:tr h="28956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Eleven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r>
                        <a:rPr lang="en-US" sz="1600" b="0" dirty="0" smtClean="0"/>
                        <a:t>Deleting Audits</a:t>
                      </a:r>
                      <a:endParaRPr lang="en-US" sz="1600" b="0" dirty="0"/>
                    </a:p>
                  </a:txBody>
                  <a:tcPr horzOverflow="overflow">
                    <a:lnL>
                      <a:noFill/>
                    </a:lnL>
                    <a:lnR>
                      <a:noFill/>
                    </a:lnR>
                    <a:lnT>
                      <a:noFill/>
                    </a:lnT>
                    <a:lnB>
                      <a:noFill/>
                    </a:lnB>
                    <a:lnTlToBr>
                      <a:noFill/>
                    </a:lnTlToBr>
                    <a:lnBlToTr>
                      <a:noFill/>
                    </a:lnBlToTr>
                    <a:noFill/>
                  </a:tcPr>
                </a:tc>
              </a:tr>
              <a:tr h="42481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Twelve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Transferring an Audit </a:t>
                      </a:r>
                    </a:p>
                  </a:txBody>
                  <a:tcPr horzOverflow="overflow">
                    <a:lnL>
                      <a:noFill/>
                    </a:lnL>
                    <a:lnR>
                      <a:noFill/>
                    </a:lnR>
                    <a:lnT>
                      <a:noFill/>
                    </a:lnT>
                    <a:lnB>
                      <a:noFill/>
                    </a:lnB>
                    <a:lnTlToBr>
                      <a:noFill/>
                    </a:lnTlToBr>
                    <a:lnBlToTr>
                      <a:noFill/>
                    </a:lnBlToTr>
                    <a:noFill/>
                  </a:tcPr>
                </a:tc>
              </a:tr>
            </a:tbl>
          </a:graphicData>
        </a:graphic>
      </p:graphicFrame>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1755775" y="282575"/>
            <a:ext cx="6092825" cy="717550"/>
          </a:xfrm>
        </p:spPr>
        <p:txBody>
          <a:bodyPr/>
          <a:lstStyle/>
          <a:p>
            <a:r>
              <a:rPr lang="en-US" smtClean="0"/>
              <a:t>Topic One – Add New Audit </a:t>
            </a:r>
          </a:p>
        </p:txBody>
      </p:sp>
      <p:sp>
        <p:nvSpPr>
          <p:cNvPr id="12291" name="Rectangle 3"/>
          <p:cNvSpPr>
            <a:spLocks noGrp="1" noChangeArrowheads="1"/>
          </p:cNvSpPr>
          <p:nvPr>
            <p:ph type="body" idx="4294967295"/>
          </p:nvPr>
        </p:nvSpPr>
        <p:spPr>
          <a:xfrm>
            <a:off x="279400" y="1220788"/>
            <a:ext cx="8216900" cy="5218112"/>
          </a:xfrm>
        </p:spPr>
        <p:txBody>
          <a:bodyPr/>
          <a:lstStyle/>
          <a:p>
            <a:pPr marL="0" indent="0">
              <a:lnSpc>
                <a:spcPct val="150000"/>
              </a:lnSpc>
              <a:buFontTx/>
              <a:buNone/>
              <a:defRPr/>
            </a:pPr>
            <a:r>
              <a:rPr lang="en-US" sz="1600" dirty="0" smtClean="0"/>
              <a:t>Add New Audit</a:t>
            </a:r>
          </a:p>
          <a:p>
            <a:pPr marL="0" indent="0">
              <a:buFontTx/>
              <a:buNone/>
              <a:defRPr/>
            </a:pPr>
            <a:endParaRPr lang="en-US" sz="300" b="0" dirty="0" smtClean="0"/>
          </a:p>
          <a:p>
            <a:pPr marL="400050" lvl="1" indent="0">
              <a:buFont typeface="Wingdings" pitchFamily="2" charset="2"/>
              <a:buNone/>
              <a:defRPr/>
            </a:pPr>
            <a:r>
              <a:rPr lang="en-US" sz="1600" b="0" dirty="0" smtClean="0">
                <a:cs typeface="Arial" pitchFamily="34" charset="0"/>
              </a:rPr>
              <a:t>The Monitor is authorized to add new audits to the CAFU system. This feature is provided to handle audit reports that are received by each agency (DCMA, Army, Navy, Air Force, and TRICARE) that do not have a record in the CAFU system. </a:t>
            </a:r>
          </a:p>
          <a:p>
            <a:pPr marL="400050" lvl="1" indent="0">
              <a:buFont typeface="Wingdings" pitchFamily="2" charset="2"/>
              <a:buNone/>
              <a:defRPr/>
            </a:pPr>
            <a:endParaRPr lang="en-US" sz="1600" b="0" dirty="0" smtClean="0"/>
          </a:p>
          <a:p>
            <a:pPr marL="336550" lvl="1" indent="0" algn="ctr">
              <a:buFont typeface="Wingdings" pitchFamily="2" charset="2"/>
              <a:buNone/>
              <a:tabLst>
                <a:tab pos="6464300" algn="l"/>
              </a:tabLst>
              <a:defRPr/>
            </a:pPr>
            <a:endParaRPr lang="en-US" sz="1600" b="0" dirty="0" smtClean="0"/>
          </a:p>
          <a:p>
            <a:pPr marL="336550" lvl="1" indent="0" algn="ctr">
              <a:buFont typeface="Wingdings" pitchFamily="2" charset="2"/>
              <a:buNone/>
              <a:tabLst>
                <a:tab pos="6464300" algn="l"/>
              </a:tabLst>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p:txBody>
      </p:sp>
      <p:sp>
        <p:nvSpPr>
          <p:cNvPr id="131076"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0C333C22-38C3-4677-A690-CA506FDAD3BC}" type="slidenum">
              <a:rPr lang="en-US" sz="800" smtClean="0"/>
              <a:pPr/>
              <a:t>113</a:t>
            </a:fld>
            <a:endParaRPr lang="en-US" sz="80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dirty="0" smtClean="0"/>
              <a:t>Topic One – Add New Audit </a:t>
            </a:r>
          </a:p>
        </p:txBody>
      </p:sp>
      <p:sp>
        <p:nvSpPr>
          <p:cNvPr id="132099" name="Text Box 24"/>
          <p:cNvSpPr txBox="1">
            <a:spLocks noChangeArrowheads="1"/>
          </p:cNvSpPr>
          <p:nvPr/>
        </p:nvSpPr>
        <p:spPr bwMode="auto">
          <a:xfrm>
            <a:off x="133350" y="1219200"/>
            <a:ext cx="6657975" cy="338138"/>
          </a:xfrm>
          <a:prstGeom prst="rect">
            <a:avLst/>
          </a:prstGeom>
          <a:noFill/>
          <a:ln w="9525">
            <a:noFill/>
            <a:miter lim="800000"/>
            <a:headEnd/>
            <a:tailEnd/>
          </a:ln>
        </p:spPr>
        <p:txBody>
          <a:bodyPr>
            <a:spAutoFit/>
          </a:bodyPr>
          <a:lstStyle/>
          <a:p>
            <a:pPr>
              <a:spcBef>
                <a:spcPct val="50000"/>
              </a:spcBef>
            </a:pPr>
            <a:r>
              <a:rPr lang="en-US" sz="1600" b="1" dirty="0"/>
              <a:t>Add New Audit </a:t>
            </a:r>
            <a:r>
              <a:rPr lang="en-US" sz="1600" b="1" dirty="0" smtClean="0"/>
              <a:t>(continued)</a:t>
            </a:r>
            <a:endParaRPr lang="en-US" sz="1600" b="1" dirty="0"/>
          </a:p>
        </p:txBody>
      </p:sp>
      <p:sp>
        <p:nvSpPr>
          <p:cNvPr id="132100" name="Slide Number Placeholder 12"/>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27C02218-17BC-41C8-B7DB-9761C811FC6B}" type="slidenum">
              <a:rPr lang="en-US" sz="800">
                <a:solidFill>
                  <a:schemeClr val="bg1"/>
                </a:solidFill>
              </a:rPr>
              <a:pPr algn="r"/>
              <a:t>114</a:t>
            </a:fld>
            <a:endParaRPr lang="en-US" sz="800">
              <a:solidFill>
                <a:schemeClr val="bg1"/>
              </a:solidFill>
            </a:endParaRPr>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32102" name="TextBox 10"/>
          <p:cNvSpPr txBox="1">
            <a:spLocks noChangeArrowheads="1"/>
          </p:cNvSpPr>
          <p:nvPr/>
        </p:nvSpPr>
        <p:spPr bwMode="auto">
          <a:xfrm>
            <a:off x="196850" y="1912938"/>
            <a:ext cx="3460750" cy="461665"/>
          </a:xfrm>
          <a:prstGeom prst="rect">
            <a:avLst/>
          </a:prstGeom>
          <a:noFill/>
          <a:ln w="9525">
            <a:noFill/>
            <a:miter lim="800000"/>
            <a:headEnd/>
            <a:tailEnd/>
          </a:ln>
        </p:spPr>
        <p:txBody>
          <a:bodyPr>
            <a:spAutoFit/>
          </a:bodyPr>
          <a:lstStyle/>
          <a:p>
            <a:r>
              <a:rPr lang="en-US" sz="1200" dirty="0" smtClean="0"/>
              <a:t>Follow the directions below to add </a:t>
            </a:r>
            <a:r>
              <a:rPr lang="en-US" sz="1200" dirty="0"/>
              <a:t>new audits:</a:t>
            </a:r>
          </a:p>
          <a:p>
            <a:endParaRPr lang="en-US" sz="1200" dirty="0"/>
          </a:p>
        </p:txBody>
      </p:sp>
      <p:sp>
        <p:nvSpPr>
          <p:cNvPr id="132103" name="TextBox 14"/>
          <p:cNvSpPr txBox="1">
            <a:spLocks noChangeArrowheads="1"/>
          </p:cNvSpPr>
          <p:nvPr/>
        </p:nvSpPr>
        <p:spPr bwMode="auto">
          <a:xfrm>
            <a:off x="5443538" y="2590800"/>
            <a:ext cx="2024062" cy="215444"/>
          </a:xfrm>
          <a:prstGeom prst="rect">
            <a:avLst/>
          </a:prstGeom>
          <a:noFill/>
          <a:ln w="9525">
            <a:noFill/>
            <a:miter lim="800000"/>
            <a:headEnd/>
            <a:tailEnd/>
          </a:ln>
        </p:spPr>
        <p:txBody>
          <a:bodyPr wrap="square">
            <a:spAutoFit/>
          </a:bodyPr>
          <a:lstStyle/>
          <a:p>
            <a:r>
              <a:rPr lang="en-US" sz="800" dirty="0">
                <a:ea typeface="MS PGothic"/>
                <a:cs typeface="MS PGothic"/>
              </a:rPr>
              <a:t>Graphic </a:t>
            </a:r>
            <a:r>
              <a:rPr lang="en-US" sz="800" dirty="0" smtClean="0">
                <a:ea typeface="MS PGothic"/>
                <a:cs typeface="MS PGothic"/>
              </a:rPr>
              <a:t>4.4.1.1: </a:t>
            </a:r>
            <a:r>
              <a:rPr lang="en-US" sz="800" dirty="0">
                <a:ea typeface="MS PGothic"/>
                <a:cs typeface="MS PGothic"/>
              </a:rPr>
              <a:t>Add New Audit</a:t>
            </a:r>
          </a:p>
        </p:txBody>
      </p:sp>
      <p:graphicFrame>
        <p:nvGraphicFramePr>
          <p:cNvPr id="25" name="Group 28"/>
          <p:cNvGraphicFramePr>
            <a:graphicFrameLocks noGrp="1"/>
          </p:cNvGraphicFramePr>
          <p:nvPr/>
        </p:nvGraphicFramePr>
        <p:xfrm>
          <a:off x="196850" y="2428875"/>
          <a:ext cx="3657599" cy="1198152"/>
        </p:xfrm>
        <a:graphic>
          <a:graphicData uri="http://schemas.openxmlformats.org/drawingml/2006/table">
            <a:tbl>
              <a:tblPr/>
              <a:tblGrid>
                <a:gridCol w="380918"/>
                <a:gridCol w="3276681"/>
              </a:tblGrid>
              <a:tr h="267174">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Add New Audit (Graphics 4.4.1.1 – 4.4.1.2)</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99576">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on the </a:t>
                      </a:r>
                      <a:r>
                        <a:rPr kumimoji="0" lang="en-US" sz="1200" b="1" i="0" u="none" strike="noStrike" cap="none" normalizeH="0" baseline="0" dirty="0" smtClean="0">
                          <a:ln>
                            <a:noFill/>
                          </a:ln>
                          <a:solidFill>
                            <a:srgbClr val="000000"/>
                          </a:solidFill>
                          <a:effectLst/>
                          <a:latin typeface="Arial" pitchFamily="34" charset="0"/>
                        </a:rPr>
                        <a:t>My Work </a:t>
                      </a:r>
                      <a:r>
                        <a:rPr kumimoji="0" lang="en-US" sz="1200" b="0" i="0" u="none" strike="noStrike" cap="none" normalizeH="0" baseline="0" dirty="0" smtClean="0">
                          <a:ln>
                            <a:noFill/>
                          </a:ln>
                          <a:solidFill>
                            <a:srgbClr val="000000"/>
                          </a:solidFill>
                          <a:effectLst/>
                          <a:latin typeface="Arial" pitchFamily="34" charset="0"/>
                        </a:rPr>
                        <a:t>tab.</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a:t>
                      </a:r>
                      <a:r>
                        <a:rPr kumimoji="0" lang="en-US" sz="1200" b="1" i="0" u="none" strike="noStrike" cap="none" normalizeH="0" baseline="0" dirty="0" smtClean="0">
                          <a:ln>
                            <a:noFill/>
                          </a:ln>
                          <a:solidFill>
                            <a:srgbClr val="000000"/>
                          </a:solidFill>
                          <a:effectLst/>
                          <a:latin typeface="Arial" pitchFamily="34" charset="0"/>
                        </a:rPr>
                        <a:t> </a:t>
                      </a:r>
                      <a:r>
                        <a:rPr kumimoji="0" lang="en-US" sz="1200" b="0" i="0" u="none" strike="noStrike" cap="none" normalizeH="0" baseline="0" dirty="0" smtClean="0">
                          <a:ln>
                            <a:noFill/>
                          </a:ln>
                          <a:solidFill>
                            <a:srgbClr val="000000"/>
                          </a:solidFill>
                          <a:effectLst/>
                          <a:latin typeface="Arial" pitchFamily="34" charset="0"/>
                        </a:rPr>
                        <a:t>on the </a:t>
                      </a:r>
                      <a:r>
                        <a:rPr kumimoji="0" lang="en-US" sz="1200" b="1" i="0" u="none" strike="noStrike" cap="none" normalizeH="0" baseline="0" dirty="0" smtClean="0">
                          <a:ln>
                            <a:noFill/>
                          </a:ln>
                          <a:solidFill>
                            <a:srgbClr val="000000"/>
                          </a:solidFill>
                          <a:effectLst/>
                          <a:latin typeface="Arial" pitchFamily="34" charset="0"/>
                        </a:rPr>
                        <a:t>Add Audit </a:t>
                      </a:r>
                      <a:r>
                        <a:rPr kumimoji="0" lang="en-US" sz="1200" b="0" i="0" u="none" strike="noStrike" cap="none" normalizeH="0" baseline="0" dirty="0" smtClean="0">
                          <a:ln>
                            <a:noFill/>
                          </a:ln>
                          <a:solidFill>
                            <a:srgbClr val="000000"/>
                          </a:solidFill>
                          <a:effectLst/>
                          <a:latin typeface="Arial" pitchFamily="34" charset="0"/>
                        </a:rPr>
                        <a:t>link.</a:t>
                      </a:r>
                      <a:endParaRPr kumimoji="0" lang="en-US" sz="1200" b="1" i="0" u="none" strike="noStrike" cap="none" normalizeH="0" baseline="0" dirty="0" smtClean="0">
                        <a:ln>
                          <a:noFill/>
                        </a:ln>
                        <a:solidFill>
                          <a:srgbClr val="000000"/>
                        </a:solidFill>
                        <a:effectLst/>
                        <a:latin typeface="Arial" pitchFamily="34" charset="0"/>
                      </a:endParaRPr>
                    </a:p>
                    <a:p>
                      <a:pPr marL="457200" marR="0" lvl="1" indent="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rgbClr val="000000"/>
                          </a:solidFill>
                          <a:effectLst/>
                          <a:latin typeface="Arial" pitchFamily="34" charset="0"/>
                        </a:rPr>
                        <a:t>The Search Criteria tab opens </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4" name="Group 13"/>
          <p:cNvGrpSpPr/>
          <p:nvPr/>
        </p:nvGrpSpPr>
        <p:grpSpPr>
          <a:xfrm>
            <a:off x="4454525" y="2155371"/>
            <a:ext cx="4276725" cy="394154"/>
            <a:chOff x="4454525" y="2155371"/>
            <a:chExt cx="4276725" cy="394154"/>
          </a:xfrm>
        </p:grpSpPr>
        <p:pic>
          <p:nvPicPr>
            <p:cNvPr id="132117" name="Picture 10" descr="PPT104F.png"/>
            <p:cNvPicPr>
              <a:picLocks noChangeAspect="1"/>
            </p:cNvPicPr>
            <p:nvPr/>
          </p:nvPicPr>
          <p:blipFill>
            <a:blip r:embed="rId4" cstate="print"/>
            <a:srcRect/>
            <a:stretch>
              <a:fillRect/>
            </a:stretch>
          </p:blipFill>
          <p:spPr bwMode="auto">
            <a:xfrm>
              <a:off x="4454525" y="2155371"/>
              <a:ext cx="4276725" cy="394154"/>
            </a:xfrm>
            <a:prstGeom prst="rect">
              <a:avLst/>
            </a:prstGeom>
            <a:noFill/>
            <a:ln w="9525">
              <a:noFill/>
              <a:miter lim="800000"/>
              <a:headEnd/>
              <a:tailEnd/>
            </a:ln>
          </p:spPr>
        </p:pic>
        <p:sp>
          <p:nvSpPr>
            <p:cNvPr id="132118" name="Rectangle 14"/>
            <p:cNvSpPr>
              <a:spLocks noChangeArrowheads="1"/>
            </p:cNvSpPr>
            <p:nvPr/>
          </p:nvSpPr>
          <p:spPr bwMode="auto">
            <a:xfrm>
              <a:off x="7688036" y="2201595"/>
              <a:ext cx="590550" cy="234084"/>
            </a:xfrm>
            <a:prstGeom prst="rect">
              <a:avLst/>
            </a:prstGeom>
            <a:noFill/>
            <a:ln w="19050" cap="sq" algn="ctr">
              <a:solidFill>
                <a:srgbClr val="FF0000"/>
              </a:solidFill>
              <a:round/>
              <a:headEnd/>
              <a:tailEnd/>
            </a:ln>
          </p:spPr>
          <p:txBody>
            <a:bodyPr/>
            <a:lstStyle/>
            <a:p>
              <a:pPr eaLnBrk="0" hangingPunct="0"/>
              <a:endParaRPr lang="en-US" sz="2400">
                <a:latin typeface="MS Gothic"/>
              </a:endParaRPr>
            </a:p>
          </p:txBody>
        </p:sp>
      </p:grpSp>
      <p:pic>
        <p:nvPicPr>
          <p:cNvPr id="132119" name="Picture 16" descr="PPT1063.png"/>
          <p:cNvPicPr>
            <a:picLocks noChangeAspect="1"/>
          </p:cNvPicPr>
          <p:nvPr/>
        </p:nvPicPr>
        <p:blipFill>
          <a:blip r:embed="rId5" cstate="print"/>
          <a:srcRect/>
          <a:stretch>
            <a:fillRect/>
          </a:stretch>
        </p:blipFill>
        <p:spPr bwMode="auto">
          <a:xfrm>
            <a:off x="3867150" y="4006850"/>
            <a:ext cx="5086350" cy="695325"/>
          </a:xfrm>
          <a:prstGeom prst="rect">
            <a:avLst/>
          </a:prstGeom>
          <a:noFill/>
          <a:ln w="9525">
            <a:noFill/>
            <a:miter lim="800000"/>
            <a:headEnd/>
            <a:tailEnd/>
          </a:ln>
        </p:spPr>
      </p:pic>
      <p:sp>
        <p:nvSpPr>
          <p:cNvPr id="132120" name="TextBox 14"/>
          <p:cNvSpPr txBox="1">
            <a:spLocks noChangeArrowheads="1"/>
          </p:cNvSpPr>
          <p:nvPr/>
        </p:nvSpPr>
        <p:spPr bwMode="auto">
          <a:xfrm>
            <a:off x="5253039" y="4752750"/>
            <a:ext cx="4557712"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4.4.1.2: </a:t>
            </a:r>
            <a:r>
              <a:rPr lang="en-US" sz="800" dirty="0">
                <a:ea typeface="MS PGothic"/>
                <a:cs typeface="MS PGothic"/>
              </a:rPr>
              <a:t>Search Criteria Tab </a:t>
            </a:r>
          </a:p>
        </p:txBody>
      </p:sp>
      <p:sp>
        <p:nvSpPr>
          <p:cNvPr id="132121" name="Rectangle 1"/>
          <p:cNvSpPr>
            <a:spLocks noChangeArrowheads="1"/>
          </p:cNvSpPr>
          <p:nvPr/>
        </p:nvSpPr>
        <p:spPr bwMode="auto">
          <a:xfrm>
            <a:off x="809625" y="5576598"/>
            <a:ext cx="7278461" cy="369332"/>
          </a:xfrm>
          <a:prstGeom prst="rect">
            <a:avLst/>
          </a:prstGeom>
          <a:noFill/>
          <a:ln w="9525">
            <a:noFill/>
            <a:miter lim="800000"/>
            <a:headEnd/>
            <a:tailEnd/>
          </a:ln>
        </p:spPr>
        <p:txBody>
          <a:bodyPr wrap="square" anchor="ctr">
            <a:spAutoFit/>
          </a:bodyPr>
          <a:lstStyle/>
          <a:p>
            <a:r>
              <a:rPr lang="en-US" sz="1200" b="1" dirty="0" smtClean="0"/>
              <a:t>Note:</a:t>
            </a:r>
            <a:r>
              <a:rPr lang="en-US" sz="1200" dirty="0" smtClean="0"/>
              <a:t> At </a:t>
            </a:r>
            <a:r>
              <a:rPr lang="en-US" sz="1200" dirty="0"/>
              <a:t>least three letters of the contractor name must be entered to start a search</a:t>
            </a:r>
            <a:r>
              <a:rPr lang="en-US" dirty="0"/>
              <a:t>. </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755775" y="282575"/>
            <a:ext cx="5965825" cy="717550"/>
          </a:xfrm>
        </p:spPr>
        <p:txBody>
          <a:bodyPr/>
          <a:lstStyle/>
          <a:p>
            <a:r>
              <a:rPr lang="en-US" dirty="0" smtClean="0"/>
              <a:t>Topic One – Add New Audits</a:t>
            </a:r>
          </a:p>
        </p:txBody>
      </p:sp>
      <p:sp>
        <p:nvSpPr>
          <p:cNvPr id="12291" name="Rectangle 3"/>
          <p:cNvSpPr>
            <a:spLocks noGrp="1" noChangeArrowheads="1"/>
          </p:cNvSpPr>
          <p:nvPr>
            <p:ph idx="1"/>
          </p:nvPr>
        </p:nvSpPr>
        <p:spPr>
          <a:xfrm>
            <a:off x="215900" y="1077224"/>
            <a:ext cx="8928100" cy="998537"/>
          </a:xfrm>
        </p:spPr>
        <p:txBody>
          <a:bodyPr/>
          <a:lstStyle/>
          <a:p>
            <a:pPr marL="0" indent="0">
              <a:lnSpc>
                <a:spcPct val="150000"/>
              </a:lnSpc>
              <a:buFontTx/>
              <a:buNone/>
              <a:defRPr/>
            </a:pPr>
            <a:r>
              <a:rPr lang="en-US" sz="1600" dirty="0" smtClean="0"/>
              <a:t>Add New Audit </a:t>
            </a:r>
          </a:p>
          <a:p>
            <a:pPr marL="0" indent="0">
              <a:buFontTx/>
              <a:buNone/>
              <a:defRPr/>
            </a:pPr>
            <a:r>
              <a:rPr lang="en-US" sz="1600" b="0" kern="1200" dirty="0" smtClean="0"/>
              <a:t>	To ensure data integrity and to minimize errors use the Add Audit Feature:</a:t>
            </a:r>
            <a:endParaRPr lang="en-US" sz="1600" b="0" dirty="0" smtClean="0">
              <a:solidFill>
                <a:srgbClr val="FF0000"/>
              </a:solidFill>
            </a:endParaRPr>
          </a:p>
          <a:p>
            <a:pPr marL="0" indent="0">
              <a:lnSpc>
                <a:spcPct val="150000"/>
              </a:lnSpc>
              <a:buFontTx/>
              <a:buNone/>
              <a:defRPr/>
            </a:pPr>
            <a:r>
              <a:rPr lang="en-US" sz="1600" b="0" dirty="0" smtClean="0"/>
              <a:t> </a:t>
            </a:r>
          </a:p>
          <a:p>
            <a:pPr marL="0" indent="0">
              <a:lnSpc>
                <a:spcPct val="150000"/>
              </a:lnSpc>
              <a:buFontTx/>
              <a:buNone/>
              <a:defRPr/>
            </a:pPr>
            <a:r>
              <a:rPr lang="en-US" sz="1600" dirty="0" smtClean="0"/>
              <a:t> </a:t>
            </a:r>
          </a:p>
          <a:p>
            <a:pPr marL="0" indent="0">
              <a:lnSpc>
                <a:spcPct val="150000"/>
              </a:lnSpc>
              <a:buFontTx/>
              <a:buNone/>
              <a:defRPr/>
            </a:pPr>
            <a:endParaRPr lang="en-US" sz="1600" dirty="0" smtClean="0"/>
          </a:p>
          <a:p>
            <a:pPr marL="0" indent="0">
              <a:lnSpc>
                <a:spcPct val="150000"/>
              </a:lnSpc>
              <a:buFontTx/>
              <a:buNone/>
              <a:defRPr/>
            </a:pPr>
            <a:endParaRPr lang="en-US" sz="1600" b="0" dirty="0" smtClean="0"/>
          </a:p>
          <a:p>
            <a:pPr marL="0" indent="0">
              <a:buFontTx/>
              <a:buNone/>
              <a:defRPr/>
            </a:pPr>
            <a:endParaRPr lang="en-US" sz="3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336550" lvl="1" indent="0" algn="ctr">
              <a:buFont typeface="Wingdings" pitchFamily="2" charset="2"/>
              <a:buNone/>
              <a:tabLst>
                <a:tab pos="6464300" algn="l"/>
              </a:tabLst>
              <a:defRPr/>
            </a:pPr>
            <a:endParaRPr lang="en-US" sz="1600" b="0" dirty="0" smtClean="0"/>
          </a:p>
          <a:p>
            <a:pPr marL="336550" lvl="1" indent="0" algn="ctr">
              <a:buFont typeface="Wingdings" pitchFamily="2" charset="2"/>
              <a:buNone/>
              <a:tabLst>
                <a:tab pos="6464300" algn="l"/>
              </a:tabLst>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14" name="Table 13"/>
          <p:cNvGraphicFramePr>
            <a:graphicFrameLocks noGrp="1"/>
          </p:cNvGraphicFramePr>
          <p:nvPr/>
        </p:nvGraphicFramePr>
        <p:xfrm>
          <a:off x="212933" y="1929313"/>
          <a:ext cx="8745539" cy="4166685"/>
        </p:xfrm>
        <a:graphic>
          <a:graphicData uri="http://schemas.openxmlformats.org/drawingml/2006/table">
            <a:tbl>
              <a:tblPr firstRow="1" bandRow="1">
                <a:tableStyleId>{93296810-A885-4BE3-A3E7-6D5BEEA58F35}</a:tableStyleId>
              </a:tblPr>
              <a:tblGrid>
                <a:gridCol w="815983"/>
                <a:gridCol w="1181265"/>
                <a:gridCol w="6748291"/>
              </a:tblGrid>
              <a:tr h="478605">
                <a:tc>
                  <a:txBody>
                    <a:bodyPr/>
                    <a:lstStyle/>
                    <a:p>
                      <a:pPr algn="ctr"/>
                      <a:r>
                        <a:rPr lang="en-US" sz="1600" dirty="0" smtClean="0"/>
                        <a:t>Steps</a:t>
                      </a:r>
                      <a:endParaRPr lang="en-US" sz="16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smtClean="0"/>
                        <a:t>Action</a:t>
                      </a:r>
                      <a:endParaRPr lang="en-US" sz="16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smtClean="0"/>
                        <a:t>Description</a:t>
                      </a:r>
                      <a:endParaRPr lang="en-US" sz="16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20108">
                <a:tc>
                  <a:txBody>
                    <a:bodyPr/>
                    <a:lstStyle/>
                    <a:p>
                      <a:r>
                        <a:rPr lang="en-US" sz="1600" dirty="0" smtClean="0"/>
                        <a:t>Step 1</a:t>
                      </a:r>
                      <a:endParaRPr lang="en-US" sz="16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smtClean="0"/>
                        <a:t>Search for Contractor</a:t>
                      </a:r>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t>Enter the name of the Contractor for which the new audit is being created. The system will search for existing audits for the Contractor to use as a template. You can enter partial names and wildcards as * or %</a:t>
                      </a:r>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843827">
                <a:tc>
                  <a:txBody>
                    <a:bodyPr/>
                    <a:lstStyle/>
                    <a:p>
                      <a:r>
                        <a:rPr lang="en-US" sz="1600" dirty="0" smtClean="0"/>
                        <a:t>Step 2</a:t>
                      </a:r>
                      <a:endParaRPr lang="en-US" sz="16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smtClean="0"/>
                        <a:t>Select Contractor</a:t>
                      </a:r>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233363" indent="-233363">
                        <a:buFont typeface="Arial" pitchFamily="34" charset="0"/>
                        <a:buChar char="•"/>
                      </a:pPr>
                      <a:r>
                        <a:rPr lang="en-US" sz="1600" kern="1200" dirty="0" smtClean="0"/>
                        <a:t>The system will search for audits based on the Contractor Name provided in Step 1.  It will then list the different variations of the contractor name that MCs and COs used for that Contractor in the past. You can click on the CAGE code to select the variation to use as a template for the new Audit</a:t>
                      </a:r>
                    </a:p>
                    <a:p>
                      <a:pPr marL="233363" indent="-233363">
                        <a:buFont typeface="Arial" pitchFamily="34" charset="0"/>
                        <a:buChar char="•"/>
                      </a:pPr>
                      <a:r>
                        <a:rPr lang="en-US" sz="1600" kern="1200" dirty="0" smtClean="0"/>
                        <a:t>If no matching contractors are found, click on search again and enter a different name</a:t>
                      </a:r>
                    </a:p>
                    <a:p>
                      <a:pPr marL="233363" indent="-233363">
                        <a:buFont typeface="Arial" pitchFamily="34" charset="0"/>
                        <a:buChar char="•"/>
                      </a:pPr>
                      <a:r>
                        <a:rPr lang="en-US" sz="1600" kern="1200" dirty="0" smtClean="0"/>
                        <a:t>If you are unable to find existing audits for the Contractor, you can click on new contractor</a:t>
                      </a:r>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736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Step 3</a:t>
                      </a:r>
                    </a:p>
                    <a:p>
                      <a:endParaRPr lang="en-US" sz="16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smtClean="0"/>
                        <a:t>Enter Audit Details</a:t>
                      </a:r>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kern="1200" dirty="0" smtClean="0"/>
                        <a:t>The third and final step allows you to enter the required details about the audit </a:t>
                      </a:r>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133147" name="TextBox 11"/>
          <p:cNvSpPr txBox="1">
            <a:spLocks noChangeArrowheads="1"/>
          </p:cNvSpPr>
          <p:nvPr/>
        </p:nvSpPr>
        <p:spPr bwMode="auto">
          <a:xfrm>
            <a:off x="3681344" y="6232936"/>
            <a:ext cx="3117850" cy="215900"/>
          </a:xfrm>
          <a:prstGeom prst="rect">
            <a:avLst/>
          </a:prstGeom>
          <a:noFill/>
          <a:ln w="9525">
            <a:noFill/>
            <a:miter lim="800000"/>
            <a:headEnd/>
            <a:tailEnd/>
          </a:ln>
        </p:spPr>
        <p:txBody>
          <a:bodyPr>
            <a:spAutoFit/>
          </a:bodyPr>
          <a:lstStyle/>
          <a:p>
            <a:r>
              <a:rPr lang="en-US" sz="800" dirty="0">
                <a:ea typeface="MS PGothic"/>
                <a:cs typeface="MS PGothic"/>
              </a:rPr>
              <a:t>Table </a:t>
            </a:r>
            <a:r>
              <a:rPr lang="en-US" sz="800" dirty="0" smtClean="0">
                <a:ea typeface="MS PGothic"/>
                <a:cs typeface="MS PGothic"/>
              </a:rPr>
              <a:t>4.4.1.3: </a:t>
            </a:r>
            <a:r>
              <a:rPr lang="en-US" sz="800" dirty="0">
                <a:ea typeface="MS PGothic"/>
                <a:cs typeface="MS PGothic"/>
              </a:rPr>
              <a:t>Add Audit feature three steps table</a:t>
            </a:r>
          </a:p>
        </p:txBody>
      </p:sp>
      <p:sp>
        <p:nvSpPr>
          <p:cNvPr id="133148"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C4A9141E-60D9-4DC7-A94E-39D0206FE8C2}" type="slidenum">
              <a:rPr lang="en-US" sz="800" smtClean="0"/>
              <a:pPr/>
              <a:t>115</a:t>
            </a:fld>
            <a:endParaRPr lang="en-US" sz="80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1755775" y="282575"/>
            <a:ext cx="7388225" cy="717550"/>
          </a:xfrm>
        </p:spPr>
        <p:txBody>
          <a:bodyPr/>
          <a:lstStyle/>
          <a:p>
            <a:r>
              <a:rPr lang="en-US" dirty="0" smtClean="0"/>
              <a:t>Topic One – Add New Audit</a:t>
            </a:r>
          </a:p>
        </p:txBody>
      </p:sp>
      <p:sp>
        <p:nvSpPr>
          <p:cNvPr id="134147" name="TextBox 11"/>
          <p:cNvSpPr txBox="1">
            <a:spLocks noChangeArrowheads="1"/>
          </p:cNvSpPr>
          <p:nvPr/>
        </p:nvSpPr>
        <p:spPr bwMode="auto">
          <a:xfrm>
            <a:off x="4133397" y="3538765"/>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4.4.1.4: </a:t>
            </a:r>
            <a:r>
              <a:rPr lang="en-US" sz="800" dirty="0">
                <a:ea typeface="MS PGothic"/>
                <a:cs typeface="MS PGothic"/>
              </a:rPr>
              <a:t>Format of Audit Numbers</a:t>
            </a:r>
          </a:p>
        </p:txBody>
      </p:sp>
      <p:sp>
        <p:nvSpPr>
          <p:cNvPr id="134148"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96DB40FC-32E3-4987-B274-D267046F3AB4}" type="slidenum">
              <a:rPr lang="en-US" sz="800">
                <a:solidFill>
                  <a:schemeClr val="bg1"/>
                </a:solidFill>
              </a:rPr>
              <a:pPr algn="r"/>
              <a:t>116</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0" y="1146361"/>
            <a:ext cx="8216900" cy="430212"/>
          </a:xfrm>
          <a:prstGeom prst="rect">
            <a:avLst/>
          </a:prstGeom>
          <a:noFill/>
          <a:ln w="9525">
            <a:noFill/>
            <a:miter lim="800000"/>
            <a:headEnd/>
            <a:tailEnd/>
          </a:ln>
        </p:spPr>
        <p:txBody>
          <a:bodyPr/>
          <a:lstStyle/>
          <a:p>
            <a:pPr>
              <a:defRPr/>
            </a:pPr>
            <a:r>
              <a:rPr lang="en-US" sz="1600" b="1" kern="0" dirty="0"/>
              <a:t>Add New </a:t>
            </a:r>
            <a:r>
              <a:rPr lang="en-US" sz="1600" b="1" kern="0" dirty="0" smtClean="0"/>
              <a:t>Audit</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134151" name="Text Box 18"/>
          <p:cNvSpPr txBox="1">
            <a:spLocks noChangeArrowheads="1"/>
          </p:cNvSpPr>
          <p:nvPr/>
        </p:nvSpPr>
        <p:spPr bwMode="auto">
          <a:xfrm>
            <a:off x="143539" y="1572954"/>
            <a:ext cx="2917371" cy="3416320"/>
          </a:xfrm>
          <a:prstGeom prst="rect">
            <a:avLst/>
          </a:prstGeom>
          <a:noFill/>
          <a:ln w="9525">
            <a:noFill/>
            <a:miter lim="800000"/>
            <a:headEnd/>
            <a:tailEnd/>
          </a:ln>
        </p:spPr>
        <p:txBody>
          <a:bodyPr wrap="square">
            <a:spAutoFit/>
          </a:bodyPr>
          <a:lstStyle/>
          <a:p>
            <a:r>
              <a:rPr lang="en-US" sz="1200" b="1" dirty="0"/>
              <a:t>Business Rules </a:t>
            </a:r>
            <a:endParaRPr lang="en-US" sz="1200" b="1" dirty="0" smtClean="0"/>
          </a:p>
          <a:p>
            <a:endParaRPr lang="en-US" sz="1200" dirty="0"/>
          </a:p>
          <a:p>
            <a:r>
              <a:rPr lang="en-US" sz="1200" dirty="0"/>
              <a:t>If you enter a superseded audit number, the superseded audit must exist in the system.</a:t>
            </a:r>
          </a:p>
          <a:p>
            <a:r>
              <a:rPr lang="en-US" sz="1200" dirty="0"/>
              <a:t> </a:t>
            </a:r>
          </a:p>
          <a:p>
            <a:pPr marL="287338" lvl="1" indent="-223838">
              <a:buFont typeface="Arial" pitchFamily="34" charset="0"/>
              <a:buChar char="•"/>
            </a:pPr>
            <a:r>
              <a:rPr lang="en-US" sz="1200" dirty="0"/>
              <a:t>The </a:t>
            </a:r>
            <a:r>
              <a:rPr lang="en-US" sz="1200" dirty="0" err="1"/>
              <a:t>DoDAAC</a:t>
            </a:r>
            <a:r>
              <a:rPr lang="en-US" sz="1200" dirty="0"/>
              <a:t> must belong to your </a:t>
            </a:r>
            <a:r>
              <a:rPr lang="en-US" sz="1200" dirty="0" smtClean="0"/>
              <a:t>workgroup </a:t>
            </a:r>
            <a:endParaRPr lang="en-US" sz="1200" dirty="0"/>
          </a:p>
          <a:p>
            <a:pPr marL="287338" lvl="1" indent="-223838">
              <a:buFont typeface="Arial" pitchFamily="34" charset="0"/>
              <a:buChar char="•"/>
            </a:pPr>
            <a:r>
              <a:rPr lang="en-US" sz="1200" dirty="0"/>
              <a:t>Cost Questioned / Avoidance must be entered. </a:t>
            </a:r>
            <a:r>
              <a:rPr lang="en-US" sz="1200" dirty="0" smtClean="0"/>
              <a:t>You must </a:t>
            </a:r>
            <a:r>
              <a:rPr lang="en-US" sz="1200" dirty="0"/>
              <a:t>enter 0 if it doesn't </a:t>
            </a:r>
            <a:r>
              <a:rPr lang="en-US" sz="1200" dirty="0" smtClean="0"/>
              <a:t>apply </a:t>
            </a:r>
            <a:endParaRPr lang="en-US" sz="1200" dirty="0"/>
          </a:p>
          <a:p>
            <a:pPr marL="287338" lvl="1" indent="-223838">
              <a:buFont typeface="Arial" pitchFamily="34" charset="0"/>
              <a:buChar char="•"/>
            </a:pPr>
            <a:r>
              <a:rPr lang="en-US" sz="1200" dirty="0"/>
              <a:t>Audit report number must be valid and unique </a:t>
            </a:r>
            <a:endParaRPr lang="en-US" sz="1200" dirty="0" smtClean="0"/>
          </a:p>
          <a:p>
            <a:pPr lvl="1"/>
            <a:endParaRPr lang="en-US" sz="1200" dirty="0"/>
          </a:p>
          <a:p>
            <a:r>
              <a:rPr lang="en-US" sz="1200" dirty="0"/>
              <a:t>After all the rules are validated, a new record is created and the audit is transferred to Monitor for verification and </a:t>
            </a:r>
            <a:r>
              <a:rPr lang="en-US" sz="1200" dirty="0" smtClean="0"/>
              <a:t>assignment.</a:t>
            </a:r>
            <a:endParaRPr lang="en-US" sz="1200" dirty="0">
              <a:solidFill>
                <a:srgbClr val="000000"/>
              </a:solidFill>
            </a:endParaRPr>
          </a:p>
        </p:txBody>
      </p:sp>
      <p:sp>
        <p:nvSpPr>
          <p:cNvPr id="134152" name="Rectangle 1"/>
          <p:cNvSpPr>
            <a:spLocks noChangeArrowheads="1"/>
          </p:cNvSpPr>
          <p:nvPr/>
        </p:nvSpPr>
        <p:spPr bwMode="auto">
          <a:xfrm>
            <a:off x="4533900" y="1423988"/>
            <a:ext cx="2552700" cy="276225"/>
          </a:xfrm>
          <a:prstGeom prst="rect">
            <a:avLst/>
          </a:prstGeom>
          <a:noFill/>
          <a:ln w="9525">
            <a:noFill/>
            <a:miter lim="800000"/>
            <a:headEnd/>
            <a:tailEnd/>
          </a:ln>
        </p:spPr>
        <p:txBody>
          <a:bodyPr anchor="ctr">
            <a:spAutoFit/>
          </a:bodyPr>
          <a:lstStyle/>
          <a:p>
            <a:pPr algn="just"/>
            <a:r>
              <a:rPr lang="en-US" sz="1200" b="1">
                <a:cs typeface="Times New Roman" pitchFamily="18" charset="0"/>
              </a:rPr>
              <a:t>Format of Audit Numbers </a:t>
            </a:r>
            <a:endParaRPr lang="en-US"/>
          </a:p>
        </p:txBody>
      </p:sp>
      <p:pic>
        <p:nvPicPr>
          <p:cNvPr id="134153" name="Picture 9" descr="PPT10C6.png"/>
          <p:cNvPicPr>
            <a:picLocks noChangeAspect="1"/>
          </p:cNvPicPr>
          <p:nvPr/>
        </p:nvPicPr>
        <p:blipFill>
          <a:blip r:embed="rId4" cstate="print"/>
          <a:srcRect/>
          <a:stretch>
            <a:fillRect/>
          </a:stretch>
        </p:blipFill>
        <p:spPr bwMode="auto">
          <a:xfrm>
            <a:off x="3254375" y="1730375"/>
            <a:ext cx="5610225" cy="1771650"/>
          </a:xfrm>
          <a:prstGeom prst="rect">
            <a:avLst/>
          </a:prstGeom>
          <a:noFill/>
          <a:ln w="9525">
            <a:noFill/>
            <a:miter lim="800000"/>
            <a:headEnd/>
            <a:tailEnd/>
          </a:ln>
        </p:spPr>
      </p:pic>
      <p:pic>
        <p:nvPicPr>
          <p:cNvPr id="134154" name="Picture 11" descr="PPT10C9.png"/>
          <p:cNvPicPr>
            <a:picLocks noChangeAspect="1"/>
          </p:cNvPicPr>
          <p:nvPr/>
        </p:nvPicPr>
        <p:blipFill>
          <a:blip r:embed="rId5" cstate="print"/>
          <a:srcRect/>
          <a:stretch>
            <a:fillRect/>
          </a:stretch>
        </p:blipFill>
        <p:spPr bwMode="auto">
          <a:xfrm>
            <a:off x="3835400" y="3844925"/>
            <a:ext cx="4533900" cy="2428875"/>
          </a:xfrm>
          <a:prstGeom prst="rect">
            <a:avLst/>
          </a:prstGeom>
          <a:noFill/>
          <a:ln w="9525">
            <a:noFill/>
            <a:miter lim="800000"/>
            <a:headEnd/>
            <a:tailEnd/>
          </a:ln>
        </p:spPr>
      </p:pic>
      <p:sp>
        <p:nvSpPr>
          <p:cNvPr id="134155" name="Rectangle 2"/>
          <p:cNvSpPr>
            <a:spLocks noChangeArrowheads="1"/>
          </p:cNvSpPr>
          <p:nvPr/>
        </p:nvSpPr>
        <p:spPr bwMode="auto">
          <a:xfrm>
            <a:off x="59869" y="5276176"/>
            <a:ext cx="3630386" cy="646331"/>
          </a:xfrm>
          <a:prstGeom prst="rect">
            <a:avLst/>
          </a:prstGeom>
          <a:noFill/>
          <a:ln w="9525">
            <a:noFill/>
            <a:miter lim="800000"/>
            <a:headEnd/>
            <a:tailEnd/>
          </a:ln>
        </p:spPr>
        <p:txBody>
          <a:bodyPr wrap="square" anchor="ctr">
            <a:spAutoFit/>
          </a:bodyPr>
          <a:lstStyle/>
          <a:p>
            <a:pPr algn="just"/>
            <a:r>
              <a:rPr lang="en-US" sz="1200" b="1" dirty="0">
                <a:cs typeface="Times New Roman" pitchFamily="18" charset="0"/>
              </a:rPr>
              <a:t>Note: New Contractor </a:t>
            </a:r>
            <a:r>
              <a:rPr lang="en-US" sz="1200" b="1" dirty="0" smtClean="0">
                <a:cs typeface="Times New Roman" pitchFamily="18" charset="0"/>
              </a:rPr>
              <a:t>- </a:t>
            </a:r>
            <a:r>
              <a:rPr lang="en-US" sz="1200" dirty="0" smtClean="0">
                <a:cs typeface="Times New Roman" pitchFamily="18" charset="0"/>
              </a:rPr>
              <a:t>If </a:t>
            </a:r>
            <a:r>
              <a:rPr lang="en-US" sz="1200" dirty="0">
                <a:cs typeface="Times New Roman" pitchFamily="18" charset="0"/>
              </a:rPr>
              <a:t>no contractor was found during Step 2, you can still add a new audit by clicking on new contractor. </a:t>
            </a:r>
            <a:endParaRPr lang="en-US" dirty="0"/>
          </a:p>
        </p:txBody>
      </p:sp>
      <p:sp>
        <p:nvSpPr>
          <p:cNvPr id="134156" name="TextBox 11"/>
          <p:cNvSpPr txBox="1">
            <a:spLocks noChangeArrowheads="1"/>
          </p:cNvSpPr>
          <p:nvPr/>
        </p:nvSpPr>
        <p:spPr bwMode="auto">
          <a:xfrm>
            <a:off x="3883025" y="6302375"/>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4.4.1.5: </a:t>
            </a:r>
            <a:r>
              <a:rPr lang="en-US" sz="800" dirty="0">
                <a:ea typeface="MS PGothic"/>
                <a:cs typeface="MS PGothic"/>
              </a:rPr>
              <a:t>Format of Audit Numbers</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1755775" y="282575"/>
            <a:ext cx="7388225" cy="717550"/>
          </a:xfrm>
        </p:spPr>
        <p:txBody>
          <a:bodyPr/>
          <a:lstStyle/>
          <a:p>
            <a:r>
              <a:rPr lang="en-US" smtClean="0"/>
              <a:t>Topic Two – Plan</a:t>
            </a:r>
          </a:p>
        </p:txBody>
      </p:sp>
      <p:sp>
        <p:nvSpPr>
          <p:cNvPr id="135171" name="TextBox 11"/>
          <p:cNvSpPr txBox="1">
            <a:spLocks noChangeArrowheads="1"/>
          </p:cNvSpPr>
          <p:nvPr/>
        </p:nvSpPr>
        <p:spPr bwMode="auto">
          <a:xfrm>
            <a:off x="3816350" y="6188075"/>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4.4.2.1: </a:t>
            </a:r>
            <a:r>
              <a:rPr lang="en-US" sz="800" dirty="0">
                <a:ea typeface="MS PGothic"/>
                <a:cs typeface="MS PGothic"/>
              </a:rPr>
              <a:t>Plan Audit </a:t>
            </a:r>
            <a:r>
              <a:rPr lang="en-US" sz="800" dirty="0" smtClean="0">
                <a:ea typeface="MS PGothic"/>
                <a:cs typeface="MS PGothic"/>
              </a:rPr>
              <a:t>Follow-Up </a:t>
            </a:r>
            <a:r>
              <a:rPr lang="en-US" sz="800" dirty="0">
                <a:ea typeface="MS PGothic"/>
                <a:cs typeface="MS PGothic"/>
              </a:rPr>
              <a:t>Record</a:t>
            </a:r>
          </a:p>
        </p:txBody>
      </p:sp>
      <p:sp>
        <p:nvSpPr>
          <p:cNvPr id="135172"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16944E1D-7630-4DF1-B0A5-BB8D9194F813}" type="slidenum">
              <a:rPr lang="en-US" sz="800">
                <a:solidFill>
                  <a:schemeClr val="bg1"/>
                </a:solidFill>
              </a:rPr>
              <a:pPr algn="r"/>
              <a:t>117</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0" y="1146360"/>
            <a:ext cx="8216900" cy="430212"/>
          </a:xfrm>
          <a:prstGeom prst="rect">
            <a:avLst/>
          </a:prstGeom>
          <a:noFill/>
          <a:ln w="9525">
            <a:noFill/>
            <a:miter lim="800000"/>
            <a:headEnd/>
            <a:tailEnd/>
          </a:ln>
        </p:spPr>
        <p:txBody>
          <a:bodyPr/>
          <a:lstStyle/>
          <a:p>
            <a:pPr>
              <a:defRPr/>
            </a:pPr>
            <a:r>
              <a:rPr lang="en-US" sz="1600" b="1" kern="0" dirty="0"/>
              <a:t>Plan</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135175" name="Text Box 18"/>
          <p:cNvSpPr txBox="1">
            <a:spLocks noChangeArrowheads="1"/>
          </p:cNvSpPr>
          <p:nvPr/>
        </p:nvSpPr>
        <p:spPr bwMode="auto">
          <a:xfrm>
            <a:off x="143540" y="1545930"/>
            <a:ext cx="3381375" cy="3786188"/>
          </a:xfrm>
          <a:prstGeom prst="rect">
            <a:avLst/>
          </a:prstGeom>
          <a:noFill/>
          <a:ln w="9525">
            <a:noFill/>
            <a:miter lim="800000"/>
            <a:headEnd/>
            <a:tailEnd/>
          </a:ln>
        </p:spPr>
        <p:txBody>
          <a:bodyPr>
            <a:spAutoFit/>
          </a:bodyPr>
          <a:lstStyle/>
          <a:p>
            <a:r>
              <a:rPr lang="en-US" sz="1200" dirty="0"/>
              <a:t>At this stage the audit report has been assigned to the appropriate CO.  This page allows the CO to enter the target date for resolution and </a:t>
            </a:r>
            <a:r>
              <a:rPr lang="en-US" sz="1200" dirty="0" smtClean="0"/>
              <a:t>disposition.  </a:t>
            </a:r>
            <a:endParaRPr lang="en-US" sz="1200" dirty="0"/>
          </a:p>
          <a:p>
            <a:endParaRPr lang="en-US" sz="1200" dirty="0"/>
          </a:p>
          <a:p>
            <a:r>
              <a:rPr lang="en-US" sz="1200" b="1" dirty="0"/>
              <a:t>Required Fields</a:t>
            </a:r>
          </a:p>
          <a:p>
            <a:endParaRPr lang="en-US" sz="1200" b="1" dirty="0"/>
          </a:p>
          <a:p>
            <a:pPr marL="404813" lvl="1" indent="-171450">
              <a:buFont typeface="Arial" pitchFamily="34" charset="0"/>
              <a:buChar char="•"/>
            </a:pPr>
            <a:r>
              <a:rPr lang="en-US" sz="1200" dirty="0"/>
              <a:t>Resolution Target Date</a:t>
            </a:r>
          </a:p>
          <a:p>
            <a:pPr marL="404813" lvl="1" indent="-171450">
              <a:buFont typeface="Arial" pitchFamily="34" charset="0"/>
              <a:buChar char="•"/>
            </a:pPr>
            <a:r>
              <a:rPr lang="en-US" sz="1200" dirty="0"/>
              <a:t>Disposition Target Date</a:t>
            </a:r>
          </a:p>
          <a:p>
            <a:pPr>
              <a:buFont typeface="Arial" pitchFamily="34" charset="0"/>
              <a:buChar char="•"/>
            </a:pPr>
            <a:endParaRPr lang="en-US" sz="1200" dirty="0"/>
          </a:p>
          <a:p>
            <a:r>
              <a:rPr lang="en-US" sz="1200" b="1" dirty="0"/>
              <a:t>Business Rules</a:t>
            </a:r>
          </a:p>
          <a:p>
            <a:endParaRPr lang="en-US" sz="1200" b="1" dirty="0"/>
          </a:p>
          <a:p>
            <a:endParaRPr lang="en-US" sz="1200" dirty="0"/>
          </a:p>
          <a:p>
            <a:endParaRPr lang="en-US" sz="1200" dirty="0"/>
          </a:p>
          <a:p>
            <a:endParaRPr lang="en-US" sz="1200" dirty="0"/>
          </a:p>
          <a:p>
            <a:endParaRPr lang="en-US" sz="1200" dirty="0"/>
          </a:p>
          <a:p>
            <a:endParaRPr lang="en-US" sz="1200" dirty="0"/>
          </a:p>
          <a:p>
            <a:endParaRPr lang="en-US" sz="1200" dirty="0">
              <a:solidFill>
                <a:srgbClr val="000000"/>
              </a:solidFill>
            </a:endParaRPr>
          </a:p>
          <a:p>
            <a:endParaRPr lang="en-US" sz="1200" dirty="0">
              <a:solidFill>
                <a:srgbClr val="000000"/>
              </a:solidFill>
            </a:endParaRPr>
          </a:p>
          <a:p>
            <a:endParaRPr lang="en-US" sz="1200" dirty="0">
              <a:solidFill>
                <a:srgbClr val="000000"/>
              </a:solidFill>
            </a:endParaRPr>
          </a:p>
        </p:txBody>
      </p:sp>
      <p:sp>
        <p:nvSpPr>
          <p:cNvPr id="135176" name="Rectangle 11"/>
          <p:cNvSpPr>
            <a:spLocks noChangeArrowheads="1"/>
          </p:cNvSpPr>
          <p:nvPr/>
        </p:nvSpPr>
        <p:spPr bwMode="auto">
          <a:xfrm>
            <a:off x="141325" y="3707145"/>
            <a:ext cx="3105150" cy="2123658"/>
          </a:xfrm>
          <a:prstGeom prst="rect">
            <a:avLst/>
          </a:prstGeom>
          <a:noFill/>
          <a:ln w="9525">
            <a:noFill/>
            <a:miter lim="800000"/>
            <a:headEnd/>
            <a:tailEnd/>
          </a:ln>
        </p:spPr>
        <p:txBody>
          <a:bodyPr>
            <a:spAutoFit/>
          </a:bodyPr>
          <a:lstStyle/>
          <a:p>
            <a:pPr marL="233363" lvl="1" indent="-115888">
              <a:buFont typeface="Arial" pitchFamily="34" charset="0"/>
              <a:buChar char="•"/>
            </a:pPr>
            <a:r>
              <a:rPr lang="en-US" sz="1200" dirty="0"/>
              <a:t>The Resolution Target Date and </a:t>
            </a:r>
            <a:r>
              <a:rPr lang="en-US" sz="1200" dirty="0" smtClean="0"/>
              <a:t> Disposition </a:t>
            </a:r>
            <a:r>
              <a:rPr lang="en-US" sz="1200" dirty="0"/>
              <a:t>Target Date cannot be </a:t>
            </a:r>
            <a:r>
              <a:rPr lang="en-US" sz="1200" dirty="0" smtClean="0"/>
              <a:t>prior </a:t>
            </a:r>
            <a:r>
              <a:rPr lang="en-US" sz="1200" dirty="0"/>
              <a:t>to the Audit Issue Date. </a:t>
            </a:r>
          </a:p>
          <a:p>
            <a:pPr marL="233363" lvl="1" indent="-115888">
              <a:buFont typeface="Arial" pitchFamily="34" charset="0"/>
              <a:buChar char="•"/>
            </a:pPr>
            <a:r>
              <a:rPr lang="en-US" sz="1200" dirty="0"/>
              <a:t>The Resolution Target Date cannot </a:t>
            </a:r>
            <a:r>
              <a:rPr lang="en-US" sz="1200" dirty="0" smtClean="0"/>
              <a:t> be </a:t>
            </a:r>
            <a:r>
              <a:rPr lang="en-US" sz="1200" dirty="0"/>
              <a:t>later than six months from </a:t>
            </a:r>
            <a:r>
              <a:rPr lang="en-US" sz="1200" dirty="0" smtClean="0"/>
              <a:t>the Audit </a:t>
            </a:r>
            <a:r>
              <a:rPr lang="en-US" sz="1200" dirty="0"/>
              <a:t>Issue Date. </a:t>
            </a:r>
          </a:p>
          <a:p>
            <a:pPr marL="233363" lvl="1" indent="-115888">
              <a:buFont typeface="Arial" pitchFamily="34" charset="0"/>
              <a:buChar char="•"/>
            </a:pPr>
            <a:r>
              <a:rPr lang="en-US" sz="1200" dirty="0"/>
              <a:t>The Disposition Target Date cannot </a:t>
            </a:r>
            <a:r>
              <a:rPr lang="en-US" sz="1200" dirty="0" smtClean="0"/>
              <a:t>be </a:t>
            </a:r>
            <a:r>
              <a:rPr lang="en-US" sz="1200" dirty="0"/>
              <a:t>later than one year from </a:t>
            </a:r>
            <a:r>
              <a:rPr lang="en-US" sz="1200" dirty="0" smtClean="0"/>
              <a:t>the  Audit </a:t>
            </a:r>
            <a:r>
              <a:rPr lang="en-US" sz="1200" dirty="0"/>
              <a:t>Issue Date. </a:t>
            </a:r>
          </a:p>
          <a:p>
            <a:pPr marL="233363" lvl="1" indent="-115888">
              <a:buFont typeface="Arial" pitchFamily="34" charset="0"/>
              <a:buChar char="•"/>
            </a:pPr>
            <a:r>
              <a:rPr lang="en-US" sz="1200" dirty="0"/>
              <a:t>The Disposition Target Date cannot </a:t>
            </a:r>
            <a:r>
              <a:rPr lang="en-US" sz="1200" dirty="0" smtClean="0"/>
              <a:t>be </a:t>
            </a:r>
            <a:r>
              <a:rPr lang="en-US" sz="1200" dirty="0"/>
              <a:t>prior to the Resolution </a:t>
            </a:r>
            <a:r>
              <a:rPr lang="en-US" sz="1200" dirty="0" smtClean="0"/>
              <a:t>Target Date</a:t>
            </a:r>
            <a:r>
              <a:rPr lang="en-US" sz="1200" dirty="0"/>
              <a:t>. </a:t>
            </a:r>
          </a:p>
        </p:txBody>
      </p:sp>
      <p:sp>
        <p:nvSpPr>
          <p:cNvPr id="135179" name="Rectangle 4"/>
          <p:cNvSpPr>
            <a:spLocks noChangeArrowheads="1"/>
          </p:cNvSpPr>
          <p:nvPr/>
        </p:nvSpPr>
        <p:spPr bwMode="auto">
          <a:xfrm>
            <a:off x="5715000" y="4591050"/>
            <a:ext cx="2533650" cy="339725"/>
          </a:xfrm>
          <a:prstGeom prst="rect">
            <a:avLst/>
          </a:prstGeom>
          <a:solidFill>
            <a:srgbClr val="FFFF00"/>
          </a:solidFill>
          <a:ln w="9525">
            <a:noFill/>
            <a:miter lim="800000"/>
            <a:headEnd/>
            <a:tailEnd/>
          </a:ln>
        </p:spPr>
        <p:txBody>
          <a:bodyPr anchor="ctr">
            <a:spAutoFit/>
          </a:bodyPr>
          <a:lstStyle/>
          <a:p>
            <a:r>
              <a:rPr lang="en-US" sz="800">
                <a:solidFill>
                  <a:srgbClr val="000000"/>
                </a:solidFill>
                <a:cs typeface="Arial" pitchFamily="34" charset="0"/>
              </a:rPr>
              <a:t>   You must use the calendar to select the target dates.</a:t>
            </a:r>
          </a:p>
        </p:txBody>
      </p:sp>
      <p:pic>
        <p:nvPicPr>
          <p:cNvPr id="135180" name="Picture 5" descr="https://doc4j.dcma.mil/cafu/images/hint.gif"/>
          <p:cNvPicPr>
            <a:picLocks noChangeAspect="1" noChangeArrowheads="1"/>
          </p:cNvPicPr>
          <p:nvPr/>
        </p:nvPicPr>
        <p:blipFill>
          <a:blip r:embed="rId4" cstate="print"/>
          <a:srcRect/>
          <a:stretch>
            <a:fillRect/>
          </a:stretch>
        </p:blipFill>
        <p:spPr bwMode="auto">
          <a:xfrm>
            <a:off x="5680075" y="4643438"/>
            <a:ext cx="152400" cy="152400"/>
          </a:xfrm>
          <a:prstGeom prst="rect">
            <a:avLst/>
          </a:prstGeom>
          <a:noFill/>
          <a:ln w="9525">
            <a:noFill/>
            <a:miter lim="800000"/>
            <a:headEnd/>
            <a:tailEnd/>
          </a:ln>
        </p:spPr>
      </p:pic>
      <p:grpSp>
        <p:nvGrpSpPr>
          <p:cNvPr id="14" name="Group 13"/>
          <p:cNvGrpSpPr/>
          <p:nvPr/>
        </p:nvGrpSpPr>
        <p:grpSpPr>
          <a:xfrm>
            <a:off x="3800475" y="1720850"/>
            <a:ext cx="4549775" cy="4438650"/>
            <a:chOff x="3800475" y="1720850"/>
            <a:chExt cx="4549775" cy="4438650"/>
          </a:xfrm>
        </p:grpSpPr>
        <p:pic>
          <p:nvPicPr>
            <p:cNvPr id="135178" name="Picture 18" descr="PPT10EF.png"/>
            <p:cNvPicPr>
              <a:picLocks noChangeAspect="1"/>
            </p:cNvPicPr>
            <p:nvPr/>
          </p:nvPicPr>
          <p:blipFill>
            <a:blip r:embed="rId5" cstate="print"/>
            <a:srcRect/>
            <a:stretch>
              <a:fillRect/>
            </a:stretch>
          </p:blipFill>
          <p:spPr bwMode="auto">
            <a:xfrm>
              <a:off x="3800475" y="1720850"/>
              <a:ext cx="4549775" cy="4438650"/>
            </a:xfrm>
            <a:prstGeom prst="rect">
              <a:avLst/>
            </a:prstGeom>
            <a:noFill/>
            <a:ln w="9525">
              <a:noFill/>
              <a:miter lim="800000"/>
              <a:headEnd/>
              <a:tailEnd/>
            </a:ln>
          </p:spPr>
        </p:pic>
        <p:sp>
          <p:nvSpPr>
            <p:cNvPr id="135181" name="Rectangle 16"/>
            <p:cNvSpPr>
              <a:spLocks noChangeArrowheads="1"/>
            </p:cNvSpPr>
            <p:nvPr/>
          </p:nvSpPr>
          <p:spPr bwMode="auto">
            <a:xfrm>
              <a:off x="3838575" y="4676775"/>
              <a:ext cx="1019175" cy="190500"/>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sp>
          <p:nvSpPr>
            <p:cNvPr id="135182" name="Rectangle 17"/>
            <p:cNvSpPr>
              <a:spLocks noChangeArrowheads="1"/>
            </p:cNvSpPr>
            <p:nvPr/>
          </p:nvSpPr>
          <p:spPr bwMode="auto">
            <a:xfrm>
              <a:off x="3838575" y="4962525"/>
              <a:ext cx="1019175" cy="190500"/>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1755775" y="282575"/>
            <a:ext cx="7388225" cy="717550"/>
          </a:xfrm>
        </p:spPr>
        <p:txBody>
          <a:bodyPr/>
          <a:lstStyle/>
          <a:p>
            <a:r>
              <a:rPr lang="en-US" smtClean="0"/>
              <a:t>Topic Three – Resolve</a:t>
            </a:r>
          </a:p>
        </p:txBody>
      </p:sp>
      <p:sp>
        <p:nvSpPr>
          <p:cNvPr id="136195" name="TextBox 11"/>
          <p:cNvSpPr txBox="1">
            <a:spLocks noChangeArrowheads="1"/>
          </p:cNvSpPr>
          <p:nvPr/>
        </p:nvSpPr>
        <p:spPr bwMode="auto">
          <a:xfrm>
            <a:off x="4132263" y="5262563"/>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4.4.3.1: </a:t>
            </a:r>
            <a:r>
              <a:rPr lang="en-US" sz="800" dirty="0">
                <a:ea typeface="MS PGothic"/>
                <a:cs typeface="MS PGothic"/>
              </a:rPr>
              <a:t>Resolve Audit Follow Up Record</a:t>
            </a:r>
          </a:p>
        </p:txBody>
      </p:sp>
      <p:sp>
        <p:nvSpPr>
          <p:cNvPr id="136196"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F45C7A23-41B0-4D21-8E4B-46D1D25A8F14}" type="slidenum">
              <a:rPr lang="en-US" sz="800">
                <a:solidFill>
                  <a:schemeClr val="bg1"/>
                </a:solidFill>
              </a:rPr>
              <a:pPr algn="r"/>
              <a:t>118</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279400" y="1220788"/>
            <a:ext cx="8216900" cy="430212"/>
          </a:xfrm>
          <a:prstGeom prst="rect">
            <a:avLst/>
          </a:prstGeom>
          <a:noFill/>
          <a:ln w="9525">
            <a:noFill/>
            <a:miter lim="800000"/>
            <a:headEnd/>
            <a:tailEnd/>
          </a:ln>
        </p:spPr>
        <p:txBody>
          <a:bodyPr/>
          <a:lstStyle/>
          <a:p>
            <a:pPr>
              <a:defRPr/>
            </a:pPr>
            <a:r>
              <a:rPr lang="en-US" sz="1600" b="1" kern="0" dirty="0"/>
              <a:t>Resolve</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136199" name="Text Box 18"/>
          <p:cNvSpPr txBox="1">
            <a:spLocks noChangeArrowheads="1"/>
          </p:cNvSpPr>
          <p:nvPr/>
        </p:nvSpPr>
        <p:spPr bwMode="auto">
          <a:xfrm>
            <a:off x="228600" y="1609725"/>
            <a:ext cx="3381375" cy="3785652"/>
          </a:xfrm>
          <a:prstGeom prst="rect">
            <a:avLst/>
          </a:prstGeom>
          <a:noFill/>
          <a:ln w="9525">
            <a:noFill/>
            <a:miter lim="800000"/>
            <a:headEnd/>
            <a:tailEnd/>
          </a:ln>
        </p:spPr>
        <p:txBody>
          <a:bodyPr>
            <a:spAutoFit/>
          </a:bodyPr>
          <a:lstStyle/>
          <a:p>
            <a:r>
              <a:rPr lang="en-US" sz="1200" dirty="0"/>
              <a:t>At this stage the audit has been planned, and resolution or pre-negotiation has been achieved. The CO must input the Resolution Actual Date to </a:t>
            </a:r>
            <a:r>
              <a:rPr lang="en-US" sz="1200" dirty="0" smtClean="0"/>
              <a:t>resolve.</a:t>
            </a:r>
          </a:p>
          <a:p>
            <a:endParaRPr lang="en-US" sz="1200" b="1" dirty="0"/>
          </a:p>
          <a:p>
            <a:r>
              <a:rPr lang="en-US" sz="1200" b="1" dirty="0"/>
              <a:t>Required Fields</a:t>
            </a:r>
          </a:p>
          <a:p>
            <a:endParaRPr lang="en-US" sz="1200" b="1" dirty="0"/>
          </a:p>
          <a:p>
            <a:pPr marL="233363" lvl="1" indent="-233363">
              <a:buFont typeface="Arial" pitchFamily="34" charset="0"/>
              <a:buChar char="•"/>
            </a:pPr>
            <a:r>
              <a:rPr lang="en-US" sz="1200" dirty="0"/>
              <a:t>Resolution Actual Date</a:t>
            </a:r>
          </a:p>
          <a:p>
            <a:endParaRPr lang="en-US" sz="1200" dirty="0"/>
          </a:p>
          <a:p>
            <a:r>
              <a:rPr lang="en-US" sz="1200" b="1" dirty="0"/>
              <a:t>Optional Fields</a:t>
            </a:r>
          </a:p>
          <a:p>
            <a:endParaRPr lang="en-US" sz="1200" b="1" dirty="0"/>
          </a:p>
          <a:p>
            <a:endParaRPr lang="en-US" sz="1200" b="1" dirty="0"/>
          </a:p>
          <a:p>
            <a:endParaRPr lang="en-US" sz="1200" dirty="0"/>
          </a:p>
          <a:p>
            <a:endParaRPr lang="en-US" sz="1200" dirty="0"/>
          </a:p>
          <a:p>
            <a:endParaRPr lang="en-US" sz="1200" dirty="0"/>
          </a:p>
          <a:p>
            <a:endParaRPr lang="en-US" sz="1200" dirty="0"/>
          </a:p>
          <a:p>
            <a:endParaRPr lang="en-US" sz="1200" dirty="0"/>
          </a:p>
          <a:p>
            <a:endParaRPr lang="en-US" sz="1200" dirty="0">
              <a:solidFill>
                <a:srgbClr val="000000"/>
              </a:solidFill>
            </a:endParaRPr>
          </a:p>
          <a:p>
            <a:endParaRPr lang="en-US" sz="1200" dirty="0">
              <a:solidFill>
                <a:srgbClr val="000000"/>
              </a:solidFill>
            </a:endParaRPr>
          </a:p>
          <a:p>
            <a:endParaRPr lang="en-US" sz="1200" dirty="0">
              <a:solidFill>
                <a:srgbClr val="000000"/>
              </a:solidFill>
            </a:endParaRPr>
          </a:p>
        </p:txBody>
      </p:sp>
      <p:sp>
        <p:nvSpPr>
          <p:cNvPr id="136201" name="Rectangle 1"/>
          <p:cNvSpPr>
            <a:spLocks noChangeArrowheads="1"/>
          </p:cNvSpPr>
          <p:nvPr/>
        </p:nvSpPr>
        <p:spPr bwMode="auto">
          <a:xfrm>
            <a:off x="169863" y="3280641"/>
            <a:ext cx="3168650" cy="2369880"/>
          </a:xfrm>
          <a:prstGeom prst="rect">
            <a:avLst/>
          </a:prstGeom>
          <a:noFill/>
          <a:ln w="9525">
            <a:noFill/>
            <a:miter lim="800000"/>
            <a:headEnd/>
            <a:tailEnd/>
          </a:ln>
        </p:spPr>
        <p:txBody>
          <a:bodyPr tIns="0" bIns="0" anchor="ctr">
            <a:spAutoFit/>
          </a:bodyPr>
          <a:lstStyle/>
          <a:p>
            <a:pPr algn="just"/>
            <a:endParaRPr lang="en-US" dirty="0"/>
          </a:p>
          <a:p>
            <a:pPr marL="287338" indent="-287338" algn="just" eaLnBrk="0" hangingPunct="0">
              <a:buFontTx/>
              <a:buChar char="•"/>
            </a:pPr>
            <a:r>
              <a:rPr lang="en-US" sz="1200" dirty="0" smtClean="0">
                <a:cs typeface="Times New Roman" pitchFamily="18" charset="0"/>
              </a:rPr>
              <a:t>Updated </a:t>
            </a:r>
            <a:r>
              <a:rPr lang="en-US" sz="1200" dirty="0">
                <a:cs typeface="Times New Roman" pitchFamily="18" charset="0"/>
              </a:rPr>
              <a:t>Cost Questioned / Avoidance </a:t>
            </a:r>
          </a:p>
          <a:p>
            <a:pPr marL="287338" indent="-287338" algn="just" eaLnBrk="0" hangingPunct="0">
              <a:buFontTx/>
              <a:buChar char="•"/>
            </a:pPr>
            <a:r>
              <a:rPr lang="en-US" sz="1200" dirty="0" smtClean="0">
                <a:cs typeface="Times New Roman" pitchFamily="18" charset="0"/>
              </a:rPr>
              <a:t>Revised </a:t>
            </a:r>
            <a:r>
              <a:rPr lang="en-US" sz="1200" dirty="0">
                <a:cs typeface="Times New Roman" pitchFamily="18" charset="0"/>
              </a:rPr>
              <a:t>Disposition Target Date </a:t>
            </a:r>
          </a:p>
          <a:p>
            <a:pPr marL="287338" indent="-287338" algn="just" eaLnBrk="0" hangingPunct="0">
              <a:buFontTx/>
              <a:buChar char="•"/>
            </a:pPr>
            <a:r>
              <a:rPr lang="en-US" sz="1200" dirty="0" smtClean="0">
                <a:cs typeface="Times New Roman" pitchFamily="18" charset="0"/>
              </a:rPr>
              <a:t>DCAA </a:t>
            </a:r>
            <a:r>
              <a:rPr lang="en-US" sz="1200" dirty="0">
                <a:cs typeface="Times New Roman" pitchFamily="18" charset="0"/>
              </a:rPr>
              <a:t>Opinion – Two new opinions are added in the system as part of CAFU 3.5.</a:t>
            </a:r>
          </a:p>
          <a:p>
            <a:pPr marL="685800" lvl="1" indent="-228600" eaLnBrk="0" hangingPunct="0">
              <a:buFont typeface="Wingdings" pitchFamily="2" charset="2"/>
              <a:buChar char="§"/>
            </a:pPr>
            <a:r>
              <a:rPr lang="en-US" sz="1000" dirty="0">
                <a:cs typeface="Times New Roman" pitchFamily="18" charset="0"/>
              </a:rPr>
              <a:t>Qualified, Reportable means Report contains qualification</a:t>
            </a:r>
          </a:p>
          <a:p>
            <a:pPr marL="685800" lvl="1" indent="-228600" eaLnBrk="0" hangingPunct="0">
              <a:buFont typeface="Wingdings" pitchFamily="2" charset="2"/>
              <a:buChar char="§"/>
            </a:pPr>
            <a:r>
              <a:rPr lang="en-US" sz="1000" dirty="0">
                <a:cs typeface="Times New Roman" pitchFamily="18" charset="0"/>
              </a:rPr>
              <a:t>Not Acceptable means the system is not </a:t>
            </a:r>
            <a:r>
              <a:rPr lang="en-US" sz="1000" dirty="0" smtClean="0">
                <a:cs typeface="Times New Roman" pitchFamily="18" charset="0"/>
              </a:rPr>
              <a:t>acceptable</a:t>
            </a:r>
            <a:endParaRPr lang="en-US" sz="1200" dirty="0">
              <a:cs typeface="Times New Roman" pitchFamily="18" charset="0"/>
            </a:endParaRPr>
          </a:p>
          <a:p>
            <a:pPr marL="685800" lvl="1" indent="-228600" algn="just" eaLnBrk="0" hangingPunct="0"/>
            <a:endParaRPr lang="en-US" sz="1200" dirty="0">
              <a:cs typeface="Times New Roman" pitchFamily="18" charset="0"/>
            </a:endParaRPr>
          </a:p>
          <a:p>
            <a:pPr marL="685800" lvl="1" indent="-228600" algn="just" eaLnBrk="0" hangingPunct="0"/>
            <a:endParaRPr lang="en-US" sz="1200" dirty="0">
              <a:cs typeface="Times New Roman" pitchFamily="18" charset="0"/>
            </a:endParaRPr>
          </a:p>
          <a:p>
            <a:pPr algn="just" eaLnBrk="0" hangingPunct="0"/>
            <a:r>
              <a:rPr lang="en-US" sz="1200" dirty="0">
                <a:cs typeface="Times New Roman" pitchFamily="18" charset="0"/>
              </a:rPr>
              <a:t> </a:t>
            </a:r>
            <a:endParaRPr lang="en-US" sz="800" dirty="0"/>
          </a:p>
        </p:txBody>
      </p:sp>
      <p:sp>
        <p:nvSpPr>
          <p:cNvPr id="136202" name="Rectangle 2"/>
          <p:cNvSpPr>
            <a:spLocks noChangeArrowheads="1"/>
          </p:cNvSpPr>
          <p:nvPr/>
        </p:nvSpPr>
        <p:spPr bwMode="auto">
          <a:xfrm>
            <a:off x="161924" y="5251750"/>
            <a:ext cx="4616904" cy="738664"/>
          </a:xfrm>
          <a:prstGeom prst="rect">
            <a:avLst/>
          </a:prstGeom>
          <a:noFill/>
          <a:ln w="9525">
            <a:noFill/>
            <a:miter lim="800000"/>
            <a:headEnd/>
            <a:tailEnd/>
          </a:ln>
        </p:spPr>
        <p:txBody>
          <a:bodyPr wrap="square" tIns="0" bIns="0" anchor="ctr">
            <a:spAutoFit/>
          </a:bodyPr>
          <a:lstStyle/>
          <a:p>
            <a:r>
              <a:rPr lang="en-US" sz="1200" b="1" dirty="0">
                <a:cs typeface="Times New Roman" pitchFamily="18" charset="0"/>
              </a:rPr>
              <a:t>Business Rules </a:t>
            </a:r>
            <a:endParaRPr lang="en-US" sz="800" dirty="0"/>
          </a:p>
          <a:p>
            <a:pPr marL="287338" indent="-287338" eaLnBrk="0" hangingPunct="0">
              <a:buFontTx/>
              <a:buChar char="•"/>
            </a:pPr>
            <a:r>
              <a:rPr lang="en-US" sz="1200" dirty="0" smtClean="0">
                <a:cs typeface="Times New Roman" pitchFamily="18" charset="0"/>
              </a:rPr>
              <a:t> The </a:t>
            </a:r>
            <a:r>
              <a:rPr lang="en-US" sz="1200" dirty="0">
                <a:cs typeface="Times New Roman" pitchFamily="18" charset="0"/>
              </a:rPr>
              <a:t>Resolution Actual Date cannot be a future </a:t>
            </a:r>
            <a:r>
              <a:rPr lang="en-US" sz="1200" dirty="0" smtClean="0">
                <a:cs typeface="Times New Roman" pitchFamily="18" charset="0"/>
              </a:rPr>
              <a:t>date</a:t>
            </a:r>
            <a:endParaRPr lang="en-US" sz="800" dirty="0"/>
          </a:p>
          <a:p>
            <a:pPr marL="287338" indent="-287338" eaLnBrk="0" hangingPunct="0">
              <a:buFont typeface="Arial" pitchFamily="34" charset="0"/>
              <a:buChar char="•"/>
            </a:pPr>
            <a:r>
              <a:rPr lang="en-US" sz="1200" dirty="0" smtClean="0">
                <a:cs typeface="Times New Roman" pitchFamily="18" charset="0"/>
              </a:rPr>
              <a:t> The </a:t>
            </a:r>
            <a:r>
              <a:rPr lang="en-US" sz="1200" dirty="0">
                <a:cs typeface="Times New Roman" pitchFamily="18" charset="0"/>
              </a:rPr>
              <a:t>Resolution Actual Date cannot be prior to Audit Issue Date</a:t>
            </a:r>
            <a:r>
              <a:rPr lang="en-US" sz="800" dirty="0"/>
              <a:t> </a:t>
            </a:r>
            <a:endParaRPr lang="en-US" dirty="0"/>
          </a:p>
        </p:txBody>
      </p:sp>
      <p:grpSp>
        <p:nvGrpSpPr>
          <p:cNvPr id="14" name="Group 13"/>
          <p:cNvGrpSpPr/>
          <p:nvPr/>
        </p:nvGrpSpPr>
        <p:grpSpPr>
          <a:xfrm>
            <a:off x="4141788" y="1747838"/>
            <a:ext cx="4800600" cy="3467100"/>
            <a:chOff x="4141788" y="1747838"/>
            <a:chExt cx="4800600" cy="3467100"/>
          </a:xfrm>
        </p:grpSpPr>
        <p:grpSp>
          <p:nvGrpSpPr>
            <p:cNvPr id="12" name="Group 11"/>
            <p:cNvGrpSpPr/>
            <p:nvPr/>
          </p:nvGrpSpPr>
          <p:grpSpPr>
            <a:xfrm>
              <a:off x="4141788" y="1747838"/>
              <a:ext cx="4800600" cy="3467100"/>
              <a:chOff x="4141788" y="1747838"/>
              <a:chExt cx="4800600" cy="3467100"/>
            </a:xfrm>
          </p:grpSpPr>
          <p:pic>
            <p:nvPicPr>
              <p:cNvPr id="136203" name="Picture 21" descr="PPT111F.png"/>
              <p:cNvPicPr>
                <a:picLocks noChangeAspect="1"/>
              </p:cNvPicPr>
              <p:nvPr/>
            </p:nvPicPr>
            <p:blipFill>
              <a:blip r:embed="rId4" cstate="print"/>
              <a:srcRect/>
              <a:stretch>
                <a:fillRect/>
              </a:stretch>
            </p:blipFill>
            <p:spPr bwMode="auto">
              <a:xfrm>
                <a:off x="4141788" y="1747838"/>
                <a:ext cx="4800600" cy="3467100"/>
              </a:xfrm>
              <a:prstGeom prst="rect">
                <a:avLst/>
              </a:prstGeom>
              <a:noFill/>
              <a:ln w="9525">
                <a:noFill/>
                <a:miter lim="800000"/>
                <a:headEnd/>
                <a:tailEnd/>
              </a:ln>
            </p:spPr>
          </p:pic>
          <p:sp>
            <p:nvSpPr>
              <p:cNvPr id="136204" name="Rectangle 22"/>
              <p:cNvSpPr>
                <a:spLocks noChangeArrowheads="1"/>
              </p:cNvSpPr>
              <p:nvPr/>
            </p:nvSpPr>
            <p:spPr bwMode="auto">
              <a:xfrm>
                <a:off x="4198938" y="4425950"/>
                <a:ext cx="1762125" cy="123825"/>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pic>
          <p:nvPicPr>
            <p:cNvPr id="2050" name="Picture 2"/>
            <p:cNvPicPr>
              <a:picLocks noChangeAspect="1" noChangeArrowheads="1"/>
            </p:cNvPicPr>
            <p:nvPr/>
          </p:nvPicPr>
          <p:blipFill>
            <a:blip r:embed="rId5" cstate="print"/>
            <a:srcRect/>
            <a:stretch>
              <a:fillRect/>
            </a:stretch>
          </p:blipFill>
          <p:spPr bwMode="auto">
            <a:xfrm>
              <a:off x="6695803" y="3875649"/>
              <a:ext cx="647200" cy="10580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1755775" y="282575"/>
            <a:ext cx="7388225" cy="717550"/>
          </a:xfrm>
        </p:spPr>
        <p:txBody>
          <a:bodyPr/>
          <a:lstStyle/>
          <a:p>
            <a:r>
              <a:rPr lang="en-US" smtClean="0"/>
              <a:t>Topic Four– Disposition or Defer Layout</a:t>
            </a:r>
          </a:p>
        </p:txBody>
      </p:sp>
      <p:sp>
        <p:nvSpPr>
          <p:cNvPr id="137219"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AC574D30-A4DD-41BC-825E-CCD9E7F0A3EC}" type="slidenum">
              <a:rPr lang="en-US" sz="800">
                <a:solidFill>
                  <a:schemeClr val="bg1"/>
                </a:solidFill>
              </a:rPr>
              <a:pPr algn="r"/>
              <a:t>119</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279400" y="1220788"/>
            <a:ext cx="8216900" cy="430212"/>
          </a:xfrm>
          <a:prstGeom prst="rect">
            <a:avLst/>
          </a:prstGeom>
          <a:noFill/>
          <a:ln w="9525">
            <a:noFill/>
            <a:miter lim="800000"/>
            <a:headEnd/>
            <a:tailEnd/>
          </a:ln>
        </p:spPr>
        <p:txBody>
          <a:bodyPr/>
          <a:lstStyle/>
          <a:p>
            <a:pPr>
              <a:defRPr/>
            </a:pPr>
            <a:r>
              <a:rPr lang="en-US" sz="1600" b="1" kern="0" dirty="0"/>
              <a:t>Disposition or Defer Layout</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137222" name="Text Box 18"/>
          <p:cNvSpPr txBox="1">
            <a:spLocks noChangeArrowheads="1"/>
          </p:cNvSpPr>
          <p:nvPr/>
        </p:nvSpPr>
        <p:spPr bwMode="auto">
          <a:xfrm>
            <a:off x="228600" y="1609725"/>
            <a:ext cx="3381375" cy="6186309"/>
          </a:xfrm>
          <a:prstGeom prst="rect">
            <a:avLst/>
          </a:prstGeom>
          <a:noFill/>
          <a:ln w="9525">
            <a:noFill/>
            <a:miter lim="800000"/>
            <a:headEnd/>
            <a:tailEnd/>
          </a:ln>
        </p:spPr>
        <p:txBody>
          <a:bodyPr>
            <a:spAutoFit/>
          </a:bodyPr>
          <a:lstStyle/>
          <a:p>
            <a:r>
              <a:rPr lang="en-US" sz="1200" dirty="0"/>
              <a:t>At this stage the audit has been resolved. To disposition, the CO must enter a Disposition Actual Date. If the Audit is undergoing Litigation or Criminal Investigation, the CO must select a reason to defer and the defer date.</a:t>
            </a:r>
          </a:p>
          <a:p>
            <a:endParaRPr lang="en-US" sz="1200" b="1" dirty="0"/>
          </a:p>
          <a:p>
            <a:r>
              <a:rPr lang="en-US" sz="1200" b="1" dirty="0" smtClean="0"/>
              <a:t>Required Fields</a:t>
            </a:r>
          </a:p>
          <a:p>
            <a:endParaRPr lang="en-US" sz="1200" dirty="0" smtClean="0"/>
          </a:p>
          <a:p>
            <a:r>
              <a:rPr lang="en-US" sz="1200" b="1" dirty="0" smtClean="0"/>
              <a:t>Disposition</a:t>
            </a:r>
            <a:endParaRPr lang="en-US" sz="1200" b="1" dirty="0"/>
          </a:p>
          <a:p>
            <a:pPr marL="233363" lvl="1" indent="-233363">
              <a:buFont typeface="Arial" pitchFamily="34" charset="0"/>
              <a:buChar char="•"/>
            </a:pPr>
            <a:r>
              <a:rPr lang="en-US" sz="1200" dirty="0" smtClean="0"/>
              <a:t>Disposition </a:t>
            </a:r>
            <a:r>
              <a:rPr lang="en-US" sz="1200" dirty="0"/>
              <a:t>Actual Date </a:t>
            </a:r>
          </a:p>
          <a:p>
            <a:pPr marL="233363" lvl="1" indent="-233363">
              <a:buFont typeface="Arial" pitchFamily="34" charset="0"/>
              <a:buChar char="•"/>
            </a:pPr>
            <a:r>
              <a:rPr lang="en-US" sz="1200" dirty="0" smtClean="0"/>
              <a:t>Penalty </a:t>
            </a:r>
            <a:r>
              <a:rPr lang="en-US" sz="1200" dirty="0"/>
              <a:t>Assessed (if Questioned Cost Subject to Penalty greater than zero)</a:t>
            </a:r>
          </a:p>
          <a:p>
            <a:pPr marL="233363" lvl="1" indent="-233363">
              <a:buFont typeface="Arial" pitchFamily="34" charset="0"/>
              <a:buChar char="•"/>
            </a:pPr>
            <a:r>
              <a:rPr lang="en-US" sz="1200" dirty="0" smtClean="0"/>
              <a:t>Penalty </a:t>
            </a:r>
            <a:r>
              <a:rPr lang="en-US" sz="1200" dirty="0"/>
              <a:t>Amount (if Penalty Assessed is YES)</a:t>
            </a:r>
          </a:p>
          <a:p>
            <a:pPr marL="233363" lvl="1" indent="-233363">
              <a:buFont typeface="Arial" pitchFamily="34" charset="0"/>
              <a:buChar char="•"/>
            </a:pPr>
            <a:r>
              <a:rPr lang="en-US" sz="1200" dirty="0" smtClean="0"/>
              <a:t>Penalty </a:t>
            </a:r>
            <a:r>
              <a:rPr lang="en-US" sz="1200" dirty="0"/>
              <a:t>Waiver Date (if Penalty Assessed is </a:t>
            </a:r>
            <a:r>
              <a:rPr lang="en-US" sz="1200" dirty="0" smtClean="0"/>
              <a:t>NO, Optional but not Mandatory)</a:t>
            </a:r>
            <a:endParaRPr lang="en-US" sz="1200" dirty="0"/>
          </a:p>
          <a:p>
            <a:pPr marL="233363" lvl="1" indent="-233363">
              <a:buFont typeface="Arial" pitchFamily="34" charset="0"/>
              <a:buChar char="•"/>
            </a:pPr>
            <a:r>
              <a:rPr lang="en-US" sz="1200" dirty="0" smtClean="0"/>
              <a:t>Sustained </a:t>
            </a:r>
            <a:r>
              <a:rPr lang="en-US" sz="1200" dirty="0"/>
              <a:t>Amount (if Cost Questioned / Avoidance greater than zero) </a:t>
            </a:r>
          </a:p>
          <a:p>
            <a:pPr marL="233363" lvl="1" indent="-233363"/>
            <a:r>
              <a:rPr lang="en-US" sz="1200" dirty="0"/>
              <a:t>OR </a:t>
            </a:r>
          </a:p>
          <a:p>
            <a:pPr marL="233363" lvl="1" indent="-233363">
              <a:buFont typeface="Arial" pitchFamily="34" charset="0"/>
              <a:buChar char="•"/>
            </a:pPr>
            <a:r>
              <a:rPr lang="en-US" sz="1200" dirty="0" smtClean="0"/>
              <a:t>Reason </a:t>
            </a:r>
            <a:r>
              <a:rPr lang="en-US" sz="1200" dirty="0"/>
              <a:t>to Defer </a:t>
            </a:r>
          </a:p>
          <a:p>
            <a:pPr marL="404813" lvl="2" indent="-233363">
              <a:buFont typeface="Wingdings" pitchFamily="2" charset="2"/>
              <a:buChar char="§"/>
            </a:pPr>
            <a:r>
              <a:rPr lang="en-US" sz="1200" dirty="0"/>
              <a:t>Litigation or Criminal Investigation </a:t>
            </a:r>
          </a:p>
          <a:p>
            <a:pPr marL="404813" lvl="2" indent="-233363">
              <a:buFont typeface="Wingdings" pitchFamily="2" charset="2"/>
              <a:buChar char="§"/>
            </a:pPr>
            <a:r>
              <a:rPr lang="en-US" sz="1200" dirty="0"/>
              <a:t>Defer Date </a:t>
            </a:r>
          </a:p>
          <a:p>
            <a:endParaRPr lang="en-US" sz="1200" dirty="0"/>
          </a:p>
          <a:p>
            <a:endParaRPr lang="en-US" sz="1200" b="1" dirty="0"/>
          </a:p>
          <a:p>
            <a:endParaRPr lang="en-US" sz="1200" dirty="0"/>
          </a:p>
          <a:p>
            <a:endParaRPr lang="en-US" sz="1200" dirty="0"/>
          </a:p>
          <a:p>
            <a:endParaRPr lang="en-US" sz="1200" dirty="0"/>
          </a:p>
          <a:p>
            <a:endParaRPr lang="en-US" sz="1200" dirty="0"/>
          </a:p>
          <a:p>
            <a:endParaRPr lang="en-US" sz="1200" dirty="0"/>
          </a:p>
          <a:p>
            <a:endParaRPr lang="en-US" sz="1200" dirty="0">
              <a:solidFill>
                <a:srgbClr val="000000"/>
              </a:solidFill>
            </a:endParaRPr>
          </a:p>
          <a:p>
            <a:endParaRPr lang="en-US" sz="1200" dirty="0">
              <a:solidFill>
                <a:srgbClr val="000000"/>
              </a:solidFill>
            </a:endParaRPr>
          </a:p>
          <a:p>
            <a:endParaRPr lang="en-US" sz="1200" dirty="0">
              <a:solidFill>
                <a:srgbClr val="000000"/>
              </a:solidFill>
            </a:endParaRPr>
          </a:p>
        </p:txBody>
      </p:sp>
      <p:sp>
        <p:nvSpPr>
          <p:cNvPr id="137223" name="Rectangle 1"/>
          <p:cNvSpPr>
            <a:spLocks noChangeArrowheads="1"/>
          </p:cNvSpPr>
          <p:nvPr/>
        </p:nvSpPr>
        <p:spPr bwMode="auto">
          <a:xfrm>
            <a:off x="3905250" y="1452563"/>
            <a:ext cx="4838700" cy="5078412"/>
          </a:xfrm>
          <a:prstGeom prst="rect">
            <a:avLst/>
          </a:prstGeom>
          <a:noFill/>
          <a:ln w="9525">
            <a:noFill/>
            <a:miter lim="800000"/>
            <a:headEnd/>
            <a:tailEnd/>
          </a:ln>
        </p:spPr>
        <p:txBody>
          <a:bodyPr tIns="0" bIns="0" anchor="ctr">
            <a:spAutoFit/>
          </a:bodyPr>
          <a:lstStyle/>
          <a:p>
            <a:r>
              <a:rPr lang="en-US" sz="1200" b="1" dirty="0">
                <a:cs typeface="Times New Roman" pitchFamily="18" charset="0"/>
              </a:rPr>
              <a:t>Optional Fields</a:t>
            </a:r>
          </a:p>
          <a:p>
            <a:r>
              <a:rPr lang="en-US" sz="1200" b="1" dirty="0">
                <a:cs typeface="Times New Roman" pitchFamily="18" charset="0"/>
              </a:rPr>
              <a:t> </a:t>
            </a:r>
            <a:endParaRPr lang="en-US" sz="800" dirty="0"/>
          </a:p>
          <a:p>
            <a:pPr marL="233363" lvl="1" indent="-180975" eaLnBrk="0" hangingPunct="0">
              <a:buFontTx/>
              <a:buChar char="•"/>
            </a:pPr>
            <a:r>
              <a:rPr lang="en-US" sz="1200" dirty="0">
                <a:cs typeface="Times New Roman" pitchFamily="18" charset="0"/>
              </a:rPr>
              <a:t>Sustained Amount </a:t>
            </a:r>
          </a:p>
          <a:p>
            <a:pPr marL="233363" lvl="1" indent="-180975" eaLnBrk="0" hangingPunct="0">
              <a:buFontTx/>
              <a:buChar char="•"/>
            </a:pPr>
            <a:r>
              <a:rPr lang="en-US" sz="1200" dirty="0">
                <a:cs typeface="Times New Roman" pitchFamily="18" charset="0"/>
              </a:rPr>
              <a:t>Updated Cost Questioned / Avoidance </a:t>
            </a:r>
          </a:p>
          <a:p>
            <a:pPr marL="233363" lvl="1" indent="-180975" eaLnBrk="0" hangingPunct="0">
              <a:buFontTx/>
              <a:buChar char="•"/>
            </a:pPr>
            <a:r>
              <a:rPr lang="en-US" sz="1200" dirty="0">
                <a:cs typeface="Times New Roman" pitchFamily="18" charset="0"/>
              </a:rPr>
              <a:t>CO                                                                                                                                                                                                                                          </a:t>
            </a:r>
          </a:p>
          <a:p>
            <a:pPr marL="233363" lvl="1" indent="-180975" eaLnBrk="0" hangingPunct="0">
              <a:buFontTx/>
              <a:buChar char="•"/>
            </a:pPr>
            <a:r>
              <a:rPr lang="en-US" sz="1200" dirty="0">
                <a:cs typeface="Times New Roman" pitchFamily="18" charset="0"/>
              </a:rPr>
              <a:t>Revised Disposition Target Date </a:t>
            </a:r>
          </a:p>
          <a:p>
            <a:pPr eaLnBrk="0" hangingPunct="0">
              <a:buFontTx/>
              <a:buChar char="•"/>
            </a:pPr>
            <a:endParaRPr lang="en-US" sz="800" dirty="0"/>
          </a:p>
          <a:p>
            <a:pPr eaLnBrk="0" hangingPunct="0"/>
            <a:r>
              <a:rPr lang="en-US" sz="1200" b="1" dirty="0">
                <a:cs typeface="Times New Roman" pitchFamily="18" charset="0"/>
              </a:rPr>
              <a:t>Business Rules </a:t>
            </a:r>
          </a:p>
          <a:p>
            <a:pPr eaLnBrk="0" hangingPunct="0"/>
            <a:endParaRPr lang="en-US" sz="800" dirty="0"/>
          </a:p>
          <a:p>
            <a:pPr eaLnBrk="0" hangingPunct="0"/>
            <a:r>
              <a:rPr lang="en-US" sz="1200" dirty="0">
                <a:cs typeface="Times New Roman" pitchFamily="18" charset="0"/>
              </a:rPr>
              <a:t>Disposition </a:t>
            </a:r>
            <a:endParaRPr lang="en-US" sz="800" dirty="0"/>
          </a:p>
          <a:p>
            <a:pPr marL="233363" lvl="1" indent="-233363" eaLnBrk="0" hangingPunct="0">
              <a:buFontTx/>
              <a:buChar char="•"/>
            </a:pPr>
            <a:r>
              <a:rPr lang="en-US" sz="1200" dirty="0">
                <a:cs typeface="Times New Roman" pitchFamily="18" charset="0"/>
              </a:rPr>
              <a:t>The Disposition Actual Date cannot be prior to the Audit Issue Date. </a:t>
            </a:r>
          </a:p>
          <a:p>
            <a:pPr marL="233363" lvl="1" indent="-233363" eaLnBrk="0" hangingPunct="0">
              <a:buFontTx/>
              <a:buChar char="•"/>
            </a:pPr>
            <a:r>
              <a:rPr lang="en-US" sz="1200" dirty="0">
                <a:cs typeface="Times New Roman" pitchFamily="18" charset="0"/>
              </a:rPr>
              <a:t>The Disposition Actual Date cannot be prior to the Resolution Actual Date. </a:t>
            </a:r>
          </a:p>
          <a:p>
            <a:pPr marL="233363" lvl="1" indent="-233363" eaLnBrk="0" hangingPunct="0">
              <a:buFontTx/>
              <a:buChar char="•"/>
            </a:pPr>
            <a:r>
              <a:rPr lang="en-US" sz="1200" dirty="0">
                <a:cs typeface="Times New Roman" pitchFamily="18" charset="0"/>
              </a:rPr>
              <a:t>The Disposition Actual Date cannot be a future date. </a:t>
            </a:r>
          </a:p>
          <a:p>
            <a:pPr marL="233363" lvl="1" indent="-233363" eaLnBrk="0" hangingPunct="0">
              <a:buFontTx/>
              <a:buChar char="•"/>
            </a:pPr>
            <a:r>
              <a:rPr lang="en-US" sz="1200" dirty="0">
                <a:cs typeface="Times New Roman" pitchFamily="18" charset="0"/>
              </a:rPr>
              <a:t>The Revised Disposition Date cannot be prior to the Audit Issue Date. </a:t>
            </a:r>
          </a:p>
          <a:p>
            <a:pPr marL="233363" lvl="1" indent="-233363" eaLnBrk="0" hangingPunct="0">
              <a:buFontTx/>
              <a:buChar char="•"/>
            </a:pPr>
            <a:r>
              <a:rPr lang="en-US" sz="1200" dirty="0">
                <a:cs typeface="Times New Roman" pitchFamily="18" charset="0"/>
              </a:rPr>
              <a:t>The Revised Disposition Date cannot be prior to the Resolution Actual Date. </a:t>
            </a:r>
          </a:p>
          <a:p>
            <a:pPr marL="233363" lvl="1" indent="-233363" eaLnBrk="0" hangingPunct="0">
              <a:buFontTx/>
              <a:buChar char="•"/>
            </a:pPr>
            <a:r>
              <a:rPr lang="en-US" sz="1200" dirty="0">
                <a:cs typeface="Times New Roman" pitchFamily="18" charset="0"/>
              </a:rPr>
              <a:t>The Revised Disposition Date cannot be more than 12 months after the Audit Issue Date. </a:t>
            </a:r>
          </a:p>
          <a:p>
            <a:pPr eaLnBrk="0" hangingPunct="0">
              <a:buFontTx/>
              <a:buChar char="•"/>
            </a:pPr>
            <a:endParaRPr lang="en-US" sz="800" dirty="0"/>
          </a:p>
          <a:p>
            <a:pPr eaLnBrk="0" hangingPunct="0"/>
            <a:r>
              <a:rPr lang="en-US" sz="1200" dirty="0">
                <a:cs typeface="Times New Roman" pitchFamily="18" charset="0"/>
              </a:rPr>
              <a:t>Defer </a:t>
            </a:r>
            <a:endParaRPr lang="en-US" sz="800" dirty="0"/>
          </a:p>
          <a:p>
            <a:pPr marL="233363" lvl="1" indent="-233363" eaLnBrk="0" hangingPunct="0">
              <a:buFontTx/>
              <a:buChar char="•"/>
            </a:pPr>
            <a:r>
              <a:rPr lang="en-US" sz="1200" dirty="0">
                <a:cs typeface="Times New Roman" pitchFamily="18" charset="0"/>
              </a:rPr>
              <a:t>Defer Date cannot be prior to Audit Issue Date. </a:t>
            </a:r>
          </a:p>
          <a:p>
            <a:pPr marL="233363" lvl="1" indent="-233363" eaLnBrk="0" hangingPunct="0">
              <a:buFontTx/>
              <a:buChar char="•"/>
            </a:pPr>
            <a:r>
              <a:rPr lang="en-US" sz="1200" dirty="0">
                <a:cs typeface="Times New Roman" pitchFamily="18" charset="0"/>
              </a:rPr>
              <a:t>Defer Date cannot be prior to Resolution Actual Date. </a:t>
            </a:r>
          </a:p>
          <a:p>
            <a:pPr marL="233363" lvl="1" indent="-233363" eaLnBrk="0" hangingPunct="0">
              <a:buFontTx/>
              <a:buChar char="•"/>
            </a:pPr>
            <a:r>
              <a:rPr lang="en-US" sz="1200" dirty="0">
                <a:cs typeface="Times New Roman" pitchFamily="18" charset="0"/>
              </a:rPr>
              <a:t>Defer Date cannot be a future date. </a:t>
            </a:r>
          </a:p>
          <a:p>
            <a:pPr eaLnBrk="0" hangingPunct="0"/>
            <a:endParaRPr lang="en-US" sz="1200" dirty="0">
              <a:cs typeface="Times New Roman" pitchFamily="18" charset="0"/>
            </a:endParaRPr>
          </a:p>
          <a:p>
            <a:pPr eaLnBrk="0" hangingPunct="0"/>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55775" y="292100"/>
            <a:ext cx="7388225" cy="695325"/>
          </a:xfrm>
        </p:spPr>
        <p:txBody>
          <a:bodyPr/>
          <a:lstStyle/>
          <a:p>
            <a:r>
              <a:rPr lang="en-US" dirty="0" smtClean="0"/>
              <a:t>Module One – CAFU 3.5 Overview</a:t>
            </a:r>
          </a:p>
        </p:txBody>
      </p:sp>
      <p:sp>
        <p:nvSpPr>
          <p:cNvPr id="10" name="TextBox 9"/>
          <p:cNvSpPr txBox="1"/>
          <p:nvPr/>
        </p:nvSpPr>
        <p:spPr>
          <a:xfrm>
            <a:off x="128588" y="1420813"/>
            <a:ext cx="4222750" cy="338554"/>
          </a:xfrm>
          <a:prstGeom prst="rect">
            <a:avLst/>
          </a:prstGeom>
          <a:noFill/>
        </p:spPr>
        <p:txBody>
          <a:bodyPr>
            <a:spAutoFit/>
          </a:bodyPr>
          <a:lstStyle/>
          <a:p>
            <a:pPr eaLnBrk="0" fontAlgn="auto" hangingPunct="0">
              <a:spcBef>
                <a:spcPts val="0"/>
              </a:spcBef>
              <a:spcAft>
                <a:spcPts val="0"/>
              </a:spcAft>
              <a:defRPr/>
            </a:pPr>
            <a:r>
              <a:rPr lang="en-US" sz="1600" b="1" dirty="0">
                <a:latin typeface="+mj-lt"/>
              </a:rPr>
              <a:t>Module One Lessons</a:t>
            </a:r>
          </a:p>
        </p:txBody>
      </p:sp>
      <p:graphicFrame>
        <p:nvGraphicFramePr>
          <p:cNvPr id="7" name="Table 6"/>
          <p:cNvGraphicFramePr>
            <a:graphicFrameLocks noGrp="1"/>
          </p:cNvGraphicFramePr>
          <p:nvPr/>
        </p:nvGraphicFramePr>
        <p:xfrm>
          <a:off x="479425" y="2060575"/>
          <a:ext cx="6986588" cy="3659190"/>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Lesson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Overview of CAFU 3.5</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Lesson Two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CAFU Functions by Role</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Lesson Three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Layout Screen</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Lesson Four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Home Page</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Lesson Five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Work Screen Layout</a:t>
                      </a:r>
                    </a:p>
                  </a:txBody>
                  <a:tcPr horzOverflow="overflow">
                    <a:lnL>
                      <a:noFill/>
                    </a:lnL>
                    <a:lnR>
                      <a:noFill/>
                    </a:lnR>
                    <a:lnT>
                      <a:noFill/>
                    </a:lnT>
                    <a:lnB>
                      <a:noFill/>
                    </a:lnB>
                    <a:lnTlToBr>
                      <a:noFill/>
                    </a:lnTlToBr>
                    <a:lnBlToTr>
                      <a:noFill/>
                    </a:lnBlToTr>
                    <a:noFill/>
                  </a:tcPr>
                </a:tc>
              </a:tr>
            </a:tbl>
          </a:graphicData>
        </a:graphic>
      </p:graphicFrame>
      <p:sp>
        <p:nvSpPr>
          <p:cNvPr id="9" name="Rectangle 8">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24592"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78CB92E6-9875-43CC-A7AF-8169F32EACA3}" type="slidenum">
              <a:rPr lang="en-US" sz="800" smtClean="0"/>
              <a:pPr/>
              <a:t>12</a:t>
            </a:fld>
            <a:endParaRPr lang="en-US" sz="800"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smtClean="0"/>
              <a:t>Topic Four– Disposition or Defer Layout </a:t>
            </a:r>
          </a:p>
        </p:txBody>
      </p:sp>
      <p:sp>
        <p:nvSpPr>
          <p:cNvPr id="5" name="Rectangle 4"/>
          <p:cNvSpPr/>
          <p:nvPr/>
        </p:nvSpPr>
        <p:spPr>
          <a:xfrm>
            <a:off x="0" y="1175203"/>
            <a:ext cx="4051109" cy="338554"/>
          </a:xfrm>
          <a:prstGeom prst="rect">
            <a:avLst/>
          </a:prstGeom>
        </p:spPr>
        <p:txBody>
          <a:bodyPr wrap="none">
            <a:spAutoFit/>
          </a:bodyPr>
          <a:lstStyle/>
          <a:p>
            <a:pPr>
              <a:defRPr/>
            </a:pPr>
            <a:r>
              <a:rPr lang="en-US" sz="1600" b="1" kern="0" dirty="0"/>
              <a:t>Disposition or Defer Layout </a:t>
            </a:r>
            <a:r>
              <a:rPr lang="en-US" sz="1600" b="1" kern="0" dirty="0" smtClean="0"/>
              <a:t>(continued)</a:t>
            </a:r>
            <a:endParaRPr lang="en-US" sz="1600" b="1" dirty="0"/>
          </a:p>
        </p:txBody>
      </p:sp>
      <p:sp>
        <p:nvSpPr>
          <p:cNvPr id="138244" name="TextBox 5"/>
          <p:cNvSpPr txBox="1">
            <a:spLocks noChangeArrowheads="1"/>
          </p:cNvSpPr>
          <p:nvPr/>
        </p:nvSpPr>
        <p:spPr bwMode="auto">
          <a:xfrm>
            <a:off x="4646613" y="3709988"/>
            <a:ext cx="36195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4.4.4.1: </a:t>
            </a:r>
            <a:r>
              <a:rPr lang="en-US" sz="800" dirty="0">
                <a:ea typeface="MS PGothic"/>
                <a:cs typeface="MS PGothic"/>
              </a:rPr>
              <a:t>Disposition  or Defer Audit Follow-Up Record</a:t>
            </a:r>
          </a:p>
        </p:txBody>
      </p:sp>
      <p:sp>
        <p:nvSpPr>
          <p:cNvPr id="138245" name="Rectangle 1"/>
          <p:cNvSpPr>
            <a:spLocks noChangeArrowheads="1"/>
          </p:cNvSpPr>
          <p:nvPr/>
        </p:nvSpPr>
        <p:spPr bwMode="auto">
          <a:xfrm>
            <a:off x="228600" y="1737628"/>
            <a:ext cx="3648075" cy="4278094"/>
          </a:xfrm>
          <a:prstGeom prst="rect">
            <a:avLst/>
          </a:prstGeom>
          <a:noFill/>
          <a:ln w="9525">
            <a:noFill/>
            <a:miter lim="800000"/>
            <a:headEnd/>
            <a:tailEnd/>
          </a:ln>
        </p:spPr>
        <p:txBody>
          <a:bodyPr tIns="0" bIns="0" anchor="ctr">
            <a:spAutoFit/>
          </a:bodyPr>
          <a:lstStyle/>
          <a:p>
            <a:r>
              <a:rPr lang="en-US" sz="1200" b="1" dirty="0">
                <a:cs typeface="Times New Roman" pitchFamily="18" charset="0"/>
              </a:rPr>
              <a:t>Disposition after Defer </a:t>
            </a:r>
            <a:endParaRPr lang="en-US" sz="800" dirty="0"/>
          </a:p>
          <a:p>
            <a:pPr eaLnBrk="0" hangingPunct="0"/>
            <a:r>
              <a:rPr lang="en-US" sz="1200" dirty="0">
                <a:cs typeface="Times New Roman" pitchFamily="18" charset="0"/>
              </a:rPr>
              <a:t>Once an audit report comes out of the deferred stage, it can be </a:t>
            </a:r>
            <a:r>
              <a:rPr lang="en-US" sz="1200" dirty="0" err="1">
                <a:cs typeface="Times New Roman" pitchFamily="18" charset="0"/>
              </a:rPr>
              <a:t>dispositioned</a:t>
            </a:r>
            <a:r>
              <a:rPr lang="en-US" sz="1200" dirty="0">
                <a:cs typeface="Times New Roman" pitchFamily="18" charset="0"/>
              </a:rPr>
              <a:t>.  To disposition, the CO must enter a Disposition Actual </a:t>
            </a:r>
            <a:r>
              <a:rPr lang="en-US" sz="1200" dirty="0" smtClean="0">
                <a:cs typeface="Times New Roman" pitchFamily="18" charset="0"/>
              </a:rPr>
              <a:t>Date.</a:t>
            </a:r>
            <a:endParaRPr lang="en-US" sz="1200" dirty="0">
              <a:cs typeface="Times New Roman" pitchFamily="18" charset="0"/>
            </a:endParaRPr>
          </a:p>
          <a:p>
            <a:pPr eaLnBrk="0" hangingPunct="0"/>
            <a:endParaRPr lang="en-US" sz="800" dirty="0"/>
          </a:p>
          <a:p>
            <a:pPr eaLnBrk="0" hangingPunct="0"/>
            <a:r>
              <a:rPr lang="en-US" sz="1200" b="1" dirty="0">
                <a:cs typeface="Times New Roman" pitchFamily="18" charset="0"/>
              </a:rPr>
              <a:t>Required Field </a:t>
            </a:r>
            <a:endParaRPr lang="en-US" sz="800" dirty="0"/>
          </a:p>
          <a:p>
            <a:pPr marL="233363" lvl="1" indent="-233363" eaLnBrk="0" hangingPunct="0">
              <a:buFontTx/>
              <a:buChar char="•"/>
            </a:pPr>
            <a:r>
              <a:rPr lang="en-US" sz="1200" dirty="0">
                <a:cs typeface="Times New Roman" pitchFamily="18" charset="0"/>
              </a:rPr>
              <a:t>Disposition Actual Date </a:t>
            </a:r>
          </a:p>
          <a:p>
            <a:pPr marL="233363" lvl="1" indent="-233363" eaLnBrk="0" hangingPunct="0">
              <a:buFontTx/>
              <a:buChar char="•"/>
            </a:pPr>
            <a:r>
              <a:rPr lang="en-US" sz="1200" dirty="0">
                <a:cs typeface="Times New Roman" pitchFamily="18" charset="0"/>
              </a:rPr>
              <a:t>Sustained Amount (if cost questioned / avoidance greater than zero)</a:t>
            </a:r>
          </a:p>
          <a:p>
            <a:pPr eaLnBrk="0" hangingPunct="0"/>
            <a:r>
              <a:rPr lang="en-US" sz="1200" dirty="0">
                <a:cs typeface="Times New Roman" pitchFamily="18" charset="0"/>
              </a:rPr>
              <a:t> </a:t>
            </a:r>
            <a:endParaRPr lang="en-US" sz="800" dirty="0"/>
          </a:p>
          <a:p>
            <a:pPr eaLnBrk="0" hangingPunct="0"/>
            <a:r>
              <a:rPr lang="en-US" sz="1200" b="1" dirty="0">
                <a:cs typeface="Times New Roman" pitchFamily="18" charset="0"/>
              </a:rPr>
              <a:t>Optional Fields </a:t>
            </a:r>
            <a:endParaRPr lang="en-US" sz="800" dirty="0"/>
          </a:p>
          <a:p>
            <a:pPr marL="287338" lvl="1" indent="-287338" eaLnBrk="0" hangingPunct="0">
              <a:buFont typeface="Arial" pitchFamily="34" charset="0"/>
              <a:buChar char="•"/>
            </a:pPr>
            <a:r>
              <a:rPr lang="en-US" sz="1200" dirty="0" smtClean="0">
                <a:cs typeface="Times New Roman" pitchFamily="18" charset="0"/>
              </a:rPr>
              <a:t>Revised </a:t>
            </a:r>
            <a:r>
              <a:rPr lang="en-US" sz="1200" dirty="0">
                <a:cs typeface="Times New Roman" pitchFamily="18" charset="0"/>
              </a:rPr>
              <a:t>Disposition Target Date</a:t>
            </a:r>
          </a:p>
          <a:p>
            <a:pPr eaLnBrk="0" hangingPunct="0"/>
            <a:r>
              <a:rPr lang="en-US" sz="1200" dirty="0">
                <a:cs typeface="Times New Roman" pitchFamily="18" charset="0"/>
              </a:rPr>
              <a:t> </a:t>
            </a:r>
            <a:endParaRPr lang="en-US" sz="800" dirty="0"/>
          </a:p>
          <a:p>
            <a:pPr eaLnBrk="0" hangingPunct="0"/>
            <a:r>
              <a:rPr lang="en-US" sz="1200" b="1" dirty="0">
                <a:cs typeface="Times New Roman" pitchFamily="18" charset="0"/>
              </a:rPr>
              <a:t>Business Rules </a:t>
            </a:r>
            <a:endParaRPr lang="en-US" sz="800" dirty="0"/>
          </a:p>
          <a:p>
            <a:pPr marL="233363" lvl="1" indent="-233363" eaLnBrk="0" hangingPunct="0">
              <a:buFontTx/>
              <a:buChar char="•"/>
            </a:pPr>
            <a:r>
              <a:rPr lang="en-US" sz="1200" dirty="0">
                <a:cs typeface="Times New Roman" pitchFamily="18" charset="0"/>
              </a:rPr>
              <a:t>The Disposition Actual Date cannot be prior to the Audit Issue </a:t>
            </a:r>
            <a:r>
              <a:rPr lang="en-US" sz="1200" dirty="0" smtClean="0">
                <a:cs typeface="Times New Roman" pitchFamily="18" charset="0"/>
              </a:rPr>
              <a:t>Date</a:t>
            </a:r>
            <a:endParaRPr lang="en-US" sz="1200" dirty="0">
              <a:cs typeface="Times New Roman" pitchFamily="18" charset="0"/>
            </a:endParaRPr>
          </a:p>
          <a:p>
            <a:pPr marL="233363" lvl="1" indent="-233363" eaLnBrk="0" hangingPunct="0">
              <a:buFontTx/>
              <a:buChar char="•"/>
            </a:pPr>
            <a:r>
              <a:rPr lang="en-US" sz="1200" dirty="0">
                <a:cs typeface="Times New Roman" pitchFamily="18" charset="0"/>
              </a:rPr>
              <a:t>The Disposition Actual Date must be equal to or after the Resolution Actual </a:t>
            </a:r>
            <a:r>
              <a:rPr lang="en-US" sz="1200" dirty="0" smtClean="0">
                <a:cs typeface="Times New Roman" pitchFamily="18" charset="0"/>
              </a:rPr>
              <a:t>Date</a:t>
            </a:r>
            <a:endParaRPr lang="en-US" sz="1200" dirty="0">
              <a:cs typeface="Times New Roman" pitchFamily="18" charset="0"/>
            </a:endParaRPr>
          </a:p>
          <a:p>
            <a:pPr marL="233363" lvl="1" indent="-233363" eaLnBrk="0" hangingPunct="0">
              <a:buFontTx/>
              <a:buChar char="•"/>
            </a:pPr>
            <a:r>
              <a:rPr lang="en-US" sz="1200" dirty="0">
                <a:cs typeface="Times New Roman" pitchFamily="18" charset="0"/>
              </a:rPr>
              <a:t>The Disposition Actual Date must be equal to or after the Defer </a:t>
            </a:r>
            <a:r>
              <a:rPr lang="en-US" sz="1200" dirty="0" smtClean="0">
                <a:cs typeface="Times New Roman" pitchFamily="18" charset="0"/>
              </a:rPr>
              <a:t>Date</a:t>
            </a:r>
            <a:endParaRPr lang="en-US" sz="1200" dirty="0">
              <a:cs typeface="Times New Roman" pitchFamily="18" charset="0"/>
            </a:endParaRPr>
          </a:p>
          <a:p>
            <a:pPr marL="233363" lvl="1" indent="-233363" eaLnBrk="0" hangingPunct="0">
              <a:buFontTx/>
              <a:buChar char="•"/>
            </a:pPr>
            <a:r>
              <a:rPr lang="en-US" sz="1200" dirty="0">
                <a:cs typeface="Times New Roman" pitchFamily="18" charset="0"/>
              </a:rPr>
              <a:t>The Disposition Actual Date cannot be a future </a:t>
            </a:r>
            <a:r>
              <a:rPr lang="en-US" sz="1200" dirty="0" smtClean="0">
                <a:cs typeface="Times New Roman" pitchFamily="18" charset="0"/>
              </a:rPr>
              <a:t>date</a:t>
            </a:r>
            <a:endParaRPr lang="en-US" sz="800" dirty="0"/>
          </a:p>
          <a:p>
            <a:pPr eaLnBrk="0" hangingPunct="0"/>
            <a:endParaRPr lang="en-US" dirty="0"/>
          </a:p>
        </p:txBody>
      </p:sp>
      <p:pic>
        <p:nvPicPr>
          <p:cNvPr id="138246" name="Content Placeholder 9" descr="PPT1107.png"/>
          <p:cNvPicPr>
            <a:picLocks noGrp="1" noChangeAspect="1"/>
          </p:cNvPicPr>
          <p:nvPr>
            <p:ph idx="1"/>
          </p:nvPr>
        </p:nvPicPr>
        <p:blipFill>
          <a:blip r:embed="rId3" cstate="print"/>
          <a:srcRect/>
          <a:stretch>
            <a:fillRect/>
          </a:stretch>
        </p:blipFill>
        <p:spPr>
          <a:xfrm>
            <a:off x="4064000" y="1454150"/>
            <a:ext cx="4800600" cy="2251075"/>
          </a:xfrm>
        </p:spPr>
      </p:pic>
      <p:sp>
        <p:nvSpPr>
          <p:cNvPr id="138248" name="TextBox 11"/>
          <p:cNvSpPr txBox="1">
            <a:spLocks noChangeArrowheads="1"/>
          </p:cNvSpPr>
          <p:nvPr/>
        </p:nvSpPr>
        <p:spPr bwMode="auto">
          <a:xfrm>
            <a:off x="5170715" y="5925911"/>
            <a:ext cx="36195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4.4.4.2:  </a:t>
            </a:r>
            <a:r>
              <a:rPr lang="en-US" sz="800" dirty="0">
                <a:ea typeface="MS PGothic"/>
                <a:cs typeface="MS PGothic"/>
              </a:rPr>
              <a:t>Disposition  after Defer </a:t>
            </a:r>
          </a:p>
        </p:txBody>
      </p:sp>
      <p:sp>
        <p:nvSpPr>
          <p:cNvPr id="138251"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B6D86156-DBA7-4D15-8795-F133D4316423}" type="slidenum">
              <a:rPr lang="en-US" sz="800" smtClean="0"/>
              <a:pPr/>
              <a:t>120</a:t>
            </a:fld>
            <a:endParaRPr lang="en-US" sz="800" smtClean="0"/>
          </a:p>
        </p:txBody>
      </p:sp>
      <p:sp>
        <p:nvSpPr>
          <p:cNvPr id="16" name="Rectangle 15">
            <a:hlinkClick r:id="rId4"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pic>
        <p:nvPicPr>
          <p:cNvPr id="3075" name="Picture 3"/>
          <p:cNvPicPr>
            <a:picLocks noChangeAspect="1" noChangeArrowheads="1"/>
          </p:cNvPicPr>
          <p:nvPr/>
        </p:nvPicPr>
        <p:blipFill>
          <a:blip r:embed="rId5" cstate="print"/>
          <a:srcRect/>
          <a:stretch>
            <a:fillRect/>
          </a:stretch>
        </p:blipFill>
        <p:spPr bwMode="auto">
          <a:xfrm>
            <a:off x="6625467" y="2736166"/>
            <a:ext cx="668632" cy="63596"/>
          </a:xfrm>
          <a:prstGeom prst="rect">
            <a:avLst/>
          </a:prstGeom>
          <a:noFill/>
          <a:ln w="9525">
            <a:noFill/>
            <a:miter lim="800000"/>
            <a:headEnd/>
            <a:tailEnd/>
          </a:ln>
        </p:spPr>
      </p:pic>
      <p:grpSp>
        <p:nvGrpSpPr>
          <p:cNvPr id="18" name="Group 17"/>
          <p:cNvGrpSpPr/>
          <p:nvPr/>
        </p:nvGrpSpPr>
        <p:grpSpPr>
          <a:xfrm>
            <a:off x="4730750" y="4038600"/>
            <a:ext cx="3495675" cy="1914525"/>
            <a:chOff x="4730750" y="4038600"/>
            <a:chExt cx="3495675" cy="1914525"/>
          </a:xfrm>
        </p:grpSpPr>
        <p:grpSp>
          <p:nvGrpSpPr>
            <p:cNvPr id="13" name="Group 12"/>
            <p:cNvGrpSpPr/>
            <p:nvPr/>
          </p:nvGrpSpPr>
          <p:grpSpPr>
            <a:xfrm>
              <a:off x="4730750" y="4038600"/>
              <a:ext cx="3495675" cy="1914525"/>
              <a:chOff x="4730750" y="4038600"/>
              <a:chExt cx="3495675" cy="1914525"/>
            </a:xfrm>
          </p:grpSpPr>
          <p:pic>
            <p:nvPicPr>
              <p:cNvPr id="138247" name="Picture 10" descr="PPT110A.png"/>
              <p:cNvPicPr>
                <a:picLocks noChangeAspect="1"/>
              </p:cNvPicPr>
              <p:nvPr/>
            </p:nvPicPr>
            <p:blipFill>
              <a:blip r:embed="rId6" cstate="print"/>
              <a:srcRect/>
              <a:stretch>
                <a:fillRect/>
              </a:stretch>
            </p:blipFill>
            <p:spPr bwMode="auto">
              <a:xfrm>
                <a:off x="4730750" y="4038600"/>
                <a:ext cx="3495675" cy="1914525"/>
              </a:xfrm>
              <a:prstGeom prst="rect">
                <a:avLst/>
              </a:prstGeom>
              <a:noFill/>
              <a:ln w="9525">
                <a:noFill/>
                <a:miter lim="800000"/>
                <a:headEnd/>
                <a:tailEnd/>
              </a:ln>
            </p:spPr>
          </p:pic>
          <p:sp>
            <p:nvSpPr>
              <p:cNvPr id="138249" name="Rectangle 12"/>
              <p:cNvSpPr>
                <a:spLocks noChangeArrowheads="1"/>
              </p:cNvSpPr>
              <p:nvPr/>
            </p:nvSpPr>
            <p:spPr bwMode="auto">
              <a:xfrm>
                <a:off x="7493000" y="5475288"/>
                <a:ext cx="541338" cy="117475"/>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sp>
            <p:nvSpPr>
              <p:cNvPr id="138250" name="Rectangle 14"/>
              <p:cNvSpPr>
                <a:spLocks noChangeArrowheads="1"/>
              </p:cNvSpPr>
              <p:nvPr/>
            </p:nvSpPr>
            <p:spPr bwMode="auto">
              <a:xfrm>
                <a:off x="7523163" y="5824538"/>
                <a:ext cx="569912" cy="95250"/>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pic>
          <p:nvPicPr>
            <p:cNvPr id="17" name="Picture 3"/>
            <p:cNvPicPr>
              <a:picLocks noChangeAspect="1" noChangeArrowheads="1"/>
            </p:cNvPicPr>
            <p:nvPr/>
          </p:nvPicPr>
          <p:blipFill>
            <a:blip r:embed="rId5" cstate="print"/>
            <a:srcRect/>
            <a:stretch>
              <a:fillRect/>
            </a:stretch>
          </p:blipFill>
          <p:spPr bwMode="auto">
            <a:xfrm>
              <a:off x="6580922" y="5064369"/>
              <a:ext cx="516228" cy="8235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1755775" y="282575"/>
            <a:ext cx="7388225" cy="717550"/>
          </a:xfrm>
        </p:spPr>
        <p:txBody>
          <a:bodyPr/>
          <a:lstStyle/>
          <a:p>
            <a:r>
              <a:rPr lang="en-US" smtClean="0"/>
              <a:t>Topic Five – Forward / Send Document</a:t>
            </a:r>
          </a:p>
        </p:txBody>
      </p:sp>
      <p:sp>
        <p:nvSpPr>
          <p:cNvPr id="139267" name="TextBox 11"/>
          <p:cNvSpPr txBox="1">
            <a:spLocks noChangeArrowheads="1"/>
          </p:cNvSpPr>
          <p:nvPr/>
        </p:nvSpPr>
        <p:spPr bwMode="auto">
          <a:xfrm>
            <a:off x="3886200" y="5238750"/>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4.4.5.1: </a:t>
            </a:r>
            <a:r>
              <a:rPr lang="en-US" sz="800" dirty="0">
                <a:ea typeface="MS PGothic"/>
                <a:cs typeface="MS PGothic"/>
              </a:rPr>
              <a:t>Forward  Audit Follow-Up Record </a:t>
            </a:r>
          </a:p>
        </p:txBody>
      </p:sp>
      <p:sp>
        <p:nvSpPr>
          <p:cNvPr id="139268"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9ADF3C36-933E-466F-B8F3-DF600178C6FF}" type="slidenum">
              <a:rPr lang="en-US" sz="800">
                <a:solidFill>
                  <a:schemeClr val="bg1"/>
                </a:solidFill>
              </a:rPr>
              <a:pPr algn="r"/>
              <a:t>121</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279400" y="1220788"/>
            <a:ext cx="8216900" cy="430212"/>
          </a:xfrm>
          <a:prstGeom prst="rect">
            <a:avLst/>
          </a:prstGeom>
          <a:noFill/>
          <a:ln w="9525">
            <a:noFill/>
            <a:miter lim="800000"/>
            <a:headEnd/>
            <a:tailEnd/>
          </a:ln>
        </p:spPr>
        <p:txBody>
          <a:bodyPr/>
          <a:lstStyle/>
          <a:p>
            <a:pPr>
              <a:defRPr/>
            </a:pPr>
            <a:r>
              <a:rPr lang="en-US" sz="1600" b="1" kern="0" dirty="0"/>
              <a:t>Forward / Send Document</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139271" name="Text Box 18"/>
          <p:cNvSpPr txBox="1">
            <a:spLocks noChangeArrowheads="1"/>
          </p:cNvSpPr>
          <p:nvPr/>
        </p:nvSpPr>
        <p:spPr bwMode="auto">
          <a:xfrm>
            <a:off x="228600" y="1743075"/>
            <a:ext cx="2717800" cy="4339650"/>
          </a:xfrm>
          <a:prstGeom prst="rect">
            <a:avLst/>
          </a:prstGeom>
          <a:noFill/>
          <a:ln w="9525">
            <a:noFill/>
            <a:miter lim="800000"/>
            <a:headEnd/>
            <a:tailEnd/>
          </a:ln>
        </p:spPr>
        <p:txBody>
          <a:bodyPr>
            <a:spAutoFit/>
          </a:bodyPr>
          <a:lstStyle/>
          <a:p>
            <a:r>
              <a:rPr lang="en-US" sz="1200" dirty="0"/>
              <a:t>At this stage, the audit has been </a:t>
            </a:r>
            <a:r>
              <a:rPr lang="en-US" sz="1200" dirty="0" err="1" smtClean="0"/>
              <a:t>dispositioned</a:t>
            </a:r>
            <a:r>
              <a:rPr lang="en-US" sz="1200" dirty="0" smtClean="0"/>
              <a:t>. </a:t>
            </a:r>
            <a:r>
              <a:rPr lang="en-US" sz="1200" dirty="0"/>
              <a:t>This screen allows the CO to record a document forward date to document that the memo has been sent to DCAA. This action completes the follow-up of the </a:t>
            </a:r>
            <a:r>
              <a:rPr lang="en-US" sz="1200" dirty="0" smtClean="0"/>
              <a:t>audit. </a:t>
            </a:r>
            <a:endParaRPr lang="en-US" sz="1200" dirty="0"/>
          </a:p>
          <a:p>
            <a:endParaRPr lang="en-US" sz="1200" dirty="0"/>
          </a:p>
          <a:p>
            <a:r>
              <a:rPr lang="en-US" sz="1200" b="1" dirty="0"/>
              <a:t>Required Field </a:t>
            </a:r>
            <a:endParaRPr lang="en-US" sz="1200" dirty="0"/>
          </a:p>
          <a:p>
            <a:pPr marL="287338" indent="-287338">
              <a:buFont typeface="Arial" pitchFamily="34" charset="0"/>
              <a:buChar char="•"/>
            </a:pPr>
            <a:r>
              <a:rPr lang="en-US" sz="1200" dirty="0" smtClean="0"/>
              <a:t>Document </a:t>
            </a:r>
            <a:r>
              <a:rPr lang="en-US" sz="1200" dirty="0"/>
              <a:t>Forward Date </a:t>
            </a:r>
          </a:p>
          <a:p>
            <a:endParaRPr lang="en-US" sz="1200" dirty="0"/>
          </a:p>
          <a:p>
            <a:r>
              <a:rPr lang="en-US" sz="1200" b="1" dirty="0"/>
              <a:t>Business Rules </a:t>
            </a:r>
          </a:p>
          <a:p>
            <a:endParaRPr lang="en-US" sz="1200" dirty="0"/>
          </a:p>
          <a:p>
            <a:pPr marL="233363" lvl="1" indent="-233363">
              <a:buFont typeface="Arial" pitchFamily="34" charset="0"/>
              <a:buChar char="•"/>
            </a:pPr>
            <a:r>
              <a:rPr lang="en-US" sz="1200" dirty="0"/>
              <a:t>The Document Forward Date cannot be prior to the Audit Issue </a:t>
            </a:r>
            <a:r>
              <a:rPr lang="en-US" sz="1200" dirty="0" smtClean="0"/>
              <a:t>Date </a:t>
            </a:r>
            <a:endParaRPr lang="en-US" sz="1200" dirty="0"/>
          </a:p>
          <a:p>
            <a:pPr marL="233363" lvl="1" indent="-233363">
              <a:buFont typeface="Arial" pitchFamily="34" charset="0"/>
              <a:buChar char="•"/>
            </a:pPr>
            <a:r>
              <a:rPr lang="en-US" sz="1200" dirty="0"/>
              <a:t>The Document Forward Date must be equal to or after the Disposition Actual </a:t>
            </a:r>
            <a:r>
              <a:rPr lang="en-US" sz="1200" dirty="0" smtClean="0"/>
              <a:t>Date</a:t>
            </a:r>
            <a:endParaRPr lang="en-US" sz="1200" dirty="0"/>
          </a:p>
          <a:p>
            <a:pPr marL="233363" lvl="1" indent="-233363">
              <a:buFont typeface="Arial" pitchFamily="34" charset="0"/>
              <a:buChar char="•"/>
            </a:pPr>
            <a:r>
              <a:rPr lang="en-US" sz="1200" dirty="0"/>
              <a:t>The Document Forward Date cannot be a future </a:t>
            </a:r>
            <a:r>
              <a:rPr lang="en-US" sz="1200" dirty="0" smtClean="0"/>
              <a:t>date </a:t>
            </a:r>
            <a:endParaRPr lang="en-US" sz="1200" dirty="0"/>
          </a:p>
          <a:p>
            <a:endParaRPr lang="en-US" sz="1200" dirty="0">
              <a:solidFill>
                <a:srgbClr val="000000"/>
              </a:solidFill>
            </a:endParaRPr>
          </a:p>
          <a:p>
            <a:endParaRPr lang="en-US" sz="1200" dirty="0">
              <a:solidFill>
                <a:srgbClr val="000000"/>
              </a:solidFill>
            </a:endParaRPr>
          </a:p>
          <a:p>
            <a:endParaRPr lang="en-US" sz="1200" dirty="0">
              <a:solidFill>
                <a:srgbClr val="000000"/>
              </a:solidFill>
            </a:endParaRPr>
          </a:p>
        </p:txBody>
      </p:sp>
      <p:sp>
        <p:nvSpPr>
          <p:cNvPr id="139273" name="TextBox 15"/>
          <p:cNvSpPr txBox="1">
            <a:spLocks noChangeArrowheads="1"/>
          </p:cNvSpPr>
          <p:nvPr/>
        </p:nvSpPr>
        <p:spPr bwMode="auto">
          <a:xfrm>
            <a:off x="3792538" y="5700713"/>
            <a:ext cx="5351462" cy="277812"/>
          </a:xfrm>
          <a:prstGeom prst="rect">
            <a:avLst/>
          </a:prstGeom>
          <a:noFill/>
          <a:ln w="9525">
            <a:noFill/>
            <a:miter lim="800000"/>
            <a:headEnd/>
            <a:tailEnd/>
          </a:ln>
        </p:spPr>
        <p:txBody>
          <a:bodyPr>
            <a:spAutoFit/>
          </a:bodyPr>
          <a:lstStyle/>
          <a:p>
            <a:r>
              <a:rPr lang="en-US" sz="1200" b="1" dirty="0">
                <a:ea typeface="MS PGothic"/>
                <a:cs typeface="MS PGothic"/>
              </a:rPr>
              <a:t>Note:  </a:t>
            </a:r>
            <a:r>
              <a:rPr lang="en-US" sz="1200" dirty="0">
                <a:ea typeface="MS PGothic"/>
                <a:cs typeface="MS PGothic"/>
              </a:rPr>
              <a:t>Reminder is for </a:t>
            </a:r>
            <a:r>
              <a:rPr lang="en-US" sz="1200" dirty="0" err="1">
                <a:ea typeface="MS PGothic"/>
                <a:cs typeface="MS PGothic"/>
              </a:rPr>
              <a:t>Reportables</a:t>
            </a:r>
            <a:r>
              <a:rPr lang="en-US" sz="1200" dirty="0">
                <a:ea typeface="MS PGothic"/>
                <a:cs typeface="MS PGothic"/>
              </a:rPr>
              <a:t> </a:t>
            </a:r>
            <a:r>
              <a:rPr lang="en-US" sz="1200" dirty="0" smtClean="0">
                <a:ea typeface="MS PGothic"/>
                <a:cs typeface="MS PGothic"/>
              </a:rPr>
              <a:t>Only</a:t>
            </a:r>
            <a:endParaRPr lang="en-US" sz="1200" dirty="0">
              <a:ea typeface="MS PGothic"/>
              <a:cs typeface="MS PGothic"/>
            </a:endParaRPr>
          </a:p>
        </p:txBody>
      </p:sp>
      <p:grpSp>
        <p:nvGrpSpPr>
          <p:cNvPr id="16" name="Group 15"/>
          <p:cNvGrpSpPr/>
          <p:nvPr/>
        </p:nvGrpSpPr>
        <p:grpSpPr>
          <a:xfrm>
            <a:off x="3825875" y="1736725"/>
            <a:ext cx="4760913" cy="3429000"/>
            <a:chOff x="3825875" y="1736725"/>
            <a:chExt cx="4760913" cy="3429000"/>
          </a:xfrm>
        </p:grpSpPr>
        <p:grpSp>
          <p:nvGrpSpPr>
            <p:cNvPr id="12" name="Group 11"/>
            <p:cNvGrpSpPr/>
            <p:nvPr/>
          </p:nvGrpSpPr>
          <p:grpSpPr>
            <a:xfrm>
              <a:off x="3825875" y="1736725"/>
              <a:ext cx="4760913" cy="3429000"/>
              <a:chOff x="3825875" y="1736725"/>
              <a:chExt cx="4760913" cy="3429000"/>
            </a:xfrm>
          </p:grpSpPr>
          <p:pic>
            <p:nvPicPr>
              <p:cNvPr id="139272" name="Picture 8" descr="PPT1127.png"/>
              <p:cNvPicPr>
                <a:picLocks noChangeAspect="1"/>
              </p:cNvPicPr>
              <p:nvPr/>
            </p:nvPicPr>
            <p:blipFill>
              <a:blip r:embed="rId4" cstate="print"/>
              <a:srcRect/>
              <a:stretch>
                <a:fillRect/>
              </a:stretch>
            </p:blipFill>
            <p:spPr bwMode="auto">
              <a:xfrm>
                <a:off x="3825875" y="1736725"/>
                <a:ext cx="4760913" cy="3429000"/>
              </a:xfrm>
              <a:prstGeom prst="rect">
                <a:avLst/>
              </a:prstGeom>
              <a:noFill/>
              <a:ln w="9525">
                <a:noFill/>
                <a:miter lim="800000"/>
                <a:headEnd/>
                <a:tailEnd/>
              </a:ln>
            </p:spPr>
          </p:pic>
          <p:sp>
            <p:nvSpPr>
              <p:cNvPr id="11" name="Rectangle 12"/>
              <p:cNvSpPr>
                <a:spLocks noChangeArrowheads="1"/>
              </p:cNvSpPr>
              <p:nvPr/>
            </p:nvSpPr>
            <p:spPr bwMode="auto">
              <a:xfrm>
                <a:off x="3848986" y="4103688"/>
                <a:ext cx="988828" cy="106806"/>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pic>
          <p:nvPicPr>
            <p:cNvPr id="14" name="Picture 3"/>
            <p:cNvPicPr>
              <a:picLocks noChangeAspect="1" noChangeArrowheads="1"/>
            </p:cNvPicPr>
            <p:nvPr/>
          </p:nvPicPr>
          <p:blipFill>
            <a:blip r:embed="rId5" cstate="print"/>
            <a:srcRect/>
            <a:stretch>
              <a:fillRect/>
            </a:stretch>
          </p:blipFill>
          <p:spPr bwMode="auto">
            <a:xfrm>
              <a:off x="6210470" y="3447342"/>
              <a:ext cx="619395" cy="9800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1755775" y="410166"/>
            <a:ext cx="7388225" cy="717550"/>
          </a:xfrm>
        </p:spPr>
        <p:txBody>
          <a:bodyPr/>
          <a:lstStyle/>
          <a:p>
            <a:r>
              <a:rPr lang="en-US" smtClean="0"/>
              <a:t>Topic Five – Forward / Send Document</a:t>
            </a:r>
          </a:p>
        </p:txBody>
      </p:sp>
      <p:sp>
        <p:nvSpPr>
          <p:cNvPr id="140291" name="TextBox 11"/>
          <p:cNvSpPr txBox="1">
            <a:spLocks noChangeArrowheads="1"/>
          </p:cNvSpPr>
          <p:nvPr/>
        </p:nvSpPr>
        <p:spPr bwMode="auto">
          <a:xfrm>
            <a:off x="4259263" y="4076700"/>
            <a:ext cx="3259137"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4.4.5.2: </a:t>
            </a:r>
            <a:r>
              <a:rPr lang="en-US" sz="800" dirty="0">
                <a:ea typeface="MS PGothic"/>
                <a:cs typeface="MS PGothic"/>
              </a:rPr>
              <a:t>Forward  Audit Follow-Up Record /Non-Reportable</a:t>
            </a:r>
          </a:p>
        </p:txBody>
      </p:sp>
      <p:sp>
        <p:nvSpPr>
          <p:cNvPr id="140292"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1BCA2744-E8EA-4B7D-A20B-2D23A0AA9DE9}" type="slidenum">
              <a:rPr lang="en-US" sz="800">
                <a:solidFill>
                  <a:schemeClr val="bg1"/>
                </a:solidFill>
              </a:rPr>
              <a:pPr algn="r"/>
              <a:t>122</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136525" y="1220788"/>
            <a:ext cx="8216900" cy="430212"/>
          </a:xfrm>
          <a:prstGeom prst="rect">
            <a:avLst/>
          </a:prstGeom>
          <a:noFill/>
          <a:ln w="9525">
            <a:noFill/>
            <a:miter lim="800000"/>
            <a:headEnd/>
            <a:tailEnd/>
          </a:ln>
        </p:spPr>
        <p:txBody>
          <a:bodyPr/>
          <a:lstStyle/>
          <a:p>
            <a:pPr>
              <a:defRPr/>
            </a:pPr>
            <a:r>
              <a:rPr lang="en-US" sz="1600" b="1" kern="0" dirty="0"/>
              <a:t>Forward / Send Document </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140295" name="Text Box 18"/>
          <p:cNvSpPr txBox="1">
            <a:spLocks noChangeArrowheads="1"/>
          </p:cNvSpPr>
          <p:nvPr/>
        </p:nvSpPr>
        <p:spPr bwMode="auto">
          <a:xfrm>
            <a:off x="228600" y="1743075"/>
            <a:ext cx="2717800" cy="646113"/>
          </a:xfrm>
          <a:prstGeom prst="rect">
            <a:avLst/>
          </a:prstGeom>
          <a:noFill/>
          <a:ln w="9525">
            <a:noFill/>
            <a:miter lim="800000"/>
            <a:headEnd/>
            <a:tailEnd/>
          </a:ln>
        </p:spPr>
        <p:txBody>
          <a:bodyPr>
            <a:spAutoFit/>
          </a:bodyPr>
          <a:lstStyle/>
          <a:p>
            <a:endParaRPr lang="en-US" sz="1200">
              <a:solidFill>
                <a:srgbClr val="000000"/>
              </a:solidFill>
            </a:endParaRPr>
          </a:p>
          <a:p>
            <a:endParaRPr lang="en-US" sz="1200">
              <a:solidFill>
                <a:srgbClr val="000000"/>
              </a:solidFill>
            </a:endParaRPr>
          </a:p>
          <a:p>
            <a:endParaRPr lang="en-US" sz="1200">
              <a:solidFill>
                <a:srgbClr val="000000"/>
              </a:solidFill>
            </a:endParaRPr>
          </a:p>
        </p:txBody>
      </p:sp>
      <p:sp>
        <p:nvSpPr>
          <p:cNvPr id="140296" name="TextBox 10"/>
          <p:cNvSpPr txBox="1">
            <a:spLocks noChangeArrowheads="1"/>
          </p:cNvSpPr>
          <p:nvPr/>
        </p:nvSpPr>
        <p:spPr bwMode="auto">
          <a:xfrm>
            <a:off x="225424" y="1693863"/>
            <a:ext cx="3474705" cy="3231654"/>
          </a:xfrm>
          <a:prstGeom prst="rect">
            <a:avLst/>
          </a:prstGeom>
          <a:noFill/>
          <a:ln w="9525">
            <a:noFill/>
            <a:miter lim="800000"/>
            <a:headEnd/>
            <a:tailEnd/>
          </a:ln>
        </p:spPr>
        <p:txBody>
          <a:bodyPr wrap="square">
            <a:spAutoFit/>
          </a:bodyPr>
          <a:lstStyle/>
          <a:p>
            <a:r>
              <a:rPr lang="en-US" sz="1200" dirty="0">
                <a:ea typeface="MS PGothic"/>
                <a:cs typeface="MS PGothic"/>
              </a:rPr>
              <a:t>The following screen shows Forward Audit Follow-Up Record screen for Non-</a:t>
            </a:r>
            <a:r>
              <a:rPr lang="en-US" sz="1200" dirty="0" err="1">
                <a:ea typeface="MS PGothic"/>
                <a:cs typeface="MS PGothic"/>
              </a:rPr>
              <a:t>Reportables</a:t>
            </a:r>
            <a:r>
              <a:rPr lang="en-US" sz="1200" dirty="0">
                <a:ea typeface="MS PGothic"/>
                <a:cs typeface="MS PGothic"/>
              </a:rPr>
              <a:t> </a:t>
            </a:r>
            <a:r>
              <a:rPr lang="en-US" sz="1200" dirty="0" smtClean="0">
                <a:ea typeface="MS PGothic"/>
                <a:cs typeface="MS PGothic"/>
              </a:rPr>
              <a:t>. </a:t>
            </a:r>
            <a:endParaRPr lang="en-US" sz="1200" dirty="0">
              <a:ea typeface="MS PGothic"/>
              <a:cs typeface="MS PGothic"/>
            </a:endParaRPr>
          </a:p>
          <a:p>
            <a:endParaRPr lang="en-US" sz="1200" dirty="0">
              <a:ea typeface="MS PGothic"/>
              <a:cs typeface="MS PGothic"/>
            </a:endParaRPr>
          </a:p>
          <a:p>
            <a:endParaRPr lang="en-US" sz="1200" dirty="0">
              <a:ea typeface="MS PGothic"/>
              <a:cs typeface="MS PGothic"/>
            </a:endParaRPr>
          </a:p>
          <a:p>
            <a:endParaRPr lang="en-US" sz="1200" dirty="0">
              <a:ea typeface="MS PGothic"/>
              <a:cs typeface="MS PGothic"/>
            </a:endParaRPr>
          </a:p>
          <a:p>
            <a:endParaRPr lang="en-US" sz="1200" dirty="0">
              <a:ea typeface="MS PGothic"/>
              <a:cs typeface="MS PGothic"/>
            </a:endParaRPr>
          </a:p>
          <a:p>
            <a:endParaRPr lang="en-US" sz="1200" dirty="0">
              <a:ea typeface="MS PGothic"/>
              <a:cs typeface="MS PGothic"/>
            </a:endParaRPr>
          </a:p>
          <a:p>
            <a:endParaRPr lang="en-US" sz="1200" dirty="0">
              <a:ea typeface="MS PGothic"/>
              <a:cs typeface="MS PGothic"/>
            </a:endParaRPr>
          </a:p>
          <a:p>
            <a:endParaRPr lang="en-US" sz="1200" dirty="0">
              <a:ea typeface="MS PGothic"/>
              <a:cs typeface="MS PGothic"/>
            </a:endParaRPr>
          </a:p>
          <a:p>
            <a:endParaRPr lang="en-US" sz="1200" dirty="0">
              <a:ea typeface="MS PGothic"/>
              <a:cs typeface="MS PGothic"/>
            </a:endParaRPr>
          </a:p>
          <a:p>
            <a:endParaRPr lang="en-US" sz="1200" dirty="0">
              <a:ea typeface="MS PGothic"/>
              <a:cs typeface="MS PGothic"/>
            </a:endParaRPr>
          </a:p>
          <a:p>
            <a:endParaRPr lang="en-US" sz="1200" dirty="0">
              <a:ea typeface="MS PGothic"/>
              <a:cs typeface="MS PGothic"/>
            </a:endParaRPr>
          </a:p>
          <a:p>
            <a:endParaRPr lang="en-US" sz="1200" dirty="0">
              <a:ea typeface="MS PGothic"/>
              <a:cs typeface="MS PGothic"/>
            </a:endParaRPr>
          </a:p>
          <a:p>
            <a:endParaRPr lang="en-US" sz="1200" dirty="0">
              <a:ea typeface="MS PGothic"/>
              <a:cs typeface="MS PGothic"/>
            </a:endParaRPr>
          </a:p>
          <a:p>
            <a:endParaRPr lang="en-US" sz="1200" dirty="0">
              <a:ea typeface="MS PGothic"/>
              <a:cs typeface="MS PGothic"/>
            </a:endParaRPr>
          </a:p>
          <a:p>
            <a:endParaRPr lang="en-US" sz="1200" dirty="0">
              <a:ea typeface="MS PGothic"/>
              <a:cs typeface="MS PGothic"/>
            </a:endParaRPr>
          </a:p>
          <a:p>
            <a:endParaRPr lang="en-US" sz="1200" dirty="0">
              <a:ea typeface="MS PGothic"/>
              <a:cs typeface="MS PGothic"/>
            </a:endParaRPr>
          </a:p>
        </p:txBody>
      </p:sp>
      <p:pic>
        <p:nvPicPr>
          <p:cNvPr id="140298" name="Picture 16" descr="PPT1130.png"/>
          <p:cNvPicPr>
            <a:picLocks noChangeAspect="1"/>
          </p:cNvPicPr>
          <p:nvPr/>
        </p:nvPicPr>
        <p:blipFill>
          <a:blip r:embed="rId4" cstate="print"/>
          <a:srcRect/>
          <a:stretch>
            <a:fillRect/>
          </a:stretch>
        </p:blipFill>
        <p:spPr bwMode="auto">
          <a:xfrm>
            <a:off x="4108450" y="4400550"/>
            <a:ext cx="4494213" cy="1371600"/>
          </a:xfrm>
          <a:prstGeom prst="rect">
            <a:avLst/>
          </a:prstGeom>
          <a:noFill/>
          <a:ln w="9525">
            <a:noFill/>
            <a:miter lim="800000"/>
            <a:headEnd/>
            <a:tailEnd/>
          </a:ln>
        </p:spPr>
      </p:pic>
      <p:sp>
        <p:nvSpPr>
          <p:cNvPr id="140299" name="Rectangle 17"/>
          <p:cNvSpPr>
            <a:spLocks noChangeArrowheads="1"/>
          </p:cNvSpPr>
          <p:nvPr/>
        </p:nvSpPr>
        <p:spPr bwMode="auto">
          <a:xfrm>
            <a:off x="220663" y="2568575"/>
            <a:ext cx="3298714" cy="646331"/>
          </a:xfrm>
          <a:prstGeom prst="rect">
            <a:avLst/>
          </a:prstGeom>
          <a:noFill/>
          <a:ln w="9525">
            <a:noFill/>
            <a:miter lim="800000"/>
            <a:headEnd/>
            <a:tailEnd/>
          </a:ln>
        </p:spPr>
        <p:txBody>
          <a:bodyPr wrap="square">
            <a:spAutoFit/>
          </a:bodyPr>
          <a:lstStyle/>
          <a:p>
            <a:r>
              <a:rPr lang="en-US" sz="1200" dirty="0"/>
              <a:t>Once the CAFU user has entered a Forwarded date, he/she will get an option to send an E-Mail to DCAA. </a:t>
            </a:r>
          </a:p>
        </p:txBody>
      </p:sp>
      <p:sp>
        <p:nvSpPr>
          <p:cNvPr id="140300" name="TextBox 11"/>
          <p:cNvSpPr txBox="1">
            <a:spLocks noChangeArrowheads="1"/>
          </p:cNvSpPr>
          <p:nvPr/>
        </p:nvSpPr>
        <p:spPr bwMode="auto">
          <a:xfrm>
            <a:off x="4184650" y="5797550"/>
            <a:ext cx="3260725"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4.4.5.3: </a:t>
            </a:r>
            <a:r>
              <a:rPr lang="en-US" sz="800" dirty="0">
                <a:ea typeface="MS PGothic"/>
                <a:cs typeface="MS PGothic"/>
              </a:rPr>
              <a:t>Send </a:t>
            </a:r>
            <a:r>
              <a:rPr lang="en-US" sz="800" dirty="0" smtClean="0">
                <a:ea typeface="MS PGothic"/>
                <a:cs typeface="MS PGothic"/>
              </a:rPr>
              <a:t>E-Mail </a:t>
            </a:r>
            <a:r>
              <a:rPr lang="en-US" sz="800" dirty="0">
                <a:ea typeface="MS PGothic"/>
                <a:cs typeface="MS PGothic"/>
              </a:rPr>
              <a:t>option to DCAA</a:t>
            </a:r>
          </a:p>
        </p:txBody>
      </p:sp>
      <p:sp>
        <p:nvSpPr>
          <p:cNvPr id="14" name="TextBox 13"/>
          <p:cNvSpPr txBox="1"/>
          <p:nvPr/>
        </p:nvSpPr>
        <p:spPr bwMode="auto">
          <a:xfrm>
            <a:off x="629195" y="3842657"/>
            <a:ext cx="459376" cy="215444"/>
          </a:xfrm>
          <a:prstGeom prst="rect">
            <a:avLst/>
          </a:prstGeom>
          <a:noFill/>
          <a:ln w="9525">
            <a:noFill/>
            <a:miter lim="800000"/>
            <a:headEnd/>
            <a:tailEnd/>
          </a:ln>
        </p:spPr>
        <p:txBody>
          <a:bodyPr wrap="square" rtlCol="0">
            <a:spAutoFit/>
          </a:bodyPr>
          <a:lstStyle/>
          <a:p>
            <a:pPr algn="l"/>
            <a:endParaRPr lang="en-US" sz="800" dirty="0">
              <a:solidFill>
                <a:srgbClr val="FF0000"/>
              </a:solidFill>
              <a:ea typeface="MS PGothic" pitchFamily="34" charset="-128"/>
            </a:endParaRPr>
          </a:p>
        </p:txBody>
      </p:sp>
      <p:sp>
        <p:nvSpPr>
          <p:cNvPr id="16" name="TextBox 15"/>
          <p:cNvSpPr txBox="1"/>
          <p:nvPr/>
        </p:nvSpPr>
        <p:spPr bwMode="auto">
          <a:xfrm>
            <a:off x="184046" y="3528490"/>
            <a:ext cx="3197107" cy="1200329"/>
          </a:xfrm>
          <a:prstGeom prst="rect">
            <a:avLst/>
          </a:prstGeom>
          <a:noFill/>
          <a:ln w="9525">
            <a:noFill/>
            <a:miter lim="800000"/>
            <a:headEnd/>
            <a:tailEnd/>
          </a:ln>
        </p:spPr>
        <p:txBody>
          <a:bodyPr wrap="square" rtlCol="0">
            <a:spAutoFit/>
          </a:bodyPr>
          <a:lstStyle/>
          <a:p>
            <a:pPr marL="509588" indent="-509588"/>
            <a:r>
              <a:rPr lang="en-US" sz="1200" b="1" dirty="0" smtClean="0"/>
              <a:t>NOTE: </a:t>
            </a:r>
            <a:r>
              <a:rPr lang="en-US" sz="1200" dirty="0" smtClean="0"/>
              <a:t>The CAFU user will not be given another option to send an E-Mail to DCAA. The audit report will be removed from his/her My Work and placed under workgroup audits.   </a:t>
            </a:r>
          </a:p>
          <a:p>
            <a:pPr algn="l"/>
            <a:endParaRPr lang="en-US" sz="1200" dirty="0">
              <a:solidFill>
                <a:srgbClr val="FF0000"/>
              </a:solidFill>
              <a:ea typeface="MS PGothic" pitchFamily="34" charset="-128"/>
            </a:endParaRPr>
          </a:p>
        </p:txBody>
      </p:sp>
      <p:grpSp>
        <p:nvGrpSpPr>
          <p:cNvPr id="18" name="Group 17"/>
          <p:cNvGrpSpPr/>
          <p:nvPr/>
        </p:nvGrpSpPr>
        <p:grpSpPr>
          <a:xfrm>
            <a:off x="3983038" y="1511300"/>
            <a:ext cx="4800600" cy="2476500"/>
            <a:chOff x="3983038" y="1511300"/>
            <a:chExt cx="4800600" cy="2476500"/>
          </a:xfrm>
        </p:grpSpPr>
        <p:pic>
          <p:nvPicPr>
            <p:cNvPr id="140297" name="Picture 13" descr="PPT112D.png"/>
            <p:cNvPicPr>
              <a:picLocks noChangeAspect="1"/>
            </p:cNvPicPr>
            <p:nvPr/>
          </p:nvPicPr>
          <p:blipFill>
            <a:blip r:embed="rId5" cstate="print"/>
            <a:srcRect/>
            <a:stretch>
              <a:fillRect/>
            </a:stretch>
          </p:blipFill>
          <p:spPr bwMode="auto">
            <a:xfrm>
              <a:off x="3983038" y="1511300"/>
              <a:ext cx="4800600" cy="2476500"/>
            </a:xfrm>
            <a:prstGeom prst="rect">
              <a:avLst/>
            </a:prstGeom>
            <a:noFill/>
            <a:ln w="9525">
              <a:noFill/>
              <a:miter lim="800000"/>
              <a:headEnd/>
              <a:tailEnd/>
            </a:ln>
          </p:spPr>
        </p:pic>
        <p:pic>
          <p:nvPicPr>
            <p:cNvPr id="17" name="Picture 3"/>
            <p:cNvPicPr>
              <a:picLocks noChangeAspect="1" noChangeArrowheads="1"/>
            </p:cNvPicPr>
            <p:nvPr/>
          </p:nvPicPr>
          <p:blipFill>
            <a:blip r:embed="rId6" cstate="print"/>
            <a:srcRect/>
            <a:stretch>
              <a:fillRect/>
            </a:stretch>
          </p:blipFill>
          <p:spPr bwMode="auto">
            <a:xfrm>
              <a:off x="6372243" y="2887688"/>
              <a:ext cx="480678" cy="6652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xfrm>
            <a:off x="1755775" y="282575"/>
            <a:ext cx="6092825" cy="717550"/>
          </a:xfrm>
        </p:spPr>
        <p:txBody>
          <a:bodyPr/>
          <a:lstStyle/>
          <a:p>
            <a:r>
              <a:rPr lang="en-US" smtClean="0"/>
              <a:t>Topic Six – Forwarded</a:t>
            </a:r>
          </a:p>
        </p:txBody>
      </p:sp>
      <p:sp>
        <p:nvSpPr>
          <p:cNvPr id="141315" name="Rectangle 3"/>
          <p:cNvSpPr>
            <a:spLocks noGrp="1" noChangeArrowheads="1"/>
          </p:cNvSpPr>
          <p:nvPr>
            <p:ph type="body" idx="4294967295"/>
          </p:nvPr>
        </p:nvSpPr>
        <p:spPr>
          <a:xfrm>
            <a:off x="279400" y="1220788"/>
            <a:ext cx="8216900" cy="5218112"/>
          </a:xfrm>
        </p:spPr>
        <p:txBody>
          <a:bodyPr/>
          <a:lstStyle/>
          <a:p>
            <a:pPr marL="0" indent="0">
              <a:lnSpc>
                <a:spcPct val="150000"/>
              </a:lnSpc>
              <a:buFontTx/>
              <a:buNone/>
            </a:pPr>
            <a:r>
              <a:rPr lang="en-US" sz="1600" dirty="0" smtClean="0"/>
              <a:t>Forwarded</a:t>
            </a:r>
          </a:p>
          <a:p>
            <a:pPr marL="0" indent="0">
              <a:buFontTx/>
              <a:buNone/>
            </a:pPr>
            <a:endParaRPr lang="en-US" sz="300" b="0" dirty="0" smtClean="0"/>
          </a:p>
          <a:p>
            <a:pPr marL="400050" lvl="1" indent="-282575">
              <a:buFont typeface="Arial" pitchFamily="34" charset="0"/>
              <a:buChar char="•"/>
            </a:pPr>
            <a:r>
              <a:rPr lang="en-US" sz="1400" b="0" dirty="0" smtClean="0">
                <a:cs typeface="Arial" pitchFamily="34" charset="0"/>
              </a:rPr>
              <a:t>At the Forwarded Pipeline Position, the audit follow-up process has been completed. The audit will be available for viewing from the Audits screen for three years after entering the Document Forward Date. The audit will be in the Forwarded Pipeline Position for the first two years and in the Archived Pipeline Position during the third year.  An audit will be deleted from CAFU during the month end processing 36 full months after the audit's Document Forward Date </a:t>
            </a:r>
          </a:p>
          <a:p>
            <a:pPr marL="400050" lvl="1" indent="-282575">
              <a:buNone/>
            </a:pPr>
            <a:endParaRPr lang="en-US" sz="1400" b="0" dirty="0" smtClean="0">
              <a:cs typeface="Arial" pitchFamily="34" charset="0"/>
            </a:endParaRPr>
          </a:p>
          <a:p>
            <a:pPr marL="400050" lvl="1" indent="-282575">
              <a:buFont typeface="Arial" pitchFamily="34" charset="0"/>
              <a:buChar char="•"/>
            </a:pPr>
            <a:r>
              <a:rPr lang="en-US" sz="1400" b="0" dirty="0" smtClean="0">
                <a:cs typeface="Arial" pitchFamily="34" charset="0"/>
              </a:rPr>
              <a:t>For an audit with a Document Forward Date of 15 Dec 2002, date ranges examples are provided below which show exactly when it’s Pipeline Position would change.  In addition to archiving, each automated month end processing includes capturing the end-of-month state of all audits for historical reports and metrics</a:t>
            </a:r>
          </a:p>
          <a:p>
            <a:pPr marL="400050" lvl="1" indent="0">
              <a:buNone/>
            </a:pPr>
            <a:endParaRPr lang="en-US" sz="1400" b="0" dirty="0" smtClean="0">
              <a:cs typeface="Arial" pitchFamily="34" charset="0"/>
            </a:endParaRPr>
          </a:p>
          <a:p>
            <a:pPr marL="400050" lvl="1" indent="0">
              <a:buFontTx/>
              <a:buNone/>
            </a:pPr>
            <a:r>
              <a:rPr lang="en-US" sz="1400" dirty="0" smtClean="0">
                <a:cs typeface="Arial" pitchFamily="34" charset="0"/>
              </a:rPr>
              <a:t>Pipeline Rule for Archiving Example Date Range Position </a:t>
            </a:r>
          </a:p>
          <a:p>
            <a:pPr marL="400050" lvl="1" indent="0">
              <a:buFontTx/>
              <a:buAutoNum type="arabicPeriod"/>
            </a:pPr>
            <a:r>
              <a:rPr lang="en-US" sz="1400" b="0" dirty="0" smtClean="0">
                <a:cs typeface="Arial" pitchFamily="34" charset="0"/>
              </a:rPr>
              <a:t>Forwarded 	0 - 23 full months after Document Forward 15 Dec 2002 to 30 Nov 2004 Date </a:t>
            </a:r>
          </a:p>
          <a:p>
            <a:pPr marL="400050" lvl="1" indent="0">
              <a:buFontTx/>
              <a:buAutoNum type="arabicPeriod"/>
            </a:pPr>
            <a:r>
              <a:rPr lang="en-US" sz="1400" b="0" dirty="0" smtClean="0">
                <a:cs typeface="Arial" pitchFamily="34" charset="0"/>
              </a:rPr>
              <a:t>Archived 	24 - 35 full months after Document Forward 1 Dec 2004 to 30 Nov 2005 Date </a:t>
            </a:r>
          </a:p>
          <a:p>
            <a:pPr marL="400050" lvl="1" indent="0">
              <a:buFontTx/>
              <a:buNone/>
            </a:pPr>
            <a:endParaRPr lang="en-US" sz="1400" b="0" dirty="0" smtClean="0">
              <a:cs typeface="Arial" pitchFamily="34" charset="0"/>
            </a:endParaRPr>
          </a:p>
          <a:p>
            <a:pPr marL="400050" lvl="1" indent="0">
              <a:buFontTx/>
              <a:buNone/>
            </a:pPr>
            <a:r>
              <a:rPr lang="en-US" sz="1400" dirty="0" smtClean="0">
                <a:cs typeface="Arial" pitchFamily="34" charset="0"/>
              </a:rPr>
              <a:t>Not Available 36 full months after Document Forward Date 1 Dec 2005 </a:t>
            </a:r>
          </a:p>
          <a:p>
            <a:pPr marL="800100" lvl="2" indent="0">
              <a:buFont typeface="Wingdings" pitchFamily="2" charset="2"/>
              <a:buNone/>
            </a:pPr>
            <a:endParaRPr lang="en-US" sz="1600" b="0" dirty="0" smtClean="0"/>
          </a:p>
          <a:p>
            <a:pPr marL="400050" lvl="1" indent="0" algn="ctr">
              <a:buFont typeface="Wingdings" pitchFamily="2" charset="2"/>
              <a:buNone/>
            </a:pPr>
            <a:endParaRPr lang="en-US" sz="1600" b="0" dirty="0" smtClean="0"/>
          </a:p>
          <a:p>
            <a:pPr marL="400050" lvl="1" indent="0" algn="ctr">
              <a:buFont typeface="Wingdings" pitchFamily="2" charset="2"/>
              <a:buNone/>
            </a:pPr>
            <a:endParaRPr lang="en-US" sz="1600" b="0" dirty="0" smtClean="0"/>
          </a:p>
          <a:p>
            <a:pPr marL="400050" lvl="1" indent="0">
              <a:buFont typeface="Wingdings" pitchFamily="2" charset="2"/>
              <a:buNone/>
            </a:pPr>
            <a:endParaRPr lang="en-US" sz="1600" b="0" dirty="0" smtClean="0"/>
          </a:p>
          <a:p>
            <a:pPr marL="400050" lvl="1" indent="0">
              <a:buFont typeface="Wingdings" pitchFamily="2" charset="2"/>
              <a:buNone/>
            </a:pPr>
            <a:endParaRPr lang="en-US" sz="1600" b="0" dirty="0" smtClean="0"/>
          </a:p>
        </p:txBody>
      </p:sp>
      <p:sp>
        <p:nvSpPr>
          <p:cNvPr id="141316"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4DDF893E-E2D3-4A40-91E3-C84ADD7F6FFC}" type="slidenum">
              <a:rPr lang="en-US" sz="800" smtClean="0"/>
              <a:pPr/>
              <a:t>123</a:t>
            </a:fld>
            <a:endParaRPr lang="en-US" sz="80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1755775" y="282575"/>
            <a:ext cx="6092825" cy="717550"/>
          </a:xfrm>
        </p:spPr>
        <p:txBody>
          <a:bodyPr/>
          <a:lstStyle/>
          <a:p>
            <a:r>
              <a:rPr lang="en-US" smtClean="0"/>
              <a:t>Topic Seven – Correction by Monitors</a:t>
            </a:r>
          </a:p>
        </p:txBody>
      </p:sp>
      <p:sp>
        <p:nvSpPr>
          <p:cNvPr id="12291" name="Rectangle 3"/>
          <p:cNvSpPr>
            <a:spLocks noGrp="1" noChangeArrowheads="1"/>
          </p:cNvSpPr>
          <p:nvPr>
            <p:ph type="body" idx="4294967295"/>
          </p:nvPr>
        </p:nvSpPr>
        <p:spPr>
          <a:xfrm>
            <a:off x="203198" y="1133700"/>
            <a:ext cx="8216900" cy="5218112"/>
          </a:xfrm>
        </p:spPr>
        <p:txBody>
          <a:bodyPr/>
          <a:lstStyle/>
          <a:p>
            <a:pPr marL="0" indent="0">
              <a:lnSpc>
                <a:spcPct val="150000"/>
              </a:lnSpc>
              <a:buFontTx/>
              <a:buNone/>
              <a:defRPr/>
            </a:pPr>
            <a:r>
              <a:rPr lang="en-US" sz="1600" dirty="0" smtClean="0"/>
              <a:t>Correction by Monitors</a:t>
            </a:r>
          </a:p>
          <a:p>
            <a:pPr marL="0" indent="0">
              <a:buFontTx/>
              <a:buNone/>
              <a:defRPr/>
            </a:pPr>
            <a:endParaRPr lang="en-US" sz="300" b="0" dirty="0" smtClean="0"/>
          </a:p>
          <a:p>
            <a:pPr>
              <a:buFontTx/>
              <a:buNone/>
              <a:defRPr/>
            </a:pPr>
            <a:r>
              <a:rPr lang="en-US" sz="1600" b="0" dirty="0" smtClean="0">
                <a:cs typeface="Arial" pitchFamily="34" charset="0"/>
              </a:rPr>
              <a:t>	CAFU Monitors can "correct" an Audit Report that is either in their "My Work" or has been taken-over by the Monitor. A CAFU Monitor can use the Correction screen to make changes. The correction screen allows several fields to be modified.  This enables a Monitor to perform many actions, including: </a:t>
            </a:r>
          </a:p>
          <a:p>
            <a:pPr lvl="2">
              <a:buFont typeface="Arial" pitchFamily="34" charset="0"/>
              <a:buChar char="•"/>
              <a:defRPr/>
            </a:pPr>
            <a:r>
              <a:rPr lang="en-US" sz="1600" b="0" dirty="0" smtClean="0">
                <a:cs typeface="Arial" pitchFamily="34" charset="0"/>
              </a:rPr>
              <a:t>Update Contractor Information, Contract Number, and Docket Number </a:t>
            </a:r>
          </a:p>
          <a:p>
            <a:pPr lvl="2">
              <a:buFont typeface="Arial" pitchFamily="34" charset="0"/>
              <a:buChar char="•"/>
              <a:defRPr/>
            </a:pPr>
            <a:r>
              <a:rPr lang="en-US" sz="1600" b="0" dirty="0" smtClean="0">
                <a:cs typeface="Arial" pitchFamily="34" charset="0"/>
              </a:rPr>
              <a:t>Assign audit to a different </a:t>
            </a:r>
            <a:r>
              <a:rPr lang="en-US" sz="1600" b="0" dirty="0" err="1" smtClean="0">
                <a:cs typeface="Arial" pitchFamily="34" charset="0"/>
              </a:rPr>
              <a:t>DoDAAC</a:t>
            </a:r>
            <a:r>
              <a:rPr lang="en-US" sz="1600" b="0" dirty="0" smtClean="0">
                <a:cs typeface="Arial" pitchFamily="34" charset="0"/>
              </a:rPr>
              <a:t> </a:t>
            </a:r>
          </a:p>
          <a:p>
            <a:pPr lvl="2">
              <a:buFont typeface="Arial" pitchFamily="34" charset="0"/>
              <a:buChar char="•"/>
              <a:defRPr/>
            </a:pPr>
            <a:r>
              <a:rPr lang="en-US" sz="1600" b="0" dirty="0" smtClean="0">
                <a:cs typeface="Arial" pitchFamily="34" charset="0"/>
              </a:rPr>
              <a:t>Change the pipeline position of the audit report </a:t>
            </a:r>
          </a:p>
          <a:p>
            <a:pPr lvl="2">
              <a:buFont typeface="Arial" pitchFamily="34" charset="0"/>
              <a:buChar char="•"/>
              <a:defRPr/>
            </a:pPr>
            <a:r>
              <a:rPr lang="en-US" sz="1600" b="0" dirty="0" smtClean="0">
                <a:cs typeface="Arial" pitchFamily="34" charset="0"/>
              </a:rPr>
              <a:t>Change report class (reportable / non-reportable) </a:t>
            </a:r>
          </a:p>
          <a:p>
            <a:pPr lvl="2">
              <a:buFont typeface="Arial" pitchFamily="34" charset="0"/>
              <a:buChar char="•"/>
              <a:defRPr/>
            </a:pPr>
            <a:r>
              <a:rPr lang="en-US" sz="1600" b="0" dirty="0" smtClean="0">
                <a:cs typeface="Arial" pitchFamily="34" charset="0"/>
              </a:rPr>
              <a:t>Update auditor information (</a:t>
            </a:r>
            <a:r>
              <a:rPr lang="en-US" sz="1600" b="0" dirty="0" err="1" smtClean="0">
                <a:cs typeface="Arial" pitchFamily="34" charset="0"/>
              </a:rPr>
              <a:t>ie</a:t>
            </a:r>
            <a:r>
              <a:rPr lang="en-US" sz="1600" b="0" dirty="0" smtClean="0">
                <a:cs typeface="Arial" pitchFamily="34" charset="0"/>
              </a:rPr>
              <a:t>: Auditor Name, Auditor Phone) </a:t>
            </a:r>
          </a:p>
          <a:p>
            <a:pPr lvl="2">
              <a:buFont typeface="Arial" pitchFamily="34" charset="0"/>
              <a:buChar char="•"/>
              <a:defRPr/>
            </a:pPr>
            <a:r>
              <a:rPr lang="en-US" sz="1600" b="0" dirty="0" smtClean="0">
                <a:cs typeface="Arial" pitchFamily="34" charset="0"/>
              </a:rPr>
              <a:t>Modify Sustained Amount and Updated Cost Questioned / Avoidance Amount </a:t>
            </a:r>
          </a:p>
          <a:p>
            <a:pPr lvl="2">
              <a:buFont typeface="Arial" pitchFamily="34" charset="0"/>
              <a:buChar char="•"/>
              <a:defRPr/>
            </a:pPr>
            <a:r>
              <a:rPr lang="en-US" sz="1600" b="0" dirty="0" smtClean="0">
                <a:cs typeface="Arial" pitchFamily="34" charset="0"/>
              </a:rPr>
              <a:t>Modify target and actual dates </a:t>
            </a:r>
          </a:p>
          <a:p>
            <a:pPr lvl="2">
              <a:buFont typeface="Arial" pitchFamily="34" charset="0"/>
              <a:buChar char="•"/>
              <a:defRPr/>
            </a:pPr>
            <a:r>
              <a:rPr lang="en-US" sz="1600" b="0" dirty="0" smtClean="0">
                <a:cs typeface="Arial" pitchFamily="34" charset="0"/>
              </a:rPr>
              <a:t>Modify Reason to Defer Date as well as the Defer Date </a:t>
            </a:r>
          </a:p>
          <a:p>
            <a:pPr lvl="2">
              <a:buFont typeface="Arial" pitchFamily="34" charset="0"/>
              <a:buChar char="•"/>
              <a:defRPr/>
            </a:pPr>
            <a:r>
              <a:rPr lang="en-US" sz="1600" b="0" dirty="0" smtClean="0">
                <a:cs typeface="Arial" pitchFamily="34" charset="0"/>
              </a:rPr>
              <a:t>Modify remarks section </a:t>
            </a:r>
          </a:p>
          <a:p>
            <a:pPr marL="400050" lvl="1" indent="0">
              <a:buFont typeface="Wingdings" pitchFamily="2" charset="2"/>
              <a:buNone/>
              <a:defRPr/>
            </a:pPr>
            <a:endParaRPr lang="en-US" sz="1200" b="0" dirty="0" smtClean="0"/>
          </a:p>
          <a:p>
            <a:pPr marL="336550" lvl="1" indent="0" algn="ctr">
              <a:buFont typeface="Wingdings" pitchFamily="2" charset="2"/>
              <a:buNone/>
              <a:tabLst>
                <a:tab pos="6464300" algn="l"/>
              </a:tabLst>
              <a:defRPr/>
            </a:pPr>
            <a:endParaRPr lang="en-US" sz="1600" b="0" dirty="0" smtClean="0"/>
          </a:p>
          <a:p>
            <a:pPr marL="336550" lvl="1" indent="0" algn="ctr">
              <a:buFont typeface="Wingdings" pitchFamily="2" charset="2"/>
              <a:buNone/>
              <a:tabLst>
                <a:tab pos="6464300" algn="l"/>
              </a:tabLst>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p:txBody>
      </p:sp>
      <p:sp>
        <p:nvSpPr>
          <p:cNvPr id="142340"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E422A84A-2585-4371-8CF4-BEA9C19AEB86}" type="slidenum">
              <a:rPr lang="en-US" sz="800" smtClean="0"/>
              <a:pPr/>
              <a:t>124</a:t>
            </a:fld>
            <a:endParaRPr lang="en-US" sz="80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1755775" y="282575"/>
            <a:ext cx="6092825" cy="717550"/>
          </a:xfrm>
        </p:spPr>
        <p:txBody>
          <a:bodyPr/>
          <a:lstStyle/>
          <a:p>
            <a:r>
              <a:rPr lang="en-US" smtClean="0"/>
              <a:t>Topic Seven – Correction by Monitors</a:t>
            </a:r>
          </a:p>
        </p:txBody>
      </p:sp>
      <p:sp>
        <p:nvSpPr>
          <p:cNvPr id="12291" name="Rectangle 3"/>
          <p:cNvSpPr>
            <a:spLocks noGrp="1" noChangeArrowheads="1"/>
          </p:cNvSpPr>
          <p:nvPr>
            <p:ph type="body" idx="4294967295"/>
          </p:nvPr>
        </p:nvSpPr>
        <p:spPr>
          <a:xfrm>
            <a:off x="-17694" y="1057501"/>
            <a:ext cx="3588207" cy="2398712"/>
          </a:xfrm>
        </p:spPr>
        <p:txBody>
          <a:bodyPr/>
          <a:lstStyle/>
          <a:p>
            <a:pPr marL="0" indent="0">
              <a:lnSpc>
                <a:spcPct val="150000"/>
              </a:lnSpc>
              <a:buFontTx/>
              <a:buNone/>
              <a:defRPr/>
            </a:pPr>
            <a:r>
              <a:rPr lang="en-US" sz="1600" dirty="0" smtClean="0"/>
              <a:t>Correction by Monitors</a:t>
            </a:r>
          </a:p>
          <a:p>
            <a:pPr>
              <a:lnSpc>
                <a:spcPct val="100000"/>
              </a:lnSpc>
              <a:buNone/>
            </a:pPr>
            <a:r>
              <a:rPr lang="en-US" sz="1200" b="0" dirty="0" smtClean="0"/>
              <a:t>This page allows a CAFU Monitor to</a:t>
            </a:r>
          </a:p>
          <a:p>
            <a:pPr>
              <a:lnSpc>
                <a:spcPct val="100000"/>
              </a:lnSpc>
              <a:buNone/>
            </a:pPr>
            <a:r>
              <a:rPr lang="en-US" sz="1200" b="0" dirty="0" smtClean="0"/>
              <a:t> make corrections on all editable fields </a:t>
            </a:r>
          </a:p>
          <a:p>
            <a:pPr>
              <a:lnSpc>
                <a:spcPct val="100000"/>
              </a:lnSpc>
              <a:buNone/>
            </a:pPr>
            <a:r>
              <a:rPr lang="en-US" sz="1200" b="0" dirty="0" smtClean="0"/>
              <a:t>in the audit record.</a:t>
            </a:r>
            <a:endParaRPr lang="en-US" sz="1600" dirty="0" smtClean="0"/>
          </a:p>
          <a:p>
            <a:pPr>
              <a:buFontTx/>
              <a:buNone/>
              <a:defRPr/>
            </a:pPr>
            <a:r>
              <a:rPr lang="en-US" sz="1400" dirty="0" smtClean="0"/>
              <a:t>Business Rules </a:t>
            </a:r>
          </a:p>
          <a:p>
            <a:pPr>
              <a:lnSpc>
                <a:spcPct val="100000"/>
              </a:lnSpc>
              <a:buFont typeface="Arial" pitchFamily="34" charset="0"/>
              <a:buChar char="•"/>
              <a:defRPr/>
            </a:pPr>
            <a:r>
              <a:rPr lang="en-US" sz="1200" b="0" dirty="0" err="1" smtClean="0">
                <a:cs typeface="Arial" pitchFamily="34" charset="0"/>
              </a:rPr>
              <a:t>DoDAAC</a:t>
            </a:r>
            <a:r>
              <a:rPr lang="en-US" sz="1200" b="0" dirty="0" smtClean="0">
                <a:cs typeface="Arial" pitchFamily="34" charset="0"/>
              </a:rPr>
              <a:t> and CO combination must </a:t>
            </a:r>
          </a:p>
          <a:p>
            <a:pPr>
              <a:lnSpc>
                <a:spcPct val="100000"/>
              </a:lnSpc>
              <a:buNone/>
              <a:defRPr/>
            </a:pPr>
            <a:r>
              <a:rPr lang="en-US" sz="1200" b="0" dirty="0" smtClean="0">
                <a:cs typeface="Arial" pitchFamily="34" charset="0"/>
              </a:rPr>
              <a:t>         be valid if the Pipeline Position is </a:t>
            </a:r>
          </a:p>
          <a:p>
            <a:pPr>
              <a:lnSpc>
                <a:spcPct val="100000"/>
              </a:lnSpc>
              <a:buNone/>
              <a:defRPr/>
            </a:pPr>
            <a:r>
              <a:rPr lang="en-US" sz="1200" b="0" dirty="0" smtClean="0">
                <a:cs typeface="Arial" pitchFamily="34" charset="0"/>
              </a:rPr>
              <a:t>         related to a CO activity</a:t>
            </a:r>
          </a:p>
          <a:p>
            <a:pPr>
              <a:lnSpc>
                <a:spcPct val="100000"/>
              </a:lnSpc>
              <a:buFont typeface="Arial" pitchFamily="34" charset="0"/>
              <a:buChar char="•"/>
              <a:defRPr/>
            </a:pPr>
            <a:r>
              <a:rPr lang="en-US" sz="1200" b="0" dirty="0" smtClean="0">
                <a:cs typeface="Arial" pitchFamily="34" charset="0"/>
              </a:rPr>
              <a:t>Business rules related to the selected Pipeline Position will be enforced</a:t>
            </a:r>
          </a:p>
          <a:p>
            <a:pPr marL="336550" lvl="1" indent="0" algn="ctr">
              <a:buFont typeface="Wingdings" pitchFamily="2" charset="2"/>
              <a:buNone/>
              <a:tabLst>
                <a:tab pos="6464300" algn="l"/>
              </a:tabLst>
              <a:defRPr/>
            </a:pPr>
            <a:endParaRPr lang="en-US" sz="1600" b="0" dirty="0" smtClean="0"/>
          </a:p>
          <a:p>
            <a:pPr marL="336550" lvl="1" indent="0" algn="ctr">
              <a:buFont typeface="Wingdings" pitchFamily="2" charset="2"/>
              <a:buNone/>
              <a:tabLst>
                <a:tab pos="6464300" algn="l"/>
              </a:tabLst>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p:txBody>
      </p:sp>
      <p:sp>
        <p:nvSpPr>
          <p:cNvPr id="143364"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3DA0A192-B456-4F3A-93CC-D890B34BED0E}" type="slidenum">
              <a:rPr lang="en-US" sz="800" smtClean="0"/>
              <a:pPr/>
              <a:t>125</a:t>
            </a:fld>
            <a:endParaRPr lang="en-US" sz="80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7" name="Group 28"/>
          <p:cNvGraphicFramePr>
            <a:graphicFrameLocks noGrp="1"/>
          </p:cNvGraphicFramePr>
          <p:nvPr/>
        </p:nvGraphicFramePr>
        <p:xfrm>
          <a:off x="298904" y="4079241"/>
          <a:ext cx="3289300" cy="1658017"/>
        </p:xfrm>
        <a:graphic>
          <a:graphicData uri="http://schemas.openxmlformats.org/drawingml/2006/table">
            <a:tbl>
              <a:tblPr/>
              <a:tblGrid>
                <a:gridCol w="342562"/>
                <a:gridCol w="2946738"/>
              </a:tblGrid>
              <a:tr h="0">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Correction by Monitors (Graphics 4.4.7.2 - 4.4.7.3)</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My Work </a:t>
                      </a:r>
                      <a:r>
                        <a:rPr kumimoji="0" lang="en-US" sz="1200" b="0" i="0" u="none" strike="noStrike" cap="none" normalizeH="0" baseline="0" dirty="0" smtClean="0">
                          <a:ln>
                            <a:noFill/>
                          </a:ln>
                          <a:solidFill>
                            <a:srgbClr val="000000"/>
                          </a:solidFill>
                          <a:effectLst/>
                          <a:latin typeface="Arial" pitchFamily="34" charset="0"/>
                        </a:rPr>
                        <a:t>link.</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on a </a:t>
                      </a:r>
                      <a:r>
                        <a:rPr kumimoji="0" lang="en-US" sz="1200" b="1" i="0" u="none" strike="noStrike" cap="none" normalizeH="0" baseline="0" dirty="0" smtClean="0">
                          <a:ln>
                            <a:noFill/>
                          </a:ln>
                          <a:solidFill>
                            <a:schemeClr val="tx1"/>
                          </a:solidFill>
                          <a:effectLst/>
                          <a:latin typeface="Arial" pitchFamily="34" charset="0"/>
                        </a:rPr>
                        <a:t>report number.</a:t>
                      </a:r>
                    </a:p>
                    <a:p>
                      <a:pPr marL="457200" marR="0" lvl="1" indent="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rgbClr val="000000"/>
                          </a:solidFill>
                          <a:effectLst/>
                          <a:latin typeface="Arial" pitchFamily="34" charset="0"/>
                        </a:rPr>
                        <a:t>View My Audit Follow-Up screen opens</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3</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correct</a:t>
                      </a:r>
                      <a:r>
                        <a:rPr kumimoji="0" lang="en-US" sz="1200" b="0" i="0" u="none" strike="noStrike" cap="none" normalizeH="0" baseline="0" dirty="0" smtClean="0">
                          <a:ln>
                            <a:noFill/>
                          </a:ln>
                          <a:solidFill>
                            <a:srgbClr val="000000"/>
                          </a:solidFill>
                          <a:effectLst/>
                          <a:latin typeface="Arial" pitchFamily="34" charset="0"/>
                        </a:rPr>
                        <a:t> link.</a:t>
                      </a:r>
                    </a:p>
                    <a:p>
                      <a:pPr marL="457200" marR="0" lvl="1" indent="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rgbClr val="000000"/>
                          </a:solidFill>
                          <a:effectLst/>
                          <a:latin typeface="Arial" pitchFamily="34" charset="0"/>
                        </a:rPr>
                        <a:t>Correct Audit Follow-Up Record opens </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2" name="Group 11"/>
          <p:cNvGrpSpPr/>
          <p:nvPr/>
        </p:nvGrpSpPr>
        <p:grpSpPr>
          <a:xfrm>
            <a:off x="3190875" y="1530350"/>
            <a:ext cx="5753100" cy="581025"/>
            <a:chOff x="3190875" y="1530350"/>
            <a:chExt cx="5753100" cy="581025"/>
          </a:xfrm>
        </p:grpSpPr>
        <p:pic>
          <p:nvPicPr>
            <p:cNvPr id="143382" name="Picture 7" descr="PPT1144.png"/>
            <p:cNvPicPr>
              <a:picLocks noChangeAspect="1"/>
            </p:cNvPicPr>
            <p:nvPr/>
          </p:nvPicPr>
          <p:blipFill>
            <a:blip r:embed="rId4" cstate="print"/>
            <a:srcRect/>
            <a:stretch>
              <a:fillRect/>
            </a:stretch>
          </p:blipFill>
          <p:spPr bwMode="auto">
            <a:xfrm>
              <a:off x="3190875" y="1530350"/>
              <a:ext cx="5753100" cy="581025"/>
            </a:xfrm>
            <a:prstGeom prst="rect">
              <a:avLst/>
            </a:prstGeom>
            <a:noFill/>
            <a:ln w="9525">
              <a:noFill/>
              <a:miter lim="800000"/>
              <a:headEnd/>
              <a:tailEnd/>
            </a:ln>
          </p:spPr>
        </p:pic>
        <p:sp>
          <p:nvSpPr>
            <p:cNvPr id="143383" name="Rectangle 8"/>
            <p:cNvSpPr>
              <a:spLocks noChangeArrowheads="1"/>
            </p:cNvSpPr>
            <p:nvPr/>
          </p:nvSpPr>
          <p:spPr bwMode="auto">
            <a:xfrm>
              <a:off x="6687658" y="1920396"/>
              <a:ext cx="314325" cy="139700"/>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sp>
        <p:nvSpPr>
          <p:cNvPr id="143384" name="TextBox 9"/>
          <p:cNvSpPr txBox="1">
            <a:spLocks noChangeArrowheads="1"/>
          </p:cNvSpPr>
          <p:nvPr/>
        </p:nvSpPr>
        <p:spPr bwMode="auto">
          <a:xfrm>
            <a:off x="3400425" y="2143125"/>
            <a:ext cx="3695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4.4.7.1: View </a:t>
            </a:r>
            <a:r>
              <a:rPr lang="en-US" sz="800" dirty="0">
                <a:ea typeface="MS PGothic"/>
                <a:cs typeface="MS PGothic"/>
              </a:rPr>
              <a:t>My Audit Follow-Up Correct link</a:t>
            </a:r>
          </a:p>
        </p:txBody>
      </p:sp>
      <p:pic>
        <p:nvPicPr>
          <p:cNvPr id="143386" name="Picture 11" descr="PPT1148.png"/>
          <p:cNvPicPr>
            <a:picLocks noChangeAspect="1"/>
          </p:cNvPicPr>
          <p:nvPr/>
        </p:nvPicPr>
        <p:blipFill>
          <a:blip r:embed="rId5" cstate="print"/>
          <a:srcRect/>
          <a:stretch>
            <a:fillRect/>
          </a:stretch>
        </p:blipFill>
        <p:spPr bwMode="auto">
          <a:xfrm>
            <a:off x="4206875" y="2886075"/>
            <a:ext cx="4343400" cy="3314700"/>
          </a:xfrm>
          <a:prstGeom prst="rect">
            <a:avLst/>
          </a:prstGeom>
          <a:noFill/>
          <a:ln w="9525">
            <a:noFill/>
            <a:miter lim="800000"/>
            <a:headEnd/>
            <a:tailEnd/>
          </a:ln>
        </p:spPr>
      </p:pic>
      <p:sp>
        <p:nvSpPr>
          <p:cNvPr id="143387" name="TextBox 12"/>
          <p:cNvSpPr txBox="1">
            <a:spLocks noChangeArrowheads="1"/>
          </p:cNvSpPr>
          <p:nvPr/>
        </p:nvSpPr>
        <p:spPr bwMode="auto">
          <a:xfrm>
            <a:off x="4360863" y="6229350"/>
            <a:ext cx="3695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4.4.7.2: </a:t>
            </a:r>
            <a:r>
              <a:rPr lang="en-US" sz="800" dirty="0">
                <a:ea typeface="MS PGothic"/>
                <a:cs typeface="MS PGothic"/>
              </a:rPr>
              <a:t>Correct Audit Follow-Up  Record</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1755775" y="282575"/>
            <a:ext cx="7388225" cy="717550"/>
          </a:xfrm>
        </p:spPr>
        <p:txBody>
          <a:bodyPr/>
          <a:lstStyle/>
          <a:p>
            <a:r>
              <a:rPr lang="en-US" dirty="0" smtClean="0"/>
              <a:t>Topic Eight – Take Over an Audit from the View </a:t>
            </a:r>
            <a:br>
              <a:rPr lang="en-US" dirty="0" smtClean="0"/>
            </a:br>
            <a:r>
              <a:rPr lang="en-US" dirty="0" smtClean="0"/>
              <a:t>                        Audit Follow-Up Screen</a:t>
            </a:r>
          </a:p>
        </p:txBody>
      </p:sp>
      <p:sp>
        <p:nvSpPr>
          <p:cNvPr id="144387" name="TextBox 11"/>
          <p:cNvSpPr txBox="1">
            <a:spLocks noChangeArrowheads="1"/>
          </p:cNvSpPr>
          <p:nvPr/>
        </p:nvSpPr>
        <p:spPr bwMode="auto">
          <a:xfrm>
            <a:off x="4545693" y="2876097"/>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4.4.8.1: </a:t>
            </a:r>
            <a:r>
              <a:rPr lang="en-US" sz="800" dirty="0">
                <a:ea typeface="MS PGothic"/>
                <a:cs typeface="MS PGothic"/>
              </a:rPr>
              <a:t>Monitor Take Over </a:t>
            </a:r>
          </a:p>
        </p:txBody>
      </p:sp>
      <p:sp>
        <p:nvSpPr>
          <p:cNvPr id="144388"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2EDCCBA6-1BB5-4463-91D8-BD304BA79C98}" type="slidenum">
              <a:rPr lang="en-US" sz="800">
                <a:solidFill>
                  <a:schemeClr val="bg1"/>
                </a:solidFill>
              </a:rPr>
              <a:pPr algn="r"/>
              <a:t>126</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68952" y="1188130"/>
            <a:ext cx="8216900" cy="430212"/>
          </a:xfrm>
          <a:prstGeom prst="rect">
            <a:avLst/>
          </a:prstGeom>
          <a:noFill/>
          <a:ln w="9525">
            <a:noFill/>
            <a:miter lim="800000"/>
            <a:headEnd/>
            <a:tailEnd/>
          </a:ln>
        </p:spPr>
        <p:txBody>
          <a:bodyPr/>
          <a:lstStyle/>
          <a:p>
            <a:pPr>
              <a:defRPr/>
            </a:pPr>
            <a:r>
              <a:rPr lang="en-US" sz="1600" b="1" kern="0" dirty="0"/>
              <a:t>Take Over by Monitors</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144391" name="Text Box 18"/>
          <p:cNvSpPr txBox="1">
            <a:spLocks noChangeArrowheads="1"/>
          </p:cNvSpPr>
          <p:nvPr/>
        </p:nvSpPr>
        <p:spPr bwMode="auto">
          <a:xfrm>
            <a:off x="228600" y="1743075"/>
            <a:ext cx="3046228" cy="1938992"/>
          </a:xfrm>
          <a:prstGeom prst="rect">
            <a:avLst/>
          </a:prstGeom>
          <a:noFill/>
          <a:ln w="9525">
            <a:noFill/>
            <a:miter lim="800000"/>
            <a:headEnd/>
            <a:tailEnd/>
          </a:ln>
        </p:spPr>
        <p:txBody>
          <a:bodyPr wrap="square">
            <a:spAutoFit/>
          </a:bodyPr>
          <a:lstStyle/>
          <a:p>
            <a:r>
              <a:rPr lang="en-US" sz="1200" dirty="0"/>
              <a:t>Monitors are authorized to Take Over an audit. This feature allows you to transfer any audit in your workgroup from the current owner or assignee to your My Work. The audit has to take place within an </a:t>
            </a:r>
            <a:r>
              <a:rPr lang="en-US" sz="1200" dirty="0" smtClean="0"/>
              <a:t>agency.</a:t>
            </a:r>
          </a:p>
          <a:p>
            <a:endParaRPr lang="en-US" sz="1200" dirty="0"/>
          </a:p>
          <a:p>
            <a:r>
              <a:rPr lang="en-US" sz="1200" dirty="0"/>
              <a:t>Windows Explorer will open  a warning screen  to make sure Monitor </a:t>
            </a:r>
            <a:r>
              <a:rPr lang="en-US" sz="1200" dirty="0" smtClean="0"/>
              <a:t>wants </a:t>
            </a:r>
            <a:r>
              <a:rPr lang="en-US" sz="1200" dirty="0"/>
              <a:t>to transfer and assign the </a:t>
            </a:r>
            <a:r>
              <a:rPr lang="en-US" sz="1200" dirty="0" smtClean="0"/>
              <a:t>audit.</a:t>
            </a:r>
            <a:endParaRPr lang="en-US" sz="1200" dirty="0">
              <a:solidFill>
                <a:srgbClr val="000000"/>
              </a:solidFill>
            </a:endParaRPr>
          </a:p>
        </p:txBody>
      </p:sp>
      <p:grpSp>
        <p:nvGrpSpPr>
          <p:cNvPr id="16" name="Group 15"/>
          <p:cNvGrpSpPr/>
          <p:nvPr/>
        </p:nvGrpSpPr>
        <p:grpSpPr>
          <a:xfrm>
            <a:off x="3806825" y="1787525"/>
            <a:ext cx="4800600" cy="1057275"/>
            <a:chOff x="3806825" y="1787525"/>
            <a:chExt cx="4800600" cy="1057275"/>
          </a:xfrm>
        </p:grpSpPr>
        <p:pic>
          <p:nvPicPr>
            <p:cNvPr id="144392" name="Picture 8" descr="PPT114F.png"/>
            <p:cNvPicPr>
              <a:picLocks noChangeAspect="1"/>
            </p:cNvPicPr>
            <p:nvPr/>
          </p:nvPicPr>
          <p:blipFill>
            <a:blip r:embed="rId4" cstate="print"/>
            <a:srcRect/>
            <a:stretch>
              <a:fillRect/>
            </a:stretch>
          </p:blipFill>
          <p:spPr bwMode="auto">
            <a:xfrm>
              <a:off x="3806825" y="1787525"/>
              <a:ext cx="4800600" cy="1057275"/>
            </a:xfrm>
            <a:prstGeom prst="rect">
              <a:avLst/>
            </a:prstGeom>
            <a:noFill/>
            <a:ln w="9525">
              <a:noFill/>
              <a:miter lim="800000"/>
              <a:headEnd/>
              <a:tailEnd/>
            </a:ln>
          </p:spPr>
        </p:pic>
        <p:sp>
          <p:nvSpPr>
            <p:cNvPr id="144393" name="Rectangle 9"/>
            <p:cNvSpPr>
              <a:spLocks noChangeArrowheads="1"/>
            </p:cNvSpPr>
            <p:nvPr/>
          </p:nvSpPr>
          <p:spPr bwMode="auto">
            <a:xfrm>
              <a:off x="8220075" y="1800225"/>
              <a:ext cx="352425" cy="104775"/>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sp>
        <p:nvSpPr>
          <p:cNvPr id="144394" name="Rectangle 13"/>
          <p:cNvSpPr>
            <a:spLocks noChangeArrowheads="1"/>
          </p:cNvSpPr>
          <p:nvPr/>
        </p:nvSpPr>
        <p:spPr bwMode="auto">
          <a:xfrm>
            <a:off x="276225" y="3890299"/>
            <a:ext cx="2839115" cy="1015663"/>
          </a:xfrm>
          <a:prstGeom prst="rect">
            <a:avLst/>
          </a:prstGeom>
          <a:noFill/>
          <a:ln w="9525">
            <a:noFill/>
            <a:miter lim="800000"/>
            <a:headEnd/>
            <a:tailEnd/>
          </a:ln>
        </p:spPr>
        <p:txBody>
          <a:bodyPr wrap="square">
            <a:spAutoFit/>
          </a:bodyPr>
          <a:lstStyle/>
          <a:p>
            <a:r>
              <a:rPr lang="en-US" sz="1200" dirty="0"/>
              <a:t>A confirmation shown below is provided, which allows the CAFU user the options to immediately go to the correction screen, view his/her work, or return to his/her workgroup audit </a:t>
            </a:r>
            <a:r>
              <a:rPr lang="en-US" sz="1200" dirty="0" smtClean="0"/>
              <a:t>list.</a:t>
            </a:r>
            <a:endParaRPr lang="en-US" sz="1200" dirty="0"/>
          </a:p>
        </p:txBody>
      </p:sp>
      <p:sp>
        <p:nvSpPr>
          <p:cNvPr id="144395" name="TextBox 11"/>
          <p:cNvSpPr txBox="1">
            <a:spLocks noChangeArrowheads="1"/>
          </p:cNvSpPr>
          <p:nvPr/>
        </p:nvSpPr>
        <p:spPr bwMode="auto">
          <a:xfrm>
            <a:off x="4571547" y="4329339"/>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4.4.8.2:  </a:t>
            </a:r>
            <a:r>
              <a:rPr lang="en-US" sz="800" dirty="0">
                <a:ea typeface="MS PGothic"/>
                <a:cs typeface="MS PGothic"/>
              </a:rPr>
              <a:t>Take Over Warning </a:t>
            </a:r>
          </a:p>
        </p:txBody>
      </p:sp>
      <p:pic>
        <p:nvPicPr>
          <p:cNvPr id="144396" name="Picture 17" descr="PPT1153.png"/>
          <p:cNvPicPr>
            <a:picLocks noChangeAspect="1"/>
          </p:cNvPicPr>
          <p:nvPr/>
        </p:nvPicPr>
        <p:blipFill>
          <a:blip r:embed="rId5" cstate="print"/>
          <a:srcRect/>
          <a:stretch>
            <a:fillRect/>
          </a:stretch>
        </p:blipFill>
        <p:spPr bwMode="auto">
          <a:xfrm>
            <a:off x="3863975" y="3206750"/>
            <a:ext cx="4486275" cy="1085850"/>
          </a:xfrm>
          <a:prstGeom prst="rect">
            <a:avLst/>
          </a:prstGeom>
          <a:noFill/>
          <a:ln w="9525">
            <a:noFill/>
            <a:miter lim="800000"/>
            <a:headEnd/>
            <a:tailEnd/>
          </a:ln>
        </p:spPr>
      </p:pic>
      <p:pic>
        <p:nvPicPr>
          <p:cNvPr id="144397" name="Picture 18" descr="PPT1155.png"/>
          <p:cNvPicPr>
            <a:picLocks noChangeAspect="1"/>
          </p:cNvPicPr>
          <p:nvPr/>
        </p:nvPicPr>
        <p:blipFill>
          <a:blip r:embed="rId6" cstate="print"/>
          <a:srcRect/>
          <a:stretch>
            <a:fillRect/>
          </a:stretch>
        </p:blipFill>
        <p:spPr bwMode="auto">
          <a:xfrm>
            <a:off x="3930650" y="5149850"/>
            <a:ext cx="4533900" cy="619125"/>
          </a:xfrm>
          <a:prstGeom prst="rect">
            <a:avLst/>
          </a:prstGeom>
          <a:noFill/>
          <a:ln w="9525">
            <a:noFill/>
            <a:miter lim="800000"/>
            <a:headEnd/>
            <a:tailEnd/>
          </a:ln>
        </p:spPr>
      </p:pic>
      <p:sp>
        <p:nvSpPr>
          <p:cNvPr id="144398" name="TextBox 11"/>
          <p:cNvSpPr txBox="1">
            <a:spLocks noChangeArrowheads="1"/>
          </p:cNvSpPr>
          <p:nvPr/>
        </p:nvSpPr>
        <p:spPr bwMode="auto">
          <a:xfrm>
            <a:off x="4571547" y="5823857"/>
            <a:ext cx="2933700" cy="215444"/>
          </a:xfrm>
          <a:prstGeom prst="rect">
            <a:avLst/>
          </a:prstGeom>
          <a:noFill/>
          <a:ln w="9525">
            <a:noFill/>
            <a:miter lim="800000"/>
            <a:headEnd/>
            <a:tailEnd/>
          </a:ln>
        </p:spPr>
        <p:txBody>
          <a:bodyPr wrap="square">
            <a:spAutoFit/>
          </a:bodyPr>
          <a:lstStyle/>
          <a:p>
            <a:r>
              <a:rPr lang="en-US" sz="800" dirty="0">
                <a:ea typeface="MS PGothic"/>
                <a:cs typeface="MS PGothic"/>
              </a:rPr>
              <a:t>Graphic  </a:t>
            </a:r>
            <a:r>
              <a:rPr lang="en-US" sz="800" dirty="0" smtClean="0">
                <a:ea typeface="MS PGothic"/>
                <a:cs typeface="MS PGothic"/>
              </a:rPr>
              <a:t>4.4.8.3:  </a:t>
            </a:r>
            <a:r>
              <a:rPr lang="en-US" sz="800" dirty="0">
                <a:ea typeface="MS PGothic"/>
                <a:cs typeface="MS PGothic"/>
              </a:rPr>
              <a:t>Take Over Confirmation </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TextBox 11"/>
          <p:cNvSpPr txBox="1">
            <a:spLocks noChangeArrowheads="1"/>
          </p:cNvSpPr>
          <p:nvPr/>
        </p:nvSpPr>
        <p:spPr bwMode="auto">
          <a:xfrm>
            <a:off x="4587875" y="3472542"/>
            <a:ext cx="2933700" cy="215444"/>
          </a:xfrm>
          <a:prstGeom prst="rect">
            <a:avLst/>
          </a:prstGeom>
          <a:noFill/>
          <a:ln w="9525">
            <a:noFill/>
            <a:miter lim="800000"/>
            <a:headEnd/>
            <a:tailEnd/>
          </a:ln>
        </p:spPr>
        <p:txBody>
          <a:bodyPr wrap="square">
            <a:spAutoFit/>
          </a:bodyPr>
          <a:lstStyle/>
          <a:p>
            <a:r>
              <a:rPr lang="en-US" sz="800" dirty="0" smtClean="0">
                <a:ea typeface="MS PGothic"/>
                <a:cs typeface="MS PGothic"/>
              </a:rPr>
              <a:t>Graphic 4.4.8.4: </a:t>
            </a:r>
            <a:r>
              <a:rPr lang="en-US" sz="800" dirty="0">
                <a:ea typeface="MS PGothic"/>
                <a:cs typeface="MS PGothic"/>
              </a:rPr>
              <a:t>Take Over Roles </a:t>
            </a:r>
          </a:p>
        </p:txBody>
      </p:sp>
      <p:sp>
        <p:nvSpPr>
          <p:cNvPr id="145412"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C6C92123-7016-46DC-8988-03C6B1A387EE}" type="slidenum">
              <a:rPr lang="en-US" sz="800">
                <a:solidFill>
                  <a:schemeClr val="bg1"/>
                </a:solidFill>
              </a:rPr>
              <a:pPr algn="r"/>
              <a:t>127</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279400" y="1220788"/>
            <a:ext cx="8216900" cy="430212"/>
          </a:xfrm>
          <a:prstGeom prst="rect">
            <a:avLst/>
          </a:prstGeom>
          <a:noFill/>
          <a:ln w="9525">
            <a:noFill/>
            <a:miter lim="800000"/>
            <a:headEnd/>
            <a:tailEnd/>
          </a:ln>
        </p:spPr>
        <p:txBody>
          <a:bodyPr/>
          <a:lstStyle/>
          <a:p>
            <a:pPr>
              <a:defRPr/>
            </a:pPr>
            <a:r>
              <a:rPr lang="en-US" sz="1600" b="1" kern="0" dirty="0"/>
              <a:t>Take Over by Monitors continued</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145415" name="Text Box 18"/>
          <p:cNvSpPr txBox="1">
            <a:spLocks noChangeArrowheads="1"/>
          </p:cNvSpPr>
          <p:nvPr/>
        </p:nvSpPr>
        <p:spPr bwMode="auto">
          <a:xfrm>
            <a:off x="1664381" y="4553631"/>
            <a:ext cx="6821487" cy="277812"/>
          </a:xfrm>
          <a:prstGeom prst="rect">
            <a:avLst/>
          </a:prstGeom>
          <a:noFill/>
          <a:ln w="9525">
            <a:noFill/>
            <a:miter lim="800000"/>
            <a:headEnd/>
            <a:tailEnd/>
          </a:ln>
        </p:spPr>
        <p:txBody>
          <a:bodyPr>
            <a:spAutoFit/>
          </a:bodyPr>
          <a:lstStyle/>
          <a:p>
            <a:pPr algn="ctr"/>
            <a:r>
              <a:rPr lang="en-US" sz="1200" b="1" dirty="0"/>
              <a:t>Note: </a:t>
            </a:r>
            <a:r>
              <a:rPr lang="en-US" sz="1200" dirty="0"/>
              <a:t>CO Code will update to an empty string since Monitors do not have CO Codes. </a:t>
            </a:r>
          </a:p>
        </p:txBody>
      </p:sp>
      <p:sp>
        <p:nvSpPr>
          <p:cNvPr id="145416" name="Rectangle 1"/>
          <p:cNvSpPr>
            <a:spLocks noChangeArrowheads="1"/>
          </p:cNvSpPr>
          <p:nvPr/>
        </p:nvSpPr>
        <p:spPr bwMode="auto">
          <a:xfrm>
            <a:off x="180975" y="1528257"/>
            <a:ext cx="3228975" cy="1877437"/>
          </a:xfrm>
          <a:prstGeom prst="rect">
            <a:avLst/>
          </a:prstGeom>
          <a:noFill/>
          <a:ln w="9525">
            <a:noFill/>
            <a:miter lim="800000"/>
            <a:headEnd/>
            <a:tailEnd/>
          </a:ln>
        </p:spPr>
        <p:txBody>
          <a:bodyPr anchor="ctr">
            <a:spAutoFit/>
          </a:bodyPr>
          <a:lstStyle/>
          <a:p>
            <a:r>
              <a:rPr lang="en-US" sz="1200" b="1" dirty="0">
                <a:cs typeface="Times New Roman" pitchFamily="18" charset="0"/>
              </a:rPr>
              <a:t>Business Rule</a:t>
            </a:r>
          </a:p>
          <a:p>
            <a:r>
              <a:rPr lang="en-US" sz="1200" b="1" dirty="0">
                <a:cs typeface="Times New Roman" pitchFamily="18" charset="0"/>
              </a:rPr>
              <a:t> </a:t>
            </a:r>
            <a:endParaRPr lang="en-US" sz="800" dirty="0"/>
          </a:p>
          <a:p>
            <a:pPr eaLnBrk="0" hangingPunct="0"/>
            <a:r>
              <a:rPr lang="en-US" sz="1200" dirty="0" smtClean="0">
                <a:cs typeface="Times New Roman" pitchFamily="18" charset="0"/>
              </a:rPr>
              <a:t>When </a:t>
            </a:r>
            <a:r>
              <a:rPr lang="en-US" sz="1200" dirty="0">
                <a:cs typeface="Times New Roman" pitchFamily="18" charset="0"/>
              </a:rPr>
              <a:t>an audit is taken over, the audit will inherit one or both of the following items from the new </a:t>
            </a:r>
            <a:r>
              <a:rPr lang="en-US" sz="1200" dirty="0" smtClean="0">
                <a:cs typeface="Times New Roman" pitchFamily="18" charset="0"/>
              </a:rPr>
              <a:t>user. The graphic displayed shows </a:t>
            </a:r>
            <a:r>
              <a:rPr lang="en-US" sz="1200" dirty="0">
                <a:cs typeface="Times New Roman" pitchFamily="18" charset="0"/>
              </a:rPr>
              <a:t>various </a:t>
            </a:r>
            <a:r>
              <a:rPr lang="en-US" sz="1200" dirty="0" err="1">
                <a:cs typeface="Times New Roman" pitchFamily="18" charset="0"/>
              </a:rPr>
              <a:t>DoDAAC</a:t>
            </a:r>
            <a:r>
              <a:rPr lang="en-US" sz="1200" dirty="0">
                <a:cs typeface="Times New Roman" pitchFamily="18" charset="0"/>
              </a:rPr>
              <a:t> and </a:t>
            </a:r>
            <a:r>
              <a:rPr lang="en-US" sz="1200" dirty="0" smtClean="0">
                <a:cs typeface="Times New Roman" pitchFamily="18" charset="0"/>
              </a:rPr>
              <a:t>CO </a:t>
            </a:r>
            <a:r>
              <a:rPr lang="en-US" sz="1200" dirty="0">
                <a:cs typeface="Times New Roman" pitchFamily="18" charset="0"/>
              </a:rPr>
              <a:t>Code possible scenarios.</a:t>
            </a:r>
          </a:p>
          <a:p>
            <a:pPr eaLnBrk="0" hangingPunct="0"/>
            <a:endParaRPr lang="en-US" sz="1200" dirty="0">
              <a:cs typeface="Times New Roman" pitchFamily="18" charset="0"/>
            </a:endParaRPr>
          </a:p>
          <a:p>
            <a:pPr eaLnBrk="0" hangingPunct="0"/>
            <a:endParaRPr lang="en-US" sz="1200" dirty="0">
              <a:cs typeface="Times New Roman" pitchFamily="18" charset="0"/>
            </a:endParaRPr>
          </a:p>
          <a:p>
            <a:pPr eaLnBrk="0" hangingPunct="0"/>
            <a:endParaRPr lang="en-US" sz="800" dirty="0"/>
          </a:p>
        </p:txBody>
      </p:sp>
      <p:pic>
        <p:nvPicPr>
          <p:cNvPr id="145417" name="Picture 15"/>
          <p:cNvPicPr>
            <a:picLocks noChangeAspect="1" noChangeArrowheads="1"/>
          </p:cNvPicPr>
          <p:nvPr/>
        </p:nvPicPr>
        <p:blipFill>
          <a:blip r:embed="rId4" cstate="print"/>
          <a:srcRect/>
          <a:stretch>
            <a:fillRect/>
          </a:stretch>
        </p:blipFill>
        <p:spPr bwMode="auto">
          <a:xfrm>
            <a:off x="3976688" y="2419350"/>
            <a:ext cx="3686175" cy="990600"/>
          </a:xfrm>
          <a:prstGeom prst="rect">
            <a:avLst/>
          </a:prstGeom>
          <a:noFill/>
          <a:ln w="19050">
            <a:solidFill>
              <a:schemeClr val="tx2"/>
            </a:solidFill>
            <a:miter lim="800000"/>
            <a:headEnd/>
            <a:tailEnd/>
          </a:ln>
        </p:spPr>
      </p:pic>
      <p:sp>
        <p:nvSpPr>
          <p:cNvPr id="10" name="Rectangle 2"/>
          <p:cNvSpPr>
            <a:spLocks noGrp="1" noChangeArrowheads="1"/>
          </p:cNvSpPr>
          <p:nvPr>
            <p:ph type="title" idx="4294967295"/>
          </p:nvPr>
        </p:nvSpPr>
        <p:spPr>
          <a:xfrm>
            <a:off x="1755775" y="282575"/>
            <a:ext cx="7388225" cy="717550"/>
          </a:xfrm>
        </p:spPr>
        <p:txBody>
          <a:bodyPr/>
          <a:lstStyle/>
          <a:p>
            <a:r>
              <a:rPr lang="en-US" dirty="0" smtClean="0"/>
              <a:t>Topic Eight – Take Over an Audit from the View </a:t>
            </a:r>
            <a:br>
              <a:rPr lang="en-US" dirty="0" smtClean="0"/>
            </a:br>
            <a:r>
              <a:rPr lang="en-US" dirty="0" smtClean="0"/>
              <a:t>                        Audit Follow-Up Screen</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p:txBody>
          <a:bodyPr/>
          <a:lstStyle/>
          <a:p>
            <a:r>
              <a:rPr lang="en-US" dirty="0" smtClean="0"/>
              <a:t>Topic Nine – Update Remarks by CO and </a:t>
            </a:r>
            <a:br>
              <a:rPr lang="en-US" dirty="0" smtClean="0"/>
            </a:br>
            <a:r>
              <a:rPr lang="en-US" dirty="0" smtClean="0"/>
              <a:t>                       Monitors</a:t>
            </a:r>
          </a:p>
        </p:txBody>
      </p:sp>
      <p:sp>
        <p:nvSpPr>
          <p:cNvPr id="146435" name="Text Box 24"/>
          <p:cNvSpPr txBox="1">
            <a:spLocks noChangeArrowheads="1"/>
          </p:cNvSpPr>
          <p:nvPr/>
        </p:nvSpPr>
        <p:spPr bwMode="auto">
          <a:xfrm>
            <a:off x="133350" y="1219200"/>
            <a:ext cx="6657975" cy="338138"/>
          </a:xfrm>
          <a:prstGeom prst="rect">
            <a:avLst/>
          </a:prstGeom>
          <a:noFill/>
          <a:ln w="9525">
            <a:noFill/>
            <a:miter lim="800000"/>
            <a:headEnd/>
            <a:tailEnd/>
          </a:ln>
        </p:spPr>
        <p:txBody>
          <a:bodyPr>
            <a:spAutoFit/>
          </a:bodyPr>
          <a:lstStyle/>
          <a:p>
            <a:pPr>
              <a:spcBef>
                <a:spcPct val="50000"/>
              </a:spcBef>
            </a:pPr>
            <a:r>
              <a:rPr lang="en-US" sz="1600" b="1"/>
              <a:t>Updating Remarks by CO and Monitors</a:t>
            </a:r>
          </a:p>
        </p:txBody>
      </p:sp>
      <p:sp>
        <p:nvSpPr>
          <p:cNvPr id="146436" name="Slide Number Placeholder 12"/>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D281C8CA-5A84-49B6-8F35-6CB40A7A7A36}" type="slidenum">
              <a:rPr lang="en-US" sz="800">
                <a:solidFill>
                  <a:schemeClr val="bg1"/>
                </a:solidFill>
              </a:rPr>
              <a:pPr algn="r"/>
              <a:t>128</a:t>
            </a:fld>
            <a:endParaRPr lang="en-US" sz="800">
              <a:solidFill>
                <a:schemeClr val="bg1"/>
              </a:solidFill>
            </a:endParaRPr>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46438" name="TextBox 10"/>
          <p:cNvSpPr txBox="1">
            <a:spLocks noChangeArrowheads="1"/>
          </p:cNvSpPr>
          <p:nvPr/>
        </p:nvSpPr>
        <p:spPr bwMode="auto">
          <a:xfrm>
            <a:off x="137042" y="1594182"/>
            <a:ext cx="3605618" cy="646331"/>
          </a:xfrm>
          <a:prstGeom prst="rect">
            <a:avLst/>
          </a:prstGeom>
          <a:noFill/>
          <a:ln w="9525">
            <a:noFill/>
            <a:miter lim="800000"/>
            <a:headEnd/>
            <a:tailEnd/>
          </a:ln>
        </p:spPr>
        <p:txBody>
          <a:bodyPr wrap="square">
            <a:spAutoFit/>
          </a:bodyPr>
          <a:lstStyle/>
          <a:p>
            <a:r>
              <a:rPr lang="en-US" sz="1200" dirty="0"/>
              <a:t>The Update Remarks allows a CO or Monitor to update remarks for an audit record without completing a pipeline activity</a:t>
            </a:r>
            <a:r>
              <a:rPr lang="en-US" sz="1200" dirty="0" smtClean="0"/>
              <a:t>. </a:t>
            </a:r>
            <a:endParaRPr lang="en-US" sz="1200" dirty="0"/>
          </a:p>
        </p:txBody>
      </p:sp>
      <p:sp>
        <p:nvSpPr>
          <p:cNvPr id="146439" name="TextBox 14"/>
          <p:cNvSpPr txBox="1">
            <a:spLocks noChangeArrowheads="1"/>
          </p:cNvSpPr>
          <p:nvPr/>
        </p:nvSpPr>
        <p:spPr bwMode="auto">
          <a:xfrm>
            <a:off x="4586288" y="2329543"/>
            <a:ext cx="4557712" cy="215444"/>
          </a:xfrm>
          <a:prstGeom prst="rect">
            <a:avLst/>
          </a:prstGeom>
          <a:noFill/>
          <a:ln w="9525">
            <a:noFill/>
            <a:miter lim="800000"/>
            <a:headEnd/>
            <a:tailEnd/>
          </a:ln>
        </p:spPr>
        <p:txBody>
          <a:bodyPr wrap="square">
            <a:spAutoFit/>
          </a:bodyPr>
          <a:lstStyle/>
          <a:p>
            <a:r>
              <a:rPr lang="en-US" sz="800" dirty="0">
                <a:ea typeface="MS PGothic"/>
                <a:cs typeface="MS PGothic"/>
              </a:rPr>
              <a:t>Graphic </a:t>
            </a:r>
            <a:r>
              <a:rPr lang="en-US" sz="800" dirty="0" smtClean="0">
                <a:ea typeface="MS PGothic"/>
                <a:cs typeface="MS PGothic"/>
              </a:rPr>
              <a:t>4.4.9.1:  </a:t>
            </a:r>
            <a:r>
              <a:rPr lang="en-US" sz="800" dirty="0">
                <a:ea typeface="MS PGothic"/>
                <a:cs typeface="MS PGothic"/>
              </a:rPr>
              <a:t>Audit Follow-Up date Remarks link</a:t>
            </a:r>
          </a:p>
        </p:txBody>
      </p:sp>
      <p:graphicFrame>
        <p:nvGraphicFramePr>
          <p:cNvPr id="25" name="Group 28"/>
          <p:cNvGraphicFramePr>
            <a:graphicFrameLocks noGrp="1"/>
          </p:cNvGraphicFramePr>
          <p:nvPr/>
        </p:nvGraphicFramePr>
        <p:xfrm>
          <a:off x="179388" y="3929063"/>
          <a:ext cx="3657599" cy="1877347"/>
        </p:xfrm>
        <a:graphic>
          <a:graphicData uri="http://schemas.openxmlformats.org/drawingml/2006/table">
            <a:tbl>
              <a:tblPr/>
              <a:tblGrid>
                <a:gridCol w="380918"/>
                <a:gridCol w="3276681"/>
              </a:tblGrid>
              <a:tr h="240266">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Updating Remarks (Graphics 4.4.9.1 – 4.4.9.2)</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9357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Start</a:t>
                      </a:r>
                      <a:r>
                        <a:rPr kumimoji="0" lang="en-US" sz="1200" b="0" i="0" u="none" strike="noStrike" cap="none" normalizeH="0" baseline="0" dirty="0" smtClean="0">
                          <a:ln>
                            <a:noFill/>
                          </a:ln>
                          <a:solidFill>
                            <a:srgbClr val="000000"/>
                          </a:solidFill>
                          <a:effectLst/>
                          <a:latin typeface="Arial" pitchFamily="34" charset="0"/>
                        </a:rPr>
                        <a:t> from the </a:t>
                      </a:r>
                      <a:r>
                        <a:rPr kumimoji="0" lang="en-US" sz="1200" b="1" i="0" u="none" strike="noStrike" cap="none" normalizeH="0" baseline="0" dirty="0" smtClean="0">
                          <a:ln>
                            <a:noFill/>
                          </a:ln>
                          <a:solidFill>
                            <a:srgbClr val="000000"/>
                          </a:solidFill>
                          <a:effectLst/>
                          <a:latin typeface="Arial" pitchFamily="34" charset="0"/>
                        </a:rPr>
                        <a:t>My Work </a:t>
                      </a:r>
                      <a:r>
                        <a:rPr kumimoji="0" lang="en-US" sz="1200" b="0" i="0" u="none" strike="noStrike" cap="none" normalizeH="0" baseline="0" dirty="0" smtClean="0">
                          <a:ln>
                            <a:noFill/>
                          </a:ln>
                          <a:solidFill>
                            <a:srgbClr val="000000"/>
                          </a:solidFill>
                          <a:effectLst/>
                          <a:latin typeface="Arial" pitchFamily="34" charset="0"/>
                        </a:rPr>
                        <a:t>tab, </a:t>
                      </a:r>
                      <a:endParaRPr kumimoji="0" lang="en-US" sz="1200" b="1"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575">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AutoNum type="arabicPeriod" startAt="2"/>
                        <a:tabLst/>
                      </a:pPr>
                      <a:r>
                        <a:rPr kumimoji="0" lang="en-US" sz="1200" b="0" i="0" u="none" strike="noStrike" cap="none" normalizeH="0" baseline="0" dirty="0" smtClean="0">
                          <a:ln>
                            <a:noFill/>
                          </a:ln>
                          <a:solidFill>
                            <a:srgbClr val="000000"/>
                          </a:solidFill>
                          <a:effectLst/>
                          <a:latin typeface="Arial" pitchFamily="34" charset="0"/>
                        </a:rPr>
                        <a:t> </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on the </a:t>
                      </a:r>
                      <a:r>
                        <a:rPr kumimoji="0" lang="en-US" sz="1200" b="1" i="0" u="none" strike="noStrike" cap="none" normalizeH="0" baseline="0" dirty="0" smtClean="0">
                          <a:ln>
                            <a:noFill/>
                          </a:ln>
                          <a:solidFill>
                            <a:srgbClr val="000000"/>
                          </a:solidFill>
                          <a:effectLst/>
                          <a:latin typeface="Arial" pitchFamily="34" charset="0"/>
                        </a:rPr>
                        <a:t>Audit Report Number </a:t>
                      </a:r>
                      <a:r>
                        <a:rPr kumimoji="0" lang="en-US" sz="1200" b="0" i="0" u="none" strike="noStrike" cap="none" normalizeH="0" baseline="0" dirty="0" smtClean="0">
                          <a:ln>
                            <a:noFill/>
                          </a:ln>
                          <a:solidFill>
                            <a:srgbClr val="000000"/>
                          </a:solidFill>
                          <a:effectLst/>
                          <a:latin typeface="Arial" pitchFamily="34" charset="0"/>
                        </a:rPr>
                        <a:t>to access View Audit Follow-Up screen.</a:t>
                      </a:r>
                      <a:endParaRPr kumimoji="0" lang="en-US" sz="1200" b="1"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1779">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AutoNum type="arabicPeriod" startAt="3"/>
                        <a:tabLst/>
                      </a:pPr>
                      <a:r>
                        <a:rPr kumimoji="0" lang="en-US" sz="1200" b="0" i="0" u="none" strike="noStrike" cap="none" normalizeH="0" baseline="0" dirty="0" smtClean="0">
                          <a:ln>
                            <a:noFill/>
                          </a:ln>
                          <a:solidFill>
                            <a:srgbClr val="000000"/>
                          </a:solidFill>
                          <a:effectLst/>
                          <a:latin typeface="Arial" pitchFamily="34" charset="0"/>
                        </a:rPr>
                        <a:t> </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pPr>
                      <a:r>
                        <a:rPr kumimoji="0" lang="en-US" sz="1200" b="0" i="1" u="none" strike="noStrike" cap="none" normalizeH="0" baseline="0" dirty="0" smtClean="0">
                          <a:ln>
                            <a:noFill/>
                          </a:ln>
                          <a:solidFill>
                            <a:srgbClr val="000000"/>
                          </a:solidFill>
                          <a:effectLst/>
                          <a:latin typeface="Arial" pitchFamily="34" charset="0"/>
                        </a:rPr>
                        <a:t>Click</a:t>
                      </a:r>
                      <a:r>
                        <a:rPr kumimoji="0" lang="en-US" sz="1200" b="0" i="0" u="none" strike="noStrike" cap="none" normalizeH="0" baseline="0" dirty="0" smtClean="0">
                          <a:ln>
                            <a:noFill/>
                          </a:ln>
                          <a:solidFill>
                            <a:srgbClr val="000000"/>
                          </a:solidFill>
                          <a:effectLst/>
                          <a:latin typeface="Arial" pitchFamily="34" charset="0"/>
                        </a:rPr>
                        <a:t> on </a:t>
                      </a:r>
                      <a:r>
                        <a:rPr kumimoji="0" lang="en-US" sz="1200" b="1" i="0" u="none" strike="noStrike" cap="none" normalizeH="0" baseline="0" dirty="0" smtClean="0">
                          <a:ln>
                            <a:noFill/>
                          </a:ln>
                          <a:solidFill>
                            <a:srgbClr val="000000"/>
                          </a:solidFill>
                          <a:effectLst/>
                          <a:latin typeface="Arial" pitchFamily="34" charset="0"/>
                        </a:rPr>
                        <a:t>update remarks</a:t>
                      </a:r>
                      <a:r>
                        <a:rPr kumimoji="0" lang="en-US" sz="1200" b="0" i="0" u="none" strike="noStrike" cap="none" normalizeH="0" baseline="0" dirty="0" smtClean="0">
                          <a:ln>
                            <a:noFill/>
                          </a:ln>
                          <a:solidFill>
                            <a:srgbClr val="000000"/>
                          </a:solidFill>
                          <a:effectLst/>
                          <a:latin typeface="Arial" pitchFamily="34" charset="0"/>
                        </a:rPr>
                        <a:t> link.</a:t>
                      </a:r>
                    </a:p>
                    <a:p>
                      <a:pPr marL="685800" marR="0" lvl="1" indent="-22860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rgbClr val="000000"/>
                          </a:solidFill>
                          <a:effectLst/>
                          <a:latin typeface="Arial" pitchFamily="34" charset="0"/>
                        </a:rPr>
                        <a:t>Update Remarks for Audit Follow-Up screen opens</a:t>
                      </a:r>
                      <a:endParaRPr kumimoji="0" lang="en-US" sz="1000" b="1"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6457" name="TextBox 14"/>
          <p:cNvSpPr txBox="1">
            <a:spLocks noChangeArrowheads="1"/>
          </p:cNvSpPr>
          <p:nvPr/>
        </p:nvSpPr>
        <p:spPr bwMode="auto">
          <a:xfrm>
            <a:off x="4861152" y="6148842"/>
            <a:ext cx="4557712"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4.4.9.2: </a:t>
            </a:r>
            <a:r>
              <a:rPr lang="en-US" sz="800" dirty="0">
                <a:ea typeface="MS PGothic"/>
                <a:cs typeface="MS PGothic"/>
              </a:rPr>
              <a:t>Update Remarks for Audit Follow-Up Record</a:t>
            </a:r>
          </a:p>
        </p:txBody>
      </p:sp>
      <p:sp>
        <p:nvSpPr>
          <p:cNvPr id="146458" name="Rectangle 17"/>
          <p:cNvSpPr>
            <a:spLocks noChangeArrowheads="1"/>
          </p:cNvSpPr>
          <p:nvPr/>
        </p:nvSpPr>
        <p:spPr bwMode="auto">
          <a:xfrm>
            <a:off x="123825" y="2317750"/>
            <a:ext cx="3505200" cy="1384300"/>
          </a:xfrm>
          <a:prstGeom prst="rect">
            <a:avLst/>
          </a:prstGeom>
          <a:noFill/>
          <a:ln w="9525">
            <a:noFill/>
            <a:miter lim="800000"/>
            <a:headEnd/>
            <a:tailEnd/>
          </a:ln>
        </p:spPr>
        <p:txBody>
          <a:bodyPr>
            <a:spAutoFit/>
          </a:bodyPr>
          <a:lstStyle/>
          <a:p>
            <a:r>
              <a:rPr lang="en-US" sz="1200" dirty="0"/>
              <a:t>Clicking on Submit will update the remarks without moving the audit to the next stage. For example, if the audit is in the Resolution stage, the new remarks will be saved and the audit will remain in the Resolution stage. A history of remarks can be viewed by clicking view activity and following the instructions for Activity Logging. </a:t>
            </a:r>
          </a:p>
        </p:txBody>
      </p:sp>
      <p:grpSp>
        <p:nvGrpSpPr>
          <p:cNvPr id="14" name="Group 13"/>
          <p:cNvGrpSpPr/>
          <p:nvPr/>
        </p:nvGrpSpPr>
        <p:grpSpPr>
          <a:xfrm>
            <a:off x="3863975" y="1736725"/>
            <a:ext cx="5081588" cy="581025"/>
            <a:chOff x="3863975" y="1736725"/>
            <a:chExt cx="5081588" cy="581025"/>
          </a:xfrm>
        </p:grpSpPr>
        <p:pic>
          <p:nvPicPr>
            <p:cNvPr id="146459" name="Picture 13" descr="PPT1144.png"/>
            <p:cNvPicPr>
              <a:picLocks noChangeAspect="1"/>
            </p:cNvPicPr>
            <p:nvPr/>
          </p:nvPicPr>
          <p:blipFill>
            <a:blip r:embed="rId4" cstate="print"/>
            <a:srcRect/>
            <a:stretch>
              <a:fillRect/>
            </a:stretch>
          </p:blipFill>
          <p:spPr bwMode="auto">
            <a:xfrm>
              <a:off x="3863975" y="1736725"/>
              <a:ext cx="5081588" cy="581025"/>
            </a:xfrm>
            <a:prstGeom prst="rect">
              <a:avLst/>
            </a:prstGeom>
            <a:noFill/>
            <a:ln w="9525">
              <a:noFill/>
              <a:miter lim="800000"/>
              <a:headEnd/>
              <a:tailEnd/>
            </a:ln>
          </p:spPr>
        </p:pic>
        <p:sp>
          <p:nvSpPr>
            <p:cNvPr id="146460" name="Rectangle 15"/>
            <p:cNvSpPr>
              <a:spLocks noChangeArrowheads="1"/>
            </p:cNvSpPr>
            <p:nvPr/>
          </p:nvSpPr>
          <p:spPr bwMode="auto">
            <a:xfrm>
              <a:off x="8039100" y="2114550"/>
              <a:ext cx="587375" cy="158750"/>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grpSp>
        <p:nvGrpSpPr>
          <p:cNvPr id="16" name="Group 15"/>
          <p:cNvGrpSpPr/>
          <p:nvPr/>
        </p:nvGrpSpPr>
        <p:grpSpPr>
          <a:xfrm>
            <a:off x="4159250" y="2578100"/>
            <a:ext cx="4514850" cy="3533775"/>
            <a:chOff x="4159250" y="2578100"/>
            <a:chExt cx="4514850" cy="3533775"/>
          </a:xfrm>
        </p:grpSpPr>
        <p:pic>
          <p:nvPicPr>
            <p:cNvPr id="146456" name="Picture 14" descr="PPT1167.png"/>
            <p:cNvPicPr>
              <a:picLocks noChangeAspect="1"/>
            </p:cNvPicPr>
            <p:nvPr/>
          </p:nvPicPr>
          <p:blipFill>
            <a:blip r:embed="rId5" cstate="print"/>
            <a:srcRect/>
            <a:stretch>
              <a:fillRect/>
            </a:stretch>
          </p:blipFill>
          <p:spPr bwMode="auto">
            <a:xfrm>
              <a:off x="4159250" y="2578100"/>
              <a:ext cx="4514850" cy="3533775"/>
            </a:xfrm>
            <a:prstGeom prst="rect">
              <a:avLst/>
            </a:prstGeom>
            <a:noFill/>
            <a:ln w="9525">
              <a:noFill/>
              <a:miter lim="800000"/>
              <a:headEnd/>
              <a:tailEnd/>
            </a:ln>
          </p:spPr>
        </p:pic>
        <p:pic>
          <p:nvPicPr>
            <p:cNvPr id="15" name="Picture 3"/>
            <p:cNvPicPr>
              <a:picLocks noChangeAspect="1" noChangeArrowheads="1"/>
            </p:cNvPicPr>
            <p:nvPr/>
          </p:nvPicPr>
          <p:blipFill>
            <a:blip r:embed="rId6" cstate="print"/>
            <a:srcRect/>
            <a:stretch>
              <a:fillRect/>
            </a:stretch>
          </p:blipFill>
          <p:spPr bwMode="auto">
            <a:xfrm>
              <a:off x="6358181" y="4712676"/>
              <a:ext cx="668632" cy="9847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p:txBody>
          <a:bodyPr/>
          <a:lstStyle/>
          <a:p>
            <a:r>
              <a:rPr lang="en-US" dirty="0" smtClean="0"/>
              <a:t>Topic Ten – Update Revised Target Date</a:t>
            </a:r>
            <a:br>
              <a:rPr lang="en-US" dirty="0" smtClean="0"/>
            </a:br>
            <a:r>
              <a:rPr lang="en-US" dirty="0" smtClean="0"/>
              <a:t> 	          (CO and Monitors)</a:t>
            </a:r>
          </a:p>
        </p:txBody>
      </p:sp>
      <p:sp>
        <p:nvSpPr>
          <p:cNvPr id="147459" name="Text Box 24"/>
          <p:cNvSpPr txBox="1">
            <a:spLocks noChangeArrowheads="1"/>
          </p:cNvSpPr>
          <p:nvPr/>
        </p:nvSpPr>
        <p:spPr bwMode="auto">
          <a:xfrm>
            <a:off x="133350" y="1219200"/>
            <a:ext cx="6657975" cy="338138"/>
          </a:xfrm>
          <a:prstGeom prst="rect">
            <a:avLst/>
          </a:prstGeom>
          <a:noFill/>
          <a:ln w="9525">
            <a:noFill/>
            <a:miter lim="800000"/>
            <a:headEnd/>
            <a:tailEnd/>
          </a:ln>
        </p:spPr>
        <p:txBody>
          <a:bodyPr>
            <a:spAutoFit/>
          </a:bodyPr>
          <a:lstStyle/>
          <a:p>
            <a:pPr>
              <a:spcBef>
                <a:spcPct val="50000"/>
              </a:spcBef>
            </a:pPr>
            <a:r>
              <a:rPr lang="en-US" sz="1600" b="1"/>
              <a:t>Updating Revised Target Date (CO and Monitors)</a:t>
            </a:r>
          </a:p>
        </p:txBody>
      </p:sp>
      <p:sp>
        <p:nvSpPr>
          <p:cNvPr id="147460" name="Slide Number Placeholder 12"/>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2B2B6B4C-A712-4E29-B64F-D53189972C17}" type="slidenum">
              <a:rPr lang="en-US" sz="800">
                <a:solidFill>
                  <a:schemeClr val="bg1"/>
                </a:solidFill>
              </a:rPr>
              <a:pPr algn="r"/>
              <a:t>129</a:t>
            </a:fld>
            <a:endParaRPr lang="en-US" sz="800">
              <a:solidFill>
                <a:schemeClr val="bg1"/>
              </a:solidFill>
            </a:endParaRPr>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47462" name="TextBox 10"/>
          <p:cNvSpPr txBox="1">
            <a:spLocks noChangeArrowheads="1"/>
          </p:cNvSpPr>
          <p:nvPr/>
        </p:nvSpPr>
        <p:spPr bwMode="auto">
          <a:xfrm>
            <a:off x="254000" y="1522413"/>
            <a:ext cx="3460750" cy="1200150"/>
          </a:xfrm>
          <a:prstGeom prst="rect">
            <a:avLst/>
          </a:prstGeom>
          <a:noFill/>
          <a:ln w="9525">
            <a:noFill/>
            <a:miter lim="800000"/>
            <a:headEnd/>
            <a:tailEnd/>
          </a:ln>
        </p:spPr>
        <p:txBody>
          <a:bodyPr>
            <a:spAutoFit/>
          </a:bodyPr>
          <a:lstStyle/>
          <a:p>
            <a:r>
              <a:rPr lang="en-US" sz="1200"/>
              <a:t>The option to Update Target Date allows a CO or MC Monitor to add or update the Disposition Target Date for an audit record without completing a pipeline activity, as well as, update remarks</a:t>
            </a:r>
          </a:p>
          <a:p>
            <a:r>
              <a:rPr lang="en-US" sz="1200"/>
              <a:t> </a:t>
            </a:r>
          </a:p>
        </p:txBody>
      </p:sp>
      <p:sp>
        <p:nvSpPr>
          <p:cNvPr id="147463" name="TextBox 14"/>
          <p:cNvSpPr txBox="1">
            <a:spLocks noChangeArrowheads="1"/>
          </p:cNvSpPr>
          <p:nvPr/>
        </p:nvSpPr>
        <p:spPr bwMode="auto">
          <a:xfrm>
            <a:off x="4868863" y="2787650"/>
            <a:ext cx="3455987"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4.4.10.1:  </a:t>
            </a:r>
            <a:r>
              <a:rPr lang="en-US" sz="800" dirty="0">
                <a:ea typeface="MS PGothic"/>
                <a:cs typeface="MS PGothic"/>
              </a:rPr>
              <a:t>Audit </a:t>
            </a:r>
            <a:r>
              <a:rPr lang="en-US" sz="800" dirty="0" smtClean="0">
                <a:ea typeface="MS PGothic"/>
                <a:cs typeface="MS PGothic"/>
              </a:rPr>
              <a:t>Follow-Up Update </a:t>
            </a:r>
            <a:r>
              <a:rPr lang="en-US" sz="800" dirty="0">
                <a:ea typeface="MS PGothic"/>
                <a:cs typeface="MS PGothic"/>
              </a:rPr>
              <a:t>Target Date ink</a:t>
            </a:r>
          </a:p>
        </p:txBody>
      </p:sp>
      <p:graphicFrame>
        <p:nvGraphicFramePr>
          <p:cNvPr id="25" name="Group 28"/>
          <p:cNvGraphicFramePr>
            <a:graphicFrameLocks noGrp="1"/>
          </p:cNvGraphicFramePr>
          <p:nvPr/>
        </p:nvGraphicFramePr>
        <p:xfrm>
          <a:off x="215088" y="4888356"/>
          <a:ext cx="3657599" cy="981456"/>
        </p:xfrm>
        <a:graphic>
          <a:graphicData uri="http://schemas.openxmlformats.org/drawingml/2006/table">
            <a:tbl>
              <a:tblPr/>
              <a:tblGrid>
                <a:gridCol w="380918"/>
                <a:gridCol w="3276681"/>
              </a:tblGrid>
              <a:tr h="191770">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Updating Target Date (Graphics 4.4.10.1 – 4.4.10.2)</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35185">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None/>
                        <a:tabLst/>
                      </a:pPr>
                      <a:r>
                        <a:rPr kumimoji="0" lang="en-US" sz="1200" b="0" i="0" u="none" strike="noStrike" cap="none" normalizeH="0" baseline="0" dirty="0" smtClean="0">
                          <a:ln>
                            <a:noFill/>
                          </a:ln>
                          <a:solidFill>
                            <a:srgbClr val="000000"/>
                          </a:solidFill>
                          <a:effectLst/>
                          <a:latin typeface="Arial" pitchFamily="34" charset="0"/>
                        </a:rPr>
                        <a:t>1. </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pPr>
                      <a:r>
                        <a:rPr kumimoji="0" lang="en-US" sz="1200" b="0" i="1" u="none" strike="noStrike" cap="none" normalizeH="0" baseline="0" dirty="0" smtClean="0">
                          <a:ln>
                            <a:noFill/>
                          </a:ln>
                          <a:solidFill>
                            <a:srgbClr val="000000"/>
                          </a:solidFill>
                          <a:effectLst/>
                          <a:latin typeface="Arial" pitchFamily="34" charset="0"/>
                        </a:rPr>
                        <a:t>Click</a:t>
                      </a:r>
                      <a:r>
                        <a:rPr kumimoji="0" lang="en-US" sz="1200" b="0" i="0" u="none" strike="noStrike" cap="none" normalizeH="0" baseline="0" dirty="0" smtClean="0">
                          <a:ln>
                            <a:noFill/>
                          </a:ln>
                          <a:solidFill>
                            <a:srgbClr val="000000"/>
                          </a:solidFill>
                          <a:effectLst/>
                          <a:latin typeface="Arial" pitchFamily="34" charset="0"/>
                        </a:rPr>
                        <a:t> on </a:t>
                      </a:r>
                      <a:r>
                        <a:rPr kumimoji="0" lang="en-US" sz="1200" b="1" i="0" u="none" strike="noStrike" cap="none" normalizeH="0" baseline="0" dirty="0" smtClean="0">
                          <a:ln>
                            <a:noFill/>
                          </a:ln>
                          <a:solidFill>
                            <a:srgbClr val="000000"/>
                          </a:solidFill>
                          <a:effectLst/>
                          <a:latin typeface="Arial" pitchFamily="34" charset="0"/>
                        </a:rPr>
                        <a:t>update target date</a:t>
                      </a:r>
                      <a:r>
                        <a:rPr kumimoji="0" lang="en-US" sz="1200" b="0" i="0" u="none" strike="noStrike" cap="none" normalizeH="0" baseline="0" dirty="0" smtClean="0">
                          <a:ln>
                            <a:noFill/>
                          </a:ln>
                          <a:solidFill>
                            <a:srgbClr val="000000"/>
                          </a:solidFill>
                          <a:effectLst/>
                          <a:latin typeface="Arial" pitchFamily="34" charset="0"/>
                        </a:rPr>
                        <a:t> link.</a:t>
                      </a:r>
                    </a:p>
                    <a:p>
                      <a:pPr marL="685800" marR="0" lvl="1" indent="-22860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rgbClr val="000000"/>
                          </a:solidFill>
                          <a:effectLst/>
                          <a:latin typeface="Arial" pitchFamily="34" charset="0"/>
                        </a:rPr>
                        <a:t>Update Target Date &amp; Remarks for Audit Follow-Up screen opens </a:t>
                      </a:r>
                      <a:endParaRPr kumimoji="0" lang="en-US" sz="1000" b="1"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7474" name="TextBox 14"/>
          <p:cNvSpPr txBox="1">
            <a:spLocks noChangeArrowheads="1"/>
          </p:cNvSpPr>
          <p:nvPr/>
        </p:nvSpPr>
        <p:spPr bwMode="auto">
          <a:xfrm>
            <a:off x="4851400" y="6297613"/>
            <a:ext cx="3879850" cy="215444"/>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4.4.10.2: </a:t>
            </a:r>
            <a:r>
              <a:rPr lang="en-US" sz="800" dirty="0">
                <a:ea typeface="MS PGothic"/>
                <a:cs typeface="MS PGothic"/>
              </a:rPr>
              <a:t>Update  Target </a:t>
            </a:r>
            <a:r>
              <a:rPr lang="en-US" sz="800" dirty="0" smtClean="0">
                <a:ea typeface="MS PGothic"/>
                <a:cs typeface="MS PGothic"/>
              </a:rPr>
              <a:t>Date and </a:t>
            </a:r>
            <a:r>
              <a:rPr lang="en-US" sz="800" dirty="0">
                <a:ea typeface="MS PGothic"/>
                <a:cs typeface="MS PGothic"/>
              </a:rPr>
              <a:t>Remarks </a:t>
            </a:r>
            <a:r>
              <a:rPr lang="en-US" sz="800" dirty="0" smtClean="0">
                <a:ea typeface="MS PGothic"/>
                <a:cs typeface="MS PGothic"/>
              </a:rPr>
              <a:t>for Audit </a:t>
            </a:r>
            <a:r>
              <a:rPr lang="en-US" sz="800" dirty="0">
                <a:ea typeface="MS PGothic"/>
                <a:cs typeface="MS PGothic"/>
              </a:rPr>
              <a:t>Follow-Up Record</a:t>
            </a:r>
          </a:p>
        </p:txBody>
      </p:sp>
      <p:sp>
        <p:nvSpPr>
          <p:cNvPr id="147475" name="Rectangle 17"/>
          <p:cNvSpPr>
            <a:spLocks noChangeArrowheads="1"/>
          </p:cNvSpPr>
          <p:nvPr/>
        </p:nvSpPr>
        <p:spPr bwMode="auto">
          <a:xfrm>
            <a:off x="228600" y="2546350"/>
            <a:ext cx="3505200" cy="1754188"/>
          </a:xfrm>
          <a:prstGeom prst="rect">
            <a:avLst/>
          </a:prstGeom>
          <a:noFill/>
          <a:ln w="9525">
            <a:noFill/>
            <a:miter lim="800000"/>
            <a:headEnd/>
            <a:tailEnd/>
          </a:ln>
        </p:spPr>
        <p:txBody>
          <a:bodyPr>
            <a:spAutoFit/>
          </a:bodyPr>
          <a:lstStyle/>
          <a:p>
            <a:r>
              <a:rPr lang="en-US" sz="1200"/>
              <a:t>Clicking on Submit will update the revised disposition target date without moving the audit to the next stage. For example, if the audit is in the Resolution stage, the revised target date will be saved and the audit will remain in the Resolution stage. </a:t>
            </a:r>
          </a:p>
          <a:p>
            <a:endParaRPr lang="en-US" sz="1200"/>
          </a:p>
          <a:p>
            <a:endParaRPr lang="en-US" sz="1200"/>
          </a:p>
          <a:p>
            <a:endParaRPr lang="en-US" sz="1200"/>
          </a:p>
        </p:txBody>
      </p:sp>
      <p:grpSp>
        <p:nvGrpSpPr>
          <p:cNvPr id="15" name="Group 14"/>
          <p:cNvGrpSpPr/>
          <p:nvPr/>
        </p:nvGrpSpPr>
        <p:grpSpPr>
          <a:xfrm>
            <a:off x="4225925" y="1606550"/>
            <a:ext cx="4533900" cy="1171575"/>
            <a:chOff x="4225925" y="1606550"/>
            <a:chExt cx="4533900" cy="1171575"/>
          </a:xfrm>
        </p:grpSpPr>
        <p:pic>
          <p:nvPicPr>
            <p:cNvPr id="147476" name="Picture 10" descr="PPT206C.png"/>
            <p:cNvPicPr>
              <a:picLocks noChangeAspect="1"/>
            </p:cNvPicPr>
            <p:nvPr/>
          </p:nvPicPr>
          <p:blipFill>
            <a:blip r:embed="rId4" cstate="print"/>
            <a:srcRect/>
            <a:stretch>
              <a:fillRect/>
            </a:stretch>
          </p:blipFill>
          <p:spPr bwMode="auto">
            <a:xfrm>
              <a:off x="4225925" y="1606550"/>
              <a:ext cx="4533900" cy="1171575"/>
            </a:xfrm>
            <a:prstGeom prst="rect">
              <a:avLst/>
            </a:prstGeom>
            <a:noFill/>
            <a:ln w="9525">
              <a:noFill/>
              <a:miter lim="800000"/>
              <a:headEnd/>
              <a:tailEnd/>
            </a:ln>
          </p:spPr>
        </p:pic>
        <p:sp>
          <p:nvSpPr>
            <p:cNvPr id="147477" name="Rectangle 11"/>
            <p:cNvSpPr>
              <a:spLocks noChangeArrowheads="1"/>
            </p:cNvSpPr>
            <p:nvPr/>
          </p:nvSpPr>
          <p:spPr bwMode="auto">
            <a:xfrm>
              <a:off x="7772400" y="2552700"/>
              <a:ext cx="838200" cy="180975"/>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sp>
        <p:nvSpPr>
          <p:cNvPr id="147478" name="Rectangle 12"/>
          <p:cNvSpPr>
            <a:spLocks noChangeArrowheads="1"/>
          </p:cNvSpPr>
          <p:nvPr/>
        </p:nvSpPr>
        <p:spPr bwMode="auto">
          <a:xfrm>
            <a:off x="247650" y="3729038"/>
            <a:ext cx="3219450" cy="1014412"/>
          </a:xfrm>
          <a:prstGeom prst="rect">
            <a:avLst/>
          </a:prstGeom>
          <a:noFill/>
          <a:ln w="9525">
            <a:noFill/>
            <a:miter lim="800000"/>
            <a:headEnd/>
            <a:tailEnd/>
          </a:ln>
        </p:spPr>
        <p:txBody>
          <a:bodyPr>
            <a:spAutoFit/>
          </a:bodyPr>
          <a:lstStyle/>
          <a:p>
            <a:r>
              <a:rPr lang="en-US" sz="1200"/>
              <a:t>The Revised Disposition Target Date will be available. The user will have the option to revise an audit once it has been Planned and before a Resolution Actual Date has been entered. </a:t>
            </a:r>
          </a:p>
        </p:txBody>
      </p:sp>
      <p:grpSp>
        <p:nvGrpSpPr>
          <p:cNvPr id="17" name="Group 16"/>
          <p:cNvGrpSpPr/>
          <p:nvPr/>
        </p:nvGrpSpPr>
        <p:grpSpPr>
          <a:xfrm>
            <a:off x="4706938" y="3114675"/>
            <a:ext cx="3848100" cy="3124200"/>
            <a:chOff x="4706938" y="3114675"/>
            <a:chExt cx="3848100" cy="3124200"/>
          </a:xfrm>
        </p:grpSpPr>
        <p:pic>
          <p:nvPicPr>
            <p:cNvPr id="147479" name="Picture 18" descr="PPT207A.png"/>
            <p:cNvPicPr>
              <a:picLocks noChangeAspect="1"/>
            </p:cNvPicPr>
            <p:nvPr/>
          </p:nvPicPr>
          <p:blipFill>
            <a:blip r:embed="rId5" cstate="print"/>
            <a:srcRect/>
            <a:stretch>
              <a:fillRect/>
            </a:stretch>
          </p:blipFill>
          <p:spPr bwMode="auto">
            <a:xfrm>
              <a:off x="4706938" y="3114675"/>
              <a:ext cx="3848100" cy="3124200"/>
            </a:xfrm>
            <a:prstGeom prst="rect">
              <a:avLst/>
            </a:prstGeom>
            <a:noFill/>
            <a:ln w="9525">
              <a:noFill/>
              <a:miter lim="800000"/>
              <a:headEnd/>
              <a:tailEnd/>
            </a:ln>
          </p:spPr>
        </p:pic>
        <p:pic>
          <p:nvPicPr>
            <p:cNvPr id="16" name="Picture 3"/>
            <p:cNvPicPr>
              <a:picLocks noChangeAspect="1" noChangeArrowheads="1"/>
            </p:cNvPicPr>
            <p:nvPr/>
          </p:nvPicPr>
          <p:blipFill>
            <a:blip r:embed="rId6" cstate="print"/>
            <a:srcRect/>
            <a:stretch>
              <a:fillRect/>
            </a:stretch>
          </p:blipFill>
          <p:spPr bwMode="auto">
            <a:xfrm>
              <a:off x="6449621" y="4564966"/>
              <a:ext cx="668632" cy="9144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55775" y="292100"/>
            <a:ext cx="7388225" cy="695325"/>
          </a:xfrm>
        </p:spPr>
        <p:txBody>
          <a:bodyPr/>
          <a:lstStyle/>
          <a:p>
            <a:r>
              <a:rPr lang="en-US" dirty="0" smtClean="0"/>
              <a:t>Lesson One – Overview of CAFU 3.5</a:t>
            </a:r>
          </a:p>
        </p:txBody>
      </p:sp>
      <p:sp>
        <p:nvSpPr>
          <p:cNvPr id="25603" name="Rectangle 2"/>
          <p:cNvSpPr txBox="1">
            <a:spLocks noChangeArrowheads="1"/>
          </p:cNvSpPr>
          <p:nvPr/>
        </p:nvSpPr>
        <p:spPr bwMode="auto">
          <a:xfrm>
            <a:off x="1016000" y="2876550"/>
            <a:ext cx="6946900" cy="511175"/>
          </a:xfrm>
          <a:prstGeom prst="rect">
            <a:avLst/>
          </a:prstGeom>
          <a:noFill/>
          <a:ln w="9525">
            <a:noFill/>
            <a:miter lim="800000"/>
            <a:headEnd/>
            <a:tailEnd/>
          </a:ln>
        </p:spPr>
        <p:txBody>
          <a:bodyPr anchor="ctr"/>
          <a:lstStyle/>
          <a:p>
            <a:pPr algn="ctr" eaLnBrk="0" hangingPunct="0"/>
            <a:r>
              <a:rPr lang="en-US" sz="4000" b="1" dirty="0"/>
              <a:t>Lesson One</a:t>
            </a:r>
          </a:p>
          <a:p>
            <a:pPr algn="ctr" eaLnBrk="0" hangingPunct="0"/>
            <a:endParaRPr lang="en-US" sz="2400" b="1" dirty="0"/>
          </a:p>
          <a:p>
            <a:pPr algn="ctr" eaLnBrk="0" hangingPunct="0"/>
            <a:r>
              <a:rPr lang="en-US" sz="2400" b="1" dirty="0" smtClean="0"/>
              <a:t>Overview of  </a:t>
            </a:r>
            <a:r>
              <a:rPr lang="en-US" sz="2400" b="1" dirty="0"/>
              <a:t>CAFU 3.5</a:t>
            </a:r>
          </a:p>
          <a:p>
            <a:pPr eaLnBrk="0" hangingPunct="0"/>
            <a:endParaRPr lang="en-US" b="1" dirty="0"/>
          </a:p>
        </p:txBody>
      </p:sp>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25605"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8BA07AD1-00D1-4288-9BBB-AECA8C7DDB95}" type="slidenum">
              <a:rPr lang="en-US" sz="800" smtClean="0"/>
              <a:pPr/>
              <a:t>13</a:t>
            </a:fld>
            <a:endParaRPr lang="en-US" sz="800"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p:txBody>
          <a:bodyPr/>
          <a:lstStyle/>
          <a:p>
            <a:r>
              <a:rPr lang="en-US" smtClean="0"/>
              <a:t>Topic Eleven – Deleting Audits</a:t>
            </a:r>
          </a:p>
        </p:txBody>
      </p:sp>
      <p:sp>
        <p:nvSpPr>
          <p:cNvPr id="148483" name="Text Box 24"/>
          <p:cNvSpPr txBox="1">
            <a:spLocks noChangeArrowheads="1"/>
          </p:cNvSpPr>
          <p:nvPr/>
        </p:nvSpPr>
        <p:spPr bwMode="auto">
          <a:xfrm>
            <a:off x="133350" y="1219200"/>
            <a:ext cx="6657975" cy="338138"/>
          </a:xfrm>
          <a:prstGeom prst="rect">
            <a:avLst/>
          </a:prstGeom>
          <a:noFill/>
          <a:ln w="9525">
            <a:noFill/>
            <a:miter lim="800000"/>
            <a:headEnd/>
            <a:tailEnd/>
          </a:ln>
        </p:spPr>
        <p:txBody>
          <a:bodyPr>
            <a:spAutoFit/>
          </a:bodyPr>
          <a:lstStyle/>
          <a:p>
            <a:pPr>
              <a:spcBef>
                <a:spcPct val="50000"/>
              </a:spcBef>
            </a:pPr>
            <a:r>
              <a:rPr lang="en-US" sz="1600" b="1"/>
              <a:t>Deleting Audits</a:t>
            </a:r>
          </a:p>
        </p:txBody>
      </p:sp>
      <p:sp>
        <p:nvSpPr>
          <p:cNvPr id="148484" name="Slide Number Placeholder 12"/>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1C6650C5-BB81-4CB0-AA4D-7D275ECC6E12}" type="slidenum">
              <a:rPr lang="en-US" sz="800">
                <a:solidFill>
                  <a:schemeClr val="bg1"/>
                </a:solidFill>
              </a:rPr>
              <a:pPr algn="r"/>
              <a:t>130</a:t>
            </a:fld>
            <a:endParaRPr lang="en-US" sz="800">
              <a:solidFill>
                <a:schemeClr val="bg1"/>
              </a:solidFill>
            </a:endParaRPr>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48486" name="TextBox 10"/>
          <p:cNvSpPr txBox="1">
            <a:spLocks noChangeArrowheads="1"/>
          </p:cNvSpPr>
          <p:nvPr/>
        </p:nvSpPr>
        <p:spPr bwMode="auto">
          <a:xfrm>
            <a:off x="177800" y="2333397"/>
            <a:ext cx="2489200" cy="1015663"/>
          </a:xfrm>
          <a:prstGeom prst="rect">
            <a:avLst/>
          </a:prstGeom>
          <a:noFill/>
          <a:ln w="9525">
            <a:noFill/>
            <a:miter lim="800000"/>
            <a:headEnd/>
            <a:tailEnd/>
          </a:ln>
        </p:spPr>
        <p:txBody>
          <a:bodyPr wrap="square">
            <a:spAutoFit/>
          </a:bodyPr>
          <a:lstStyle/>
          <a:p>
            <a:r>
              <a:rPr lang="en-US" sz="1200" dirty="0" smtClean="0"/>
              <a:t>Service </a:t>
            </a:r>
            <a:r>
              <a:rPr lang="en-US" sz="1200" dirty="0"/>
              <a:t>HQ Monitors are authorized to delete an audit. The delete audit link is available to these Monitors on the View Audit Follow-Up </a:t>
            </a:r>
            <a:r>
              <a:rPr lang="en-US" sz="1200" dirty="0" smtClean="0"/>
              <a:t>screen.</a:t>
            </a:r>
            <a:endParaRPr lang="en-US" sz="1200" dirty="0"/>
          </a:p>
        </p:txBody>
      </p:sp>
      <p:sp>
        <p:nvSpPr>
          <p:cNvPr id="148487" name="TextBox 14"/>
          <p:cNvSpPr txBox="1">
            <a:spLocks noChangeArrowheads="1"/>
          </p:cNvSpPr>
          <p:nvPr/>
        </p:nvSpPr>
        <p:spPr bwMode="auto">
          <a:xfrm>
            <a:off x="4514182" y="3091542"/>
            <a:ext cx="2626859" cy="215444"/>
          </a:xfrm>
          <a:prstGeom prst="rect">
            <a:avLst/>
          </a:prstGeom>
          <a:noFill/>
          <a:ln w="9525">
            <a:noFill/>
            <a:miter lim="800000"/>
            <a:headEnd/>
            <a:tailEnd/>
          </a:ln>
        </p:spPr>
        <p:txBody>
          <a:bodyPr wrap="square">
            <a:spAutoFit/>
          </a:bodyPr>
          <a:lstStyle/>
          <a:p>
            <a:r>
              <a:rPr lang="en-US" sz="800" dirty="0">
                <a:ea typeface="MS PGothic"/>
                <a:cs typeface="MS PGothic"/>
              </a:rPr>
              <a:t>Graphic </a:t>
            </a:r>
            <a:r>
              <a:rPr lang="en-US" sz="800" dirty="0" smtClean="0">
                <a:ea typeface="MS PGothic"/>
                <a:cs typeface="MS PGothic"/>
              </a:rPr>
              <a:t>4.4.11.1: </a:t>
            </a:r>
            <a:r>
              <a:rPr lang="en-US" sz="800" dirty="0">
                <a:ea typeface="MS PGothic"/>
                <a:cs typeface="MS PGothic"/>
              </a:rPr>
              <a:t>Delete Audit Follow-Up screen</a:t>
            </a:r>
          </a:p>
        </p:txBody>
      </p:sp>
      <p:grpSp>
        <p:nvGrpSpPr>
          <p:cNvPr id="11" name="Group 10"/>
          <p:cNvGrpSpPr/>
          <p:nvPr/>
        </p:nvGrpSpPr>
        <p:grpSpPr>
          <a:xfrm>
            <a:off x="3646261" y="2701018"/>
            <a:ext cx="5038725" cy="349250"/>
            <a:chOff x="3646261" y="2701018"/>
            <a:chExt cx="5038725" cy="349250"/>
          </a:xfrm>
        </p:grpSpPr>
        <p:pic>
          <p:nvPicPr>
            <p:cNvPr id="148488" name="Picture 13" descr="PPT208A.png"/>
            <p:cNvPicPr>
              <a:picLocks noChangeAspect="1"/>
            </p:cNvPicPr>
            <p:nvPr/>
          </p:nvPicPr>
          <p:blipFill>
            <a:blip r:embed="rId4" cstate="print"/>
            <a:srcRect/>
            <a:stretch>
              <a:fillRect/>
            </a:stretch>
          </p:blipFill>
          <p:spPr bwMode="auto">
            <a:xfrm>
              <a:off x="3646261" y="2701018"/>
              <a:ext cx="5038725" cy="349250"/>
            </a:xfrm>
            <a:prstGeom prst="rect">
              <a:avLst/>
            </a:prstGeom>
            <a:noFill/>
            <a:ln w="9525">
              <a:noFill/>
              <a:miter lim="800000"/>
              <a:headEnd/>
              <a:tailEnd/>
            </a:ln>
          </p:spPr>
        </p:pic>
        <p:sp>
          <p:nvSpPr>
            <p:cNvPr id="148489" name="Rectangle 14"/>
            <p:cNvSpPr>
              <a:spLocks noChangeArrowheads="1"/>
            </p:cNvSpPr>
            <p:nvPr/>
          </p:nvSpPr>
          <p:spPr bwMode="auto">
            <a:xfrm>
              <a:off x="8261495" y="2828259"/>
              <a:ext cx="404038" cy="169899"/>
            </a:xfrm>
            <a:prstGeom prst="rect">
              <a:avLst/>
            </a:prstGeom>
            <a:noFill/>
            <a:ln w="19050" algn="ctr">
              <a:solidFill>
                <a:srgbClr val="FF0000"/>
              </a:solidFill>
              <a:round/>
              <a:headEnd/>
              <a:tailEnd/>
            </a:ln>
          </p:spPr>
          <p:txBody>
            <a:bodyPr/>
            <a:lstStyle/>
            <a:p>
              <a:pPr eaLnBrk="0" hangingPunct="0"/>
              <a:endParaRPr lang="en-US" sz="2400">
                <a:ln w="19050">
                  <a:solidFill>
                    <a:srgbClr val="FF0000"/>
                  </a:solidFill>
                </a:ln>
                <a:latin typeface="MS Gothic"/>
              </a:endParaRPr>
            </a:p>
          </p:txBody>
        </p:sp>
      </p:grpSp>
      <p:sp>
        <p:nvSpPr>
          <p:cNvPr id="148490" name="Rectangle 16"/>
          <p:cNvSpPr>
            <a:spLocks noChangeArrowheads="1"/>
          </p:cNvSpPr>
          <p:nvPr/>
        </p:nvSpPr>
        <p:spPr bwMode="auto">
          <a:xfrm>
            <a:off x="168728" y="5027840"/>
            <a:ext cx="8594272" cy="276999"/>
          </a:xfrm>
          <a:prstGeom prst="rect">
            <a:avLst/>
          </a:prstGeom>
          <a:noFill/>
          <a:ln w="9525">
            <a:noFill/>
            <a:miter lim="800000"/>
            <a:headEnd/>
            <a:tailEnd/>
          </a:ln>
        </p:spPr>
        <p:txBody>
          <a:bodyPr wrap="square">
            <a:spAutoFit/>
          </a:bodyPr>
          <a:lstStyle/>
          <a:p>
            <a:r>
              <a:rPr lang="en-US" sz="1200" b="1" dirty="0"/>
              <a:t>WARNING</a:t>
            </a:r>
            <a:r>
              <a:rPr lang="en-US" sz="1200" dirty="0"/>
              <a:t>: Use this feature with caution. Deleted Audits will not be recoverable without Database Administrator intervention. </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1755775" y="282575"/>
            <a:ext cx="7388225" cy="717550"/>
          </a:xfrm>
        </p:spPr>
        <p:txBody>
          <a:bodyPr/>
          <a:lstStyle/>
          <a:p>
            <a:r>
              <a:rPr lang="en-US" smtClean="0"/>
              <a:t>Topic Twelve – Transferring an Audit</a:t>
            </a:r>
          </a:p>
        </p:txBody>
      </p:sp>
      <p:sp>
        <p:nvSpPr>
          <p:cNvPr id="149507" name="TextBox 11"/>
          <p:cNvSpPr txBox="1">
            <a:spLocks noChangeArrowheads="1"/>
          </p:cNvSpPr>
          <p:nvPr/>
        </p:nvSpPr>
        <p:spPr bwMode="auto">
          <a:xfrm>
            <a:off x="4608286" y="3183618"/>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4.4.12.1: </a:t>
            </a:r>
            <a:r>
              <a:rPr lang="en-US" sz="800" dirty="0">
                <a:ea typeface="MS PGothic"/>
                <a:cs typeface="MS PGothic"/>
              </a:rPr>
              <a:t>Transfer Audit Follow-Up Record</a:t>
            </a:r>
          </a:p>
        </p:txBody>
      </p:sp>
      <p:sp>
        <p:nvSpPr>
          <p:cNvPr id="149508"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E5683E2B-9DED-4FFA-8295-CB2BFEB27898}" type="slidenum">
              <a:rPr lang="en-US" sz="800">
                <a:solidFill>
                  <a:schemeClr val="bg1"/>
                </a:solidFill>
              </a:rPr>
              <a:pPr algn="r"/>
              <a:t>131</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279400" y="1220788"/>
            <a:ext cx="8216900" cy="430212"/>
          </a:xfrm>
          <a:prstGeom prst="rect">
            <a:avLst/>
          </a:prstGeom>
          <a:noFill/>
          <a:ln w="9525">
            <a:noFill/>
            <a:miter lim="800000"/>
            <a:headEnd/>
            <a:tailEnd/>
          </a:ln>
        </p:spPr>
        <p:txBody>
          <a:bodyPr/>
          <a:lstStyle/>
          <a:p>
            <a:pPr>
              <a:defRPr/>
            </a:pPr>
            <a:r>
              <a:rPr lang="en-US" sz="1600" b="1" kern="0" dirty="0"/>
              <a:t>Transferring an Audit</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149511" name="Text Box 18"/>
          <p:cNvSpPr txBox="1">
            <a:spLocks noChangeArrowheads="1"/>
          </p:cNvSpPr>
          <p:nvPr/>
        </p:nvSpPr>
        <p:spPr bwMode="auto">
          <a:xfrm>
            <a:off x="228600" y="1633538"/>
            <a:ext cx="3131288" cy="2677656"/>
          </a:xfrm>
          <a:prstGeom prst="rect">
            <a:avLst/>
          </a:prstGeom>
          <a:noFill/>
          <a:ln w="9525">
            <a:noFill/>
            <a:miter lim="800000"/>
            <a:headEnd/>
            <a:tailEnd/>
          </a:ln>
        </p:spPr>
        <p:txBody>
          <a:bodyPr wrap="square">
            <a:spAutoFit/>
          </a:bodyPr>
          <a:lstStyle/>
          <a:p>
            <a:r>
              <a:rPr lang="en-US" sz="1200" dirty="0"/>
              <a:t>At this state the audit has been assigned to the user.  This page allows users to transfer an audit report to any user within their agency. </a:t>
            </a:r>
            <a:endParaRPr lang="en-US" sz="1200" dirty="0" smtClean="0"/>
          </a:p>
          <a:p>
            <a:endParaRPr lang="en-US" sz="1200" dirty="0" smtClean="0"/>
          </a:p>
          <a:p>
            <a:r>
              <a:rPr lang="en-US" sz="1200" b="1" dirty="0" smtClean="0"/>
              <a:t>Note:</a:t>
            </a:r>
            <a:r>
              <a:rPr lang="en-US" sz="1200" dirty="0" smtClean="0"/>
              <a:t> ONLY </a:t>
            </a:r>
            <a:r>
              <a:rPr lang="en-US" sz="1200" dirty="0"/>
              <a:t>HQ Monitors can</a:t>
            </a:r>
          </a:p>
          <a:p>
            <a:r>
              <a:rPr lang="en-US" sz="1200" dirty="0"/>
              <a:t>transfer outside their </a:t>
            </a:r>
            <a:r>
              <a:rPr lang="en-US" sz="1200" dirty="0" smtClean="0"/>
              <a:t>agencies</a:t>
            </a:r>
            <a:endParaRPr lang="en-US" sz="1200" dirty="0"/>
          </a:p>
          <a:p>
            <a:endParaRPr lang="en-US" sz="1200" dirty="0"/>
          </a:p>
          <a:p>
            <a:endParaRPr lang="en-US" sz="1200" dirty="0"/>
          </a:p>
          <a:p>
            <a:endParaRPr lang="en-US" sz="1200" dirty="0"/>
          </a:p>
          <a:p>
            <a:endParaRPr lang="en-US" sz="1200" dirty="0"/>
          </a:p>
          <a:p>
            <a:endParaRPr lang="en-US" sz="1200" dirty="0">
              <a:solidFill>
                <a:srgbClr val="000000"/>
              </a:solidFill>
            </a:endParaRPr>
          </a:p>
          <a:p>
            <a:endParaRPr lang="en-US" sz="1200" dirty="0">
              <a:solidFill>
                <a:srgbClr val="000000"/>
              </a:solidFill>
            </a:endParaRPr>
          </a:p>
          <a:p>
            <a:endParaRPr lang="en-US" sz="1200" dirty="0">
              <a:solidFill>
                <a:srgbClr val="000000"/>
              </a:solidFill>
            </a:endParaRPr>
          </a:p>
        </p:txBody>
      </p:sp>
      <p:sp>
        <p:nvSpPr>
          <p:cNvPr id="149512" name="Rectangle 1"/>
          <p:cNvSpPr>
            <a:spLocks noChangeArrowheads="1"/>
          </p:cNvSpPr>
          <p:nvPr/>
        </p:nvSpPr>
        <p:spPr bwMode="auto">
          <a:xfrm>
            <a:off x="215900" y="3429072"/>
            <a:ext cx="2952750" cy="2554545"/>
          </a:xfrm>
          <a:prstGeom prst="rect">
            <a:avLst/>
          </a:prstGeom>
          <a:noFill/>
          <a:ln w="9525">
            <a:noFill/>
            <a:miter lim="800000"/>
            <a:headEnd/>
            <a:tailEnd/>
          </a:ln>
        </p:spPr>
        <p:txBody>
          <a:bodyPr tIns="0" bIns="0" anchor="ctr">
            <a:spAutoFit/>
          </a:bodyPr>
          <a:lstStyle/>
          <a:p>
            <a:r>
              <a:rPr lang="en-US" sz="1200" b="1" dirty="0">
                <a:cs typeface="Times New Roman" pitchFamily="18" charset="0"/>
              </a:rPr>
              <a:t>Required Field</a:t>
            </a:r>
          </a:p>
          <a:p>
            <a:endParaRPr lang="en-US" sz="1200" b="1" dirty="0">
              <a:cs typeface="Times New Roman" pitchFamily="18" charset="0"/>
            </a:endParaRPr>
          </a:p>
          <a:p>
            <a:pPr marL="404813" lvl="1" indent="-234950">
              <a:buFont typeface="Arial" pitchFamily="34" charset="0"/>
              <a:buChar char="•"/>
            </a:pPr>
            <a:r>
              <a:rPr lang="en-US" sz="1200" b="1" dirty="0">
                <a:cs typeface="Times New Roman" pitchFamily="18" charset="0"/>
              </a:rPr>
              <a:t> </a:t>
            </a:r>
            <a:r>
              <a:rPr lang="en-US" sz="1200" dirty="0">
                <a:cs typeface="Times New Roman" pitchFamily="18" charset="0"/>
              </a:rPr>
              <a:t>Transfer to E-Mail address </a:t>
            </a:r>
          </a:p>
          <a:p>
            <a:pPr marL="404813" lvl="1" indent="-234950" eaLnBrk="0" hangingPunct="0">
              <a:buFontTx/>
              <a:buChar char="•"/>
            </a:pPr>
            <a:r>
              <a:rPr lang="en-US" sz="1200" dirty="0" smtClean="0">
                <a:cs typeface="Times New Roman" pitchFamily="18" charset="0"/>
              </a:rPr>
              <a:t> Transfer comments</a:t>
            </a:r>
            <a:endParaRPr lang="en-US" sz="1200" dirty="0">
              <a:cs typeface="Times New Roman" pitchFamily="18" charset="0"/>
            </a:endParaRPr>
          </a:p>
          <a:p>
            <a:pPr eaLnBrk="0" hangingPunct="0"/>
            <a:endParaRPr lang="en-US" sz="1200" dirty="0">
              <a:cs typeface="Times New Roman" pitchFamily="18" charset="0"/>
            </a:endParaRPr>
          </a:p>
          <a:p>
            <a:pPr eaLnBrk="0" hangingPunct="0"/>
            <a:endParaRPr lang="en-US" sz="800" dirty="0"/>
          </a:p>
          <a:p>
            <a:pPr eaLnBrk="0" hangingPunct="0"/>
            <a:r>
              <a:rPr lang="en-US" sz="1200" b="1" dirty="0">
                <a:cs typeface="Times New Roman" pitchFamily="18" charset="0"/>
              </a:rPr>
              <a:t>Business Rule</a:t>
            </a:r>
          </a:p>
          <a:p>
            <a:pPr eaLnBrk="0" hangingPunct="0"/>
            <a:r>
              <a:rPr lang="en-US" sz="1200" b="1" dirty="0">
                <a:cs typeface="Times New Roman" pitchFamily="18" charset="0"/>
              </a:rPr>
              <a:t> </a:t>
            </a:r>
          </a:p>
          <a:p>
            <a:pPr marL="404813" lvl="1" indent="-233363" eaLnBrk="0" hangingPunct="0">
              <a:buFontTx/>
              <a:buChar char="•"/>
            </a:pPr>
            <a:r>
              <a:rPr lang="en-US" sz="1200" dirty="0">
                <a:cs typeface="Times New Roman" pitchFamily="18" charset="0"/>
              </a:rPr>
              <a:t>CAFU users can transfer any audit that is assigned to them to another CO as long as the CO is part of the user's </a:t>
            </a:r>
            <a:r>
              <a:rPr lang="en-US" sz="1200" dirty="0" smtClean="0">
                <a:cs typeface="Times New Roman" pitchFamily="18" charset="0"/>
              </a:rPr>
              <a:t>agency </a:t>
            </a:r>
            <a:endParaRPr lang="en-US" sz="1200" dirty="0">
              <a:cs typeface="Times New Roman" pitchFamily="18" charset="0"/>
            </a:endParaRPr>
          </a:p>
          <a:p>
            <a:pPr eaLnBrk="0" hangingPunct="0">
              <a:buFontTx/>
              <a:buChar char="•"/>
            </a:pPr>
            <a:endParaRPr lang="en-US" sz="800" dirty="0"/>
          </a:p>
          <a:p>
            <a:pPr eaLnBrk="0" hangingPunct="0"/>
            <a:endParaRPr lang="en-US" dirty="0"/>
          </a:p>
        </p:txBody>
      </p:sp>
      <p:grpSp>
        <p:nvGrpSpPr>
          <p:cNvPr id="12" name="Group 11"/>
          <p:cNvGrpSpPr/>
          <p:nvPr/>
        </p:nvGrpSpPr>
        <p:grpSpPr>
          <a:xfrm>
            <a:off x="3759200" y="1739900"/>
            <a:ext cx="4762500" cy="1362075"/>
            <a:chOff x="3759200" y="1739900"/>
            <a:chExt cx="4762500" cy="1362075"/>
          </a:xfrm>
        </p:grpSpPr>
        <p:pic>
          <p:nvPicPr>
            <p:cNvPr id="149513" name="Picture 9" descr="PPT2091.png"/>
            <p:cNvPicPr>
              <a:picLocks noChangeAspect="1"/>
            </p:cNvPicPr>
            <p:nvPr/>
          </p:nvPicPr>
          <p:blipFill>
            <a:blip r:embed="rId4" cstate="print"/>
            <a:srcRect/>
            <a:stretch>
              <a:fillRect/>
            </a:stretch>
          </p:blipFill>
          <p:spPr bwMode="auto">
            <a:xfrm>
              <a:off x="3759200" y="1739900"/>
              <a:ext cx="4762500" cy="1362075"/>
            </a:xfrm>
            <a:prstGeom prst="rect">
              <a:avLst/>
            </a:prstGeom>
            <a:noFill/>
            <a:ln w="9525">
              <a:noFill/>
              <a:miter lim="800000"/>
              <a:headEnd/>
              <a:tailEnd/>
            </a:ln>
          </p:spPr>
        </p:pic>
        <p:sp>
          <p:nvSpPr>
            <p:cNvPr id="149514" name="Rectangle 11"/>
            <p:cNvSpPr>
              <a:spLocks noChangeArrowheads="1"/>
            </p:cNvSpPr>
            <p:nvPr/>
          </p:nvSpPr>
          <p:spPr bwMode="auto">
            <a:xfrm>
              <a:off x="3775075" y="2552700"/>
              <a:ext cx="1312863" cy="153988"/>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sp>
          <p:nvSpPr>
            <p:cNvPr id="149515" name="Rectangle 13"/>
            <p:cNvSpPr>
              <a:spLocks noChangeArrowheads="1"/>
            </p:cNvSpPr>
            <p:nvPr/>
          </p:nvSpPr>
          <p:spPr bwMode="auto">
            <a:xfrm>
              <a:off x="3802063" y="2743200"/>
              <a:ext cx="787400" cy="127000"/>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1755775" y="282575"/>
            <a:ext cx="7388225" cy="717550"/>
          </a:xfrm>
        </p:spPr>
        <p:txBody>
          <a:bodyPr/>
          <a:lstStyle/>
          <a:p>
            <a:r>
              <a:rPr lang="en-US" smtClean="0"/>
              <a:t>Topic Twelve – Transferring an Audit</a:t>
            </a:r>
          </a:p>
        </p:txBody>
      </p:sp>
      <p:sp>
        <p:nvSpPr>
          <p:cNvPr id="150531" name="TextBox 11"/>
          <p:cNvSpPr txBox="1">
            <a:spLocks noChangeArrowheads="1"/>
          </p:cNvSpPr>
          <p:nvPr/>
        </p:nvSpPr>
        <p:spPr bwMode="auto">
          <a:xfrm>
            <a:off x="4790621" y="5060043"/>
            <a:ext cx="2933700" cy="215900"/>
          </a:xfrm>
          <a:prstGeom prst="rect">
            <a:avLst/>
          </a:prstGeom>
          <a:noFill/>
          <a:ln w="9525">
            <a:noFill/>
            <a:miter lim="800000"/>
            <a:headEnd/>
            <a:tailEnd/>
          </a:ln>
        </p:spPr>
        <p:txBody>
          <a:bodyPr>
            <a:spAutoFit/>
          </a:bodyPr>
          <a:lstStyle/>
          <a:p>
            <a:r>
              <a:rPr lang="en-US" sz="800" dirty="0" smtClean="0">
                <a:ea typeface="MS PGothic"/>
                <a:cs typeface="MS PGothic"/>
              </a:rPr>
              <a:t>Graphic 4.4.12.2: </a:t>
            </a:r>
            <a:r>
              <a:rPr lang="en-US" sz="800" dirty="0">
                <a:ea typeface="MS PGothic"/>
                <a:cs typeface="MS PGothic"/>
              </a:rPr>
              <a:t>Transfer Audit Follow-Up Record</a:t>
            </a:r>
          </a:p>
        </p:txBody>
      </p:sp>
      <p:sp>
        <p:nvSpPr>
          <p:cNvPr id="150532"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FA4994F0-49BC-4DE8-8D5A-52C9B07302D8}" type="slidenum">
              <a:rPr lang="en-US" sz="800">
                <a:solidFill>
                  <a:schemeClr val="bg1"/>
                </a:solidFill>
              </a:rPr>
              <a:pPr algn="r"/>
              <a:t>132</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279400" y="1220788"/>
            <a:ext cx="8216900" cy="430212"/>
          </a:xfrm>
          <a:prstGeom prst="rect">
            <a:avLst/>
          </a:prstGeom>
          <a:noFill/>
          <a:ln w="9525">
            <a:noFill/>
            <a:miter lim="800000"/>
            <a:headEnd/>
            <a:tailEnd/>
          </a:ln>
        </p:spPr>
        <p:txBody>
          <a:bodyPr/>
          <a:lstStyle/>
          <a:p>
            <a:pPr>
              <a:defRPr/>
            </a:pPr>
            <a:r>
              <a:rPr lang="en-US" sz="1600" b="1" kern="0" dirty="0"/>
              <a:t>Transferring an Audit </a:t>
            </a:r>
            <a:r>
              <a:rPr lang="en-US" sz="1600" b="1" kern="0" dirty="0" smtClean="0"/>
              <a:t>(continued)</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150535" name="Text Box 18"/>
          <p:cNvSpPr txBox="1">
            <a:spLocks noChangeArrowheads="1"/>
          </p:cNvSpPr>
          <p:nvPr/>
        </p:nvSpPr>
        <p:spPr bwMode="auto">
          <a:xfrm>
            <a:off x="266700" y="2000250"/>
            <a:ext cx="2336800" cy="2308324"/>
          </a:xfrm>
          <a:prstGeom prst="rect">
            <a:avLst/>
          </a:prstGeom>
          <a:noFill/>
          <a:ln w="9525">
            <a:noFill/>
            <a:miter lim="800000"/>
            <a:headEnd/>
            <a:tailEnd/>
          </a:ln>
        </p:spPr>
        <p:txBody>
          <a:bodyPr>
            <a:spAutoFit/>
          </a:bodyPr>
          <a:lstStyle/>
          <a:p>
            <a:r>
              <a:rPr lang="en-US" sz="1200" b="1" dirty="0">
                <a:cs typeface="Times New Roman" pitchFamily="18" charset="0"/>
              </a:rPr>
              <a:t>Business Rule </a:t>
            </a:r>
            <a:endParaRPr lang="en-US" sz="1200" b="1" dirty="0" smtClean="0">
              <a:cs typeface="Times New Roman" pitchFamily="18" charset="0"/>
            </a:endParaRPr>
          </a:p>
          <a:p>
            <a:endParaRPr lang="en-US" sz="1200" b="1" dirty="0">
              <a:cs typeface="Times New Roman" pitchFamily="18" charset="0"/>
            </a:endParaRPr>
          </a:p>
          <a:p>
            <a:r>
              <a:rPr lang="en-US" sz="1200" dirty="0"/>
              <a:t>When transferring an audit within or outside an agency, the current audit will inherit one or more of the following items from the new user: Refer to </a:t>
            </a:r>
            <a:r>
              <a:rPr lang="en-US" sz="1200" dirty="0" smtClean="0"/>
              <a:t>Graphic 4.4.12.2</a:t>
            </a:r>
            <a:endParaRPr lang="en-US" sz="1200" dirty="0"/>
          </a:p>
          <a:p>
            <a:endParaRPr lang="en-US" sz="1200" dirty="0"/>
          </a:p>
          <a:p>
            <a:pPr lvl="1"/>
            <a:r>
              <a:rPr lang="en-US" sz="1200" dirty="0"/>
              <a:t>1. </a:t>
            </a:r>
            <a:r>
              <a:rPr lang="en-US" sz="1200" dirty="0" err="1"/>
              <a:t>DoDAAC</a:t>
            </a:r>
            <a:r>
              <a:rPr lang="en-US" sz="1200" dirty="0"/>
              <a:t> </a:t>
            </a:r>
          </a:p>
          <a:p>
            <a:pPr lvl="1"/>
            <a:r>
              <a:rPr lang="en-US" sz="1200" dirty="0"/>
              <a:t>2. CO </a:t>
            </a:r>
          </a:p>
          <a:p>
            <a:pPr lvl="1"/>
            <a:r>
              <a:rPr lang="en-US" sz="1200" dirty="0"/>
              <a:t>3. Agency Code </a:t>
            </a:r>
            <a:endParaRPr lang="en-US" sz="1200" dirty="0">
              <a:solidFill>
                <a:srgbClr val="000000"/>
              </a:solidFill>
            </a:endParaRPr>
          </a:p>
        </p:txBody>
      </p:sp>
      <p:pic>
        <p:nvPicPr>
          <p:cNvPr id="150536" name="Picture 10"/>
          <p:cNvPicPr>
            <a:picLocks noChangeAspect="1" noChangeArrowheads="1"/>
          </p:cNvPicPr>
          <p:nvPr/>
        </p:nvPicPr>
        <p:blipFill>
          <a:blip r:embed="rId4" cstate="print"/>
          <a:srcRect/>
          <a:stretch>
            <a:fillRect/>
          </a:stretch>
        </p:blipFill>
        <p:spPr bwMode="auto">
          <a:xfrm>
            <a:off x="3998459" y="1479778"/>
            <a:ext cx="4295775" cy="3552825"/>
          </a:xfrm>
          <a:prstGeom prst="rect">
            <a:avLst/>
          </a:prstGeom>
          <a:noFill/>
          <a:ln w="9525">
            <a:solidFill>
              <a:schemeClr val="tx1"/>
            </a:solidFill>
            <a:miter lim="800000"/>
            <a:headEnd/>
            <a:tailEnd/>
          </a:ln>
        </p:spPr>
      </p:pic>
      <p:sp>
        <p:nvSpPr>
          <p:cNvPr id="150537" name="Rectangle 11"/>
          <p:cNvSpPr>
            <a:spLocks noChangeArrowheads="1"/>
          </p:cNvSpPr>
          <p:nvPr/>
        </p:nvSpPr>
        <p:spPr bwMode="auto">
          <a:xfrm>
            <a:off x="1836963" y="5845628"/>
            <a:ext cx="6338208" cy="276999"/>
          </a:xfrm>
          <a:prstGeom prst="rect">
            <a:avLst/>
          </a:prstGeom>
          <a:noFill/>
          <a:ln w="9525">
            <a:noFill/>
            <a:miter lim="800000"/>
            <a:headEnd/>
            <a:tailEnd/>
          </a:ln>
        </p:spPr>
        <p:txBody>
          <a:bodyPr wrap="square">
            <a:spAutoFit/>
          </a:bodyPr>
          <a:lstStyle/>
          <a:p>
            <a:r>
              <a:rPr lang="en-US" sz="1200" b="1" dirty="0" smtClean="0"/>
              <a:t>Note: </a:t>
            </a:r>
            <a:r>
              <a:rPr lang="en-US" sz="1200" dirty="0" smtClean="0"/>
              <a:t>CO </a:t>
            </a:r>
            <a:r>
              <a:rPr lang="en-US" sz="1200" dirty="0"/>
              <a:t>Code will update to an empty string since Monitors do not have CO Codes</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1755775" y="320675"/>
            <a:ext cx="7388225" cy="695325"/>
          </a:xfrm>
        </p:spPr>
        <p:txBody>
          <a:bodyPr/>
          <a:lstStyle/>
          <a:p>
            <a:r>
              <a:rPr lang="en-US" smtClean="0"/>
              <a:t>Lesson Four – Review</a:t>
            </a:r>
          </a:p>
        </p:txBody>
      </p:sp>
      <p:sp>
        <p:nvSpPr>
          <p:cNvPr id="151555" name="TextBox 9"/>
          <p:cNvSpPr txBox="1">
            <a:spLocks noChangeArrowheads="1"/>
          </p:cNvSpPr>
          <p:nvPr/>
        </p:nvSpPr>
        <p:spPr bwMode="auto">
          <a:xfrm>
            <a:off x="128588" y="1277938"/>
            <a:ext cx="4813300" cy="581025"/>
          </a:xfrm>
          <a:prstGeom prst="rect">
            <a:avLst/>
          </a:prstGeom>
          <a:noFill/>
          <a:ln w="9525">
            <a:noFill/>
            <a:miter lim="800000"/>
            <a:headEnd/>
            <a:tailEnd/>
          </a:ln>
        </p:spPr>
        <p:txBody>
          <a:bodyPr>
            <a:spAutoFit/>
          </a:bodyPr>
          <a:lstStyle/>
          <a:p>
            <a:pPr eaLnBrk="0" hangingPunct="0"/>
            <a:r>
              <a:rPr lang="en-US" sz="1600" b="1"/>
              <a:t>Lesson Four Covered the Following Topics:</a:t>
            </a:r>
          </a:p>
          <a:p>
            <a:pPr eaLnBrk="0" hangingPunct="0"/>
            <a:endParaRPr lang="en-US" sz="1600" b="1">
              <a:ea typeface="MS PGothic"/>
              <a:cs typeface="MS PGothic"/>
            </a:endParaRPr>
          </a:p>
        </p:txBody>
      </p:sp>
      <p:sp>
        <p:nvSpPr>
          <p:cNvPr id="151556"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7FE66129-7E26-4808-A234-F49A2483F57D}" type="slidenum">
              <a:rPr lang="en-US" sz="800" smtClean="0"/>
              <a:pPr/>
              <a:t>133</a:t>
            </a:fld>
            <a:endParaRPr lang="en-US" sz="800" smtClean="0"/>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9" name="Group 13"/>
          <p:cNvGraphicFramePr>
            <a:graphicFrameLocks noGrp="1"/>
          </p:cNvGraphicFramePr>
          <p:nvPr/>
        </p:nvGraphicFramePr>
        <p:xfrm>
          <a:off x="479425" y="1906588"/>
          <a:ext cx="6986588" cy="3928154"/>
        </p:xfrm>
        <a:graphic>
          <a:graphicData uri="http://schemas.openxmlformats.org/drawingml/2006/table">
            <a:tbl>
              <a:tblPr/>
              <a:tblGrid>
                <a:gridCol w="1439863"/>
                <a:gridCol w="5546725"/>
              </a:tblGrid>
              <a:tr h="468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Add New Audit</a:t>
                      </a:r>
                    </a:p>
                  </a:txBody>
                  <a:tcPr horzOverflow="overflow">
                    <a:lnL>
                      <a:noFill/>
                    </a:lnL>
                    <a:lnR>
                      <a:noFill/>
                    </a:lnR>
                    <a:lnT>
                      <a:noFill/>
                    </a:lnT>
                    <a:lnB>
                      <a:noFill/>
                    </a:lnB>
                    <a:lnTlToBr>
                      <a:noFill/>
                    </a:lnTlToBr>
                    <a:lnBlToTr>
                      <a:noFill/>
                    </a:lnBlToTr>
                    <a:noFill/>
                  </a:tcPr>
                </a:tc>
              </a:tr>
              <a:tr h="46911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Two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Plan</a:t>
                      </a:r>
                    </a:p>
                  </a:txBody>
                  <a:tcPr horzOverflow="overflow">
                    <a:lnL>
                      <a:noFill/>
                    </a:lnL>
                    <a:lnR>
                      <a:noFill/>
                    </a:lnR>
                    <a:lnT>
                      <a:noFill/>
                    </a:lnT>
                    <a:lnB>
                      <a:noFill/>
                    </a:lnB>
                    <a:lnTlToBr>
                      <a:noFill/>
                    </a:lnTlToBr>
                    <a:lnBlToTr>
                      <a:noFill/>
                    </a:lnBlToTr>
                    <a:noFill/>
                  </a:tcPr>
                </a:tc>
              </a:tr>
              <a:tr h="47237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Three</a:t>
                      </a:r>
                    </a:p>
                  </a:txBody>
                  <a:tcPr horzOverflow="overflow">
                    <a:lnL>
                      <a:noFill/>
                    </a:lnL>
                    <a:lnR>
                      <a:noFill/>
                    </a:lnR>
                    <a:lnT>
                      <a:noFill/>
                    </a:lnT>
                    <a:lnB>
                      <a:noFill/>
                    </a:lnB>
                    <a:lnTlToBr>
                      <a:noFill/>
                    </a:lnTlToBr>
                    <a:lnBlToTr>
                      <a:noFill/>
                    </a:lnBlToTr>
                    <a:noFill/>
                  </a:tcPr>
                </a:tc>
                <a:tc>
                  <a:txBody>
                    <a:bodyPr/>
                    <a:lstStyle/>
                    <a:p>
                      <a:r>
                        <a:rPr lang="en-US" sz="1600" b="0" dirty="0" smtClean="0"/>
                        <a:t>Resolve</a:t>
                      </a:r>
                      <a:endParaRPr lang="en-US" sz="1600" b="0" dirty="0"/>
                    </a:p>
                  </a:txBody>
                  <a:tcPr horzOverflow="overflow">
                    <a:lnL>
                      <a:noFill/>
                    </a:lnL>
                    <a:lnR>
                      <a:noFill/>
                    </a:lnR>
                    <a:lnT>
                      <a:noFill/>
                    </a:lnT>
                    <a:lnB>
                      <a:noFill/>
                    </a:lnB>
                    <a:lnTlToBr>
                      <a:noFill/>
                    </a:lnTlToBr>
                    <a:lnBlToTr>
                      <a:noFill/>
                    </a:lnBlToTr>
                    <a:noFill/>
                  </a:tcPr>
                </a:tc>
              </a:tr>
              <a:tr h="47662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Four</a:t>
                      </a:r>
                    </a:p>
                  </a:txBody>
                  <a:tcPr horzOverflow="overflow">
                    <a:lnL>
                      <a:noFill/>
                    </a:lnL>
                    <a:lnR>
                      <a:noFill/>
                    </a:lnR>
                    <a:lnT>
                      <a:noFill/>
                    </a:lnT>
                    <a:lnB>
                      <a:noFill/>
                    </a:lnB>
                    <a:lnTlToBr>
                      <a:noFill/>
                    </a:lnTlToBr>
                    <a:lnBlToTr>
                      <a:noFill/>
                    </a:lnBlToTr>
                    <a:noFill/>
                  </a:tcPr>
                </a:tc>
                <a:tc>
                  <a:txBody>
                    <a:bodyPr/>
                    <a:lstStyle/>
                    <a:p>
                      <a:r>
                        <a:rPr lang="en-US" sz="1600" b="0" dirty="0" smtClean="0"/>
                        <a:t>Disposition or Defer Layout</a:t>
                      </a:r>
                      <a:endParaRPr lang="en-US" sz="1600" b="0" dirty="0"/>
                    </a:p>
                  </a:txBody>
                  <a:tcPr horzOverflow="overflow">
                    <a:lnL>
                      <a:noFill/>
                    </a:lnL>
                    <a:lnR>
                      <a:noFill/>
                    </a:lnR>
                    <a:lnT>
                      <a:noFill/>
                    </a:lnT>
                    <a:lnB>
                      <a:noFill/>
                    </a:lnB>
                    <a:lnTlToBr>
                      <a:noFill/>
                    </a:lnTlToBr>
                    <a:lnBlToTr>
                      <a:noFill/>
                    </a:lnBlToTr>
                    <a:noFill/>
                  </a:tcPr>
                </a:tc>
              </a:tr>
              <a:tr h="5103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Five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Forward / Send Document</a:t>
                      </a:r>
                    </a:p>
                  </a:txBody>
                  <a:tcPr horzOverflow="overflow">
                    <a:lnL>
                      <a:noFill/>
                    </a:lnL>
                    <a:lnR>
                      <a:noFill/>
                    </a:lnR>
                    <a:lnT>
                      <a:noFill/>
                    </a:lnT>
                    <a:lnB>
                      <a:noFill/>
                    </a:lnB>
                    <a:lnTlToBr>
                      <a:noFill/>
                    </a:lnTlToBr>
                    <a:lnBlToTr>
                      <a:noFill/>
                    </a:lnBlToTr>
                    <a:noFill/>
                  </a:tcPr>
                </a:tc>
              </a:tr>
              <a:tr h="5103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Six</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Forwarded</a:t>
                      </a:r>
                    </a:p>
                  </a:txBody>
                  <a:tcPr horzOverflow="overflow">
                    <a:lnL>
                      <a:noFill/>
                    </a:lnL>
                    <a:lnR>
                      <a:noFill/>
                    </a:lnR>
                    <a:lnT>
                      <a:noFill/>
                    </a:lnT>
                    <a:lnB>
                      <a:noFill/>
                    </a:lnB>
                    <a:lnTlToBr>
                      <a:noFill/>
                    </a:lnTlToBr>
                    <a:lnBlToTr>
                      <a:noFill/>
                    </a:lnBlToTr>
                    <a:noFill/>
                  </a:tcPr>
                </a:tc>
              </a:tr>
              <a:tr h="5103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Seven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Correction by Monitors</a:t>
                      </a:r>
                    </a:p>
                  </a:txBody>
                  <a:tcPr horzOverflow="overflow">
                    <a:lnL>
                      <a:noFill/>
                    </a:lnL>
                    <a:lnR>
                      <a:noFill/>
                    </a:lnR>
                    <a:lnT>
                      <a:noFill/>
                    </a:lnT>
                    <a:lnB>
                      <a:noFill/>
                    </a:lnB>
                    <a:lnTlToBr>
                      <a:noFill/>
                    </a:lnTlToBr>
                    <a:lnBlToTr>
                      <a:noFill/>
                    </a:lnBlToTr>
                    <a:noFill/>
                  </a:tcPr>
                </a:tc>
              </a:tr>
              <a:tr h="5103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Eight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Take Over an Audit from the View Audit Follow-Up Screen</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1755775" y="320675"/>
            <a:ext cx="7388225" cy="695325"/>
          </a:xfrm>
        </p:spPr>
        <p:txBody>
          <a:bodyPr/>
          <a:lstStyle/>
          <a:p>
            <a:r>
              <a:rPr lang="en-US" smtClean="0"/>
              <a:t>Lesson Four – Review</a:t>
            </a:r>
          </a:p>
        </p:txBody>
      </p:sp>
      <p:sp>
        <p:nvSpPr>
          <p:cNvPr id="151555" name="TextBox 9"/>
          <p:cNvSpPr txBox="1">
            <a:spLocks noChangeArrowheads="1"/>
          </p:cNvSpPr>
          <p:nvPr/>
        </p:nvSpPr>
        <p:spPr bwMode="auto">
          <a:xfrm>
            <a:off x="128587" y="1277938"/>
            <a:ext cx="6250441" cy="584775"/>
          </a:xfrm>
          <a:prstGeom prst="rect">
            <a:avLst/>
          </a:prstGeom>
          <a:noFill/>
          <a:ln w="9525">
            <a:noFill/>
            <a:miter lim="800000"/>
            <a:headEnd/>
            <a:tailEnd/>
          </a:ln>
        </p:spPr>
        <p:txBody>
          <a:bodyPr wrap="square">
            <a:spAutoFit/>
          </a:bodyPr>
          <a:lstStyle/>
          <a:p>
            <a:pPr eaLnBrk="0" hangingPunct="0"/>
            <a:r>
              <a:rPr lang="en-US" sz="1600" b="1" dirty="0"/>
              <a:t>Lesson Four Covered the Following </a:t>
            </a:r>
            <a:r>
              <a:rPr lang="en-US" sz="1600" b="1" dirty="0" smtClean="0"/>
              <a:t>Topics (continued):</a:t>
            </a:r>
            <a:endParaRPr lang="en-US" sz="1600" b="1" dirty="0"/>
          </a:p>
          <a:p>
            <a:pPr eaLnBrk="0" hangingPunct="0"/>
            <a:endParaRPr lang="en-US" sz="1600" b="1" dirty="0">
              <a:ea typeface="MS PGothic"/>
              <a:cs typeface="MS PGothic"/>
            </a:endParaRPr>
          </a:p>
        </p:txBody>
      </p:sp>
      <p:sp>
        <p:nvSpPr>
          <p:cNvPr id="151556"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7FE66129-7E26-4808-A234-F49A2483F57D}" type="slidenum">
              <a:rPr lang="en-US" sz="800" smtClean="0"/>
              <a:pPr/>
              <a:t>134</a:t>
            </a:fld>
            <a:endParaRPr lang="en-US" sz="800" smtClean="0"/>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9" name="Group 13"/>
          <p:cNvGraphicFramePr>
            <a:graphicFrameLocks noGrp="1"/>
          </p:cNvGraphicFramePr>
          <p:nvPr/>
        </p:nvGraphicFramePr>
        <p:xfrm>
          <a:off x="479425" y="1906588"/>
          <a:ext cx="6986588" cy="2316480"/>
        </p:xfrm>
        <a:graphic>
          <a:graphicData uri="http://schemas.openxmlformats.org/drawingml/2006/table">
            <a:tbl>
              <a:tblPr/>
              <a:tblGrid>
                <a:gridCol w="1577975"/>
                <a:gridCol w="5408613"/>
              </a:tblGrid>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Nine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Update Remarks by CO and Monitors</a:t>
                      </a:r>
                    </a:p>
                  </a:txBody>
                  <a:tcPr horzOverflow="overflow">
                    <a:lnL>
                      <a:noFill/>
                    </a:lnL>
                    <a:lnR>
                      <a:noFill/>
                    </a:lnR>
                    <a:lnT>
                      <a:noFill/>
                    </a:lnT>
                    <a:lnB>
                      <a:noFill/>
                    </a:lnB>
                    <a:lnTlToBr>
                      <a:noFill/>
                    </a:lnTlToBr>
                    <a:lnBlToTr>
                      <a:noFill/>
                    </a:lnBlToTr>
                    <a:noFill/>
                  </a:tcPr>
                </a:tc>
              </a:tr>
              <a:tr h="34480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Ten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r>
                        <a:rPr lang="en-US" sz="1600" b="0" dirty="0" smtClean="0"/>
                        <a:t>Update Revised Target Date (CO and Monitors)</a:t>
                      </a:r>
                      <a:endParaRPr lang="en-US" sz="1600" b="0" dirty="0"/>
                    </a:p>
                  </a:txBody>
                  <a:tcPr horzOverflow="overflow">
                    <a:lnL>
                      <a:noFill/>
                    </a:lnL>
                    <a:lnR>
                      <a:noFill/>
                    </a:lnR>
                    <a:lnT>
                      <a:noFill/>
                    </a:lnT>
                    <a:lnB>
                      <a:noFill/>
                    </a:lnB>
                    <a:lnTlToBr>
                      <a:noFill/>
                    </a:lnTlToBr>
                    <a:lnBlToTr>
                      <a:noFill/>
                    </a:lnBlToTr>
                    <a:noFill/>
                  </a:tcPr>
                </a:tc>
              </a:tr>
              <a:tr h="28956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Eleven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r>
                        <a:rPr lang="en-US" sz="1600" b="0" dirty="0" smtClean="0"/>
                        <a:t>Deleting Audits</a:t>
                      </a:r>
                      <a:endParaRPr lang="en-US" sz="1600" b="0" dirty="0"/>
                    </a:p>
                  </a:txBody>
                  <a:tcPr horzOverflow="overflow">
                    <a:lnL>
                      <a:noFill/>
                    </a:lnL>
                    <a:lnR>
                      <a:noFill/>
                    </a:lnR>
                    <a:lnT>
                      <a:noFill/>
                    </a:lnT>
                    <a:lnB>
                      <a:noFill/>
                    </a:lnB>
                    <a:lnTlToBr>
                      <a:noFill/>
                    </a:lnTlToBr>
                    <a:lnBlToTr>
                      <a:noFill/>
                    </a:lnBlToTr>
                    <a:noFill/>
                  </a:tcPr>
                </a:tc>
              </a:tr>
              <a:tr h="42481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Twelve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Transferring an Audit </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1755775" y="320675"/>
            <a:ext cx="7388225" cy="695325"/>
          </a:xfrm>
        </p:spPr>
        <p:txBody>
          <a:bodyPr/>
          <a:lstStyle/>
          <a:p>
            <a:r>
              <a:rPr lang="en-US" smtClean="0"/>
              <a:t>Module Four – Review</a:t>
            </a:r>
          </a:p>
        </p:txBody>
      </p:sp>
      <p:sp>
        <p:nvSpPr>
          <p:cNvPr id="152579" name="TextBox 9"/>
          <p:cNvSpPr txBox="1">
            <a:spLocks noChangeArrowheads="1"/>
          </p:cNvSpPr>
          <p:nvPr/>
        </p:nvSpPr>
        <p:spPr bwMode="auto">
          <a:xfrm>
            <a:off x="128588" y="1420813"/>
            <a:ext cx="4813300" cy="581025"/>
          </a:xfrm>
          <a:prstGeom prst="rect">
            <a:avLst/>
          </a:prstGeom>
          <a:noFill/>
          <a:ln w="9525">
            <a:noFill/>
            <a:miter lim="800000"/>
            <a:headEnd/>
            <a:tailEnd/>
          </a:ln>
        </p:spPr>
        <p:txBody>
          <a:bodyPr>
            <a:spAutoFit/>
          </a:bodyPr>
          <a:lstStyle/>
          <a:p>
            <a:pPr eaLnBrk="0" hangingPunct="0"/>
            <a:r>
              <a:rPr lang="en-US" sz="1600" b="1"/>
              <a:t>Module Four Covered the Following Lessons:</a:t>
            </a:r>
          </a:p>
          <a:p>
            <a:pPr eaLnBrk="0" hangingPunct="0"/>
            <a:endParaRPr lang="en-US" sz="1600" b="1">
              <a:ea typeface="MS PGothic"/>
              <a:cs typeface="MS PGothic"/>
            </a:endParaRPr>
          </a:p>
        </p:txBody>
      </p:sp>
      <p:sp>
        <p:nvSpPr>
          <p:cNvPr id="152580"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2C329363-AD0B-49B4-920B-EC15E3858A0A}" type="slidenum">
              <a:rPr lang="en-US" sz="800" smtClean="0"/>
              <a:pPr/>
              <a:t>135</a:t>
            </a:fld>
            <a:endParaRPr lang="en-US" sz="800" smtClean="0"/>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7" name="Group 13"/>
          <p:cNvGraphicFramePr>
            <a:graphicFrameLocks noGrp="1"/>
          </p:cNvGraphicFramePr>
          <p:nvPr/>
        </p:nvGraphicFramePr>
        <p:xfrm>
          <a:off x="479425" y="2060575"/>
          <a:ext cx="6986588" cy="3659190"/>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Lesson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CAFU Pipeline</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Lesson Two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Working with Audit Records Overview</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Lesson Three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r>
                        <a:rPr lang="en-US" sz="1600" b="0" dirty="0" smtClean="0"/>
                        <a:t>Searching for Audits</a:t>
                      </a:r>
                      <a:endParaRPr lang="en-US" sz="1600" b="0" dirty="0"/>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Lesson Four</a:t>
                      </a:r>
                    </a:p>
                  </a:txBody>
                  <a:tcPr horzOverflow="overflow">
                    <a:lnL>
                      <a:noFill/>
                    </a:lnL>
                    <a:lnR>
                      <a:noFill/>
                    </a:lnR>
                    <a:lnT>
                      <a:noFill/>
                    </a:lnT>
                    <a:lnB>
                      <a:noFill/>
                    </a:lnB>
                    <a:lnTlToBr>
                      <a:noFill/>
                    </a:lnTlToBr>
                    <a:lnBlToTr>
                      <a:noFill/>
                    </a:lnBlToTr>
                    <a:noFill/>
                  </a:tcPr>
                </a:tc>
                <a:tc>
                  <a:txBody>
                    <a:bodyPr/>
                    <a:lstStyle/>
                    <a:p>
                      <a:r>
                        <a:rPr lang="en-US" sz="1600" b="0" dirty="0" smtClean="0"/>
                        <a:t>Add New Audit by Monitor</a:t>
                      </a:r>
                      <a:endParaRPr lang="en-US" sz="1600" b="0" dirty="0"/>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755775" y="330200"/>
            <a:ext cx="7683500" cy="695325"/>
          </a:xfrm>
        </p:spPr>
        <p:txBody>
          <a:bodyPr/>
          <a:lstStyle/>
          <a:p>
            <a:r>
              <a:rPr lang="en-US" smtClean="0"/>
              <a:t>Module Five – Milestones	</a:t>
            </a:r>
          </a:p>
        </p:txBody>
      </p:sp>
      <p:sp>
        <p:nvSpPr>
          <p:cNvPr id="153603" name="Slide Number Placeholder 4"/>
          <p:cNvSpPr>
            <a:spLocks noGrp="1"/>
          </p:cNvSpPr>
          <p:nvPr>
            <p:ph type="sldNum" sz="quarter" idx="10"/>
          </p:nvPr>
        </p:nvSpPr>
        <p:spPr bwMode="auto">
          <a:xfrm>
            <a:off x="7010400" y="6692900"/>
            <a:ext cx="2133600" cy="476250"/>
          </a:xfrm>
          <a:noFill/>
          <a:ln>
            <a:miter lim="800000"/>
            <a:headEnd/>
            <a:tailEnd/>
          </a:ln>
        </p:spPr>
        <p:txBody>
          <a:bodyPr vert="horz" wrap="square" lIns="91440" tIns="45720" rIns="91440" bIns="45720" numCol="1" anchor="t" anchorCtr="0" compatLnSpc="1">
            <a:prstTxWarp prst="textNoShape">
              <a:avLst/>
            </a:prstTxWarp>
          </a:bodyPr>
          <a:lstStyle/>
          <a:p>
            <a:fld id="{F42D2D99-8453-4934-974C-FF4575EC4101}" type="slidenum">
              <a:rPr lang="en-US" sz="800" smtClean="0"/>
              <a:pPr/>
              <a:t>136</a:t>
            </a:fld>
            <a:endParaRPr lang="en-US" sz="800" smtClean="0"/>
          </a:p>
        </p:txBody>
      </p:sp>
      <p:sp>
        <p:nvSpPr>
          <p:cNvPr id="153604"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algn="ctr" eaLnBrk="0" hangingPunct="0"/>
            <a:r>
              <a:rPr lang="en-US" sz="4000" b="1">
                <a:ea typeface="MS PGothic"/>
                <a:cs typeface="MS PGothic"/>
              </a:rPr>
              <a:t>Module Five </a:t>
            </a:r>
          </a:p>
          <a:p>
            <a:pPr algn="ctr" eaLnBrk="0" hangingPunct="0"/>
            <a:endParaRPr lang="en-US" sz="4000" b="1">
              <a:ea typeface="MS PGothic"/>
              <a:cs typeface="MS PGothic"/>
            </a:endParaRPr>
          </a:p>
          <a:p>
            <a:pPr algn="ctr" eaLnBrk="0" hangingPunct="0"/>
            <a:r>
              <a:rPr lang="en-US" sz="2400" b="1">
                <a:ea typeface="MS PGothic"/>
                <a:cs typeface="MS PGothic"/>
              </a:rPr>
              <a:t>Milestones</a:t>
            </a:r>
          </a:p>
          <a:p>
            <a:pPr eaLnBrk="0" hangingPunct="0"/>
            <a:endParaRPr lang="en-US" sz="2400" b="1">
              <a:ea typeface="MS PGothic"/>
              <a:cs typeface="MS PGothic"/>
            </a:endParaRPr>
          </a:p>
        </p:txBody>
      </p:sp>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755775" y="292100"/>
            <a:ext cx="7388225" cy="695325"/>
          </a:xfrm>
        </p:spPr>
        <p:txBody>
          <a:bodyPr/>
          <a:lstStyle/>
          <a:p>
            <a:r>
              <a:rPr lang="en-US" smtClean="0"/>
              <a:t>Module Five – Milestones</a:t>
            </a:r>
          </a:p>
        </p:txBody>
      </p:sp>
      <p:sp>
        <p:nvSpPr>
          <p:cNvPr id="10" name="TextBox 9"/>
          <p:cNvSpPr txBox="1"/>
          <p:nvPr/>
        </p:nvSpPr>
        <p:spPr>
          <a:xfrm>
            <a:off x="128588" y="1420813"/>
            <a:ext cx="4222750" cy="336550"/>
          </a:xfrm>
          <a:prstGeom prst="rect">
            <a:avLst/>
          </a:prstGeom>
          <a:noFill/>
        </p:spPr>
        <p:txBody>
          <a:bodyPr>
            <a:spAutoFit/>
          </a:bodyPr>
          <a:lstStyle/>
          <a:p>
            <a:pPr eaLnBrk="0" fontAlgn="auto" hangingPunct="0">
              <a:spcBef>
                <a:spcPts val="0"/>
              </a:spcBef>
              <a:spcAft>
                <a:spcPts val="0"/>
              </a:spcAft>
              <a:defRPr/>
            </a:pPr>
            <a:r>
              <a:rPr lang="en-US" sz="1600" b="1" dirty="0">
                <a:latin typeface="+mj-lt"/>
              </a:rPr>
              <a:t>Module Five Lesson</a:t>
            </a:r>
          </a:p>
        </p:txBody>
      </p:sp>
      <p:graphicFrame>
        <p:nvGraphicFramePr>
          <p:cNvPr id="7" name="Table 6"/>
          <p:cNvGraphicFramePr>
            <a:graphicFrameLocks noGrp="1"/>
          </p:cNvGraphicFramePr>
          <p:nvPr/>
        </p:nvGraphicFramePr>
        <p:xfrm>
          <a:off x="479425" y="2060575"/>
          <a:ext cx="6986588" cy="731838"/>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Lesson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Milestones Overview</a:t>
                      </a:r>
                    </a:p>
                  </a:txBody>
                  <a:tcPr horzOverflow="overflow">
                    <a:lnL>
                      <a:noFill/>
                    </a:lnL>
                    <a:lnR>
                      <a:noFill/>
                    </a:lnR>
                    <a:lnT>
                      <a:noFill/>
                    </a:lnT>
                    <a:lnB>
                      <a:noFill/>
                    </a:lnB>
                    <a:lnTlToBr>
                      <a:noFill/>
                    </a:lnTlToBr>
                    <a:lnBlToTr>
                      <a:noFill/>
                    </a:lnBlToTr>
                    <a:noFill/>
                  </a:tcPr>
                </a:tc>
              </a:tr>
            </a:tbl>
          </a:graphicData>
        </a:graphic>
      </p:graphicFrame>
      <p:sp>
        <p:nvSpPr>
          <p:cNvPr id="9" name="Rectangle 8">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4632"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9155C4C0-FA01-45C6-B8CB-44AF08D535D3}" type="slidenum">
              <a:rPr lang="en-US" sz="800" smtClean="0"/>
              <a:pPr/>
              <a:t>137</a:t>
            </a:fld>
            <a:endParaRPr lang="en-US" sz="800" smtClean="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755775" y="292100"/>
            <a:ext cx="7388225" cy="695325"/>
          </a:xfrm>
        </p:spPr>
        <p:txBody>
          <a:bodyPr/>
          <a:lstStyle/>
          <a:p>
            <a:r>
              <a:rPr lang="en-US" smtClean="0"/>
              <a:t>Lesson One – Milestone Overview</a:t>
            </a:r>
          </a:p>
        </p:txBody>
      </p:sp>
      <p:sp>
        <p:nvSpPr>
          <p:cNvPr id="155651"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95FE1B4C-4A29-4FE5-B3FD-C1EB6AEC6834}" type="slidenum">
              <a:rPr lang="en-US" sz="800" smtClean="0"/>
              <a:pPr/>
              <a:t>138</a:t>
            </a:fld>
            <a:endParaRPr lang="en-US" sz="800" smtClean="0"/>
          </a:p>
        </p:txBody>
      </p:sp>
      <p:sp>
        <p:nvSpPr>
          <p:cNvPr id="155652" name="Rectangle 2"/>
          <p:cNvSpPr txBox="1">
            <a:spLocks noChangeArrowheads="1"/>
          </p:cNvSpPr>
          <p:nvPr/>
        </p:nvSpPr>
        <p:spPr bwMode="auto">
          <a:xfrm>
            <a:off x="1016000" y="2692400"/>
            <a:ext cx="6946900" cy="695325"/>
          </a:xfrm>
          <a:prstGeom prst="rect">
            <a:avLst/>
          </a:prstGeom>
          <a:noFill/>
          <a:ln w="9525">
            <a:noFill/>
            <a:miter lim="800000"/>
            <a:headEnd/>
            <a:tailEnd/>
          </a:ln>
        </p:spPr>
        <p:txBody>
          <a:bodyPr anchor="ctr"/>
          <a:lstStyle/>
          <a:p>
            <a:pPr algn="ctr" eaLnBrk="0" hangingPunct="0"/>
            <a:r>
              <a:rPr lang="en-US" sz="4000" b="1"/>
              <a:t>Lesson One</a:t>
            </a:r>
          </a:p>
          <a:p>
            <a:pPr algn="ctr" eaLnBrk="0" hangingPunct="0"/>
            <a:endParaRPr lang="en-US" sz="4000" b="1"/>
          </a:p>
          <a:p>
            <a:pPr algn="ctr" eaLnBrk="0" hangingPunct="0"/>
            <a:r>
              <a:rPr lang="en-US" sz="2400" b="1"/>
              <a:t>Milestones Overview</a:t>
            </a:r>
          </a:p>
          <a:p>
            <a:pPr eaLnBrk="0" hangingPunct="0"/>
            <a:endParaRPr lang="en-US" b="1"/>
          </a:p>
        </p:txBody>
      </p:sp>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755775" y="292100"/>
            <a:ext cx="7388225" cy="695325"/>
          </a:xfrm>
        </p:spPr>
        <p:txBody>
          <a:bodyPr/>
          <a:lstStyle/>
          <a:p>
            <a:r>
              <a:rPr lang="en-US" smtClean="0"/>
              <a:t>Lesson One – Topics</a:t>
            </a:r>
          </a:p>
        </p:txBody>
      </p:sp>
      <p:sp>
        <p:nvSpPr>
          <p:cNvPr id="156675"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9CEBB3B2-9F7F-4CE1-AF64-231546A5ADC9}" type="slidenum">
              <a:rPr lang="en-US" sz="800" smtClean="0"/>
              <a:pPr/>
              <a:t>139</a:t>
            </a:fld>
            <a:endParaRPr lang="en-US" sz="800" smtClean="0"/>
          </a:p>
        </p:txBody>
      </p:sp>
      <p:sp>
        <p:nvSpPr>
          <p:cNvPr id="156676" name="TextBox 9"/>
          <p:cNvSpPr txBox="1">
            <a:spLocks noChangeArrowheads="1"/>
          </p:cNvSpPr>
          <p:nvPr/>
        </p:nvSpPr>
        <p:spPr bwMode="auto">
          <a:xfrm>
            <a:off x="128588" y="1420813"/>
            <a:ext cx="4222750" cy="336550"/>
          </a:xfrm>
          <a:prstGeom prst="rect">
            <a:avLst/>
          </a:prstGeom>
          <a:noFill/>
          <a:ln w="9525">
            <a:noFill/>
            <a:miter lim="800000"/>
            <a:headEnd/>
            <a:tailEnd/>
          </a:ln>
        </p:spPr>
        <p:txBody>
          <a:bodyPr>
            <a:spAutoFit/>
          </a:bodyPr>
          <a:lstStyle/>
          <a:p>
            <a:pPr eaLnBrk="0" hangingPunct="0">
              <a:tabLst>
                <a:tab pos="3086100" algn="l"/>
              </a:tabLst>
            </a:pPr>
            <a:r>
              <a:rPr lang="en-US" sz="1600" b="1">
                <a:ea typeface="MS PGothic"/>
                <a:cs typeface="MS PGothic"/>
              </a:rPr>
              <a:t>Lesson One Topics</a:t>
            </a:r>
          </a:p>
        </p:txBody>
      </p:sp>
      <p:graphicFrame>
        <p:nvGraphicFramePr>
          <p:cNvPr id="7181" name="Group 13"/>
          <p:cNvGraphicFramePr>
            <a:graphicFrameLocks noGrp="1"/>
          </p:cNvGraphicFramePr>
          <p:nvPr/>
        </p:nvGraphicFramePr>
        <p:xfrm>
          <a:off x="479425" y="2060575"/>
          <a:ext cx="6986588" cy="2927352"/>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Milestones Overview</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Two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Adding Milestones</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Three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r>
                        <a:rPr lang="en-US" sz="1600" b="0" dirty="0" smtClean="0"/>
                        <a:t>Updating and Deleting Milestones</a:t>
                      </a:r>
                      <a:endParaRPr lang="en-US" sz="1600" b="0" dirty="0"/>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Four</a:t>
                      </a:r>
                    </a:p>
                  </a:txBody>
                  <a:tcPr horzOverflow="overflow">
                    <a:lnL>
                      <a:noFill/>
                    </a:lnL>
                    <a:lnR>
                      <a:noFill/>
                    </a:lnR>
                    <a:lnT>
                      <a:noFill/>
                    </a:lnT>
                    <a:lnB>
                      <a:noFill/>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Viewing Milestones from View Audit Follow-Up Screen</a:t>
                      </a:r>
                    </a:p>
                    <a:p>
                      <a:endParaRPr lang="en-US" sz="1600" b="0" dirty="0"/>
                    </a:p>
                  </a:txBody>
                  <a:tcPr horzOverflow="overflow">
                    <a:lnL>
                      <a:noFill/>
                    </a:lnL>
                    <a:lnR>
                      <a:noFill/>
                    </a:lnR>
                    <a:lnT>
                      <a:noFill/>
                    </a:lnT>
                    <a:lnB>
                      <a:noFill/>
                    </a:lnB>
                    <a:lnTlToBr>
                      <a:noFill/>
                    </a:lnTlToBr>
                    <a:lnBlToTr>
                      <a:noFill/>
                    </a:lnBlToTr>
                    <a:noFill/>
                  </a:tcPr>
                </a:tc>
              </a:tr>
            </a:tbl>
          </a:graphicData>
        </a:graphic>
      </p:graphicFrame>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228600" y="1447800"/>
            <a:ext cx="8402638" cy="4849813"/>
          </a:xfrm>
        </p:spPr>
        <p:txBody>
          <a:bodyPr/>
          <a:lstStyle/>
          <a:p>
            <a:pPr>
              <a:buFont typeface="Arial" pitchFamily="34" charset="0"/>
              <a:buChar char="•"/>
            </a:pPr>
            <a:r>
              <a:rPr lang="en-US" sz="1600" b="0" dirty="0" smtClean="0"/>
              <a:t>DCMA is responsible for compliance with </a:t>
            </a:r>
            <a:r>
              <a:rPr lang="en-US" sz="1600" b="0" dirty="0" err="1" smtClean="0"/>
              <a:t>DoD</a:t>
            </a:r>
            <a:r>
              <a:rPr lang="en-US" sz="1600" b="0" dirty="0" smtClean="0"/>
              <a:t> Instruction (</a:t>
            </a:r>
            <a:r>
              <a:rPr lang="en-US" sz="1600" b="0" dirty="0" err="1" smtClean="0"/>
              <a:t>DoD</a:t>
            </a:r>
            <a:r>
              <a:rPr lang="en-US" sz="1600" b="0" dirty="0" smtClean="0"/>
              <a:t> I) 7640.02 (previously Directive 7640.2) which requires that all audit reports be tracked. In addition, DCMA is responsible for reporting to the </a:t>
            </a:r>
            <a:r>
              <a:rPr lang="en-US" sz="1600" b="0" dirty="0" err="1" smtClean="0"/>
              <a:t>DoD</a:t>
            </a:r>
            <a:r>
              <a:rPr lang="en-US" sz="1600" b="0" dirty="0" smtClean="0"/>
              <a:t> IG the status of those contracts (semi-annually) which are deemed reportable by the directive. The reportable audits are closely monitored to ensure that the status has the most current information and the audit reports are progressing through all the milestones stated in </a:t>
            </a:r>
            <a:r>
              <a:rPr lang="en-US" sz="1600" b="0" dirty="0" err="1" smtClean="0"/>
              <a:t>DoD</a:t>
            </a:r>
            <a:r>
              <a:rPr lang="en-US" sz="1600" b="0" dirty="0" smtClean="0"/>
              <a:t> I 7640.02</a:t>
            </a:r>
          </a:p>
          <a:p>
            <a:pPr>
              <a:buNone/>
            </a:pPr>
            <a:endParaRPr lang="en-US" sz="1600" b="0" dirty="0" smtClean="0"/>
          </a:p>
          <a:p>
            <a:pPr>
              <a:buFont typeface="Arial" pitchFamily="34" charset="0"/>
              <a:buChar char="•"/>
            </a:pPr>
            <a:r>
              <a:rPr lang="en-US" sz="1600" b="0" dirty="0" err="1" smtClean="0"/>
              <a:t>DoD</a:t>
            </a:r>
            <a:r>
              <a:rPr lang="en-US" sz="1600" b="0" dirty="0" smtClean="0"/>
              <a:t> I 7640.02 was modified and now requires users to capture detailed information on interest</a:t>
            </a:r>
            <a:r>
              <a:rPr lang="en-US" sz="1600" b="0" dirty="0" smtClean="0">
                <a:solidFill>
                  <a:srgbClr val="FF0000"/>
                </a:solidFill>
              </a:rPr>
              <a:t> </a:t>
            </a:r>
            <a:r>
              <a:rPr lang="en-US" sz="1600" b="0" dirty="0" smtClean="0"/>
              <a:t>and penalties</a:t>
            </a:r>
          </a:p>
          <a:p>
            <a:pPr>
              <a:buNone/>
            </a:pPr>
            <a:endParaRPr lang="en-US" sz="1600" b="0" dirty="0" smtClean="0"/>
          </a:p>
          <a:p>
            <a:pPr>
              <a:buFont typeface="Arial" pitchFamily="34" charset="0"/>
              <a:buChar char="•"/>
            </a:pPr>
            <a:r>
              <a:rPr lang="en-US" sz="1600" b="0" dirty="0" smtClean="0"/>
              <a:t>Administrators and users of the system have identified changes and additional functionality needed in the system.</a:t>
            </a:r>
          </a:p>
          <a:p>
            <a:pPr>
              <a:buFontTx/>
              <a:buNone/>
            </a:pPr>
            <a:endParaRPr lang="en-US" dirty="0" smtClean="0"/>
          </a:p>
        </p:txBody>
      </p:sp>
      <p:sp>
        <p:nvSpPr>
          <p:cNvPr id="26628"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1BAFBF4B-9F52-4CDB-8C5E-B21C891D81A0}" type="slidenum">
              <a:rPr lang="en-US" sz="800" smtClean="0"/>
              <a:pPr/>
              <a:t>14</a:t>
            </a:fld>
            <a:endParaRPr lang="en-US" sz="800" smtClean="0"/>
          </a:p>
        </p:txBody>
      </p:sp>
      <p:sp>
        <p:nvSpPr>
          <p:cNvPr id="5" name="Rectangle 4">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8" name="Rectangle 2"/>
          <p:cNvSpPr>
            <a:spLocks noGrp="1" noChangeArrowheads="1"/>
          </p:cNvSpPr>
          <p:nvPr>
            <p:ph type="title"/>
          </p:nvPr>
        </p:nvSpPr>
        <p:spPr>
          <a:xfrm>
            <a:off x="1755775" y="292100"/>
            <a:ext cx="7388225" cy="695325"/>
          </a:xfrm>
        </p:spPr>
        <p:txBody>
          <a:bodyPr/>
          <a:lstStyle/>
          <a:p>
            <a:r>
              <a:rPr lang="en-US" dirty="0" smtClean="0"/>
              <a:t>Lesson One – Overview of CAFU 3.5</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1755775" y="282575"/>
            <a:ext cx="6092825" cy="717550"/>
          </a:xfrm>
        </p:spPr>
        <p:txBody>
          <a:bodyPr/>
          <a:lstStyle/>
          <a:p>
            <a:r>
              <a:rPr lang="en-US" smtClean="0"/>
              <a:t>Topic One – Milestones Overview</a:t>
            </a:r>
          </a:p>
        </p:txBody>
      </p:sp>
      <p:sp>
        <p:nvSpPr>
          <p:cNvPr id="12291" name="Rectangle 3"/>
          <p:cNvSpPr>
            <a:spLocks noGrp="1" noChangeArrowheads="1"/>
          </p:cNvSpPr>
          <p:nvPr>
            <p:ph type="body" idx="4294967295"/>
          </p:nvPr>
        </p:nvSpPr>
        <p:spPr>
          <a:xfrm>
            <a:off x="279400" y="1220788"/>
            <a:ext cx="8216900" cy="2034041"/>
          </a:xfrm>
        </p:spPr>
        <p:txBody>
          <a:bodyPr/>
          <a:lstStyle/>
          <a:p>
            <a:pPr marL="0" indent="0">
              <a:lnSpc>
                <a:spcPct val="150000"/>
              </a:lnSpc>
              <a:buFontTx/>
              <a:buNone/>
              <a:defRPr/>
            </a:pPr>
            <a:r>
              <a:rPr lang="en-US" sz="1600" dirty="0" smtClean="0"/>
              <a:t>Milestones Overview</a:t>
            </a:r>
          </a:p>
          <a:p>
            <a:pPr marL="0" indent="0">
              <a:buFontTx/>
              <a:buNone/>
              <a:defRPr/>
            </a:pPr>
            <a:endParaRPr lang="en-US" sz="300" b="0" dirty="0" smtClean="0"/>
          </a:p>
          <a:p>
            <a:pPr lvl="1">
              <a:lnSpc>
                <a:spcPct val="100000"/>
              </a:lnSpc>
              <a:buFontTx/>
              <a:buNone/>
              <a:defRPr/>
            </a:pPr>
            <a:r>
              <a:rPr lang="en-US" sz="1200" b="0" dirty="0" smtClean="0">
                <a:cs typeface="Arial" pitchFamily="34" charset="0"/>
              </a:rPr>
              <a:t>	</a:t>
            </a:r>
            <a:r>
              <a:rPr lang="en-US" sz="1600" b="0" dirty="0" smtClean="0">
                <a:cs typeface="Arial" pitchFamily="34" charset="0"/>
              </a:rPr>
              <a:t>Milestones are intermediate steps in the Follow-Up process associated with an audit. This feature is provided in CAFU to help COs set intermediate goals with target dates,  remarks, actual, and revised dates. Monitors can view the milestones attached to audits from the View Audit Follow-Up page. The milestone feature can help the workgroup manage the audits more effectively and improve performance. </a:t>
            </a:r>
            <a:endParaRPr lang="en-US" sz="1600" b="0" dirty="0" smtClean="0"/>
          </a:p>
        </p:txBody>
      </p:sp>
      <p:sp>
        <p:nvSpPr>
          <p:cNvPr id="157700"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1EDEFEDC-E098-4380-8696-040452AA6C62}" type="slidenum">
              <a:rPr lang="en-US" sz="800" smtClean="0"/>
              <a:pPr/>
              <a:t>140</a:t>
            </a:fld>
            <a:endParaRPr lang="en-US" sz="80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1755775" y="282575"/>
            <a:ext cx="7388225" cy="717550"/>
          </a:xfrm>
        </p:spPr>
        <p:txBody>
          <a:bodyPr/>
          <a:lstStyle/>
          <a:p>
            <a:r>
              <a:rPr lang="en-US" smtClean="0"/>
              <a:t>Topic One – Milestones Overview</a:t>
            </a:r>
          </a:p>
        </p:txBody>
      </p:sp>
      <p:sp>
        <p:nvSpPr>
          <p:cNvPr id="158723" name="TextBox 11"/>
          <p:cNvSpPr txBox="1">
            <a:spLocks noChangeArrowheads="1"/>
          </p:cNvSpPr>
          <p:nvPr/>
        </p:nvSpPr>
        <p:spPr bwMode="auto">
          <a:xfrm>
            <a:off x="4850493" y="4104237"/>
            <a:ext cx="37846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5.1.1.2: </a:t>
            </a:r>
            <a:r>
              <a:rPr lang="en-US" sz="800" dirty="0">
                <a:ea typeface="MS PGothic"/>
                <a:cs typeface="MS PGothic"/>
              </a:rPr>
              <a:t>View Audit Follow-Up screen / update milestones link</a:t>
            </a:r>
          </a:p>
        </p:txBody>
      </p:sp>
      <p:sp>
        <p:nvSpPr>
          <p:cNvPr id="158724"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5A9535F6-0290-4974-A256-80B3CD057953}" type="slidenum">
              <a:rPr lang="en-US" sz="800">
                <a:solidFill>
                  <a:schemeClr val="bg1"/>
                </a:solidFill>
              </a:rPr>
              <a:pPr algn="r"/>
              <a:t>141</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279400" y="1220788"/>
            <a:ext cx="8216900" cy="430212"/>
          </a:xfrm>
          <a:prstGeom prst="rect">
            <a:avLst/>
          </a:prstGeom>
          <a:noFill/>
          <a:ln w="9525">
            <a:noFill/>
            <a:miter lim="800000"/>
            <a:headEnd/>
            <a:tailEnd/>
          </a:ln>
        </p:spPr>
        <p:txBody>
          <a:bodyPr/>
          <a:lstStyle/>
          <a:p>
            <a:pPr>
              <a:defRPr/>
            </a:pPr>
            <a:r>
              <a:rPr lang="en-US" sz="1600" b="1" kern="0" dirty="0"/>
              <a:t>Milestones Overview continued</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158727" name="Text Box 18"/>
          <p:cNvSpPr txBox="1">
            <a:spLocks noChangeArrowheads="1"/>
          </p:cNvSpPr>
          <p:nvPr/>
        </p:nvSpPr>
        <p:spPr bwMode="auto">
          <a:xfrm>
            <a:off x="323850" y="1581150"/>
            <a:ext cx="2993508" cy="830997"/>
          </a:xfrm>
          <a:prstGeom prst="rect">
            <a:avLst/>
          </a:prstGeom>
          <a:noFill/>
          <a:ln w="9525">
            <a:noFill/>
            <a:miter lim="800000"/>
            <a:headEnd/>
            <a:tailEnd/>
          </a:ln>
        </p:spPr>
        <p:txBody>
          <a:bodyPr wrap="square">
            <a:spAutoFit/>
          </a:bodyPr>
          <a:lstStyle/>
          <a:p>
            <a:r>
              <a:rPr lang="en-US" sz="1200" dirty="0">
                <a:cs typeface="Arial" pitchFamily="34" charset="0"/>
              </a:rPr>
              <a:t>The following </a:t>
            </a:r>
            <a:r>
              <a:rPr lang="en-US" sz="1200" dirty="0" smtClean="0">
                <a:cs typeface="Arial" pitchFamily="34" charset="0"/>
              </a:rPr>
              <a:t>table (Graphic 5.1.1.1) shows </a:t>
            </a:r>
            <a:r>
              <a:rPr lang="en-US" sz="1200" dirty="0">
                <a:cs typeface="Arial" pitchFamily="34" charset="0"/>
              </a:rPr>
              <a:t>the available milestones along with the pipeline position </a:t>
            </a:r>
            <a:r>
              <a:rPr lang="en-US" sz="1200" dirty="0" smtClean="0">
                <a:cs typeface="Arial" pitchFamily="34" charset="0"/>
              </a:rPr>
              <a:t>in which </a:t>
            </a:r>
            <a:r>
              <a:rPr lang="en-US" sz="1200" dirty="0">
                <a:cs typeface="Arial" pitchFamily="34" charset="0"/>
              </a:rPr>
              <a:t>it can be </a:t>
            </a:r>
            <a:r>
              <a:rPr lang="en-US" sz="1200" dirty="0" smtClean="0">
                <a:cs typeface="Arial" pitchFamily="34" charset="0"/>
              </a:rPr>
              <a:t>used. </a:t>
            </a:r>
            <a:endParaRPr lang="en-US" sz="1200" dirty="0">
              <a:solidFill>
                <a:srgbClr val="000000"/>
              </a:solidFill>
            </a:endParaRPr>
          </a:p>
        </p:txBody>
      </p:sp>
      <p:sp>
        <p:nvSpPr>
          <p:cNvPr id="158728" name="TextBox 11"/>
          <p:cNvSpPr txBox="1">
            <a:spLocks noChangeArrowheads="1"/>
          </p:cNvSpPr>
          <p:nvPr/>
        </p:nvSpPr>
        <p:spPr bwMode="auto">
          <a:xfrm>
            <a:off x="5216525" y="3400573"/>
            <a:ext cx="2933700" cy="215444"/>
          </a:xfrm>
          <a:prstGeom prst="rect">
            <a:avLst/>
          </a:prstGeom>
          <a:noFill/>
          <a:ln w="9525">
            <a:noFill/>
            <a:miter lim="800000"/>
            <a:headEnd/>
            <a:tailEnd/>
          </a:ln>
        </p:spPr>
        <p:txBody>
          <a:bodyPr>
            <a:spAutoFit/>
          </a:bodyPr>
          <a:lstStyle/>
          <a:p>
            <a:r>
              <a:rPr lang="en-US" sz="800" dirty="0" smtClean="0">
                <a:ea typeface="MS PGothic"/>
                <a:cs typeface="MS PGothic"/>
              </a:rPr>
              <a:t>Graphic 5.1.1.1:  </a:t>
            </a:r>
            <a:r>
              <a:rPr lang="en-US" sz="800" dirty="0">
                <a:ea typeface="MS PGothic"/>
                <a:cs typeface="MS PGothic"/>
              </a:rPr>
              <a:t>Milestone and Pipeline </a:t>
            </a:r>
            <a:r>
              <a:rPr lang="en-US" sz="800" dirty="0" smtClean="0">
                <a:ea typeface="MS PGothic"/>
                <a:cs typeface="MS PGothic"/>
              </a:rPr>
              <a:t>Position Chart </a:t>
            </a:r>
            <a:endParaRPr lang="en-US" sz="800" dirty="0">
              <a:ea typeface="MS PGothic"/>
              <a:cs typeface="MS PGothic"/>
            </a:endParaRPr>
          </a:p>
        </p:txBody>
      </p:sp>
      <p:graphicFrame>
        <p:nvGraphicFramePr>
          <p:cNvPr id="12" name="Table 11"/>
          <p:cNvGraphicFramePr>
            <a:graphicFrameLocks noGrp="1"/>
          </p:cNvGraphicFramePr>
          <p:nvPr/>
        </p:nvGraphicFramePr>
        <p:xfrm>
          <a:off x="4625384" y="1186971"/>
          <a:ext cx="4191000" cy="2143125"/>
        </p:xfrm>
        <a:graphic>
          <a:graphicData uri="http://schemas.openxmlformats.org/drawingml/2006/table">
            <a:tbl>
              <a:tblPr/>
              <a:tblGrid>
                <a:gridCol w="2905125"/>
                <a:gridCol w="1285875"/>
              </a:tblGrid>
              <a:tr h="266700">
                <a:tc>
                  <a:txBody>
                    <a:bodyPr/>
                    <a:lstStyle/>
                    <a:p>
                      <a:pPr marL="0" marR="0">
                        <a:spcBef>
                          <a:spcPts val="0"/>
                        </a:spcBef>
                        <a:spcAft>
                          <a:spcPts val="0"/>
                        </a:spcAft>
                      </a:pPr>
                      <a:r>
                        <a:rPr lang="en-US" sz="1150" b="1" dirty="0">
                          <a:solidFill>
                            <a:srgbClr val="FFFFFF"/>
                          </a:solidFill>
                          <a:latin typeface="NLOMIJ+Tahoma"/>
                          <a:ea typeface="Times New Roman"/>
                          <a:cs typeface="NLOMIJ+Tahoma"/>
                        </a:rPr>
                        <a:t>Milestone </a:t>
                      </a:r>
                      <a:endParaRPr lang="en-US" sz="1200" dirty="0">
                        <a:solidFill>
                          <a:srgbClr val="000000"/>
                        </a:solidFill>
                        <a:latin typeface="NLHKIK+Arial,Bold"/>
                        <a:ea typeface="Times New Roman"/>
                        <a:cs typeface="NLHKIK+Arial,Bold"/>
                      </a:endParaRPr>
                    </a:p>
                  </a:txBody>
                  <a:tcPr marL="68580" marR="68580" marT="0" marB="0" anchor="b">
                    <a:lnL w="19050" cap="flat" cmpd="sng" algn="ctr">
                      <a:solidFill>
                        <a:srgbClr val="7E7E7E"/>
                      </a:solidFill>
                      <a:prstDash val="solid"/>
                      <a:round/>
                      <a:headEnd type="none" w="med" len="med"/>
                      <a:tailEnd type="none" w="med" len="med"/>
                    </a:lnL>
                    <a:lnR w="1905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9050" cap="flat" cmpd="sng" algn="ctr">
                      <a:solidFill>
                        <a:srgbClr val="7E7E7E"/>
                      </a:solidFill>
                      <a:prstDash val="solid"/>
                      <a:round/>
                      <a:headEnd type="none" w="med" len="med"/>
                      <a:tailEnd type="none" w="med" len="med"/>
                    </a:lnB>
                    <a:solidFill>
                      <a:srgbClr val="000080"/>
                    </a:solidFill>
                  </a:tcPr>
                </a:tc>
                <a:tc>
                  <a:txBody>
                    <a:bodyPr/>
                    <a:lstStyle/>
                    <a:p>
                      <a:pPr marL="0" marR="0">
                        <a:spcBef>
                          <a:spcPts val="0"/>
                        </a:spcBef>
                        <a:spcAft>
                          <a:spcPts val="0"/>
                        </a:spcAft>
                      </a:pPr>
                      <a:r>
                        <a:rPr lang="en-US" sz="1150" b="1" dirty="0">
                          <a:solidFill>
                            <a:srgbClr val="FFFFFF"/>
                          </a:solidFill>
                          <a:latin typeface="NLOMIJ+Tahoma"/>
                          <a:ea typeface="Times New Roman"/>
                          <a:cs typeface="NLOMIJ+Tahoma"/>
                        </a:rPr>
                        <a:t>Pipeline Position </a:t>
                      </a:r>
                      <a:endParaRPr lang="en-US" sz="1200" dirty="0">
                        <a:solidFill>
                          <a:srgbClr val="000000"/>
                        </a:solidFill>
                        <a:latin typeface="NLHKIK+Arial,Bold"/>
                        <a:ea typeface="Times New Roman"/>
                        <a:cs typeface="NLHKIK+Arial,Bold"/>
                      </a:endParaRPr>
                    </a:p>
                  </a:txBody>
                  <a:tcPr marL="68580" marR="68580" marT="0" marB="0" anchor="b">
                    <a:lnL w="1905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2700" cap="flat" cmpd="sng" algn="ctr">
                      <a:solidFill>
                        <a:srgbClr val="7E7E7E"/>
                      </a:solidFill>
                      <a:prstDash val="solid"/>
                      <a:round/>
                      <a:headEnd type="none" w="med" len="med"/>
                      <a:tailEnd type="none" w="med" len="med"/>
                    </a:lnT>
                    <a:lnB w="19050" cap="flat" cmpd="sng" algn="ctr">
                      <a:solidFill>
                        <a:srgbClr val="7E7E7E"/>
                      </a:solidFill>
                      <a:prstDash val="solid"/>
                      <a:round/>
                      <a:headEnd type="none" w="med" len="med"/>
                      <a:tailEnd type="none" w="med" len="med"/>
                    </a:lnB>
                    <a:solidFill>
                      <a:srgbClr val="000080"/>
                    </a:solidFill>
                  </a:tcPr>
                </a:tc>
              </a:tr>
              <a:tr h="255270">
                <a:tc>
                  <a:txBody>
                    <a:bodyPr/>
                    <a:lstStyle/>
                    <a:p>
                      <a:pPr marL="0" marR="0">
                        <a:spcBef>
                          <a:spcPts val="0"/>
                        </a:spcBef>
                        <a:spcAft>
                          <a:spcPts val="0"/>
                        </a:spcAft>
                      </a:pPr>
                      <a:r>
                        <a:rPr lang="en-US" sz="1150" dirty="0">
                          <a:solidFill>
                            <a:srgbClr val="000000"/>
                          </a:solidFill>
                          <a:latin typeface="NLOMJL+Tahoma"/>
                          <a:ea typeface="Times New Roman"/>
                          <a:cs typeface="NLOMJL+Tahoma"/>
                        </a:rPr>
                        <a:t>Request legal review </a:t>
                      </a:r>
                      <a:endParaRPr lang="en-US" sz="1200" dirty="0">
                        <a:solidFill>
                          <a:srgbClr val="000000"/>
                        </a:solidFill>
                        <a:latin typeface="NLHKIK+Arial,Bold"/>
                        <a:ea typeface="Times New Roman"/>
                        <a:cs typeface="NLHKIK+Arial,Bold"/>
                      </a:endParaRPr>
                    </a:p>
                  </a:txBody>
                  <a:tcPr marL="68580" marR="68580" marT="0" marB="0" anchor="b">
                    <a:lnL w="19050" cap="flat" cmpd="sng" algn="ctr">
                      <a:solidFill>
                        <a:srgbClr val="7E7E7E"/>
                      </a:solidFill>
                      <a:prstDash val="solid"/>
                      <a:round/>
                      <a:headEnd type="none" w="med" len="med"/>
                      <a:tailEnd type="none" w="med" len="med"/>
                    </a:lnL>
                    <a:lnR w="19050" cap="flat" cmpd="sng" algn="ctr">
                      <a:solidFill>
                        <a:srgbClr val="7E7E7E"/>
                      </a:solidFill>
                      <a:prstDash val="solid"/>
                      <a:round/>
                      <a:headEnd type="none" w="med" len="med"/>
                      <a:tailEnd type="none" w="med" len="med"/>
                    </a:lnR>
                    <a:lnT w="19050" cap="flat" cmpd="sng" algn="ctr">
                      <a:solidFill>
                        <a:srgbClr val="7E7E7E"/>
                      </a:solidFill>
                      <a:prstDash val="solid"/>
                      <a:round/>
                      <a:headEnd type="none" w="med" len="med"/>
                      <a:tailEnd type="none" w="med" len="med"/>
                    </a:lnT>
                    <a:lnB w="19050" cap="flat" cmpd="sng" algn="ctr">
                      <a:solidFill>
                        <a:srgbClr val="7E7E7E"/>
                      </a:solidFill>
                      <a:prstDash val="solid"/>
                      <a:round/>
                      <a:headEnd type="none" w="med" len="med"/>
                      <a:tailEnd type="none" w="med" len="med"/>
                    </a:lnB>
                    <a:solidFill>
                      <a:srgbClr val="C0C0C0"/>
                    </a:solidFill>
                  </a:tcPr>
                </a:tc>
                <a:tc rowSpan="7">
                  <a:txBody>
                    <a:bodyPr/>
                    <a:lstStyle/>
                    <a:p>
                      <a:pPr marL="0" marR="0">
                        <a:spcBef>
                          <a:spcPts val="0"/>
                        </a:spcBef>
                        <a:spcAft>
                          <a:spcPts val="0"/>
                        </a:spcAft>
                      </a:pPr>
                      <a:r>
                        <a:rPr lang="en-US" sz="1150" b="1" dirty="0">
                          <a:solidFill>
                            <a:srgbClr val="000000"/>
                          </a:solidFill>
                          <a:latin typeface="NLOMIJ+Tahoma"/>
                          <a:ea typeface="Times New Roman"/>
                          <a:cs typeface="NLOMIJ+Tahoma"/>
                        </a:rPr>
                        <a:t>Planned </a:t>
                      </a:r>
                      <a:r>
                        <a:rPr lang="en-US" sz="1150" b="1" dirty="0" err="1">
                          <a:solidFill>
                            <a:srgbClr val="000000"/>
                          </a:solidFill>
                          <a:latin typeface="NLOMIJ+Tahoma"/>
                          <a:ea typeface="Times New Roman"/>
                          <a:cs typeface="NLOMIJ+Tahoma"/>
                        </a:rPr>
                        <a:t>Planned</a:t>
                      </a:r>
                      <a:r>
                        <a:rPr lang="en-US" sz="1150" b="1" dirty="0">
                          <a:solidFill>
                            <a:srgbClr val="000000"/>
                          </a:solidFill>
                          <a:latin typeface="NLOMIJ+Tahoma"/>
                          <a:ea typeface="Times New Roman"/>
                          <a:cs typeface="NLOMIJ+Tahoma"/>
                        </a:rPr>
                        <a:t> </a:t>
                      </a:r>
                      <a:r>
                        <a:rPr lang="en-US" sz="1150" b="1" dirty="0" err="1">
                          <a:solidFill>
                            <a:srgbClr val="000000"/>
                          </a:solidFill>
                          <a:latin typeface="NLOMIJ+Tahoma"/>
                          <a:ea typeface="Times New Roman"/>
                          <a:cs typeface="NLOMIJ+Tahoma"/>
                        </a:rPr>
                        <a:t>Planned</a:t>
                      </a:r>
                      <a:r>
                        <a:rPr lang="en-US" sz="1150" b="1" dirty="0">
                          <a:solidFill>
                            <a:srgbClr val="000000"/>
                          </a:solidFill>
                          <a:latin typeface="NLOMIJ+Tahoma"/>
                          <a:ea typeface="Times New Roman"/>
                          <a:cs typeface="NLOMIJ+Tahoma"/>
                        </a:rPr>
                        <a:t> </a:t>
                      </a:r>
                      <a:r>
                        <a:rPr lang="en-US" sz="1150" b="1" dirty="0" err="1">
                          <a:solidFill>
                            <a:srgbClr val="000000"/>
                          </a:solidFill>
                          <a:latin typeface="NLOMIJ+Tahoma"/>
                          <a:ea typeface="Times New Roman"/>
                          <a:cs typeface="NLOMIJ+Tahoma"/>
                        </a:rPr>
                        <a:t>Planned</a:t>
                      </a:r>
                      <a:r>
                        <a:rPr lang="en-US" sz="1150" b="1" dirty="0">
                          <a:solidFill>
                            <a:srgbClr val="000000"/>
                          </a:solidFill>
                          <a:latin typeface="NLOMIJ+Tahoma"/>
                          <a:ea typeface="Times New Roman"/>
                          <a:cs typeface="NLOMIJ+Tahoma"/>
                        </a:rPr>
                        <a:t> Resolved Deferred </a:t>
                      </a:r>
                      <a:r>
                        <a:rPr lang="en-US" sz="1150" b="1" dirty="0" err="1">
                          <a:solidFill>
                            <a:srgbClr val="000000"/>
                          </a:solidFill>
                          <a:latin typeface="NLOMIJ+Tahoma"/>
                          <a:ea typeface="Times New Roman"/>
                          <a:cs typeface="NLOMIJ+Tahoma"/>
                        </a:rPr>
                        <a:t>Deferred</a:t>
                      </a:r>
                      <a:r>
                        <a:rPr lang="en-US" sz="1150" b="1" dirty="0">
                          <a:solidFill>
                            <a:srgbClr val="000000"/>
                          </a:solidFill>
                          <a:latin typeface="NLOMIJ+Tahoma"/>
                          <a:ea typeface="Times New Roman"/>
                          <a:cs typeface="NLOMIJ+Tahoma"/>
                        </a:rPr>
                        <a:t> </a:t>
                      </a:r>
                      <a:endParaRPr lang="en-US" sz="1200" dirty="0">
                        <a:solidFill>
                          <a:srgbClr val="000000"/>
                        </a:solidFill>
                        <a:latin typeface="NLHKIK+Arial,Bold"/>
                        <a:ea typeface="Times New Roman"/>
                        <a:cs typeface="NLHKIK+Arial,Bold"/>
                      </a:endParaRPr>
                    </a:p>
                  </a:txBody>
                  <a:tcPr marL="68580" marR="68580" marT="0" marB="0" anchor="b">
                    <a:lnL w="19050" cap="flat" cmpd="sng" algn="ctr">
                      <a:solidFill>
                        <a:srgbClr val="7E7E7E"/>
                      </a:solidFill>
                      <a:prstDash val="solid"/>
                      <a:round/>
                      <a:headEnd type="none" w="med" len="med"/>
                      <a:tailEnd type="none" w="med" len="med"/>
                    </a:lnL>
                    <a:lnR w="12700" cap="flat" cmpd="sng" algn="ctr">
                      <a:solidFill>
                        <a:srgbClr val="7E7E7E"/>
                      </a:solidFill>
                      <a:prstDash val="solid"/>
                      <a:round/>
                      <a:headEnd type="none" w="med" len="med"/>
                      <a:tailEnd type="none" w="med" len="med"/>
                    </a:lnR>
                    <a:lnT w="1905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r>
              <a:tr h="255270">
                <a:tc>
                  <a:txBody>
                    <a:bodyPr/>
                    <a:lstStyle/>
                    <a:p>
                      <a:pPr marL="0" marR="0">
                        <a:spcBef>
                          <a:spcPts val="0"/>
                        </a:spcBef>
                        <a:spcAft>
                          <a:spcPts val="0"/>
                        </a:spcAft>
                      </a:pPr>
                      <a:r>
                        <a:rPr lang="en-US" sz="1150">
                          <a:solidFill>
                            <a:srgbClr val="000000"/>
                          </a:solidFill>
                          <a:latin typeface="NLOMJL+Tahoma"/>
                          <a:ea typeface="Times New Roman"/>
                          <a:cs typeface="NLOMJL+Tahoma"/>
                        </a:rPr>
                        <a:t>Receive legal reply </a:t>
                      </a:r>
                      <a:endParaRPr lang="en-US" sz="1200">
                        <a:solidFill>
                          <a:srgbClr val="000000"/>
                        </a:solidFill>
                        <a:latin typeface="NLHKIK+Arial,Bold"/>
                        <a:ea typeface="Times New Roman"/>
                        <a:cs typeface="NLHKIK+Arial,Bold"/>
                      </a:endParaRPr>
                    </a:p>
                  </a:txBody>
                  <a:tcPr marL="68580" marR="68580" marT="0" marB="0" anchor="b">
                    <a:lnL w="19050" cap="flat" cmpd="sng" algn="ctr">
                      <a:solidFill>
                        <a:srgbClr val="7E7E7E"/>
                      </a:solidFill>
                      <a:prstDash val="solid"/>
                      <a:round/>
                      <a:headEnd type="none" w="med" len="med"/>
                      <a:tailEnd type="none" w="med" len="med"/>
                    </a:lnL>
                    <a:lnR w="19050" cap="flat" cmpd="sng" algn="ctr">
                      <a:solidFill>
                        <a:srgbClr val="7E7E7E"/>
                      </a:solidFill>
                      <a:prstDash val="solid"/>
                      <a:round/>
                      <a:headEnd type="none" w="med" len="med"/>
                      <a:tailEnd type="none" w="med" len="med"/>
                    </a:lnR>
                    <a:lnT w="19050" cap="flat" cmpd="sng" algn="ctr">
                      <a:solidFill>
                        <a:srgbClr val="7E7E7E"/>
                      </a:solidFill>
                      <a:prstDash val="solid"/>
                      <a:round/>
                      <a:headEnd type="none" w="med" len="med"/>
                      <a:tailEnd type="none" w="med" len="med"/>
                    </a:lnT>
                    <a:lnB w="19050" cap="flat" cmpd="sng" algn="ctr">
                      <a:solidFill>
                        <a:srgbClr val="7E7E7E"/>
                      </a:solidFill>
                      <a:prstDash val="solid"/>
                      <a:round/>
                      <a:headEnd type="none" w="med" len="med"/>
                      <a:tailEnd type="none" w="med" len="med"/>
                    </a:lnB>
                    <a:solidFill>
                      <a:srgbClr val="C0C0C0"/>
                    </a:solidFill>
                  </a:tcPr>
                </a:tc>
                <a:tc vMerge="1">
                  <a:txBody>
                    <a:bodyPr/>
                    <a:lstStyle/>
                    <a:p>
                      <a:endParaRPr lang="en-US"/>
                    </a:p>
                  </a:txBody>
                  <a:tcPr/>
                </a:tc>
              </a:tr>
              <a:tr h="254000">
                <a:tc>
                  <a:txBody>
                    <a:bodyPr/>
                    <a:lstStyle/>
                    <a:p>
                      <a:pPr marL="0" marR="0">
                        <a:spcBef>
                          <a:spcPts val="0"/>
                        </a:spcBef>
                        <a:spcAft>
                          <a:spcPts val="0"/>
                        </a:spcAft>
                      </a:pPr>
                      <a:r>
                        <a:rPr lang="en-US" sz="1150">
                          <a:solidFill>
                            <a:srgbClr val="000000"/>
                          </a:solidFill>
                          <a:latin typeface="NLOMJL+Tahoma"/>
                          <a:ea typeface="Times New Roman"/>
                          <a:cs typeface="NLOMJL+Tahoma"/>
                        </a:rPr>
                        <a:t>Contact contractor </a:t>
                      </a:r>
                      <a:endParaRPr lang="en-US" sz="1200">
                        <a:solidFill>
                          <a:srgbClr val="000000"/>
                        </a:solidFill>
                        <a:latin typeface="NLHKIK+Arial,Bold"/>
                        <a:ea typeface="Times New Roman"/>
                        <a:cs typeface="NLHKIK+Arial,Bold"/>
                      </a:endParaRPr>
                    </a:p>
                  </a:txBody>
                  <a:tcPr marL="68580" marR="68580" marT="0" marB="0" anchor="b">
                    <a:lnL w="19050" cap="flat" cmpd="sng" algn="ctr">
                      <a:solidFill>
                        <a:srgbClr val="7E7E7E"/>
                      </a:solidFill>
                      <a:prstDash val="solid"/>
                      <a:round/>
                      <a:headEnd type="none" w="med" len="med"/>
                      <a:tailEnd type="none" w="med" len="med"/>
                    </a:lnL>
                    <a:lnR w="19050" cap="flat" cmpd="sng" algn="ctr">
                      <a:solidFill>
                        <a:srgbClr val="7E7E7E"/>
                      </a:solidFill>
                      <a:prstDash val="solid"/>
                      <a:round/>
                      <a:headEnd type="none" w="med" len="med"/>
                      <a:tailEnd type="none" w="med" len="med"/>
                    </a:lnR>
                    <a:lnT w="19050" cap="flat" cmpd="sng" algn="ctr">
                      <a:solidFill>
                        <a:srgbClr val="7E7E7E"/>
                      </a:solidFill>
                      <a:prstDash val="solid"/>
                      <a:round/>
                      <a:headEnd type="none" w="med" len="med"/>
                      <a:tailEnd type="none" w="med" len="med"/>
                    </a:lnT>
                    <a:lnB w="19050" cap="flat" cmpd="sng" algn="ctr">
                      <a:solidFill>
                        <a:srgbClr val="7E7E7E"/>
                      </a:solidFill>
                      <a:prstDash val="solid"/>
                      <a:round/>
                      <a:headEnd type="none" w="med" len="med"/>
                      <a:tailEnd type="none" w="med" len="med"/>
                    </a:lnB>
                    <a:solidFill>
                      <a:srgbClr val="C0C0C0"/>
                    </a:solidFill>
                  </a:tcPr>
                </a:tc>
                <a:tc vMerge="1">
                  <a:txBody>
                    <a:bodyPr/>
                    <a:lstStyle/>
                    <a:p>
                      <a:endParaRPr lang="en-US"/>
                    </a:p>
                  </a:txBody>
                  <a:tcPr/>
                </a:tc>
              </a:tr>
              <a:tr h="254000">
                <a:tc>
                  <a:txBody>
                    <a:bodyPr/>
                    <a:lstStyle/>
                    <a:p>
                      <a:pPr marL="0" marR="0">
                        <a:spcBef>
                          <a:spcPts val="0"/>
                        </a:spcBef>
                        <a:spcAft>
                          <a:spcPts val="0"/>
                        </a:spcAft>
                      </a:pPr>
                      <a:r>
                        <a:rPr lang="en-US" sz="1150">
                          <a:solidFill>
                            <a:srgbClr val="000000"/>
                          </a:solidFill>
                          <a:latin typeface="NLOMJL+Tahoma"/>
                          <a:ea typeface="Times New Roman"/>
                          <a:cs typeface="NLOMJL+Tahoma"/>
                        </a:rPr>
                        <a:t>Receive contractor response </a:t>
                      </a:r>
                      <a:endParaRPr lang="en-US" sz="1200">
                        <a:solidFill>
                          <a:srgbClr val="000000"/>
                        </a:solidFill>
                        <a:latin typeface="NLHKIK+Arial,Bold"/>
                        <a:ea typeface="Times New Roman"/>
                        <a:cs typeface="NLHKIK+Arial,Bold"/>
                      </a:endParaRPr>
                    </a:p>
                  </a:txBody>
                  <a:tcPr marL="68580" marR="68580" marT="0" marB="0" anchor="b">
                    <a:lnL w="19050" cap="flat" cmpd="sng" algn="ctr">
                      <a:solidFill>
                        <a:srgbClr val="7E7E7E"/>
                      </a:solidFill>
                      <a:prstDash val="solid"/>
                      <a:round/>
                      <a:headEnd type="none" w="med" len="med"/>
                      <a:tailEnd type="none" w="med" len="med"/>
                    </a:lnL>
                    <a:lnR w="19050" cap="flat" cmpd="sng" algn="ctr">
                      <a:solidFill>
                        <a:srgbClr val="7E7E7E"/>
                      </a:solidFill>
                      <a:prstDash val="solid"/>
                      <a:round/>
                      <a:headEnd type="none" w="med" len="med"/>
                      <a:tailEnd type="none" w="med" len="med"/>
                    </a:lnR>
                    <a:lnT w="19050" cap="flat" cmpd="sng" algn="ctr">
                      <a:solidFill>
                        <a:srgbClr val="7E7E7E"/>
                      </a:solidFill>
                      <a:prstDash val="solid"/>
                      <a:round/>
                      <a:headEnd type="none" w="med" len="med"/>
                      <a:tailEnd type="none" w="med" len="med"/>
                    </a:lnT>
                    <a:lnB w="19050" cap="flat" cmpd="sng" algn="ctr">
                      <a:solidFill>
                        <a:srgbClr val="7E7E7E"/>
                      </a:solidFill>
                      <a:prstDash val="solid"/>
                      <a:round/>
                      <a:headEnd type="none" w="med" len="med"/>
                      <a:tailEnd type="none" w="med" len="med"/>
                    </a:lnB>
                    <a:solidFill>
                      <a:srgbClr val="C0C0C0"/>
                    </a:solidFill>
                  </a:tcPr>
                </a:tc>
                <a:tc vMerge="1">
                  <a:txBody>
                    <a:bodyPr/>
                    <a:lstStyle/>
                    <a:p>
                      <a:endParaRPr lang="en-US"/>
                    </a:p>
                  </a:txBody>
                  <a:tcPr/>
                </a:tc>
              </a:tr>
              <a:tr h="254000">
                <a:tc>
                  <a:txBody>
                    <a:bodyPr/>
                    <a:lstStyle/>
                    <a:p>
                      <a:pPr marL="0" marR="0">
                        <a:spcBef>
                          <a:spcPts val="0"/>
                        </a:spcBef>
                        <a:spcAft>
                          <a:spcPts val="0"/>
                        </a:spcAft>
                      </a:pPr>
                      <a:r>
                        <a:rPr lang="en-US" sz="1150">
                          <a:solidFill>
                            <a:srgbClr val="000000"/>
                          </a:solidFill>
                          <a:latin typeface="NLOMJL+Tahoma"/>
                          <a:ea typeface="Times New Roman"/>
                          <a:cs typeface="NLOMJL+Tahoma"/>
                        </a:rPr>
                        <a:t>Complete negotiations </a:t>
                      </a:r>
                      <a:endParaRPr lang="en-US" sz="1200">
                        <a:solidFill>
                          <a:srgbClr val="000000"/>
                        </a:solidFill>
                        <a:latin typeface="NLHKIK+Arial,Bold"/>
                        <a:ea typeface="Times New Roman"/>
                        <a:cs typeface="NLHKIK+Arial,Bold"/>
                      </a:endParaRPr>
                    </a:p>
                  </a:txBody>
                  <a:tcPr marL="68580" marR="68580" marT="0" marB="0" anchor="b">
                    <a:lnL w="19050" cap="flat" cmpd="sng" algn="ctr">
                      <a:solidFill>
                        <a:srgbClr val="7E7E7E"/>
                      </a:solidFill>
                      <a:prstDash val="solid"/>
                      <a:round/>
                      <a:headEnd type="none" w="med" len="med"/>
                      <a:tailEnd type="none" w="med" len="med"/>
                    </a:lnL>
                    <a:lnR w="19050" cap="flat" cmpd="sng" algn="ctr">
                      <a:solidFill>
                        <a:srgbClr val="7E7E7E"/>
                      </a:solidFill>
                      <a:prstDash val="solid"/>
                      <a:round/>
                      <a:headEnd type="none" w="med" len="med"/>
                      <a:tailEnd type="none" w="med" len="med"/>
                    </a:lnR>
                    <a:lnT w="19050" cap="flat" cmpd="sng" algn="ctr">
                      <a:solidFill>
                        <a:srgbClr val="7E7E7E"/>
                      </a:solidFill>
                      <a:prstDash val="solid"/>
                      <a:round/>
                      <a:headEnd type="none" w="med" len="med"/>
                      <a:tailEnd type="none" w="med" len="med"/>
                    </a:lnT>
                    <a:lnB w="19050" cap="flat" cmpd="sng" algn="ctr">
                      <a:solidFill>
                        <a:srgbClr val="7E7E7E"/>
                      </a:solidFill>
                      <a:prstDash val="solid"/>
                      <a:round/>
                      <a:headEnd type="none" w="med" len="med"/>
                      <a:tailEnd type="none" w="med" len="med"/>
                    </a:lnB>
                    <a:solidFill>
                      <a:srgbClr val="C0C0C0"/>
                    </a:solidFill>
                  </a:tcPr>
                </a:tc>
                <a:tc vMerge="1">
                  <a:txBody>
                    <a:bodyPr/>
                    <a:lstStyle/>
                    <a:p>
                      <a:endParaRPr lang="en-US"/>
                    </a:p>
                  </a:txBody>
                  <a:tcPr/>
                </a:tc>
              </a:tr>
              <a:tr h="255270">
                <a:tc>
                  <a:txBody>
                    <a:bodyPr/>
                    <a:lstStyle/>
                    <a:p>
                      <a:pPr marL="0" marR="0">
                        <a:spcBef>
                          <a:spcPts val="0"/>
                        </a:spcBef>
                        <a:spcAft>
                          <a:spcPts val="0"/>
                        </a:spcAft>
                      </a:pPr>
                      <a:r>
                        <a:rPr lang="en-US" sz="1150">
                          <a:solidFill>
                            <a:srgbClr val="000000"/>
                          </a:solidFill>
                          <a:latin typeface="NLOMJL+Tahoma"/>
                          <a:ea typeface="Times New Roman"/>
                          <a:cs typeface="NLOMJL+Tahoma"/>
                        </a:rPr>
                        <a:t>Start litigation or criminal investigation </a:t>
                      </a:r>
                      <a:endParaRPr lang="en-US" sz="1200">
                        <a:solidFill>
                          <a:srgbClr val="000000"/>
                        </a:solidFill>
                        <a:latin typeface="NLHKIK+Arial,Bold"/>
                        <a:ea typeface="Times New Roman"/>
                        <a:cs typeface="NLHKIK+Arial,Bold"/>
                      </a:endParaRPr>
                    </a:p>
                  </a:txBody>
                  <a:tcPr marL="68580" marR="68580" marT="0" marB="0" anchor="b">
                    <a:lnL w="19050" cap="flat" cmpd="sng" algn="ctr">
                      <a:solidFill>
                        <a:srgbClr val="7E7E7E"/>
                      </a:solidFill>
                      <a:prstDash val="solid"/>
                      <a:round/>
                      <a:headEnd type="none" w="med" len="med"/>
                      <a:tailEnd type="none" w="med" len="med"/>
                    </a:lnL>
                    <a:lnR w="19050" cap="flat" cmpd="sng" algn="ctr">
                      <a:solidFill>
                        <a:srgbClr val="7E7E7E"/>
                      </a:solidFill>
                      <a:prstDash val="solid"/>
                      <a:round/>
                      <a:headEnd type="none" w="med" len="med"/>
                      <a:tailEnd type="none" w="med" len="med"/>
                    </a:lnR>
                    <a:lnT w="19050" cap="flat" cmpd="sng" algn="ctr">
                      <a:solidFill>
                        <a:srgbClr val="7E7E7E"/>
                      </a:solidFill>
                      <a:prstDash val="solid"/>
                      <a:round/>
                      <a:headEnd type="none" w="med" len="med"/>
                      <a:tailEnd type="none" w="med" len="med"/>
                    </a:lnT>
                    <a:lnB w="19050" cap="flat" cmpd="sng" algn="ctr">
                      <a:solidFill>
                        <a:srgbClr val="7E7E7E"/>
                      </a:solidFill>
                      <a:prstDash val="solid"/>
                      <a:round/>
                      <a:headEnd type="none" w="med" len="med"/>
                      <a:tailEnd type="none" w="med" len="med"/>
                    </a:lnB>
                    <a:solidFill>
                      <a:srgbClr val="C0C0C0"/>
                    </a:solidFill>
                  </a:tcPr>
                </a:tc>
                <a:tc vMerge="1">
                  <a:txBody>
                    <a:bodyPr/>
                    <a:lstStyle/>
                    <a:p>
                      <a:endParaRPr lang="en-US"/>
                    </a:p>
                  </a:txBody>
                  <a:tcPr/>
                </a:tc>
              </a:tr>
              <a:tr h="264795">
                <a:tc>
                  <a:txBody>
                    <a:bodyPr/>
                    <a:lstStyle/>
                    <a:p>
                      <a:pPr marL="0" marR="0">
                        <a:spcBef>
                          <a:spcPts val="0"/>
                        </a:spcBef>
                        <a:spcAft>
                          <a:spcPts val="0"/>
                        </a:spcAft>
                      </a:pPr>
                      <a:r>
                        <a:rPr lang="en-US" sz="1150" dirty="0">
                          <a:solidFill>
                            <a:srgbClr val="000000"/>
                          </a:solidFill>
                          <a:latin typeface="NLOMJL+Tahoma"/>
                          <a:ea typeface="Times New Roman"/>
                          <a:cs typeface="NLOMJL+Tahoma"/>
                        </a:rPr>
                        <a:t>Complete litigation or criminal investigation</a:t>
                      </a:r>
                      <a:endParaRPr lang="en-US" sz="1200" dirty="0">
                        <a:solidFill>
                          <a:srgbClr val="000000"/>
                        </a:solidFill>
                        <a:latin typeface="NLHKIK+Arial,Bold"/>
                        <a:ea typeface="Times New Roman"/>
                        <a:cs typeface="NLHKIK+Arial,Bold"/>
                      </a:endParaRPr>
                    </a:p>
                  </a:txBody>
                  <a:tcPr marL="68580" marR="68580" marT="0" marB="0" anchor="b">
                    <a:lnL w="19050" cap="flat" cmpd="sng" algn="ctr">
                      <a:solidFill>
                        <a:srgbClr val="7E7E7E"/>
                      </a:solidFill>
                      <a:prstDash val="solid"/>
                      <a:round/>
                      <a:headEnd type="none" w="med" len="med"/>
                      <a:tailEnd type="none" w="med" len="med"/>
                    </a:lnL>
                    <a:lnR w="19050" cap="flat" cmpd="sng" algn="ctr">
                      <a:solidFill>
                        <a:srgbClr val="7E7E7E"/>
                      </a:solidFill>
                      <a:prstDash val="solid"/>
                      <a:round/>
                      <a:headEnd type="none" w="med" len="med"/>
                      <a:tailEnd type="none" w="med" len="med"/>
                    </a:lnR>
                    <a:lnT w="1905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solidFill>
                      <a:srgbClr val="C0C0C0"/>
                    </a:solidFill>
                  </a:tcPr>
                </a:tc>
                <a:tc vMerge="1">
                  <a:txBody>
                    <a:bodyPr/>
                    <a:lstStyle/>
                    <a:p>
                      <a:endParaRPr lang="en-US"/>
                    </a:p>
                  </a:txBody>
                  <a:tcPr/>
                </a:tc>
              </a:tr>
            </a:tbl>
          </a:graphicData>
        </a:graphic>
      </p:graphicFrame>
      <p:sp>
        <p:nvSpPr>
          <p:cNvPr id="158752" name="Rectangle 13"/>
          <p:cNvSpPr>
            <a:spLocks noChangeArrowheads="1"/>
          </p:cNvSpPr>
          <p:nvPr/>
        </p:nvSpPr>
        <p:spPr bwMode="auto">
          <a:xfrm>
            <a:off x="1398498" y="5748766"/>
            <a:ext cx="6762750" cy="276999"/>
          </a:xfrm>
          <a:prstGeom prst="rect">
            <a:avLst/>
          </a:prstGeom>
          <a:noFill/>
          <a:ln w="9525">
            <a:noFill/>
            <a:miter lim="800000"/>
            <a:headEnd/>
            <a:tailEnd/>
          </a:ln>
        </p:spPr>
        <p:txBody>
          <a:bodyPr wrap="square">
            <a:spAutoFit/>
          </a:bodyPr>
          <a:lstStyle/>
          <a:p>
            <a:r>
              <a:rPr lang="en-US" sz="1200" b="1" dirty="0" smtClean="0"/>
              <a:t>Note: </a:t>
            </a:r>
            <a:r>
              <a:rPr lang="en-US" sz="1200" dirty="0" smtClean="0"/>
              <a:t>Generic </a:t>
            </a:r>
            <a:r>
              <a:rPr lang="en-US" sz="1200" dirty="0"/>
              <a:t>milestones can be added at any time for goals not in the above list</a:t>
            </a:r>
          </a:p>
        </p:txBody>
      </p:sp>
      <p:sp>
        <p:nvSpPr>
          <p:cNvPr id="158753" name="Rectangle 15"/>
          <p:cNvSpPr>
            <a:spLocks noChangeArrowheads="1"/>
          </p:cNvSpPr>
          <p:nvPr/>
        </p:nvSpPr>
        <p:spPr bwMode="auto">
          <a:xfrm>
            <a:off x="372155" y="2482674"/>
            <a:ext cx="2892056" cy="830997"/>
          </a:xfrm>
          <a:prstGeom prst="rect">
            <a:avLst/>
          </a:prstGeom>
          <a:noFill/>
          <a:ln w="9525">
            <a:noFill/>
            <a:miter lim="800000"/>
            <a:headEnd/>
            <a:tailEnd/>
          </a:ln>
        </p:spPr>
        <p:txBody>
          <a:bodyPr wrap="square">
            <a:spAutoFit/>
          </a:bodyPr>
          <a:lstStyle/>
          <a:p>
            <a:r>
              <a:rPr lang="en-US" sz="1200" dirty="0"/>
              <a:t>You can access the Audit Milestones page by clicking on the Audit Report Number from My Work to access the View Audit Follow-Up </a:t>
            </a:r>
            <a:r>
              <a:rPr lang="en-US" sz="1200" dirty="0" smtClean="0"/>
              <a:t>page.</a:t>
            </a:r>
            <a:endParaRPr lang="en-US" sz="1200" dirty="0"/>
          </a:p>
        </p:txBody>
      </p:sp>
      <p:grpSp>
        <p:nvGrpSpPr>
          <p:cNvPr id="16" name="Group 15"/>
          <p:cNvGrpSpPr/>
          <p:nvPr/>
        </p:nvGrpSpPr>
        <p:grpSpPr>
          <a:xfrm>
            <a:off x="4568676" y="3813343"/>
            <a:ext cx="4324350" cy="276225"/>
            <a:chOff x="4600575" y="3324225"/>
            <a:chExt cx="4324350" cy="276225"/>
          </a:xfrm>
        </p:grpSpPr>
        <p:pic>
          <p:nvPicPr>
            <p:cNvPr id="158754" name="Picture 3"/>
            <p:cNvPicPr>
              <a:picLocks noChangeAspect="1" noChangeArrowheads="1"/>
            </p:cNvPicPr>
            <p:nvPr/>
          </p:nvPicPr>
          <p:blipFill>
            <a:blip r:embed="rId4" cstate="print"/>
            <a:srcRect/>
            <a:stretch>
              <a:fillRect/>
            </a:stretch>
          </p:blipFill>
          <p:spPr bwMode="auto">
            <a:xfrm>
              <a:off x="4600575" y="3324225"/>
              <a:ext cx="4324350" cy="276225"/>
            </a:xfrm>
            <a:prstGeom prst="rect">
              <a:avLst/>
            </a:prstGeom>
            <a:noFill/>
            <a:ln w="9525">
              <a:noFill/>
              <a:miter lim="800000"/>
              <a:headEnd/>
              <a:tailEnd/>
            </a:ln>
          </p:spPr>
        </p:pic>
        <p:sp>
          <p:nvSpPr>
            <p:cNvPr id="158755" name="Rectangle 16"/>
            <p:cNvSpPr>
              <a:spLocks noChangeArrowheads="1"/>
            </p:cNvSpPr>
            <p:nvPr/>
          </p:nvSpPr>
          <p:spPr bwMode="auto">
            <a:xfrm>
              <a:off x="6325708" y="3402417"/>
              <a:ext cx="676275" cy="167241"/>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sp>
        <p:nvSpPr>
          <p:cNvPr id="158756" name="TextBox 11"/>
          <p:cNvSpPr txBox="1">
            <a:spLocks noChangeArrowheads="1"/>
          </p:cNvSpPr>
          <p:nvPr/>
        </p:nvSpPr>
        <p:spPr bwMode="auto">
          <a:xfrm>
            <a:off x="5168900" y="5409552"/>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5.1.1.3: </a:t>
            </a:r>
            <a:r>
              <a:rPr lang="en-US" sz="800" dirty="0">
                <a:ea typeface="MS PGothic"/>
                <a:cs typeface="MS PGothic"/>
              </a:rPr>
              <a:t>Update Milestones for </a:t>
            </a:r>
            <a:r>
              <a:rPr lang="en-US" sz="800" dirty="0" smtClean="0">
                <a:ea typeface="MS PGothic"/>
                <a:cs typeface="MS PGothic"/>
              </a:rPr>
              <a:t>Audit screen</a:t>
            </a:r>
            <a:endParaRPr lang="en-US" sz="800" dirty="0">
              <a:ea typeface="MS PGothic"/>
              <a:cs typeface="MS PGothic"/>
            </a:endParaRPr>
          </a:p>
        </p:txBody>
      </p:sp>
      <p:pic>
        <p:nvPicPr>
          <p:cNvPr id="158757" name="Picture 19" descr="PPT2F95.png"/>
          <p:cNvPicPr>
            <a:picLocks noChangeAspect="1"/>
          </p:cNvPicPr>
          <p:nvPr/>
        </p:nvPicPr>
        <p:blipFill>
          <a:blip r:embed="rId5" cstate="print"/>
          <a:srcRect/>
          <a:stretch>
            <a:fillRect/>
          </a:stretch>
        </p:blipFill>
        <p:spPr bwMode="auto">
          <a:xfrm>
            <a:off x="4410982" y="4703185"/>
            <a:ext cx="4524375" cy="714375"/>
          </a:xfrm>
          <a:prstGeom prst="rect">
            <a:avLst/>
          </a:prstGeom>
          <a:noFill/>
          <a:ln w="9525">
            <a:noFill/>
            <a:miter lim="800000"/>
            <a:headEnd/>
            <a:tailEnd/>
          </a:ln>
        </p:spPr>
      </p:pic>
      <p:graphicFrame>
        <p:nvGraphicFramePr>
          <p:cNvPr id="17" name="Group 28"/>
          <p:cNvGraphicFramePr>
            <a:graphicFrameLocks noGrp="1"/>
          </p:cNvGraphicFramePr>
          <p:nvPr/>
        </p:nvGraphicFramePr>
        <p:xfrm>
          <a:off x="345305" y="3881516"/>
          <a:ext cx="3280398" cy="934648"/>
        </p:xfrm>
        <a:graphic>
          <a:graphicData uri="http://schemas.openxmlformats.org/drawingml/2006/table">
            <a:tbl>
              <a:tblPr/>
              <a:tblGrid>
                <a:gridCol w="341635"/>
                <a:gridCol w="2938763"/>
              </a:tblGrid>
              <a:tr h="288472">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Adding Milestone (Graphics 5.1.2.1 – 5.1.2.2 )</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on </a:t>
                      </a:r>
                      <a:r>
                        <a:rPr kumimoji="0" lang="en-US" sz="1200" b="1" i="0" u="none" strike="noStrike" cap="none" normalizeH="0" baseline="0" dirty="0" smtClean="0">
                          <a:ln>
                            <a:noFill/>
                          </a:ln>
                          <a:solidFill>
                            <a:srgbClr val="000000"/>
                          </a:solidFill>
                          <a:effectLst/>
                          <a:latin typeface="Arial" pitchFamily="34" charset="0"/>
                        </a:rPr>
                        <a:t>update milestones </a:t>
                      </a:r>
                      <a:r>
                        <a:rPr kumimoji="0" lang="en-US" sz="1200" b="0" i="0" u="none" strike="noStrike" cap="none" normalizeH="0" baseline="0" dirty="0" smtClean="0">
                          <a:ln>
                            <a:noFill/>
                          </a:ln>
                          <a:solidFill>
                            <a:srgbClr val="000000"/>
                          </a:solidFill>
                          <a:effectLst/>
                          <a:latin typeface="Arial" pitchFamily="34" charset="0"/>
                        </a:rPr>
                        <a:t>link.</a:t>
                      </a:r>
                    </a:p>
                    <a:p>
                      <a:pPr marL="457200" marR="0" lvl="1" indent="-223838" algn="l" defTabSz="914400" rtl="0" eaLnBrk="0" fontAlgn="base" latinLnBrk="0" hangingPunct="0">
                        <a:lnSpc>
                          <a:spcPct val="100000"/>
                        </a:lnSpc>
                        <a:spcBef>
                          <a:spcPct val="20000"/>
                        </a:spcBef>
                        <a:spcAft>
                          <a:spcPct val="0"/>
                        </a:spcAft>
                        <a:buClrTx/>
                        <a:buSzTx/>
                        <a:buFont typeface="Arial" pitchFamily="34" charset="0"/>
                        <a:buChar char="•"/>
                        <a:tabLst>
                          <a:tab pos="404813" algn="l"/>
                        </a:tabLst>
                      </a:pPr>
                      <a:r>
                        <a:rPr kumimoji="0" lang="en-US" sz="1000" b="0" i="0" u="none" strike="noStrike" cap="none" normalizeH="0" baseline="0" dirty="0" smtClean="0">
                          <a:ln>
                            <a:noFill/>
                          </a:ln>
                          <a:solidFill>
                            <a:srgbClr val="000000"/>
                          </a:solidFill>
                          <a:effectLst/>
                          <a:latin typeface="Arial" pitchFamily="34" charset="0"/>
                        </a:rPr>
                        <a:t> The Update Milestones for Audit  screen opens </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a:xfrm>
            <a:off x="1755775" y="282575"/>
            <a:ext cx="7388225" cy="717550"/>
          </a:xfrm>
        </p:spPr>
        <p:txBody>
          <a:bodyPr/>
          <a:lstStyle/>
          <a:p>
            <a:r>
              <a:rPr lang="en-US" smtClean="0"/>
              <a:t>Topic Two – Adding Milestones</a:t>
            </a:r>
          </a:p>
        </p:txBody>
      </p:sp>
      <p:sp>
        <p:nvSpPr>
          <p:cNvPr id="159747" name="TextBox 11"/>
          <p:cNvSpPr txBox="1">
            <a:spLocks noChangeArrowheads="1"/>
          </p:cNvSpPr>
          <p:nvPr/>
        </p:nvSpPr>
        <p:spPr bwMode="auto">
          <a:xfrm>
            <a:off x="5057321" y="2485572"/>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5.1.2.1: </a:t>
            </a:r>
            <a:r>
              <a:rPr lang="en-US" sz="800" dirty="0">
                <a:ea typeface="MS PGothic"/>
                <a:cs typeface="MS PGothic"/>
              </a:rPr>
              <a:t>Add Milestone link</a:t>
            </a:r>
          </a:p>
        </p:txBody>
      </p:sp>
      <p:sp>
        <p:nvSpPr>
          <p:cNvPr id="159748"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569240F6-4D81-4E4C-99C1-752F515A4693}" type="slidenum">
              <a:rPr lang="en-US" sz="800">
                <a:solidFill>
                  <a:schemeClr val="bg1"/>
                </a:solidFill>
              </a:rPr>
              <a:pPr algn="r"/>
              <a:t>142</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279400" y="1220788"/>
            <a:ext cx="8216900" cy="430212"/>
          </a:xfrm>
          <a:prstGeom prst="rect">
            <a:avLst/>
          </a:prstGeom>
          <a:noFill/>
          <a:ln w="9525">
            <a:noFill/>
            <a:miter lim="800000"/>
            <a:headEnd/>
            <a:tailEnd/>
          </a:ln>
        </p:spPr>
        <p:txBody>
          <a:bodyPr/>
          <a:lstStyle/>
          <a:p>
            <a:pPr>
              <a:defRPr/>
            </a:pPr>
            <a:r>
              <a:rPr lang="en-US" sz="1600" b="1" kern="0" dirty="0"/>
              <a:t>Adding Milestones</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159751" name="Text Box 18"/>
          <p:cNvSpPr txBox="1">
            <a:spLocks noChangeArrowheads="1"/>
          </p:cNvSpPr>
          <p:nvPr/>
        </p:nvSpPr>
        <p:spPr bwMode="auto">
          <a:xfrm>
            <a:off x="228600" y="1743075"/>
            <a:ext cx="3694814" cy="830997"/>
          </a:xfrm>
          <a:prstGeom prst="rect">
            <a:avLst/>
          </a:prstGeom>
          <a:noFill/>
          <a:ln w="9525">
            <a:noFill/>
            <a:miter lim="800000"/>
            <a:headEnd/>
            <a:tailEnd/>
          </a:ln>
        </p:spPr>
        <p:txBody>
          <a:bodyPr wrap="square">
            <a:spAutoFit/>
          </a:bodyPr>
          <a:lstStyle/>
          <a:p>
            <a:r>
              <a:rPr lang="en-US" sz="1200" dirty="0"/>
              <a:t>As a CO, you can add milestones to an audit currently assigned to you. To add a milestone, click on Add Milestone from the update milestones for </a:t>
            </a:r>
            <a:r>
              <a:rPr lang="en-US" sz="1200" dirty="0" smtClean="0"/>
              <a:t>audit.</a:t>
            </a:r>
            <a:endParaRPr lang="en-US" sz="1200" dirty="0">
              <a:solidFill>
                <a:srgbClr val="000000"/>
              </a:solidFill>
            </a:endParaRPr>
          </a:p>
        </p:txBody>
      </p:sp>
      <p:graphicFrame>
        <p:nvGraphicFramePr>
          <p:cNvPr id="9" name="Group 28"/>
          <p:cNvGraphicFramePr>
            <a:graphicFrameLocks noGrp="1"/>
          </p:cNvGraphicFramePr>
          <p:nvPr/>
        </p:nvGraphicFramePr>
        <p:xfrm>
          <a:off x="217714" y="4370614"/>
          <a:ext cx="3657599" cy="1148008"/>
        </p:xfrm>
        <a:graphic>
          <a:graphicData uri="http://schemas.openxmlformats.org/drawingml/2006/table">
            <a:tbl>
              <a:tblPr/>
              <a:tblGrid>
                <a:gridCol w="380918"/>
                <a:gridCol w="3276681"/>
              </a:tblGrid>
              <a:tr h="288472">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Adding Milestone (Graphics 5.1.2.1 – 5.1.2.2 )</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on </a:t>
                      </a:r>
                      <a:r>
                        <a:rPr kumimoji="0" lang="en-US" sz="1200" b="1" i="0" u="none" strike="noStrike" cap="none" normalizeH="0" baseline="0" dirty="0" smtClean="0">
                          <a:ln>
                            <a:noFill/>
                          </a:ln>
                          <a:solidFill>
                            <a:srgbClr val="000000"/>
                          </a:solidFill>
                          <a:effectLst/>
                          <a:latin typeface="Arial" pitchFamily="34" charset="0"/>
                        </a:rPr>
                        <a:t>Add Milestone </a:t>
                      </a:r>
                      <a:r>
                        <a:rPr kumimoji="0" lang="en-US" sz="1200" b="0" i="0" u="none" strike="noStrike" cap="none" normalizeH="0" baseline="0" dirty="0" smtClean="0">
                          <a:ln>
                            <a:noFill/>
                          </a:ln>
                          <a:solidFill>
                            <a:srgbClr val="000000"/>
                          </a:solidFill>
                          <a:effectLst/>
                          <a:latin typeface="Arial" pitchFamily="34" charset="0"/>
                        </a:rPr>
                        <a:t>link.</a:t>
                      </a:r>
                    </a:p>
                    <a:p>
                      <a:pPr marL="457200" marR="0" lvl="1" indent="-223838" algn="l" defTabSz="914400" rtl="0" eaLnBrk="0" fontAlgn="base" latinLnBrk="0" hangingPunct="0">
                        <a:lnSpc>
                          <a:spcPct val="100000"/>
                        </a:lnSpc>
                        <a:spcBef>
                          <a:spcPct val="20000"/>
                        </a:spcBef>
                        <a:spcAft>
                          <a:spcPct val="0"/>
                        </a:spcAft>
                        <a:buClrTx/>
                        <a:buSzTx/>
                        <a:buFont typeface="Arial" pitchFamily="34" charset="0"/>
                        <a:buChar char="•"/>
                        <a:tabLst>
                          <a:tab pos="404813" algn="l"/>
                        </a:tabLst>
                      </a:pPr>
                      <a:r>
                        <a:rPr kumimoji="0" lang="en-US" sz="1000" b="0" i="0" u="none" strike="noStrike" cap="none" normalizeH="0" baseline="0" dirty="0" smtClean="0">
                          <a:ln>
                            <a:noFill/>
                          </a:ln>
                          <a:solidFill>
                            <a:srgbClr val="000000"/>
                          </a:solidFill>
                          <a:effectLst/>
                          <a:latin typeface="Arial" pitchFamily="34" charset="0"/>
                        </a:rPr>
                        <a:t> Add Milestone for Audit screen opens</a:t>
                      </a:r>
                    </a:p>
                    <a:p>
                      <a:pPr marL="457200" marR="0" lvl="1" indent="-223838" algn="l" defTabSz="914400" rtl="0" eaLnBrk="0" fontAlgn="base" latinLnBrk="0" hangingPunct="0">
                        <a:lnSpc>
                          <a:spcPct val="100000"/>
                        </a:lnSpc>
                        <a:spcBef>
                          <a:spcPct val="20000"/>
                        </a:spcBef>
                        <a:spcAft>
                          <a:spcPct val="0"/>
                        </a:spcAft>
                        <a:buClrTx/>
                        <a:buSzTx/>
                        <a:buFont typeface="Arial" pitchFamily="34" charset="0"/>
                        <a:buChar char="•"/>
                        <a:tabLst>
                          <a:tab pos="404813" algn="l"/>
                        </a:tabLst>
                        <a:defRPr/>
                      </a:pPr>
                      <a:r>
                        <a:rPr kumimoji="0" lang="en-US" sz="1000" b="0" i="0" u="none" strike="noStrike" cap="none" normalizeH="0" baseline="0" dirty="0" smtClean="0">
                          <a:ln>
                            <a:noFill/>
                          </a:ln>
                          <a:solidFill>
                            <a:srgbClr val="000000"/>
                          </a:solidFill>
                          <a:effectLst/>
                          <a:latin typeface="Arial" pitchFamily="34" charset="0"/>
                        </a:rPr>
                        <a:t> </a:t>
                      </a:r>
                      <a:r>
                        <a:rPr lang="en-US" sz="1000" b="0" dirty="0" smtClean="0">
                          <a:latin typeface="+mn-lt"/>
                        </a:rPr>
                        <a:t>This page allows the user to add milestones </a:t>
                      </a:r>
                    </a:p>
                    <a:p>
                      <a:pPr marL="457200" marR="0" lvl="1" indent="0" algn="l" defTabSz="914400" rtl="0" eaLnBrk="0" fontAlgn="base" latinLnBrk="0" hangingPunct="0">
                        <a:lnSpc>
                          <a:spcPct val="100000"/>
                        </a:lnSpc>
                        <a:spcBef>
                          <a:spcPct val="20000"/>
                        </a:spcBef>
                        <a:spcAft>
                          <a:spcPct val="0"/>
                        </a:spcAft>
                        <a:buClrTx/>
                        <a:buSzTx/>
                        <a:buFont typeface="Arial" pitchFamily="34" charset="0"/>
                        <a:buNone/>
                        <a:tabLst/>
                        <a:defRPr/>
                      </a:pPr>
                      <a:r>
                        <a:rPr lang="en-US" sz="1000" b="0" dirty="0" smtClean="0">
                          <a:latin typeface="+mn-lt"/>
                        </a:rPr>
                        <a:t>   for an audit</a:t>
                      </a:r>
                      <a:endParaRPr kumimoji="0" lang="en-US" sz="10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59765" name="Picture 9" descr="PPT2F97.png"/>
          <p:cNvPicPr>
            <a:picLocks noChangeAspect="1"/>
          </p:cNvPicPr>
          <p:nvPr/>
        </p:nvPicPr>
        <p:blipFill>
          <a:blip r:embed="rId4" cstate="print"/>
          <a:srcRect/>
          <a:stretch>
            <a:fillRect/>
          </a:stretch>
        </p:blipFill>
        <p:spPr bwMode="auto">
          <a:xfrm>
            <a:off x="4085771" y="1708603"/>
            <a:ext cx="4524375" cy="714375"/>
          </a:xfrm>
          <a:prstGeom prst="rect">
            <a:avLst/>
          </a:prstGeom>
          <a:noFill/>
          <a:ln w="9525">
            <a:noFill/>
            <a:miter lim="800000"/>
            <a:headEnd/>
            <a:tailEnd/>
          </a:ln>
        </p:spPr>
      </p:pic>
      <p:sp>
        <p:nvSpPr>
          <p:cNvPr id="159766" name="Rectangle 11"/>
          <p:cNvSpPr>
            <a:spLocks noChangeArrowheads="1"/>
          </p:cNvSpPr>
          <p:nvPr/>
        </p:nvSpPr>
        <p:spPr bwMode="auto">
          <a:xfrm>
            <a:off x="7889430" y="1981200"/>
            <a:ext cx="685800" cy="171450"/>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sp>
        <p:nvSpPr>
          <p:cNvPr id="159767" name="Rectangle 13"/>
          <p:cNvSpPr>
            <a:spLocks noChangeArrowheads="1"/>
          </p:cNvSpPr>
          <p:nvPr/>
        </p:nvSpPr>
        <p:spPr bwMode="auto">
          <a:xfrm>
            <a:off x="166608" y="2885380"/>
            <a:ext cx="3533522" cy="830997"/>
          </a:xfrm>
          <a:prstGeom prst="rect">
            <a:avLst/>
          </a:prstGeom>
          <a:noFill/>
          <a:ln w="9525">
            <a:noFill/>
            <a:miter lim="800000"/>
            <a:headEnd/>
            <a:tailEnd/>
          </a:ln>
        </p:spPr>
        <p:txBody>
          <a:bodyPr wrap="square">
            <a:spAutoFit/>
          </a:bodyPr>
          <a:lstStyle/>
          <a:p>
            <a:r>
              <a:rPr lang="en-US" sz="1200" dirty="0"/>
              <a:t>You can select the type of milestone, the target date, and the remarks. The type of milestone you can add depends on the pipeline position of the audit</a:t>
            </a:r>
          </a:p>
        </p:txBody>
      </p:sp>
      <p:pic>
        <p:nvPicPr>
          <p:cNvPr id="159768" name="Picture 15" descr="PPT2F99.png"/>
          <p:cNvPicPr>
            <a:picLocks noChangeAspect="1"/>
          </p:cNvPicPr>
          <p:nvPr/>
        </p:nvPicPr>
        <p:blipFill>
          <a:blip r:embed="rId5" cstate="print"/>
          <a:srcRect/>
          <a:stretch>
            <a:fillRect/>
          </a:stretch>
        </p:blipFill>
        <p:spPr bwMode="auto">
          <a:xfrm>
            <a:off x="4092575" y="3425825"/>
            <a:ext cx="4524375" cy="1400175"/>
          </a:xfrm>
          <a:prstGeom prst="rect">
            <a:avLst/>
          </a:prstGeom>
          <a:noFill/>
          <a:ln w="9525">
            <a:noFill/>
            <a:miter lim="800000"/>
            <a:headEnd/>
            <a:tailEnd/>
          </a:ln>
        </p:spPr>
      </p:pic>
      <p:sp>
        <p:nvSpPr>
          <p:cNvPr id="159769" name="TextBox 11"/>
          <p:cNvSpPr txBox="1">
            <a:spLocks noChangeArrowheads="1"/>
          </p:cNvSpPr>
          <p:nvPr/>
        </p:nvSpPr>
        <p:spPr bwMode="auto">
          <a:xfrm>
            <a:off x="5155293" y="4884511"/>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5.1.2.2: </a:t>
            </a:r>
            <a:r>
              <a:rPr lang="en-US" sz="800" dirty="0">
                <a:ea typeface="MS PGothic"/>
                <a:cs typeface="MS PGothic"/>
              </a:rPr>
              <a:t>Add Milestone link</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1755775" y="282575"/>
            <a:ext cx="7388225" cy="717550"/>
          </a:xfrm>
        </p:spPr>
        <p:txBody>
          <a:bodyPr/>
          <a:lstStyle/>
          <a:p>
            <a:r>
              <a:rPr lang="en-US" smtClean="0"/>
              <a:t>Topic Two – Adding Milestones</a:t>
            </a:r>
          </a:p>
        </p:txBody>
      </p:sp>
      <p:sp>
        <p:nvSpPr>
          <p:cNvPr id="160771"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980D1037-7C46-4A0B-9A6F-565A7F18123D}" type="slidenum">
              <a:rPr lang="en-US" sz="800">
                <a:solidFill>
                  <a:schemeClr val="bg1"/>
                </a:solidFill>
              </a:rPr>
              <a:pPr algn="r"/>
              <a:t>143</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0" y="1231673"/>
            <a:ext cx="8216900" cy="430212"/>
          </a:xfrm>
          <a:prstGeom prst="rect">
            <a:avLst/>
          </a:prstGeom>
          <a:noFill/>
          <a:ln w="9525">
            <a:noFill/>
            <a:miter lim="800000"/>
            <a:headEnd/>
            <a:tailEnd/>
          </a:ln>
        </p:spPr>
        <p:txBody>
          <a:bodyPr/>
          <a:lstStyle/>
          <a:p>
            <a:pPr>
              <a:defRPr/>
            </a:pPr>
            <a:r>
              <a:rPr lang="en-US" sz="1600" b="1" kern="0" dirty="0"/>
              <a:t>Adding Milestones </a:t>
            </a:r>
            <a:r>
              <a:rPr lang="en-US" sz="1600" b="1" kern="0" dirty="0" smtClean="0"/>
              <a:t>(continued)</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160774" name="Rectangle 13"/>
          <p:cNvSpPr>
            <a:spLocks noChangeArrowheads="1"/>
          </p:cNvSpPr>
          <p:nvPr/>
        </p:nvSpPr>
        <p:spPr bwMode="auto">
          <a:xfrm>
            <a:off x="621846" y="1607004"/>
            <a:ext cx="3057525" cy="646331"/>
          </a:xfrm>
          <a:prstGeom prst="rect">
            <a:avLst/>
          </a:prstGeom>
          <a:noFill/>
          <a:ln w="9525">
            <a:noFill/>
            <a:miter lim="800000"/>
            <a:headEnd/>
            <a:tailEnd/>
          </a:ln>
        </p:spPr>
        <p:txBody>
          <a:bodyPr wrap="square">
            <a:spAutoFit/>
          </a:bodyPr>
          <a:lstStyle/>
          <a:p>
            <a:r>
              <a:rPr lang="en-US" sz="1200" dirty="0" smtClean="0"/>
              <a:t>The </a:t>
            </a:r>
            <a:r>
              <a:rPr lang="en-US" sz="1200" dirty="0"/>
              <a:t>type of milestone you can add depends on the pipeline position of the </a:t>
            </a:r>
            <a:r>
              <a:rPr lang="en-US" sz="1200" dirty="0" smtClean="0"/>
              <a:t>audit.</a:t>
            </a:r>
            <a:endParaRPr lang="en-US" sz="1200" dirty="0"/>
          </a:p>
        </p:txBody>
      </p:sp>
      <p:sp>
        <p:nvSpPr>
          <p:cNvPr id="160776" name="TextBox 11"/>
          <p:cNvSpPr txBox="1">
            <a:spLocks noChangeArrowheads="1"/>
          </p:cNvSpPr>
          <p:nvPr/>
        </p:nvSpPr>
        <p:spPr bwMode="auto">
          <a:xfrm>
            <a:off x="5242379" y="2813186"/>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5.1.2.3: </a:t>
            </a:r>
            <a:r>
              <a:rPr lang="en-US" sz="800" dirty="0">
                <a:ea typeface="MS PGothic"/>
                <a:cs typeface="MS PGothic"/>
              </a:rPr>
              <a:t>Add Milestone </a:t>
            </a:r>
            <a:r>
              <a:rPr lang="en-US" sz="800" dirty="0" smtClean="0">
                <a:ea typeface="MS PGothic"/>
                <a:cs typeface="MS PGothic"/>
              </a:rPr>
              <a:t>link</a:t>
            </a:r>
            <a:endParaRPr lang="en-US" sz="800" dirty="0">
              <a:ea typeface="MS PGothic"/>
              <a:cs typeface="MS PGothic"/>
            </a:endParaRPr>
          </a:p>
        </p:txBody>
      </p:sp>
      <p:sp>
        <p:nvSpPr>
          <p:cNvPr id="160777" name="Rectangle 1"/>
          <p:cNvSpPr>
            <a:spLocks noChangeArrowheads="1"/>
          </p:cNvSpPr>
          <p:nvPr/>
        </p:nvSpPr>
        <p:spPr bwMode="auto">
          <a:xfrm>
            <a:off x="4397143" y="3062134"/>
            <a:ext cx="4512921" cy="2893100"/>
          </a:xfrm>
          <a:prstGeom prst="rect">
            <a:avLst/>
          </a:prstGeom>
          <a:noFill/>
          <a:ln w="9525">
            <a:noFill/>
            <a:miter lim="800000"/>
            <a:headEnd/>
            <a:tailEnd/>
          </a:ln>
        </p:spPr>
        <p:txBody>
          <a:bodyPr wrap="square" tIns="0" bIns="0" anchor="ctr">
            <a:spAutoFit/>
          </a:bodyPr>
          <a:lstStyle/>
          <a:p>
            <a:pPr algn="just"/>
            <a:r>
              <a:rPr lang="en-US" sz="1200" b="1" dirty="0">
                <a:cs typeface="Times New Roman" pitchFamily="18" charset="0"/>
              </a:rPr>
              <a:t>Required Fields</a:t>
            </a:r>
          </a:p>
          <a:p>
            <a:pPr algn="just"/>
            <a:r>
              <a:rPr lang="en-US" sz="1200" b="1" dirty="0">
                <a:cs typeface="Times New Roman" pitchFamily="18" charset="0"/>
              </a:rPr>
              <a:t> </a:t>
            </a:r>
            <a:endParaRPr lang="en-US" sz="800" dirty="0"/>
          </a:p>
          <a:p>
            <a:pPr lvl="1" algn="just" eaLnBrk="0" hangingPunct="0">
              <a:buFontTx/>
              <a:buChar char="•"/>
            </a:pPr>
            <a:r>
              <a:rPr lang="en-US" sz="1200" dirty="0">
                <a:cs typeface="Times New Roman" pitchFamily="18" charset="0"/>
              </a:rPr>
              <a:t>Milestone Type </a:t>
            </a:r>
          </a:p>
          <a:p>
            <a:pPr lvl="1" algn="just" eaLnBrk="0" hangingPunct="0">
              <a:buFontTx/>
              <a:buChar char="•"/>
            </a:pPr>
            <a:r>
              <a:rPr lang="en-US" sz="1200" dirty="0">
                <a:cs typeface="Times New Roman" pitchFamily="18" charset="0"/>
              </a:rPr>
              <a:t>Target Date </a:t>
            </a:r>
          </a:p>
          <a:p>
            <a:pPr algn="just" eaLnBrk="0" hangingPunct="0"/>
            <a:endParaRPr lang="en-US" sz="800" dirty="0"/>
          </a:p>
          <a:p>
            <a:pPr algn="just" eaLnBrk="0" hangingPunct="0"/>
            <a:r>
              <a:rPr lang="en-US" sz="1200" b="1" dirty="0">
                <a:cs typeface="Times New Roman" pitchFamily="18" charset="0"/>
              </a:rPr>
              <a:t>Optional Field</a:t>
            </a:r>
          </a:p>
          <a:p>
            <a:pPr algn="just" eaLnBrk="0" hangingPunct="0"/>
            <a:r>
              <a:rPr lang="en-US" sz="1200" b="1" dirty="0">
                <a:cs typeface="Times New Roman" pitchFamily="18" charset="0"/>
              </a:rPr>
              <a:t> </a:t>
            </a:r>
            <a:endParaRPr lang="en-US" sz="800" dirty="0"/>
          </a:p>
          <a:p>
            <a:pPr lvl="1" algn="just" eaLnBrk="0" hangingPunct="0"/>
            <a:r>
              <a:rPr lang="en-US" sz="1200" dirty="0">
                <a:cs typeface="Times New Roman" pitchFamily="18" charset="0"/>
              </a:rPr>
              <a:t>• Remarks (The remarks text field is </a:t>
            </a:r>
            <a:endParaRPr lang="en-US" sz="1200" dirty="0" smtClean="0">
              <a:cs typeface="Times New Roman" pitchFamily="18" charset="0"/>
            </a:endParaRPr>
          </a:p>
          <a:p>
            <a:pPr lvl="1" algn="just" eaLnBrk="0" hangingPunct="0"/>
            <a:r>
              <a:rPr lang="en-US" sz="1200" dirty="0" smtClean="0">
                <a:cs typeface="Times New Roman" pitchFamily="18" charset="0"/>
              </a:rPr>
              <a:t>  limited </a:t>
            </a:r>
            <a:r>
              <a:rPr lang="en-US" sz="1200" dirty="0">
                <a:cs typeface="Times New Roman" pitchFamily="18" charset="0"/>
              </a:rPr>
              <a:t>to 2500 characters</a:t>
            </a:r>
            <a:r>
              <a:rPr lang="en-US" sz="1200" dirty="0" smtClean="0">
                <a:cs typeface="Times New Roman" pitchFamily="18" charset="0"/>
              </a:rPr>
              <a:t>)</a:t>
            </a:r>
          </a:p>
          <a:p>
            <a:pPr algn="just" eaLnBrk="0" hangingPunct="0"/>
            <a:r>
              <a:rPr lang="en-US" sz="1200" b="1" dirty="0" smtClean="0">
                <a:cs typeface="Times New Roman" pitchFamily="18" charset="0"/>
              </a:rPr>
              <a:t>Business Rules</a:t>
            </a:r>
          </a:p>
          <a:p>
            <a:pPr algn="just" eaLnBrk="0" hangingPunct="0"/>
            <a:r>
              <a:rPr lang="en-US" sz="1200" b="1" dirty="0" smtClean="0">
                <a:cs typeface="Times New Roman" pitchFamily="18" charset="0"/>
              </a:rPr>
              <a:t> </a:t>
            </a:r>
            <a:endParaRPr lang="en-US" sz="800" dirty="0" smtClean="0"/>
          </a:p>
          <a:p>
            <a:pPr lvl="1" algn="just" eaLnBrk="0" hangingPunct="0">
              <a:buFontTx/>
              <a:buChar char="•"/>
            </a:pPr>
            <a:r>
              <a:rPr lang="en-US" sz="1200" dirty="0" smtClean="0">
                <a:cs typeface="Times New Roman" pitchFamily="18" charset="0"/>
              </a:rPr>
              <a:t>Milestone Type drop down is based on </a:t>
            </a:r>
          </a:p>
          <a:p>
            <a:pPr lvl="1" algn="just" eaLnBrk="0" hangingPunct="0"/>
            <a:r>
              <a:rPr lang="en-US" sz="1200" dirty="0" smtClean="0">
                <a:cs typeface="Times New Roman" pitchFamily="18" charset="0"/>
              </a:rPr>
              <a:t> the pipeline position of the audit and </a:t>
            </a:r>
          </a:p>
          <a:p>
            <a:pPr lvl="1" algn="just" eaLnBrk="0" hangingPunct="0"/>
            <a:r>
              <a:rPr lang="en-US" sz="1200" dirty="0" smtClean="0">
                <a:cs typeface="Times New Roman" pitchFamily="18" charset="0"/>
              </a:rPr>
              <a:t> milestones already added</a:t>
            </a:r>
          </a:p>
          <a:p>
            <a:pPr lvl="1" algn="just" eaLnBrk="0" hangingPunct="0"/>
            <a:endParaRPr lang="en-US" sz="1200" dirty="0" smtClean="0">
              <a:cs typeface="Times New Roman" pitchFamily="18" charset="0"/>
            </a:endParaRPr>
          </a:p>
          <a:p>
            <a:pPr lvl="1" algn="just" eaLnBrk="0" hangingPunct="0">
              <a:buFontTx/>
              <a:buChar char="•"/>
            </a:pPr>
            <a:r>
              <a:rPr lang="en-US" sz="1200" dirty="0" smtClean="0">
                <a:cs typeface="Times New Roman" pitchFamily="18" charset="0"/>
              </a:rPr>
              <a:t>Target Date cannot be in the past</a:t>
            </a:r>
            <a:endParaRPr lang="en-US" sz="800" dirty="0"/>
          </a:p>
        </p:txBody>
      </p:sp>
      <p:sp>
        <p:nvSpPr>
          <p:cNvPr id="160778" name="Rectangle 17"/>
          <p:cNvSpPr>
            <a:spLocks noChangeArrowheads="1"/>
          </p:cNvSpPr>
          <p:nvPr/>
        </p:nvSpPr>
        <p:spPr bwMode="auto">
          <a:xfrm>
            <a:off x="1796906" y="6087251"/>
            <a:ext cx="6875943" cy="461962"/>
          </a:xfrm>
          <a:prstGeom prst="rect">
            <a:avLst/>
          </a:prstGeom>
          <a:noFill/>
          <a:ln w="9525">
            <a:noFill/>
            <a:miter lim="800000"/>
            <a:headEnd/>
            <a:tailEnd/>
          </a:ln>
        </p:spPr>
        <p:txBody>
          <a:bodyPr wrap="square">
            <a:spAutoFit/>
          </a:bodyPr>
          <a:lstStyle/>
          <a:p>
            <a:pPr algn="just" eaLnBrk="0" hangingPunct="0"/>
            <a:r>
              <a:rPr lang="en-US" sz="1200" b="1" dirty="0">
                <a:cs typeface="Times New Roman" pitchFamily="18" charset="0"/>
              </a:rPr>
              <a:t>Note</a:t>
            </a:r>
            <a:r>
              <a:rPr lang="en-US" sz="1200" dirty="0">
                <a:cs typeface="Times New Roman" pitchFamily="18" charset="0"/>
              </a:rPr>
              <a:t>: You can enter the Actual Date and the Revised Date later but you will not be able to change the original Target Date. </a:t>
            </a:r>
            <a:endParaRPr lang="en-US" sz="1200" dirty="0"/>
          </a:p>
        </p:txBody>
      </p:sp>
      <p:grpSp>
        <p:nvGrpSpPr>
          <p:cNvPr id="2" name="Group 13"/>
          <p:cNvGrpSpPr/>
          <p:nvPr/>
        </p:nvGrpSpPr>
        <p:grpSpPr>
          <a:xfrm>
            <a:off x="4284467" y="1385640"/>
            <a:ext cx="4524375" cy="1400175"/>
            <a:chOff x="4114346" y="2565854"/>
            <a:chExt cx="4524375" cy="1400175"/>
          </a:xfrm>
        </p:grpSpPr>
        <p:pic>
          <p:nvPicPr>
            <p:cNvPr id="160775" name="Picture 15" descr="PPT2F99.png"/>
            <p:cNvPicPr>
              <a:picLocks noChangeAspect="1"/>
            </p:cNvPicPr>
            <p:nvPr/>
          </p:nvPicPr>
          <p:blipFill>
            <a:blip r:embed="rId4" cstate="print"/>
            <a:srcRect/>
            <a:stretch>
              <a:fillRect/>
            </a:stretch>
          </p:blipFill>
          <p:spPr bwMode="auto">
            <a:xfrm>
              <a:off x="4114346" y="2565854"/>
              <a:ext cx="4524375" cy="1400175"/>
            </a:xfrm>
            <a:prstGeom prst="rect">
              <a:avLst/>
            </a:prstGeom>
            <a:noFill/>
            <a:ln w="19050">
              <a:solidFill>
                <a:schemeClr val="tx1"/>
              </a:solidFill>
              <a:miter lim="800000"/>
              <a:headEnd/>
              <a:tailEnd/>
            </a:ln>
          </p:spPr>
        </p:pic>
        <p:sp>
          <p:nvSpPr>
            <p:cNvPr id="160779" name="Rectangle 10"/>
            <p:cNvSpPr>
              <a:spLocks noChangeArrowheads="1"/>
            </p:cNvSpPr>
            <p:nvPr/>
          </p:nvSpPr>
          <p:spPr bwMode="auto">
            <a:xfrm>
              <a:off x="4612822" y="2883354"/>
              <a:ext cx="828675" cy="114300"/>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sp>
          <p:nvSpPr>
            <p:cNvPr id="160780" name="Rectangle 11"/>
            <p:cNvSpPr>
              <a:spLocks noChangeArrowheads="1"/>
            </p:cNvSpPr>
            <p:nvPr/>
          </p:nvSpPr>
          <p:spPr bwMode="auto">
            <a:xfrm>
              <a:off x="4763861" y="3105150"/>
              <a:ext cx="666750" cy="142875"/>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graphicFrame>
        <p:nvGraphicFramePr>
          <p:cNvPr id="16" name="Group 28"/>
          <p:cNvGraphicFramePr>
            <a:graphicFrameLocks noGrp="1"/>
          </p:cNvGraphicFramePr>
          <p:nvPr/>
        </p:nvGraphicFramePr>
        <p:xfrm>
          <a:off x="287713" y="2701841"/>
          <a:ext cx="3657599" cy="2005394"/>
        </p:xfrm>
        <a:graphic>
          <a:graphicData uri="http://schemas.openxmlformats.org/drawingml/2006/table">
            <a:tbl>
              <a:tblPr/>
              <a:tblGrid>
                <a:gridCol w="380918"/>
                <a:gridCol w="3276681"/>
              </a:tblGrid>
              <a:tr h="267174">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Adding Milestones (Graphic 5.1.2.3)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defRPr/>
                      </a:pPr>
                      <a:r>
                        <a:rPr kumimoji="0" lang="en-US" sz="1200" b="0" i="1" u="none" strike="noStrike" cap="none" normalizeH="0" baseline="0" dirty="0" smtClean="0">
                          <a:ln>
                            <a:noFill/>
                          </a:ln>
                          <a:solidFill>
                            <a:srgbClr val="000000"/>
                          </a:solidFill>
                          <a:effectLst/>
                          <a:latin typeface="Arial" pitchFamily="34" charset="0"/>
                        </a:rPr>
                        <a:t>Select </a:t>
                      </a:r>
                      <a:r>
                        <a:rPr kumimoji="0" lang="en-US" sz="1200" b="0" i="0" u="none" strike="noStrike" cap="none" normalizeH="0" baseline="0" dirty="0" smtClean="0">
                          <a:ln>
                            <a:noFill/>
                          </a:ln>
                          <a:solidFill>
                            <a:srgbClr val="000000"/>
                          </a:solidFill>
                          <a:effectLst/>
                          <a:latin typeface="Arial" pitchFamily="34" charset="0"/>
                        </a:rPr>
                        <a:t> the </a:t>
                      </a:r>
                      <a:r>
                        <a:rPr kumimoji="0" lang="en-US" sz="1200" b="1" i="0" u="none" strike="noStrike" cap="none" normalizeH="0" baseline="0" dirty="0" smtClean="0">
                          <a:ln>
                            <a:noFill/>
                          </a:ln>
                          <a:solidFill>
                            <a:srgbClr val="000000"/>
                          </a:solidFill>
                          <a:effectLst/>
                          <a:latin typeface="Arial" pitchFamily="34" charset="0"/>
                        </a:rPr>
                        <a:t>Milestone Type </a:t>
                      </a:r>
                      <a:r>
                        <a:rPr kumimoji="0" lang="en-US" sz="1200" b="0" i="0" u="none" strike="noStrike" cap="none" normalizeH="0" baseline="0" dirty="0" smtClean="0">
                          <a:ln>
                            <a:noFill/>
                          </a:ln>
                          <a:solidFill>
                            <a:srgbClr val="000000"/>
                          </a:solidFill>
                          <a:effectLst/>
                          <a:latin typeface="Arial" pitchFamily="34" charset="0"/>
                        </a:rPr>
                        <a:t>from the drop-down menu.</a:t>
                      </a:r>
                      <a:endParaRPr kumimoji="0" lang="en-US" sz="1200" b="1"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lang="en-US" sz="1200" b="0" i="1" dirty="0" smtClean="0"/>
                        <a:t>Click</a:t>
                      </a:r>
                      <a:r>
                        <a:rPr lang="en-US" sz="1200" b="0" dirty="0" smtClean="0"/>
                        <a:t> the </a:t>
                      </a:r>
                      <a:r>
                        <a:rPr lang="en-US" sz="1200" b="1" dirty="0" smtClean="0"/>
                        <a:t>Calendar</a:t>
                      </a:r>
                      <a:r>
                        <a:rPr lang="en-US" sz="1200" b="1" baseline="0" dirty="0" smtClean="0"/>
                        <a:t> </a:t>
                      </a:r>
                      <a:r>
                        <a:rPr lang="en-US" sz="1200" b="0" baseline="0" dirty="0" smtClean="0"/>
                        <a:t>icon to enter the Target Date.</a:t>
                      </a:r>
                      <a:endParaRPr kumimoji="0" lang="en-US" sz="1200" b="1"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85">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AutoNum type="arabicPeriod" startAt="3"/>
                        <a:tabLst/>
                      </a:pPr>
                      <a:r>
                        <a:rPr kumimoji="0" lang="en-US" sz="1200" b="0" i="0" u="none" strike="noStrike" cap="none" normalizeH="0" baseline="0" dirty="0" smtClean="0">
                          <a:ln>
                            <a:noFill/>
                          </a:ln>
                          <a:solidFill>
                            <a:srgbClr val="000000"/>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pPr>
                      <a:r>
                        <a:rPr kumimoji="0" lang="en-US" sz="1200" b="0" i="1" u="none" strike="noStrike" cap="none" normalizeH="0" baseline="0" dirty="0" smtClean="0">
                          <a:ln>
                            <a:noFill/>
                          </a:ln>
                          <a:solidFill>
                            <a:srgbClr val="000000"/>
                          </a:solidFill>
                          <a:effectLst/>
                          <a:latin typeface="Arial" pitchFamily="34" charset="0"/>
                        </a:rPr>
                        <a:t>Add </a:t>
                      </a:r>
                      <a:r>
                        <a:rPr kumimoji="0" lang="en-US" sz="1200" b="0" i="0" u="none" strike="noStrike" cap="none" normalizeH="0" baseline="0" dirty="0" smtClean="0">
                          <a:ln>
                            <a:noFill/>
                          </a:ln>
                          <a:solidFill>
                            <a:srgbClr val="000000"/>
                          </a:solidFill>
                          <a:effectLst/>
                          <a:latin typeface="Arial" pitchFamily="34" charset="0"/>
                        </a:rPr>
                        <a:t> </a:t>
                      </a:r>
                      <a:r>
                        <a:rPr kumimoji="0" lang="en-US" sz="1200" b="1" i="0" u="none" strike="noStrike" cap="none" normalizeH="0" baseline="0" dirty="0" smtClean="0">
                          <a:ln>
                            <a:noFill/>
                          </a:ln>
                          <a:solidFill>
                            <a:srgbClr val="000000"/>
                          </a:solidFill>
                          <a:effectLst/>
                          <a:latin typeface="Arial" pitchFamily="34" charset="0"/>
                        </a:rPr>
                        <a:t>Remarks </a:t>
                      </a:r>
                      <a:r>
                        <a:rPr kumimoji="0" lang="en-US" sz="1200" b="0" i="0" u="none" strike="noStrike" cap="none" normalizeH="0" baseline="0" dirty="0" smtClean="0">
                          <a:ln>
                            <a:noFill/>
                          </a:ln>
                          <a:solidFill>
                            <a:srgbClr val="000000"/>
                          </a:solidFill>
                          <a:effectLst/>
                          <a:latin typeface="Arial" pitchFamily="34" charset="0"/>
                        </a:rPr>
                        <a:t>if applicable.</a:t>
                      </a:r>
                      <a:endParaRPr kumimoji="0" lang="en-US" sz="1200" b="1"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85">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AutoNum type="arabicPeriod" startAt="4"/>
                        <a:tabLst/>
                      </a:pPr>
                      <a:r>
                        <a:rPr kumimoji="0" lang="en-US" sz="1200" b="0" i="0" u="none" strike="noStrike" cap="none" normalizeH="0" baseline="0" dirty="0" smtClean="0">
                          <a:ln>
                            <a:noFill/>
                          </a:ln>
                          <a:solidFill>
                            <a:srgbClr val="000000"/>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defRPr/>
                      </a:pPr>
                      <a:r>
                        <a:rPr lang="en-US" sz="1200" b="0" i="1" dirty="0" smtClean="0"/>
                        <a:t>Click</a:t>
                      </a:r>
                      <a:r>
                        <a:rPr lang="en-US" sz="1200" b="0" dirty="0" smtClean="0"/>
                        <a:t> the </a:t>
                      </a:r>
                      <a:r>
                        <a:rPr lang="en-US" sz="1200" b="1" dirty="0" smtClean="0"/>
                        <a:t>Submit</a:t>
                      </a:r>
                      <a:r>
                        <a:rPr lang="en-US" sz="1200" b="1" baseline="0" dirty="0" smtClean="0"/>
                        <a:t> </a:t>
                      </a:r>
                      <a:r>
                        <a:rPr lang="en-US" sz="1200" b="0" baseline="0" dirty="0" smtClean="0"/>
                        <a:t>button.</a:t>
                      </a:r>
                      <a:endParaRPr kumimoji="0" lang="en-US" sz="1200" b="1"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a:xfrm>
            <a:off x="1755775" y="282575"/>
            <a:ext cx="7388225" cy="717550"/>
          </a:xfrm>
        </p:spPr>
        <p:txBody>
          <a:bodyPr/>
          <a:lstStyle/>
          <a:p>
            <a:r>
              <a:rPr lang="en-US" smtClean="0"/>
              <a:t>Topic Three – Updating and Deleting Milestones</a:t>
            </a:r>
          </a:p>
        </p:txBody>
      </p:sp>
      <p:sp>
        <p:nvSpPr>
          <p:cNvPr id="12291" name="Rectangle 3"/>
          <p:cNvSpPr>
            <a:spLocks noGrp="1" noChangeArrowheads="1"/>
          </p:cNvSpPr>
          <p:nvPr>
            <p:ph type="body" idx="4294967295"/>
          </p:nvPr>
        </p:nvSpPr>
        <p:spPr>
          <a:xfrm>
            <a:off x="-53165" y="1042393"/>
            <a:ext cx="8928100" cy="998537"/>
          </a:xfrm>
        </p:spPr>
        <p:txBody>
          <a:bodyPr/>
          <a:lstStyle/>
          <a:p>
            <a:pPr marL="0" indent="0">
              <a:lnSpc>
                <a:spcPct val="150000"/>
              </a:lnSpc>
              <a:buFontTx/>
              <a:buNone/>
              <a:defRPr/>
            </a:pPr>
            <a:r>
              <a:rPr lang="en-US" sz="1600" dirty="0" smtClean="0"/>
              <a:t>Updating and Deleting Milestones</a:t>
            </a:r>
          </a:p>
          <a:p>
            <a:pPr marL="0" indent="0">
              <a:lnSpc>
                <a:spcPct val="100000"/>
              </a:lnSpc>
              <a:buFontTx/>
              <a:buNone/>
              <a:defRPr/>
            </a:pPr>
            <a:endParaRPr lang="en-US" sz="1200" b="0" dirty="0" smtClean="0"/>
          </a:p>
          <a:p>
            <a:pPr marL="914400" indent="-914400">
              <a:lnSpc>
                <a:spcPct val="150000"/>
              </a:lnSpc>
              <a:buFontTx/>
              <a:buNone/>
              <a:defRPr/>
            </a:pPr>
            <a:r>
              <a:rPr lang="en-US" sz="1600" dirty="0" smtClean="0"/>
              <a:t>	</a:t>
            </a:r>
            <a:endParaRPr lang="en-US" sz="1600" b="0" dirty="0" smtClean="0"/>
          </a:p>
          <a:p>
            <a:pPr marL="0" indent="0">
              <a:lnSpc>
                <a:spcPct val="150000"/>
              </a:lnSpc>
              <a:buFontTx/>
              <a:buNone/>
              <a:defRPr/>
            </a:pPr>
            <a:r>
              <a:rPr lang="en-US" sz="1600" b="0" dirty="0" smtClean="0"/>
              <a:t> </a:t>
            </a:r>
          </a:p>
          <a:p>
            <a:pPr marL="0" indent="0">
              <a:lnSpc>
                <a:spcPct val="150000"/>
              </a:lnSpc>
              <a:buFontTx/>
              <a:buNone/>
              <a:defRPr/>
            </a:pPr>
            <a:r>
              <a:rPr lang="en-US" sz="1600" dirty="0" smtClean="0"/>
              <a:t> </a:t>
            </a:r>
          </a:p>
          <a:p>
            <a:pPr marL="0" indent="0">
              <a:lnSpc>
                <a:spcPct val="150000"/>
              </a:lnSpc>
              <a:buFontTx/>
              <a:buNone/>
              <a:defRPr/>
            </a:pPr>
            <a:endParaRPr lang="en-US" sz="1600" dirty="0" smtClean="0"/>
          </a:p>
          <a:p>
            <a:pPr marL="0" indent="0">
              <a:lnSpc>
                <a:spcPct val="150000"/>
              </a:lnSpc>
              <a:buFontTx/>
              <a:buNone/>
              <a:defRPr/>
            </a:pPr>
            <a:endParaRPr lang="en-US" sz="1600" b="0" dirty="0" smtClean="0"/>
          </a:p>
          <a:p>
            <a:pPr marL="0" indent="0">
              <a:buFontTx/>
              <a:buNone/>
              <a:defRPr/>
            </a:pPr>
            <a:endParaRPr lang="en-US" sz="3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336550" lvl="1" indent="0" algn="ctr">
              <a:buFont typeface="Wingdings" pitchFamily="2" charset="2"/>
              <a:buNone/>
              <a:tabLst>
                <a:tab pos="6464300" algn="l"/>
              </a:tabLst>
              <a:defRPr/>
            </a:pPr>
            <a:endParaRPr lang="en-US" sz="1600" b="0" dirty="0" smtClean="0"/>
          </a:p>
          <a:p>
            <a:pPr marL="336550" lvl="1" indent="0" algn="ctr">
              <a:buFont typeface="Wingdings" pitchFamily="2" charset="2"/>
              <a:buNone/>
              <a:tabLst>
                <a:tab pos="6464300" algn="l"/>
              </a:tabLst>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p:txBody>
      </p:sp>
      <p:sp>
        <p:nvSpPr>
          <p:cNvPr id="161796"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A5ECFDC6-0DAC-4442-9A30-D4795BA2E83E}" type="slidenum">
              <a:rPr lang="en-US" sz="800" smtClean="0"/>
              <a:pPr/>
              <a:t>144</a:t>
            </a:fld>
            <a:endParaRPr lang="en-US" sz="80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61798" name="TextBox 11"/>
          <p:cNvSpPr txBox="1">
            <a:spLocks noChangeArrowheads="1"/>
          </p:cNvSpPr>
          <p:nvPr/>
        </p:nvSpPr>
        <p:spPr bwMode="auto">
          <a:xfrm>
            <a:off x="4958495" y="3710901"/>
            <a:ext cx="311785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5.1.3.1:  </a:t>
            </a:r>
            <a:r>
              <a:rPr lang="en-US" sz="800" dirty="0">
                <a:ea typeface="MS PGothic"/>
                <a:cs typeface="MS PGothic"/>
              </a:rPr>
              <a:t>Updating and Deleting Milestones</a:t>
            </a:r>
          </a:p>
        </p:txBody>
      </p:sp>
      <p:pic>
        <p:nvPicPr>
          <p:cNvPr id="161799" name="Picture 7" descr="PPT2FA3.png"/>
          <p:cNvPicPr>
            <a:picLocks noChangeAspect="1"/>
          </p:cNvPicPr>
          <p:nvPr/>
        </p:nvPicPr>
        <p:blipFill>
          <a:blip r:embed="rId4" cstate="print"/>
          <a:srcRect/>
          <a:stretch>
            <a:fillRect/>
          </a:stretch>
        </p:blipFill>
        <p:spPr bwMode="auto">
          <a:xfrm>
            <a:off x="4083409" y="1848736"/>
            <a:ext cx="4762500" cy="1847850"/>
          </a:xfrm>
          <a:prstGeom prst="rect">
            <a:avLst/>
          </a:prstGeom>
          <a:noFill/>
          <a:ln w="9525">
            <a:noFill/>
            <a:miter lim="800000"/>
            <a:headEnd/>
            <a:tailEnd/>
          </a:ln>
        </p:spPr>
      </p:pic>
      <p:sp>
        <p:nvSpPr>
          <p:cNvPr id="161800" name="Rectangle 1"/>
          <p:cNvSpPr>
            <a:spLocks noChangeArrowheads="1"/>
          </p:cNvSpPr>
          <p:nvPr/>
        </p:nvSpPr>
        <p:spPr bwMode="auto">
          <a:xfrm>
            <a:off x="228727" y="1458640"/>
            <a:ext cx="3171825" cy="1046440"/>
          </a:xfrm>
          <a:prstGeom prst="rect">
            <a:avLst/>
          </a:prstGeom>
          <a:noFill/>
          <a:ln w="9525">
            <a:noFill/>
            <a:miter lim="800000"/>
            <a:headEnd/>
            <a:tailEnd/>
          </a:ln>
        </p:spPr>
        <p:txBody>
          <a:bodyPr tIns="0" bIns="0" anchor="ctr">
            <a:spAutoFit/>
          </a:bodyPr>
          <a:lstStyle/>
          <a:p>
            <a:r>
              <a:rPr lang="en-US" sz="1200" dirty="0">
                <a:cs typeface="Times New Roman" pitchFamily="18" charset="0"/>
              </a:rPr>
              <a:t>You can update the target date by entering a Revised Date. You can enter the Actual Date when a milestone has been completed. If you want to remove the milestone, simply click on the delete link. </a:t>
            </a:r>
          </a:p>
          <a:p>
            <a:pPr algn="just"/>
            <a:endParaRPr lang="en-US" sz="800" dirty="0"/>
          </a:p>
        </p:txBody>
      </p:sp>
      <p:graphicFrame>
        <p:nvGraphicFramePr>
          <p:cNvPr id="10" name="Group 28"/>
          <p:cNvGraphicFramePr>
            <a:graphicFrameLocks noGrp="1"/>
          </p:cNvGraphicFramePr>
          <p:nvPr/>
        </p:nvGraphicFramePr>
        <p:xfrm>
          <a:off x="128056" y="4318012"/>
          <a:ext cx="5039367" cy="1932242"/>
        </p:xfrm>
        <a:graphic>
          <a:graphicData uri="http://schemas.openxmlformats.org/drawingml/2006/table">
            <a:tbl>
              <a:tblPr/>
              <a:tblGrid>
                <a:gridCol w="524821"/>
                <a:gridCol w="4514546"/>
              </a:tblGrid>
              <a:tr h="267174">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Update Milestones (Graphic 5.1.3.1)</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From the </a:t>
                      </a:r>
                      <a:r>
                        <a:rPr kumimoji="0" lang="en-US" sz="1200" b="1" i="0" u="none" strike="noStrike" cap="none" normalizeH="0" baseline="0" dirty="0" smtClean="0">
                          <a:ln>
                            <a:noFill/>
                          </a:ln>
                          <a:solidFill>
                            <a:srgbClr val="000000"/>
                          </a:solidFill>
                          <a:effectLst/>
                          <a:latin typeface="Arial" pitchFamily="34" charset="0"/>
                        </a:rPr>
                        <a:t>My Work </a:t>
                      </a:r>
                      <a:r>
                        <a:rPr kumimoji="0" lang="en-US" sz="1200" b="0" i="0" u="none" strike="noStrike" cap="none" normalizeH="0" baseline="0" dirty="0" smtClean="0">
                          <a:ln>
                            <a:noFill/>
                          </a:ln>
                          <a:solidFill>
                            <a:srgbClr val="000000"/>
                          </a:solidFill>
                          <a:effectLst/>
                          <a:latin typeface="Arial" pitchFamily="34" charset="0"/>
                        </a:rPr>
                        <a:t>tab, </a:t>
                      </a:r>
                      <a:r>
                        <a:rPr kumimoji="0" lang="en-US" sz="1200" b="0" i="1" u="none" strike="noStrike" cap="none" normalizeH="0" baseline="0" dirty="0" smtClean="0">
                          <a:ln>
                            <a:noFill/>
                          </a:ln>
                          <a:solidFill>
                            <a:srgbClr val="000000"/>
                          </a:solidFill>
                          <a:effectLst/>
                          <a:latin typeface="Arial" pitchFamily="34" charset="0"/>
                        </a:rPr>
                        <a:t>Click</a:t>
                      </a:r>
                      <a:r>
                        <a:rPr kumimoji="0" lang="en-US" sz="1200" b="0" i="0" u="none" strike="noStrike" cap="none" normalizeH="0" baseline="0" dirty="0" smtClean="0">
                          <a:ln>
                            <a:noFill/>
                          </a:ln>
                          <a:solidFill>
                            <a:srgbClr val="000000"/>
                          </a:solidFill>
                          <a:effectLst/>
                          <a:latin typeface="Arial" pitchFamily="34" charset="0"/>
                        </a:rPr>
                        <a:t> on the </a:t>
                      </a:r>
                      <a:r>
                        <a:rPr kumimoji="0" lang="en-US" sz="1200" b="1" i="0" u="none" strike="noStrike" cap="none" normalizeH="0" baseline="0" dirty="0" smtClean="0">
                          <a:ln>
                            <a:noFill/>
                          </a:ln>
                          <a:solidFill>
                            <a:srgbClr val="000000"/>
                          </a:solidFill>
                          <a:effectLst/>
                          <a:latin typeface="Arial" pitchFamily="34" charset="0"/>
                        </a:rPr>
                        <a:t>Audit Report Number </a:t>
                      </a:r>
                      <a:r>
                        <a:rPr kumimoji="0" lang="en-US" sz="1200" b="0" i="0" u="none" strike="noStrike" cap="none" normalizeH="0" baseline="0" dirty="0" smtClean="0">
                          <a:ln>
                            <a:noFill/>
                          </a:ln>
                          <a:solidFill>
                            <a:srgbClr val="000000"/>
                          </a:solidFill>
                          <a:effectLst/>
                          <a:latin typeface="Arial" pitchFamily="34" charset="0"/>
                        </a:rPr>
                        <a:t>to access the View Audit Follow-Up screen.</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lang="en-US" sz="1200" b="0" i="1" dirty="0" smtClean="0"/>
                        <a:t>Click</a:t>
                      </a:r>
                      <a:r>
                        <a:rPr lang="en-US" sz="1200" b="0" dirty="0" smtClean="0"/>
                        <a:t> on </a:t>
                      </a:r>
                      <a:r>
                        <a:rPr lang="en-US" sz="1200" b="1" dirty="0" smtClean="0"/>
                        <a:t>update milestones.</a:t>
                      </a:r>
                      <a:endParaRPr kumimoji="0" lang="en-US" sz="1200" b="1"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85">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AutoNum type="arabicPeriod" startAt="3"/>
                        <a:tabLst/>
                      </a:pPr>
                      <a:r>
                        <a:rPr kumimoji="0" lang="en-US" sz="1200" b="0" i="0" u="none" strike="noStrike" cap="none" normalizeH="0" baseline="0" dirty="0" smtClean="0">
                          <a:ln>
                            <a:noFill/>
                          </a:ln>
                          <a:solidFill>
                            <a:srgbClr val="000000"/>
                          </a:solidFill>
                          <a:effectLst/>
                          <a:latin typeface="Arial" pitchFamily="34" charset="0"/>
                        </a:rPr>
                        <a:t> </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on the </a:t>
                      </a:r>
                      <a:r>
                        <a:rPr kumimoji="0" lang="en-US" sz="1200" b="1" i="0" u="none" strike="noStrike" cap="none" normalizeH="0" baseline="0" dirty="0" smtClean="0">
                          <a:ln>
                            <a:noFill/>
                          </a:ln>
                          <a:solidFill>
                            <a:srgbClr val="000000"/>
                          </a:solidFill>
                          <a:effectLst/>
                          <a:latin typeface="Arial" pitchFamily="34" charset="0"/>
                        </a:rPr>
                        <a:t>edit icon </a:t>
                      </a:r>
                      <a:r>
                        <a:rPr kumimoji="0" lang="en-US" sz="1200" b="0" i="0" u="none" strike="noStrike" cap="none" normalizeH="0" baseline="0" dirty="0" smtClean="0">
                          <a:ln>
                            <a:noFill/>
                          </a:ln>
                          <a:solidFill>
                            <a:srgbClr val="000000"/>
                          </a:solidFill>
                          <a:effectLst/>
                          <a:latin typeface="Arial" pitchFamily="34" charset="0"/>
                        </a:rPr>
                        <a:t>for the milestone.</a:t>
                      </a:r>
                      <a:endParaRPr kumimoji="0" lang="en-US" sz="1200" b="1"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r>
              <a:tr h="335185">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AutoNum type="arabicPeriod" startAt="3"/>
                        <a:tabLst/>
                      </a:pPr>
                      <a:endParaRPr kumimoji="0" lang="en-US" sz="1200" b="0" i="0" u="none" strike="noStrike" cap="none" normalizeH="0" baseline="0" dirty="0" smtClean="0">
                        <a:ln>
                          <a:noFill/>
                        </a:ln>
                        <a:solidFill>
                          <a:srgbClr val="000000"/>
                        </a:solidFill>
                        <a:effectLst/>
                        <a:latin typeface="Arial"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685800" marR="0" lvl="1" indent="-22860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rgbClr val="000000"/>
                          </a:solidFill>
                          <a:effectLst/>
                          <a:latin typeface="Arial" pitchFamily="34" charset="0"/>
                        </a:rPr>
                        <a:t>You can update the milestone or delete by clicking the delete icon</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 name="TextBox 10"/>
          <p:cNvSpPr txBox="1"/>
          <p:nvPr/>
        </p:nvSpPr>
        <p:spPr bwMode="auto">
          <a:xfrm>
            <a:off x="236896" y="2403957"/>
            <a:ext cx="3084499" cy="2000548"/>
          </a:xfrm>
          <a:prstGeom prst="rect">
            <a:avLst/>
          </a:prstGeom>
          <a:noFill/>
          <a:ln w="9525">
            <a:noFill/>
            <a:miter lim="800000"/>
            <a:headEnd/>
            <a:tailEnd/>
          </a:ln>
        </p:spPr>
        <p:txBody>
          <a:bodyPr wrap="none" rtlCol="0">
            <a:spAutoFit/>
          </a:bodyPr>
          <a:lstStyle/>
          <a:p>
            <a:pPr algn="just" eaLnBrk="0" hangingPunct="0"/>
            <a:r>
              <a:rPr lang="en-US" sz="1200" b="1" dirty="0" smtClean="0">
                <a:cs typeface="Times New Roman" pitchFamily="18" charset="0"/>
              </a:rPr>
              <a:t>Optional Fields</a:t>
            </a:r>
          </a:p>
          <a:p>
            <a:pPr algn="just" eaLnBrk="0" hangingPunct="0"/>
            <a:r>
              <a:rPr lang="en-US" sz="1200" b="1" dirty="0" smtClean="0">
                <a:cs typeface="Times New Roman" pitchFamily="18" charset="0"/>
              </a:rPr>
              <a:t> </a:t>
            </a:r>
            <a:endParaRPr lang="en-US" sz="800" dirty="0" smtClean="0"/>
          </a:p>
          <a:p>
            <a:pPr lvl="1" algn="just" eaLnBrk="0" hangingPunct="0">
              <a:buFontTx/>
              <a:buChar char="•"/>
            </a:pPr>
            <a:r>
              <a:rPr lang="en-US" sz="1200" dirty="0" smtClean="0">
                <a:cs typeface="Times New Roman" pitchFamily="18" charset="0"/>
              </a:rPr>
              <a:t>Actual Date </a:t>
            </a:r>
          </a:p>
          <a:p>
            <a:pPr lvl="1" algn="just" eaLnBrk="0" hangingPunct="0">
              <a:buFontTx/>
              <a:buChar char="•"/>
            </a:pPr>
            <a:r>
              <a:rPr lang="en-US" sz="1200" dirty="0" smtClean="0">
                <a:cs typeface="Times New Roman" pitchFamily="18" charset="0"/>
              </a:rPr>
              <a:t>Revised Date </a:t>
            </a:r>
          </a:p>
          <a:p>
            <a:pPr lvl="1" algn="just" eaLnBrk="0" hangingPunct="0">
              <a:buFontTx/>
              <a:buChar char="•"/>
            </a:pPr>
            <a:r>
              <a:rPr lang="en-US" sz="1200" dirty="0" smtClean="0">
                <a:cs typeface="Times New Roman" pitchFamily="18" charset="0"/>
              </a:rPr>
              <a:t>Remarks (The remarks text field is </a:t>
            </a:r>
          </a:p>
          <a:p>
            <a:pPr lvl="1" algn="just" eaLnBrk="0" hangingPunct="0"/>
            <a:r>
              <a:rPr lang="en-US" sz="1200" dirty="0" smtClean="0">
                <a:cs typeface="Times New Roman" pitchFamily="18" charset="0"/>
              </a:rPr>
              <a:t>  limited to 2500 characters)</a:t>
            </a:r>
          </a:p>
          <a:p>
            <a:pPr algn="just" eaLnBrk="0" hangingPunct="0"/>
            <a:endParaRPr lang="en-US" sz="800" dirty="0" smtClean="0"/>
          </a:p>
          <a:p>
            <a:pPr algn="just" eaLnBrk="0" hangingPunct="0"/>
            <a:r>
              <a:rPr lang="en-US" sz="1200" b="1" dirty="0" smtClean="0">
                <a:cs typeface="Times New Roman" pitchFamily="18" charset="0"/>
              </a:rPr>
              <a:t>Business Rule</a:t>
            </a:r>
          </a:p>
          <a:p>
            <a:pPr algn="just" eaLnBrk="0" hangingPunct="0"/>
            <a:r>
              <a:rPr lang="en-US" sz="1200" b="1" dirty="0" smtClean="0">
                <a:cs typeface="Times New Roman" pitchFamily="18" charset="0"/>
              </a:rPr>
              <a:t> </a:t>
            </a:r>
            <a:endParaRPr lang="en-US" sz="800" dirty="0" smtClean="0"/>
          </a:p>
          <a:p>
            <a:pPr algn="just" eaLnBrk="0" hangingPunct="0"/>
            <a:r>
              <a:rPr lang="en-US" sz="1200" dirty="0" smtClean="0">
                <a:cs typeface="Times New Roman" pitchFamily="18" charset="0"/>
              </a:rPr>
              <a:t>• Actual Date cannot be a future date. </a:t>
            </a:r>
            <a:endParaRPr lang="en-US" dirty="0" smtClean="0"/>
          </a:p>
          <a:p>
            <a:pPr algn="l"/>
            <a:endParaRPr lang="en-US" sz="800" dirty="0">
              <a:solidFill>
                <a:srgbClr val="FF0000"/>
              </a:solidFill>
              <a:ea typeface="MS PGothic" pitchFamily="34" charset="-128"/>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p:txBody>
          <a:bodyPr/>
          <a:lstStyle/>
          <a:p>
            <a:r>
              <a:rPr lang="en-US" smtClean="0"/>
              <a:t>Topic Four – Viewing Milestones from View            		 Audit Follow-Up Screen</a:t>
            </a:r>
          </a:p>
        </p:txBody>
      </p:sp>
      <p:sp>
        <p:nvSpPr>
          <p:cNvPr id="162819" name="Text Box 24"/>
          <p:cNvSpPr txBox="1">
            <a:spLocks noChangeArrowheads="1"/>
          </p:cNvSpPr>
          <p:nvPr/>
        </p:nvSpPr>
        <p:spPr bwMode="auto">
          <a:xfrm>
            <a:off x="133350" y="1219200"/>
            <a:ext cx="6657975" cy="338138"/>
          </a:xfrm>
          <a:prstGeom prst="rect">
            <a:avLst/>
          </a:prstGeom>
          <a:noFill/>
          <a:ln w="9525">
            <a:noFill/>
            <a:miter lim="800000"/>
            <a:headEnd/>
            <a:tailEnd/>
          </a:ln>
        </p:spPr>
        <p:txBody>
          <a:bodyPr>
            <a:spAutoFit/>
          </a:bodyPr>
          <a:lstStyle/>
          <a:p>
            <a:pPr>
              <a:spcBef>
                <a:spcPct val="50000"/>
              </a:spcBef>
            </a:pPr>
            <a:r>
              <a:rPr lang="en-US" sz="1600"/>
              <a:t>Viewing Milestones from View Audit Follow-Up Screen</a:t>
            </a:r>
            <a:endParaRPr lang="en-US" sz="1600" b="1">
              <a:solidFill>
                <a:srgbClr val="FF0000"/>
              </a:solidFill>
            </a:endParaRPr>
          </a:p>
        </p:txBody>
      </p:sp>
      <p:sp>
        <p:nvSpPr>
          <p:cNvPr id="162820" name="Slide Number Placeholder 12"/>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6DDD1A7B-2D8F-4ED1-9182-D470DC097C15}" type="slidenum">
              <a:rPr lang="en-US" sz="800">
                <a:solidFill>
                  <a:schemeClr val="bg1"/>
                </a:solidFill>
              </a:rPr>
              <a:pPr algn="r"/>
              <a:t>145</a:t>
            </a:fld>
            <a:endParaRPr lang="en-US" sz="800">
              <a:solidFill>
                <a:schemeClr val="bg1"/>
              </a:solidFill>
            </a:endParaRPr>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62822" name="TextBox 10"/>
          <p:cNvSpPr txBox="1">
            <a:spLocks noChangeArrowheads="1"/>
          </p:cNvSpPr>
          <p:nvPr/>
        </p:nvSpPr>
        <p:spPr bwMode="auto">
          <a:xfrm>
            <a:off x="254000" y="1636713"/>
            <a:ext cx="3382335" cy="830997"/>
          </a:xfrm>
          <a:prstGeom prst="rect">
            <a:avLst/>
          </a:prstGeom>
          <a:noFill/>
          <a:ln w="9525">
            <a:noFill/>
            <a:miter lim="800000"/>
            <a:headEnd/>
            <a:tailEnd/>
          </a:ln>
        </p:spPr>
        <p:txBody>
          <a:bodyPr wrap="square">
            <a:spAutoFit/>
          </a:bodyPr>
          <a:lstStyle/>
          <a:p>
            <a:r>
              <a:rPr lang="en-US" sz="1200" dirty="0"/>
              <a:t>To view milestones for an audit in your workgroup that is not assigned to you, you can access the View Audit Follow-Up from the Audits </a:t>
            </a:r>
            <a:r>
              <a:rPr lang="en-US" sz="1200" dirty="0" smtClean="0"/>
              <a:t>screen.</a:t>
            </a:r>
            <a:endParaRPr lang="en-US" sz="1200" dirty="0"/>
          </a:p>
        </p:txBody>
      </p:sp>
      <p:sp>
        <p:nvSpPr>
          <p:cNvPr id="162823" name="TextBox 14"/>
          <p:cNvSpPr txBox="1">
            <a:spLocks noChangeArrowheads="1"/>
          </p:cNvSpPr>
          <p:nvPr/>
        </p:nvSpPr>
        <p:spPr bwMode="auto">
          <a:xfrm>
            <a:off x="4531258" y="2684242"/>
            <a:ext cx="3633787"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5.1.4.1:  </a:t>
            </a:r>
            <a:r>
              <a:rPr lang="en-US" sz="800" dirty="0">
                <a:ea typeface="MS PGothic"/>
                <a:cs typeface="MS PGothic"/>
              </a:rPr>
              <a:t>Graphic  Viewing Milestones</a:t>
            </a:r>
          </a:p>
        </p:txBody>
      </p:sp>
      <p:graphicFrame>
        <p:nvGraphicFramePr>
          <p:cNvPr id="25" name="Group 28"/>
          <p:cNvGraphicFramePr>
            <a:graphicFrameLocks noGrp="1"/>
          </p:cNvGraphicFramePr>
          <p:nvPr/>
        </p:nvGraphicFramePr>
        <p:xfrm>
          <a:off x="425450" y="3596005"/>
          <a:ext cx="3030131" cy="1072896"/>
        </p:xfrm>
        <a:graphic>
          <a:graphicData uri="http://schemas.openxmlformats.org/drawingml/2006/table">
            <a:tbl>
              <a:tblPr/>
              <a:tblGrid>
                <a:gridCol w="287861"/>
                <a:gridCol w="2742270"/>
              </a:tblGrid>
              <a:tr h="0">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Viewing Milestones (Graphics  5.1.4.1 – 5.1.4.2)</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on </a:t>
                      </a:r>
                      <a:r>
                        <a:rPr kumimoji="0" lang="en-US" sz="1200" b="1" i="0" u="none" strike="noStrike" cap="none" normalizeH="0" baseline="0" dirty="0" smtClean="0">
                          <a:ln>
                            <a:noFill/>
                          </a:ln>
                          <a:solidFill>
                            <a:srgbClr val="000000"/>
                          </a:solidFill>
                          <a:effectLst/>
                          <a:latin typeface="Arial" pitchFamily="34" charset="0"/>
                        </a:rPr>
                        <a:t>Milestones </a:t>
                      </a:r>
                      <a:r>
                        <a:rPr kumimoji="0" lang="en-US" sz="1200" b="0" i="0" u="none" strike="noStrike" cap="none" normalizeH="0" baseline="0" dirty="0" smtClean="0">
                          <a:ln>
                            <a:noFill/>
                          </a:ln>
                          <a:solidFill>
                            <a:srgbClr val="000000"/>
                          </a:solidFill>
                          <a:effectLst/>
                          <a:latin typeface="Arial" pitchFamily="34" charset="0"/>
                        </a:rPr>
                        <a:t>link</a:t>
                      </a:r>
                      <a:r>
                        <a:rPr kumimoji="0" lang="en-US" sz="1200" b="1" i="0" u="none" strike="noStrike" cap="none" normalizeH="0" baseline="0" dirty="0" smtClean="0">
                          <a:ln>
                            <a:noFill/>
                          </a:ln>
                          <a:solidFill>
                            <a:srgbClr val="000000"/>
                          </a:solidFill>
                          <a:effectLst/>
                          <a:latin typeface="Arial" pitchFamily="34" charset="0"/>
                        </a:rPr>
                        <a:t>.</a:t>
                      </a:r>
                    </a:p>
                    <a:p>
                      <a:pPr marL="457200" marR="0" lvl="1" indent="-223838"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rgbClr val="000000"/>
                          </a:solidFill>
                          <a:effectLst/>
                          <a:latin typeface="Arial" pitchFamily="34" charset="0"/>
                        </a:rPr>
                        <a:t>This will allow you to see the milestones at the   bottom of the page </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3" name="Group 12"/>
          <p:cNvGrpSpPr/>
          <p:nvPr/>
        </p:nvGrpSpPr>
        <p:grpSpPr>
          <a:xfrm>
            <a:off x="3646460" y="2002909"/>
            <a:ext cx="5340045" cy="580804"/>
            <a:chOff x="3646460" y="2002909"/>
            <a:chExt cx="5340045" cy="580804"/>
          </a:xfrm>
        </p:grpSpPr>
        <p:pic>
          <p:nvPicPr>
            <p:cNvPr id="162838" name="Picture 14" descr="PPT3E46.gif"/>
            <p:cNvPicPr>
              <a:picLocks noChangeAspect="1"/>
            </p:cNvPicPr>
            <p:nvPr/>
          </p:nvPicPr>
          <p:blipFill>
            <a:blip r:embed="rId4" cstate="print"/>
            <a:srcRect/>
            <a:stretch>
              <a:fillRect/>
            </a:stretch>
          </p:blipFill>
          <p:spPr bwMode="auto">
            <a:xfrm>
              <a:off x="3646460" y="2002909"/>
              <a:ext cx="5336721" cy="580804"/>
            </a:xfrm>
            <a:prstGeom prst="rect">
              <a:avLst/>
            </a:prstGeom>
            <a:noFill/>
            <a:ln w="9525">
              <a:noFill/>
              <a:miter lim="800000"/>
              <a:headEnd/>
              <a:tailEnd/>
            </a:ln>
          </p:spPr>
        </p:pic>
        <p:sp>
          <p:nvSpPr>
            <p:cNvPr id="162839" name="Rectangle 15"/>
            <p:cNvSpPr>
              <a:spLocks noChangeArrowheads="1"/>
            </p:cNvSpPr>
            <p:nvPr/>
          </p:nvSpPr>
          <p:spPr bwMode="auto">
            <a:xfrm>
              <a:off x="8293395" y="2348022"/>
              <a:ext cx="693110" cy="193159"/>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pic>
        <p:nvPicPr>
          <p:cNvPr id="162840" name="Picture 17" descr="PPT3E48.gif"/>
          <p:cNvPicPr>
            <a:picLocks noChangeAspect="1"/>
          </p:cNvPicPr>
          <p:nvPr/>
        </p:nvPicPr>
        <p:blipFill>
          <a:blip r:embed="rId5" cstate="print"/>
          <a:srcRect/>
          <a:stretch>
            <a:fillRect/>
          </a:stretch>
        </p:blipFill>
        <p:spPr bwMode="auto">
          <a:xfrm>
            <a:off x="3603171" y="4137479"/>
            <a:ext cx="5119914" cy="752475"/>
          </a:xfrm>
          <a:prstGeom prst="rect">
            <a:avLst/>
          </a:prstGeom>
          <a:noFill/>
          <a:ln w="9525">
            <a:noFill/>
            <a:miter lim="800000"/>
            <a:headEnd/>
            <a:tailEnd/>
          </a:ln>
        </p:spPr>
      </p:pic>
      <p:sp>
        <p:nvSpPr>
          <p:cNvPr id="162841" name="TextBox 14"/>
          <p:cNvSpPr txBox="1">
            <a:spLocks noChangeArrowheads="1"/>
          </p:cNvSpPr>
          <p:nvPr/>
        </p:nvSpPr>
        <p:spPr bwMode="auto">
          <a:xfrm>
            <a:off x="4541384" y="4921477"/>
            <a:ext cx="3633787"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5.1.4.2:  </a:t>
            </a:r>
            <a:r>
              <a:rPr lang="en-US" sz="800" dirty="0">
                <a:ea typeface="MS PGothic"/>
                <a:cs typeface="MS PGothic"/>
              </a:rPr>
              <a:t>Graphic  Viewing Milestones</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a:xfrm>
            <a:off x="1755775" y="320675"/>
            <a:ext cx="7388225" cy="695325"/>
          </a:xfrm>
        </p:spPr>
        <p:txBody>
          <a:bodyPr/>
          <a:lstStyle/>
          <a:p>
            <a:r>
              <a:rPr lang="en-US" smtClean="0"/>
              <a:t>Lesson One – Review</a:t>
            </a:r>
          </a:p>
        </p:txBody>
      </p:sp>
      <p:sp>
        <p:nvSpPr>
          <p:cNvPr id="163843" name="TextBox 9"/>
          <p:cNvSpPr txBox="1">
            <a:spLocks noChangeArrowheads="1"/>
          </p:cNvSpPr>
          <p:nvPr/>
        </p:nvSpPr>
        <p:spPr bwMode="auto">
          <a:xfrm>
            <a:off x="128588" y="1420813"/>
            <a:ext cx="4813300" cy="581025"/>
          </a:xfrm>
          <a:prstGeom prst="rect">
            <a:avLst/>
          </a:prstGeom>
          <a:noFill/>
          <a:ln w="9525">
            <a:noFill/>
            <a:miter lim="800000"/>
            <a:headEnd/>
            <a:tailEnd/>
          </a:ln>
        </p:spPr>
        <p:txBody>
          <a:bodyPr>
            <a:spAutoFit/>
          </a:bodyPr>
          <a:lstStyle/>
          <a:p>
            <a:pPr eaLnBrk="0" hangingPunct="0"/>
            <a:r>
              <a:rPr lang="en-US" sz="1600" b="1"/>
              <a:t>Lesson One Covered the Following Topics:</a:t>
            </a:r>
          </a:p>
          <a:p>
            <a:pPr eaLnBrk="0" hangingPunct="0"/>
            <a:endParaRPr lang="en-US" sz="1600" b="1">
              <a:ea typeface="MS PGothic"/>
              <a:cs typeface="MS PGothic"/>
            </a:endParaRPr>
          </a:p>
        </p:txBody>
      </p:sp>
      <p:sp>
        <p:nvSpPr>
          <p:cNvPr id="163844"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993B4128-CA61-416F-BB1B-DAFD2AF55841}" type="slidenum">
              <a:rPr lang="en-US" sz="800" smtClean="0"/>
              <a:pPr/>
              <a:t>146</a:t>
            </a:fld>
            <a:endParaRPr lang="en-US" sz="800" smtClean="0"/>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7" name="Group 13"/>
          <p:cNvGraphicFramePr>
            <a:graphicFrameLocks noGrp="1"/>
          </p:cNvGraphicFramePr>
          <p:nvPr/>
        </p:nvGraphicFramePr>
        <p:xfrm>
          <a:off x="479425" y="2060575"/>
          <a:ext cx="6986588" cy="2927352"/>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Milestones Overview</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Two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Adding Milestones</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Three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r>
                        <a:rPr lang="en-US" sz="1600" b="0" dirty="0" smtClean="0"/>
                        <a:t>Updating and Deleting Milestones</a:t>
                      </a:r>
                      <a:endParaRPr lang="en-US" sz="1600" b="0" dirty="0"/>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Four</a:t>
                      </a:r>
                    </a:p>
                  </a:txBody>
                  <a:tcPr horzOverflow="overflow">
                    <a:lnL>
                      <a:noFill/>
                    </a:lnL>
                    <a:lnR>
                      <a:noFill/>
                    </a:lnR>
                    <a:lnT>
                      <a:noFill/>
                    </a:lnT>
                    <a:lnB>
                      <a:noFill/>
                    </a:lnB>
                    <a:lnTlToBr>
                      <a:noFill/>
                    </a:lnTlToBr>
                    <a:lnBlToTr>
                      <a:noFill/>
                    </a:lnBlToTr>
                    <a:noFill/>
                  </a:tcPr>
                </a:tc>
                <a:tc>
                  <a:txBody>
                    <a:bodyPr/>
                    <a:lstStyle/>
                    <a:p>
                      <a:r>
                        <a:rPr lang="en-US" sz="1600" b="0" dirty="0" smtClean="0"/>
                        <a:t>Viewing Milestones from View Audit Follow-Up Screen</a:t>
                      </a:r>
                      <a:endParaRPr lang="en-US" sz="1600" b="0" dirty="0"/>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a:xfrm>
            <a:off x="1755775" y="320675"/>
            <a:ext cx="7388225" cy="695325"/>
          </a:xfrm>
        </p:spPr>
        <p:txBody>
          <a:bodyPr/>
          <a:lstStyle/>
          <a:p>
            <a:r>
              <a:rPr lang="en-US" smtClean="0"/>
              <a:t>Module Five – Review</a:t>
            </a:r>
          </a:p>
        </p:txBody>
      </p:sp>
      <p:sp>
        <p:nvSpPr>
          <p:cNvPr id="164867" name="TextBox 9"/>
          <p:cNvSpPr txBox="1">
            <a:spLocks noChangeArrowheads="1"/>
          </p:cNvSpPr>
          <p:nvPr/>
        </p:nvSpPr>
        <p:spPr bwMode="auto">
          <a:xfrm>
            <a:off x="128588" y="1420813"/>
            <a:ext cx="4813300" cy="581025"/>
          </a:xfrm>
          <a:prstGeom prst="rect">
            <a:avLst/>
          </a:prstGeom>
          <a:noFill/>
          <a:ln w="9525">
            <a:noFill/>
            <a:miter lim="800000"/>
            <a:headEnd/>
            <a:tailEnd/>
          </a:ln>
        </p:spPr>
        <p:txBody>
          <a:bodyPr>
            <a:spAutoFit/>
          </a:bodyPr>
          <a:lstStyle/>
          <a:p>
            <a:pPr eaLnBrk="0" hangingPunct="0"/>
            <a:r>
              <a:rPr lang="en-US" sz="1600" b="1"/>
              <a:t>Module Five Covered the Following Lesson:</a:t>
            </a:r>
          </a:p>
          <a:p>
            <a:pPr eaLnBrk="0" hangingPunct="0"/>
            <a:endParaRPr lang="en-US" sz="1600" b="1">
              <a:ea typeface="MS PGothic"/>
              <a:cs typeface="MS PGothic"/>
            </a:endParaRPr>
          </a:p>
        </p:txBody>
      </p:sp>
      <p:sp>
        <p:nvSpPr>
          <p:cNvPr id="164868"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6F44D506-3E91-432A-946D-A4E56DABDB63}" type="slidenum">
              <a:rPr lang="en-US" sz="800" smtClean="0"/>
              <a:pPr/>
              <a:t>147</a:t>
            </a:fld>
            <a:endParaRPr lang="en-US" sz="800" smtClean="0"/>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7" name="Group 13"/>
          <p:cNvGraphicFramePr>
            <a:graphicFrameLocks noGrp="1"/>
          </p:cNvGraphicFramePr>
          <p:nvPr/>
        </p:nvGraphicFramePr>
        <p:xfrm>
          <a:off x="479425" y="2060575"/>
          <a:ext cx="6986588" cy="731838"/>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Lesson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Milestones</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755775" y="330200"/>
            <a:ext cx="7683500" cy="695325"/>
          </a:xfrm>
        </p:spPr>
        <p:txBody>
          <a:bodyPr/>
          <a:lstStyle/>
          <a:p>
            <a:r>
              <a:rPr lang="en-US" smtClean="0"/>
              <a:t>Module Six – Activity Logging	</a:t>
            </a:r>
          </a:p>
        </p:txBody>
      </p:sp>
      <p:sp>
        <p:nvSpPr>
          <p:cNvPr id="165891" name="Slide Number Placeholder 4"/>
          <p:cNvSpPr>
            <a:spLocks noGrp="1"/>
          </p:cNvSpPr>
          <p:nvPr>
            <p:ph type="sldNum" sz="quarter" idx="10"/>
          </p:nvPr>
        </p:nvSpPr>
        <p:spPr bwMode="auto">
          <a:xfrm>
            <a:off x="7010400" y="6692900"/>
            <a:ext cx="2133600" cy="476250"/>
          </a:xfrm>
          <a:noFill/>
          <a:ln>
            <a:miter lim="800000"/>
            <a:headEnd/>
            <a:tailEnd/>
          </a:ln>
        </p:spPr>
        <p:txBody>
          <a:bodyPr vert="horz" wrap="square" lIns="91440" tIns="45720" rIns="91440" bIns="45720" numCol="1" anchor="t" anchorCtr="0" compatLnSpc="1">
            <a:prstTxWarp prst="textNoShape">
              <a:avLst/>
            </a:prstTxWarp>
          </a:bodyPr>
          <a:lstStyle/>
          <a:p>
            <a:fld id="{CBB6DE29-F6D7-4D43-84B1-87BF4EABE1B5}" type="slidenum">
              <a:rPr lang="en-US" sz="800" smtClean="0"/>
              <a:pPr/>
              <a:t>148</a:t>
            </a:fld>
            <a:endParaRPr lang="en-US" sz="800" smtClean="0"/>
          </a:p>
        </p:txBody>
      </p:sp>
      <p:sp>
        <p:nvSpPr>
          <p:cNvPr id="165892"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algn="ctr" eaLnBrk="0" hangingPunct="0"/>
            <a:r>
              <a:rPr lang="en-US" sz="4000" b="1">
                <a:ea typeface="MS PGothic"/>
                <a:cs typeface="MS PGothic"/>
              </a:rPr>
              <a:t>Module Six </a:t>
            </a:r>
          </a:p>
          <a:p>
            <a:pPr algn="ctr" eaLnBrk="0" hangingPunct="0"/>
            <a:endParaRPr lang="en-US" sz="4000" b="1">
              <a:ea typeface="MS PGothic"/>
              <a:cs typeface="MS PGothic"/>
            </a:endParaRPr>
          </a:p>
          <a:p>
            <a:pPr algn="ctr" eaLnBrk="0" hangingPunct="0"/>
            <a:r>
              <a:rPr lang="en-US" sz="2400" b="1">
                <a:ea typeface="MS PGothic"/>
                <a:cs typeface="MS PGothic"/>
              </a:rPr>
              <a:t>Activity Logging</a:t>
            </a:r>
          </a:p>
          <a:p>
            <a:pPr eaLnBrk="0" hangingPunct="0"/>
            <a:endParaRPr lang="en-US" sz="2400" b="1">
              <a:ea typeface="MS PGothic"/>
              <a:cs typeface="MS PGothic"/>
            </a:endParaRPr>
          </a:p>
        </p:txBody>
      </p:sp>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1755775" y="292100"/>
            <a:ext cx="7388225" cy="695325"/>
          </a:xfrm>
        </p:spPr>
        <p:txBody>
          <a:bodyPr/>
          <a:lstStyle/>
          <a:p>
            <a:r>
              <a:rPr lang="en-US" smtClean="0"/>
              <a:t>Module Six – Activity Logging</a:t>
            </a:r>
          </a:p>
        </p:txBody>
      </p:sp>
      <p:sp>
        <p:nvSpPr>
          <p:cNvPr id="10" name="TextBox 9"/>
          <p:cNvSpPr txBox="1"/>
          <p:nvPr/>
        </p:nvSpPr>
        <p:spPr>
          <a:xfrm>
            <a:off x="128588" y="1420813"/>
            <a:ext cx="4222750" cy="336550"/>
          </a:xfrm>
          <a:prstGeom prst="rect">
            <a:avLst/>
          </a:prstGeom>
          <a:noFill/>
        </p:spPr>
        <p:txBody>
          <a:bodyPr>
            <a:spAutoFit/>
          </a:bodyPr>
          <a:lstStyle/>
          <a:p>
            <a:pPr eaLnBrk="0" fontAlgn="auto" hangingPunct="0">
              <a:spcBef>
                <a:spcPts val="0"/>
              </a:spcBef>
              <a:spcAft>
                <a:spcPts val="0"/>
              </a:spcAft>
              <a:defRPr/>
            </a:pPr>
            <a:r>
              <a:rPr lang="en-US" sz="1600" b="1" dirty="0">
                <a:latin typeface="+mj-lt"/>
              </a:rPr>
              <a:t>Module Six Lessons</a:t>
            </a:r>
          </a:p>
        </p:txBody>
      </p:sp>
      <p:graphicFrame>
        <p:nvGraphicFramePr>
          <p:cNvPr id="7" name="Table 6"/>
          <p:cNvGraphicFramePr>
            <a:graphicFrameLocks noGrp="1"/>
          </p:cNvGraphicFramePr>
          <p:nvPr/>
        </p:nvGraphicFramePr>
        <p:xfrm>
          <a:off x="479425" y="2060575"/>
          <a:ext cx="6986588" cy="731838"/>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Lesson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Activity Overview</a:t>
                      </a:r>
                    </a:p>
                  </a:txBody>
                  <a:tcPr horzOverflow="overflow">
                    <a:lnL>
                      <a:noFill/>
                    </a:lnL>
                    <a:lnR>
                      <a:noFill/>
                    </a:lnR>
                    <a:lnT>
                      <a:noFill/>
                    </a:lnT>
                    <a:lnB>
                      <a:noFill/>
                    </a:lnB>
                    <a:lnTlToBr>
                      <a:noFill/>
                    </a:lnTlToBr>
                    <a:lnBlToTr>
                      <a:noFill/>
                    </a:lnBlToTr>
                    <a:noFill/>
                  </a:tcPr>
                </a:tc>
              </a:tr>
            </a:tbl>
          </a:graphicData>
        </a:graphic>
      </p:graphicFrame>
      <p:sp>
        <p:nvSpPr>
          <p:cNvPr id="9" name="Rectangle 8">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66920"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ED19EE39-E3C5-4645-875F-2CD752C36E9D}" type="slidenum">
              <a:rPr lang="en-US" sz="800" smtClean="0"/>
              <a:pPr/>
              <a:t>149</a:t>
            </a:fld>
            <a:endParaRPr lang="en-US" sz="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755775" y="292100"/>
            <a:ext cx="7388225" cy="695325"/>
          </a:xfrm>
        </p:spPr>
        <p:txBody>
          <a:bodyPr/>
          <a:lstStyle/>
          <a:p>
            <a:r>
              <a:rPr lang="en-US" smtClean="0"/>
              <a:t>Lesson One – Topics</a:t>
            </a:r>
          </a:p>
        </p:txBody>
      </p:sp>
      <p:sp>
        <p:nvSpPr>
          <p:cNvPr id="27651" name="TextBox 9"/>
          <p:cNvSpPr txBox="1">
            <a:spLocks noChangeArrowheads="1"/>
          </p:cNvSpPr>
          <p:nvPr/>
        </p:nvSpPr>
        <p:spPr bwMode="auto">
          <a:xfrm>
            <a:off x="128588" y="1420813"/>
            <a:ext cx="4222750" cy="336550"/>
          </a:xfrm>
          <a:prstGeom prst="rect">
            <a:avLst/>
          </a:prstGeom>
          <a:noFill/>
          <a:ln w="9525">
            <a:noFill/>
            <a:miter lim="800000"/>
            <a:headEnd/>
            <a:tailEnd/>
          </a:ln>
        </p:spPr>
        <p:txBody>
          <a:bodyPr>
            <a:spAutoFit/>
          </a:bodyPr>
          <a:lstStyle/>
          <a:p>
            <a:pPr eaLnBrk="0" hangingPunct="0">
              <a:tabLst>
                <a:tab pos="3086100" algn="l"/>
              </a:tabLst>
            </a:pPr>
            <a:r>
              <a:rPr lang="en-US" sz="1600" b="1">
                <a:ea typeface="MS PGothic"/>
                <a:cs typeface="MS PGothic"/>
              </a:rPr>
              <a:t>Lesson One Topics</a:t>
            </a:r>
          </a:p>
        </p:txBody>
      </p:sp>
      <p:graphicFrame>
        <p:nvGraphicFramePr>
          <p:cNvPr id="7181" name="Group 13"/>
          <p:cNvGraphicFramePr>
            <a:graphicFrameLocks noGrp="1"/>
          </p:cNvGraphicFramePr>
          <p:nvPr/>
        </p:nvGraphicFramePr>
        <p:xfrm>
          <a:off x="479425" y="2060575"/>
          <a:ext cx="6986588" cy="2195514"/>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CAFU 3.5</a:t>
                      </a:r>
                      <a:r>
                        <a:rPr kumimoji="0" lang="en-US" sz="1600" b="0" i="0" u="none" strike="noStrike" cap="none" normalizeH="0" baseline="0" dirty="0" smtClean="0">
                          <a:ln>
                            <a:noFill/>
                          </a:ln>
                          <a:solidFill>
                            <a:srgbClr val="FF0000"/>
                          </a:solidFill>
                          <a:effectLst/>
                          <a:latin typeface="Arial" pitchFamily="34" charset="0"/>
                        </a:rPr>
                        <a:t> </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Two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Enhancement Areas for CAFU 3.5</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Three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Reportable and Non-Reportable Audits</a:t>
                      </a:r>
                    </a:p>
                  </a:txBody>
                  <a:tcPr horzOverflow="overflow">
                    <a:lnL>
                      <a:noFill/>
                    </a:lnL>
                    <a:lnR>
                      <a:noFill/>
                    </a:lnR>
                    <a:lnT>
                      <a:noFill/>
                    </a:lnT>
                    <a:lnB>
                      <a:noFill/>
                    </a:lnB>
                    <a:lnTlToBr>
                      <a:noFill/>
                    </a:lnTlToBr>
                    <a:lnBlToTr>
                      <a:noFill/>
                    </a:lnBlToTr>
                    <a:noFill/>
                  </a:tcPr>
                </a:tc>
              </a:tr>
            </a:tbl>
          </a:graphicData>
        </a:graphic>
      </p:graphicFrame>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27660"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7DBBB83F-B2CE-4FB5-B547-056CB4D75C2C}" type="slidenum">
              <a:rPr lang="en-US" sz="800" smtClean="0"/>
              <a:pPr/>
              <a:t>15</a:t>
            </a:fld>
            <a:endParaRPr lang="en-US" sz="800" smtClean="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755775" y="292100"/>
            <a:ext cx="7388225" cy="695325"/>
          </a:xfrm>
        </p:spPr>
        <p:txBody>
          <a:bodyPr/>
          <a:lstStyle/>
          <a:p>
            <a:r>
              <a:rPr lang="en-US" smtClean="0"/>
              <a:t>Lesson One – Activity Overview</a:t>
            </a:r>
          </a:p>
        </p:txBody>
      </p:sp>
      <p:sp>
        <p:nvSpPr>
          <p:cNvPr id="167939"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ECF70911-6EB4-4D7B-A6D4-D1A38AB3AC70}" type="slidenum">
              <a:rPr lang="en-US" sz="800" smtClean="0"/>
              <a:pPr/>
              <a:t>150</a:t>
            </a:fld>
            <a:endParaRPr lang="en-US" sz="800" smtClean="0"/>
          </a:p>
        </p:txBody>
      </p:sp>
      <p:sp>
        <p:nvSpPr>
          <p:cNvPr id="167940" name="Rectangle 2"/>
          <p:cNvSpPr txBox="1">
            <a:spLocks noChangeArrowheads="1"/>
          </p:cNvSpPr>
          <p:nvPr/>
        </p:nvSpPr>
        <p:spPr bwMode="auto">
          <a:xfrm>
            <a:off x="1016000" y="2692400"/>
            <a:ext cx="6946900" cy="695325"/>
          </a:xfrm>
          <a:prstGeom prst="rect">
            <a:avLst/>
          </a:prstGeom>
          <a:noFill/>
          <a:ln w="9525">
            <a:noFill/>
            <a:miter lim="800000"/>
            <a:headEnd/>
            <a:tailEnd/>
          </a:ln>
        </p:spPr>
        <p:txBody>
          <a:bodyPr anchor="ctr"/>
          <a:lstStyle/>
          <a:p>
            <a:pPr algn="ctr" eaLnBrk="0" hangingPunct="0"/>
            <a:r>
              <a:rPr lang="en-US" sz="4000" b="1"/>
              <a:t>Lesson One</a:t>
            </a:r>
          </a:p>
          <a:p>
            <a:pPr algn="ctr" eaLnBrk="0" hangingPunct="0"/>
            <a:endParaRPr lang="en-US" sz="4000" b="1"/>
          </a:p>
          <a:p>
            <a:pPr algn="ctr" eaLnBrk="0" hangingPunct="0"/>
            <a:r>
              <a:rPr lang="en-US" sz="2400" b="1"/>
              <a:t>Activity Overview</a:t>
            </a:r>
          </a:p>
          <a:p>
            <a:pPr eaLnBrk="0" hangingPunct="0"/>
            <a:endParaRPr lang="en-US" b="1"/>
          </a:p>
        </p:txBody>
      </p:sp>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1755775" y="292100"/>
            <a:ext cx="7388225" cy="695325"/>
          </a:xfrm>
        </p:spPr>
        <p:txBody>
          <a:bodyPr/>
          <a:lstStyle/>
          <a:p>
            <a:r>
              <a:rPr lang="en-US" smtClean="0"/>
              <a:t>Lesson One – Topics</a:t>
            </a:r>
          </a:p>
        </p:txBody>
      </p:sp>
      <p:sp>
        <p:nvSpPr>
          <p:cNvPr id="168963"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9A9AD121-30B5-4AE2-8162-75D4AFCB1778}" type="slidenum">
              <a:rPr lang="en-US" sz="800" smtClean="0"/>
              <a:pPr/>
              <a:t>151</a:t>
            </a:fld>
            <a:endParaRPr lang="en-US" sz="800" smtClean="0"/>
          </a:p>
        </p:txBody>
      </p:sp>
      <p:sp>
        <p:nvSpPr>
          <p:cNvPr id="168964" name="TextBox 9"/>
          <p:cNvSpPr txBox="1">
            <a:spLocks noChangeArrowheads="1"/>
          </p:cNvSpPr>
          <p:nvPr/>
        </p:nvSpPr>
        <p:spPr bwMode="auto">
          <a:xfrm>
            <a:off x="128588" y="1420813"/>
            <a:ext cx="4222750" cy="336550"/>
          </a:xfrm>
          <a:prstGeom prst="rect">
            <a:avLst/>
          </a:prstGeom>
          <a:noFill/>
          <a:ln w="9525">
            <a:noFill/>
            <a:miter lim="800000"/>
            <a:headEnd/>
            <a:tailEnd/>
          </a:ln>
        </p:spPr>
        <p:txBody>
          <a:bodyPr>
            <a:spAutoFit/>
          </a:bodyPr>
          <a:lstStyle/>
          <a:p>
            <a:pPr eaLnBrk="0" hangingPunct="0">
              <a:tabLst>
                <a:tab pos="3086100" algn="l"/>
              </a:tabLst>
            </a:pPr>
            <a:r>
              <a:rPr lang="en-US" sz="1600" b="1">
                <a:ea typeface="MS PGothic"/>
                <a:cs typeface="MS PGothic"/>
              </a:rPr>
              <a:t>Lesson One Topics</a:t>
            </a:r>
          </a:p>
        </p:txBody>
      </p:sp>
      <p:graphicFrame>
        <p:nvGraphicFramePr>
          <p:cNvPr id="7181" name="Group 13"/>
          <p:cNvGraphicFramePr>
            <a:graphicFrameLocks noGrp="1"/>
          </p:cNvGraphicFramePr>
          <p:nvPr/>
        </p:nvGraphicFramePr>
        <p:xfrm>
          <a:off x="479425" y="2060575"/>
          <a:ext cx="6986588" cy="2195514"/>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Activity Overview</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Two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Activity Logging per Audit Report</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Three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r>
                        <a:rPr lang="en-US" sz="1600" b="0" dirty="0" smtClean="0"/>
                        <a:t>Activity Logging per User</a:t>
                      </a:r>
                      <a:endParaRPr lang="en-US" sz="1600" b="0" dirty="0"/>
                    </a:p>
                  </a:txBody>
                  <a:tcPr horzOverflow="overflow">
                    <a:lnL>
                      <a:noFill/>
                    </a:lnL>
                    <a:lnR>
                      <a:noFill/>
                    </a:lnR>
                    <a:lnT>
                      <a:noFill/>
                    </a:lnT>
                    <a:lnB>
                      <a:noFill/>
                    </a:lnB>
                    <a:lnTlToBr>
                      <a:noFill/>
                    </a:lnTlToBr>
                    <a:lnBlToTr>
                      <a:noFill/>
                    </a:lnBlToTr>
                    <a:noFill/>
                  </a:tcPr>
                </a:tc>
              </a:tr>
            </a:tbl>
          </a:graphicData>
        </a:graphic>
      </p:graphicFrame>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xfrm>
            <a:off x="1755775" y="282575"/>
            <a:ext cx="6092825" cy="717550"/>
          </a:xfrm>
        </p:spPr>
        <p:txBody>
          <a:bodyPr/>
          <a:lstStyle/>
          <a:p>
            <a:r>
              <a:rPr lang="en-US" smtClean="0"/>
              <a:t>Topic One – Activity Overview</a:t>
            </a:r>
          </a:p>
        </p:txBody>
      </p:sp>
      <p:sp>
        <p:nvSpPr>
          <p:cNvPr id="12291" name="Rectangle 3"/>
          <p:cNvSpPr>
            <a:spLocks noGrp="1" noChangeArrowheads="1"/>
          </p:cNvSpPr>
          <p:nvPr>
            <p:ph type="body" idx="4294967295"/>
          </p:nvPr>
        </p:nvSpPr>
        <p:spPr>
          <a:xfrm>
            <a:off x="279400" y="1220788"/>
            <a:ext cx="8216900" cy="4579937"/>
          </a:xfrm>
          <a:noFill/>
          <a:ln>
            <a:noFill/>
          </a:ln>
        </p:spPr>
        <p:style>
          <a:lnRef idx="2">
            <a:schemeClr val="accent2"/>
          </a:lnRef>
          <a:fillRef idx="1">
            <a:schemeClr val="lt1"/>
          </a:fillRef>
          <a:effectRef idx="0">
            <a:schemeClr val="accent2"/>
          </a:effectRef>
          <a:fontRef idx="minor">
            <a:schemeClr val="dk1"/>
          </a:fontRef>
        </p:style>
        <p:txBody>
          <a:bodyPr/>
          <a:lstStyle/>
          <a:p>
            <a:pPr marL="0" indent="0">
              <a:lnSpc>
                <a:spcPct val="150000"/>
              </a:lnSpc>
              <a:buFontTx/>
              <a:buNone/>
              <a:defRPr/>
            </a:pPr>
            <a:r>
              <a:rPr lang="en-US" sz="1600" dirty="0" smtClean="0"/>
              <a:t>Activity Overview</a:t>
            </a:r>
          </a:p>
          <a:p>
            <a:pPr marL="0" indent="0">
              <a:buFontTx/>
              <a:buNone/>
              <a:defRPr/>
            </a:pPr>
            <a:endParaRPr lang="en-US" sz="300" b="0" dirty="0" smtClean="0"/>
          </a:p>
          <a:p>
            <a:pPr lvl="1">
              <a:buFontTx/>
              <a:buNone/>
              <a:defRPr/>
            </a:pPr>
            <a:r>
              <a:rPr lang="en-US" sz="1600" b="0" dirty="0" smtClean="0"/>
              <a:t>The Activity Logging feature allows CAFU users to view all activity related to a</a:t>
            </a:r>
          </a:p>
          <a:p>
            <a:pPr lvl="1">
              <a:buFontTx/>
              <a:buNone/>
              <a:defRPr/>
            </a:pPr>
            <a:r>
              <a:rPr lang="en-US" sz="1600" b="0" dirty="0" smtClean="0"/>
              <a:t>user or an audit report. This information helps track the history of an audit as it</a:t>
            </a:r>
          </a:p>
          <a:p>
            <a:pPr lvl="1">
              <a:buFontTx/>
              <a:buNone/>
              <a:defRPr/>
            </a:pPr>
            <a:r>
              <a:rPr lang="en-US" sz="1600" b="0" dirty="0" smtClean="0"/>
              <a:t>goes through the workflow by listing what action was taken on the audit, who </a:t>
            </a:r>
          </a:p>
          <a:p>
            <a:pPr lvl="1">
              <a:buFontTx/>
              <a:buNone/>
              <a:defRPr/>
            </a:pPr>
            <a:r>
              <a:rPr lang="en-US" sz="1600" b="0" dirty="0" smtClean="0"/>
              <a:t>took the action, and when it was completed. </a:t>
            </a:r>
          </a:p>
          <a:p>
            <a:pPr>
              <a:buFontTx/>
              <a:buNone/>
              <a:defRPr/>
            </a:pPr>
            <a:endParaRPr lang="en-US" sz="1600" b="0" dirty="0" smtClean="0"/>
          </a:p>
          <a:p>
            <a:pPr lvl="1">
              <a:buFontTx/>
              <a:buNone/>
              <a:defRPr/>
            </a:pPr>
            <a:r>
              <a:rPr lang="en-US" sz="1600" b="0" dirty="0" smtClean="0"/>
              <a:t>The activity screen shows a table with the date and time the action was </a:t>
            </a:r>
          </a:p>
          <a:p>
            <a:pPr lvl="1">
              <a:buFontTx/>
              <a:buNone/>
              <a:defRPr/>
            </a:pPr>
            <a:r>
              <a:rPr lang="en-US" sz="1600" b="0" dirty="0" smtClean="0"/>
              <a:t>taken, Audit Report Number of the audit on which the action was taken, the</a:t>
            </a:r>
          </a:p>
          <a:p>
            <a:pPr lvl="1">
              <a:buFontTx/>
              <a:buNone/>
              <a:defRPr/>
            </a:pPr>
            <a:r>
              <a:rPr lang="en-US" sz="1600" b="0" dirty="0" smtClean="0"/>
              <a:t>user that took the action, the pipeline position of the audit after the action </a:t>
            </a:r>
          </a:p>
          <a:p>
            <a:pPr lvl="1">
              <a:buFontTx/>
              <a:buNone/>
              <a:defRPr/>
            </a:pPr>
            <a:r>
              <a:rPr lang="en-US" sz="1600" b="0" dirty="0" smtClean="0"/>
              <a:t>was completed, and the description of the activity. </a:t>
            </a:r>
          </a:p>
          <a:p>
            <a:pPr>
              <a:buFontTx/>
              <a:buNone/>
              <a:defRPr/>
            </a:pPr>
            <a:endParaRPr lang="en-US" sz="1600" b="0" dirty="0" smtClean="0"/>
          </a:p>
          <a:p>
            <a:pPr algn="ctr">
              <a:buFontTx/>
              <a:buNone/>
              <a:defRPr/>
            </a:pPr>
            <a:r>
              <a:rPr lang="en-US" sz="1200" dirty="0" smtClean="0"/>
              <a:t>Note: </a:t>
            </a:r>
            <a:r>
              <a:rPr lang="en-US" sz="1200" b="0" dirty="0" smtClean="0"/>
              <a:t>For performance reasons, only the 500 most recent activities will be displayed. </a:t>
            </a:r>
          </a:p>
          <a:p>
            <a:pPr marL="400050" lvl="1" indent="0">
              <a:buFont typeface="Wingdings" pitchFamily="2" charset="2"/>
              <a:buNone/>
              <a:defRPr/>
            </a:pPr>
            <a:endParaRPr lang="en-US" sz="1600" b="0" dirty="0" smtClean="0"/>
          </a:p>
          <a:p>
            <a:pPr marL="336550" lvl="1" indent="0" algn="ctr">
              <a:buFont typeface="Wingdings" pitchFamily="2" charset="2"/>
              <a:buNone/>
              <a:tabLst>
                <a:tab pos="6464300" algn="l"/>
              </a:tabLst>
              <a:defRPr/>
            </a:pPr>
            <a:endParaRPr lang="en-US" sz="1600" b="0" dirty="0" smtClean="0"/>
          </a:p>
          <a:p>
            <a:pPr marL="336550" lvl="1" indent="0" algn="ctr">
              <a:buFont typeface="Wingdings" pitchFamily="2" charset="2"/>
              <a:buNone/>
              <a:tabLst>
                <a:tab pos="6464300" algn="l"/>
              </a:tabLst>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p:txBody>
      </p:sp>
      <p:sp>
        <p:nvSpPr>
          <p:cNvPr id="169988"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7DB3AF07-F732-4CE2-9477-362E60350B94}" type="slidenum">
              <a:rPr lang="en-US" sz="800" smtClean="0"/>
              <a:pPr/>
              <a:t>152</a:t>
            </a:fld>
            <a:endParaRPr lang="en-US" sz="80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idx="4294967295"/>
          </p:nvPr>
        </p:nvSpPr>
        <p:spPr>
          <a:xfrm>
            <a:off x="1755775" y="282575"/>
            <a:ext cx="7388225" cy="717550"/>
          </a:xfrm>
        </p:spPr>
        <p:txBody>
          <a:bodyPr/>
          <a:lstStyle/>
          <a:p>
            <a:r>
              <a:rPr lang="en-US" smtClean="0"/>
              <a:t>Topic One – Activity Overview</a:t>
            </a:r>
          </a:p>
        </p:txBody>
      </p:sp>
      <p:sp>
        <p:nvSpPr>
          <p:cNvPr id="171011" name="TextBox 11"/>
          <p:cNvSpPr txBox="1">
            <a:spLocks noChangeArrowheads="1"/>
          </p:cNvSpPr>
          <p:nvPr/>
        </p:nvSpPr>
        <p:spPr bwMode="auto">
          <a:xfrm>
            <a:off x="4932137" y="2803974"/>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6.1.1.1: </a:t>
            </a:r>
            <a:r>
              <a:rPr lang="en-US" sz="800" dirty="0">
                <a:ea typeface="MS PGothic"/>
                <a:cs typeface="MS PGothic"/>
              </a:rPr>
              <a:t>View Activity screen</a:t>
            </a:r>
          </a:p>
        </p:txBody>
      </p:sp>
      <p:sp>
        <p:nvSpPr>
          <p:cNvPr id="171012"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2B9FDC65-D420-4C85-BF79-0CFD2ADD5C29}" type="slidenum">
              <a:rPr lang="en-US" sz="800">
                <a:solidFill>
                  <a:schemeClr val="bg1"/>
                </a:solidFill>
              </a:rPr>
              <a:pPr algn="r"/>
              <a:t>153</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0" y="1199017"/>
            <a:ext cx="8216900" cy="430212"/>
          </a:xfrm>
          <a:prstGeom prst="rect">
            <a:avLst/>
          </a:prstGeom>
          <a:noFill/>
          <a:ln w="9525">
            <a:noFill/>
            <a:miter lim="800000"/>
            <a:headEnd/>
            <a:tailEnd/>
          </a:ln>
        </p:spPr>
        <p:txBody>
          <a:bodyPr/>
          <a:lstStyle/>
          <a:p>
            <a:pPr>
              <a:defRPr/>
            </a:pPr>
            <a:r>
              <a:rPr lang="en-US" sz="1600" b="1" kern="0" dirty="0"/>
              <a:t>Activity Overview </a:t>
            </a:r>
            <a:r>
              <a:rPr lang="en-US" sz="1600" b="1" kern="0" dirty="0" smtClean="0"/>
              <a:t>(continued)</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pic>
        <p:nvPicPr>
          <p:cNvPr id="171017" name="Picture 16" descr="PPT2FCD.png"/>
          <p:cNvPicPr>
            <a:picLocks noChangeAspect="1"/>
          </p:cNvPicPr>
          <p:nvPr/>
        </p:nvPicPr>
        <p:blipFill>
          <a:blip r:embed="rId4" cstate="print"/>
          <a:srcRect/>
          <a:stretch>
            <a:fillRect/>
          </a:stretch>
        </p:blipFill>
        <p:spPr bwMode="auto">
          <a:xfrm>
            <a:off x="3986439" y="3040744"/>
            <a:ext cx="4090761" cy="1880710"/>
          </a:xfrm>
          <a:prstGeom prst="rect">
            <a:avLst/>
          </a:prstGeom>
          <a:noFill/>
          <a:ln w="9525">
            <a:noFill/>
            <a:miter lim="800000"/>
            <a:headEnd/>
            <a:tailEnd/>
          </a:ln>
        </p:spPr>
      </p:pic>
      <p:sp>
        <p:nvSpPr>
          <p:cNvPr id="171018" name="TextBox 11"/>
          <p:cNvSpPr txBox="1">
            <a:spLocks noChangeArrowheads="1"/>
          </p:cNvSpPr>
          <p:nvPr/>
        </p:nvSpPr>
        <p:spPr bwMode="auto">
          <a:xfrm>
            <a:off x="4680405" y="4915807"/>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6.1.1.2</a:t>
            </a:r>
            <a:r>
              <a:rPr lang="en-US" sz="800" dirty="0">
                <a:ea typeface="MS PGothic"/>
                <a:cs typeface="MS PGothic"/>
              </a:rPr>
              <a:t>: Date and Time Activity info screen</a:t>
            </a:r>
          </a:p>
        </p:txBody>
      </p:sp>
      <p:sp>
        <p:nvSpPr>
          <p:cNvPr id="171020" name="TextBox 11"/>
          <p:cNvSpPr txBox="1">
            <a:spLocks noChangeArrowheads="1"/>
          </p:cNvSpPr>
          <p:nvPr/>
        </p:nvSpPr>
        <p:spPr bwMode="auto">
          <a:xfrm>
            <a:off x="4981121" y="6335486"/>
            <a:ext cx="2933700" cy="215444"/>
          </a:xfrm>
          <a:prstGeom prst="rect">
            <a:avLst/>
          </a:prstGeom>
          <a:noFill/>
          <a:ln w="9525">
            <a:noFill/>
            <a:miter lim="800000"/>
            <a:headEnd/>
            <a:tailEnd/>
          </a:ln>
        </p:spPr>
        <p:txBody>
          <a:bodyPr wrap="square">
            <a:spAutoFit/>
          </a:bodyPr>
          <a:lstStyle/>
          <a:p>
            <a:r>
              <a:rPr lang="en-US" sz="800" dirty="0">
                <a:ea typeface="MS PGothic"/>
                <a:cs typeface="MS PGothic"/>
              </a:rPr>
              <a:t>Graphic  </a:t>
            </a:r>
            <a:r>
              <a:rPr lang="en-US" sz="800" dirty="0" smtClean="0">
                <a:ea typeface="MS PGothic"/>
                <a:cs typeface="MS PGothic"/>
              </a:rPr>
              <a:t>6.1.1.3</a:t>
            </a:r>
            <a:r>
              <a:rPr lang="en-US" sz="800" dirty="0">
                <a:ea typeface="MS PGothic"/>
                <a:cs typeface="MS PGothic"/>
              </a:rPr>
              <a:t>: Current State of </a:t>
            </a:r>
            <a:r>
              <a:rPr lang="en-US" sz="800" dirty="0" smtClean="0">
                <a:ea typeface="MS PGothic"/>
                <a:cs typeface="MS PGothic"/>
              </a:rPr>
              <a:t>Audit </a:t>
            </a:r>
            <a:r>
              <a:rPr lang="en-US" sz="800" dirty="0">
                <a:ea typeface="MS PGothic"/>
                <a:cs typeface="MS PGothic"/>
              </a:rPr>
              <a:t>screen</a:t>
            </a:r>
          </a:p>
        </p:txBody>
      </p:sp>
      <p:grpSp>
        <p:nvGrpSpPr>
          <p:cNvPr id="18" name="Group 17"/>
          <p:cNvGrpSpPr/>
          <p:nvPr/>
        </p:nvGrpSpPr>
        <p:grpSpPr>
          <a:xfrm>
            <a:off x="4227739" y="5137603"/>
            <a:ext cx="4045403" cy="1158734"/>
            <a:chOff x="4227739" y="5137603"/>
            <a:chExt cx="4045403" cy="1158734"/>
          </a:xfrm>
        </p:grpSpPr>
        <p:pic>
          <p:nvPicPr>
            <p:cNvPr id="171019" name="Picture 18" descr="PPT2FD0.png"/>
            <p:cNvPicPr>
              <a:picLocks noChangeAspect="1"/>
            </p:cNvPicPr>
            <p:nvPr/>
          </p:nvPicPr>
          <p:blipFill>
            <a:blip r:embed="rId5" cstate="print"/>
            <a:srcRect/>
            <a:stretch>
              <a:fillRect/>
            </a:stretch>
          </p:blipFill>
          <p:spPr bwMode="auto">
            <a:xfrm>
              <a:off x="4227739" y="5137603"/>
              <a:ext cx="4045403" cy="1158734"/>
            </a:xfrm>
            <a:prstGeom prst="rect">
              <a:avLst/>
            </a:prstGeom>
            <a:noFill/>
            <a:ln w="9525">
              <a:noFill/>
              <a:miter lim="800000"/>
              <a:headEnd/>
              <a:tailEnd/>
            </a:ln>
          </p:spPr>
        </p:pic>
        <p:sp>
          <p:nvSpPr>
            <p:cNvPr id="171021" name="Rectangle 21"/>
            <p:cNvSpPr>
              <a:spLocks noChangeArrowheads="1"/>
            </p:cNvSpPr>
            <p:nvPr/>
          </p:nvSpPr>
          <p:spPr bwMode="auto">
            <a:xfrm flipV="1">
              <a:off x="4974770" y="6041571"/>
              <a:ext cx="457200" cy="174171"/>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sp>
        <p:nvSpPr>
          <p:cNvPr id="171022" name="Rectangle 24"/>
          <p:cNvSpPr>
            <a:spLocks noChangeArrowheads="1"/>
          </p:cNvSpPr>
          <p:nvPr/>
        </p:nvSpPr>
        <p:spPr bwMode="auto">
          <a:xfrm>
            <a:off x="522832" y="1763815"/>
            <a:ext cx="2252265" cy="461665"/>
          </a:xfrm>
          <a:prstGeom prst="rect">
            <a:avLst/>
          </a:prstGeom>
          <a:noFill/>
          <a:ln w="9525">
            <a:noFill/>
            <a:miter lim="800000"/>
            <a:headEnd/>
            <a:tailEnd/>
          </a:ln>
        </p:spPr>
        <p:txBody>
          <a:bodyPr wrap="square">
            <a:spAutoFit/>
          </a:bodyPr>
          <a:lstStyle/>
          <a:p>
            <a:r>
              <a:rPr lang="en-US" sz="1200" dirty="0" smtClean="0"/>
              <a:t>Activity </a:t>
            </a:r>
            <a:r>
              <a:rPr lang="en-US" sz="1200" dirty="0"/>
              <a:t>related to milestones </a:t>
            </a:r>
            <a:r>
              <a:rPr lang="en-US" sz="1200" dirty="0" smtClean="0"/>
              <a:t>are </a:t>
            </a:r>
            <a:r>
              <a:rPr lang="en-US" sz="1200" dirty="0"/>
              <a:t>not logged. </a:t>
            </a:r>
          </a:p>
        </p:txBody>
      </p:sp>
      <p:graphicFrame>
        <p:nvGraphicFramePr>
          <p:cNvPr id="16" name="Group 28"/>
          <p:cNvGraphicFramePr>
            <a:graphicFrameLocks noGrp="1"/>
          </p:cNvGraphicFramePr>
          <p:nvPr/>
        </p:nvGraphicFramePr>
        <p:xfrm>
          <a:off x="382772" y="3282804"/>
          <a:ext cx="3327991" cy="1650702"/>
        </p:xfrm>
        <a:graphic>
          <a:graphicData uri="http://schemas.openxmlformats.org/drawingml/2006/table">
            <a:tbl>
              <a:tblPr/>
              <a:tblGrid>
                <a:gridCol w="346591"/>
                <a:gridCol w="2981400"/>
              </a:tblGrid>
              <a:tr h="473895">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Activity Overview (Graphics  </a:t>
                      </a:r>
                      <a:r>
                        <a:rPr kumimoji="0" lang="en-US" sz="1000" b="1" i="0" u="none" strike="noStrike" cap="none" normalizeH="0" baseline="0" dirty="0" smtClean="0">
                          <a:ln>
                            <a:noFill/>
                          </a:ln>
                          <a:solidFill>
                            <a:schemeClr val="tx1"/>
                          </a:solidFill>
                          <a:effectLst/>
                          <a:latin typeface="+mn-lt"/>
                          <a:ea typeface="ＭＳ Ｐゴシック" pitchFamily="34" charset="-128"/>
                        </a:rPr>
                        <a:t>6.1.1.1 – 6.1.1.2</a:t>
                      </a:r>
                      <a:r>
                        <a:rPr kumimoji="0" lang="en-US" sz="1000" b="1" i="0" u="none" strike="noStrike" cap="none" normalizeH="0" baseline="0" dirty="0" smtClean="0">
                          <a:ln>
                            <a:noFill/>
                          </a:ln>
                          <a:solidFill>
                            <a:schemeClr val="tx1"/>
                          </a:solidFill>
                          <a:effectLst/>
                          <a:latin typeface="+mn-lt"/>
                        </a:rPr>
                        <a:t>)</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56004">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200" i="1"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Date</a:t>
                      </a:r>
                      <a:r>
                        <a:rPr lang="en-US" sz="1200" b="1" kern="1200" baseline="0" dirty="0" smtClean="0">
                          <a:solidFill>
                            <a:schemeClr val="tx1"/>
                          </a:solidFill>
                          <a:latin typeface="+mn-lt"/>
                          <a:ea typeface="+mn-ea"/>
                          <a:cs typeface="+mn-cs"/>
                        </a:rPr>
                        <a:t> and Time </a:t>
                      </a:r>
                      <a:r>
                        <a:rPr lang="en-US" sz="1200" b="0" kern="1200" baseline="0" dirty="0" smtClean="0">
                          <a:solidFill>
                            <a:schemeClr val="tx1"/>
                          </a:solidFill>
                          <a:latin typeface="+mn-lt"/>
                          <a:ea typeface="+mn-ea"/>
                          <a:cs typeface="+mn-cs"/>
                        </a:rPr>
                        <a:t>link </a:t>
                      </a:r>
                      <a:r>
                        <a:rPr lang="en-US" sz="1100" dirty="0" smtClean="0"/>
                        <a:t>of an activity to see the details of the activity and a snapshot of some fields from the audit report.</a:t>
                      </a:r>
                      <a:endParaRPr lang="en-US" sz="1100" b="1" kern="1200" dirty="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803">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Report Number </a:t>
                      </a:r>
                      <a:r>
                        <a:rPr kumimoji="0" lang="en-US" sz="1200" b="0" i="0" u="none" strike="noStrike" cap="none" normalizeH="0" baseline="0" dirty="0" smtClean="0">
                          <a:ln>
                            <a:noFill/>
                          </a:ln>
                          <a:solidFill>
                            <a:srgbClr val="000000"/>
                          </a:solidFill>
                          <a:effectLst/>
                          <a:latin typeface="Arial" pitchFamily="34" charset="0"/>
                        </a:rPr>
                        <a:t>link to view </a:t>
                      </a:r>
                      <a:r>
                        <a:rPr lang="en-US" sz="1200" dirty="0" smtClean="0">
                          <a:solidFill>
                            <a:srgbClr val="000000"/>
                          </a:solidFill>
                        </a:rPr>
                        <a:t>current state of the audit.</a:t>
                      </a:r>
                      <a:endParaRPr lang="en-US" sz="1200" dirty="0">
                        <a:solidFill>
                          <a:srgbClr val="000000"/>
                        </a:solidFill>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17"/>
          <p:cNvGrpSpPr/>
          <p:nvPr/>
        </p:nvGrpSpPr>
        <p:grpSpPr>
          <a:xfrm>
            <a:off x="3521075" y="1206500"/>
            <a:ext cx="5308600" cy="1634671"/>
            <a:chOff x="3521075" y="1206500"/>
            <a:chExt cx="5308600" cy="1634671"/>
          </a:xfrm>
        </p:grpSpPr>
        <p:pic>
          <p:nvPicPr>
            <p:cNvPr id="171016" name="Picture 8" descr="PPT2FCB.png"/>
            <p:cNvPicPr>
              <a:picLocks noChangeAspect="1"/>
            </p:cNvPicPr>
            <p:nvPr/>
          </p:nvPicPr>
          <p:blipFill>
            <a:blip r:embed="rId6" cstate="print"/>
            <a:srcRect/>
            <a:stretch>
              <a:fillRect/>
            </a:stretch>
          </p:blipFill>
          <p:spPr bwMode="auto">
            <a:xfrm>
              <a:off x="3521075" y="1206500"/>
              <a:ext cx="5308600" cy="1634671"/>
            </a:xfrm>
            <a:prstGeom prst="rect">
              <a:avLst/>
            </a:prstGeom>
            <a:noFill/>
            <a:ln w="9525">
              <a:noFill/>
              <a:miter lim="800000"/>
              <a:headEnd/>
              <a:tailEnd/>
            </a:ln>
          </p:spPr>
        </p:pic>
        <p:sp>
          <p:nvSpPr>
            <p:cNvPr id="17" name="Rectangle 21"/>
            <p:cNvSpPr>
              <a:spLocks noChangeArrowheads="1"/>
            </p:cNvSpPr>
            <p:nvPr/>
          </p:nvSpPr>
          <p:spPr bwMode="auto">
            <a:xfrm flipV="1">
              <a:off x="3755569" y="1366788"/>
              <a:ext cx="678206" cy="121769"/>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p:txBody>
          <a:bodyPr/>
          <a:lstStyle/>
          <a:p>
            <a:r>
              <a:rPr lang="en-US" smtClean="0"/>
              <a:t>Topic Two – Activity Logging per Audit Report</a:t>
            </a:r>
          </a:p>
        </p:txBody>
      </p:sp>
      <p:sp>
        <p:nvSpPr>
          <p:cNvPr id="172035" name="Text Box 24"/>
          <p:cNvSpPr txBox="1">
            <a:spLocks noChangeArrowheads="1"/>
          </p:cNvSpPr>
          <p:nvPr/>
        </p:nvSpPr>
        <p:spPr bwMode="auto">
          <a:xfrm>
            <a:off x="133350" y="1219200"/>
            <a:ext cx="6657975" cy="338138"/>
          </a:xfrm>
          <a:prstGeom prst="rect">
            <a:avLst/>
          </a:prstGeom>
          <a:noFill/>
          <a:ln w="9525">
            <a:noFill/>
            <a:miter lim="800000"/>
            <a:headEnd/>
            <a:tailEnd/>
          </a:ln>
        </p:spPr>
        <p:txBody>
          <a:bodyPr>
            <a:spAutoFit/>
          </a:bodyPr>
          <a:lstStyle/>
          <a:p>
            <a:pPr>
              <a:spcBef>
                <a:spcPct val="50000"/>
              </a:spcBef>
            </a:pPr>
            <a:r>
              <a:rPr lang="en-US" sz="1600" b="1"/>
              <a:t>Activity Logging per Audit Report</a:t>
            </a:r>
          </a:p>
        </p:txBody>
      </p:sp>
      <p:sp>
        <p:nvSpPr>
          <p:cNvPr id="172036" name="Slide Number Placeholder 12"/>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49E636FD-3B90-4BDE-ACD2-68C55548F476}" type="slidenum">
              <a:rPr lang="en-US" sz="800">
                <a:solidFill>
                  <a:schemeClr val="bg1"/>
                </a:solidFill>
              </a:rPr>
              <a:pPr algn="r"/>
              <a:t>154</a:t>
            </a:fld>
            <a:endParaRPr lang="en-US" sz="800">
              <a:solidFill>
                <a:schemeClr val="bg1"/>
              </a:solidFill>
            </a:endParaRPr>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72038" name="TextBox 10"/>
          <p:cNvSpPr txBox="1">
            <a:spLocks noChangeArrowheads="1"/>
          </p:cNvSpPr>
          <p:nvPr/>
        </p:nvSpPr>
        <p:spPr bwMode="auto">
          <a:xfrm>
            <a:off x="402856" y="1945057"/>
            <a:ext cx="2701851" cy="830997"/>
          </a:xfrm>
          <a:prstGeom prst="rect">
            <a:avLst/>
          </a:prstGeom>
          <a:noFill/>
          <a:ln w="9525">
            <a:noFill/>
            <a:miter lim="800000"/>
            <a:headEnd/>
            <a:tailEnd/>
          </a:ln>
        </p:spPr>
        <p:txBody>
          <a:bodyPr wrap="square">
            <a:spAutoFit/>
          </a:bodyPr>
          <a:lstStyle/>
          <a:p>
            <a:r>
              <a:rPr lang="en-US" sz="1200" dirty="0"/>
              <a:t>You can view activity of an individual audit report from both the My Work or Audits </a:t>
            </a:r>
            <a:r>
              <a:rPr lang="en-US" sz="1200" dirty="0" smtClean="0"/>
              <a:t>screen. The </a:t>
            </a:r>
            <a:r>
              <a:rPr lang="en-US" sz="1200" dirty="0" smtClean="0">
                <a:ea typeface="MS PGothic"/>
                <a:cs typeface="MS PGothic"/>
              </a:rPr>
              <a:t>Activity data will be the same.</a:t>
            </a:r>
            <a:endParaRPr lang="en-US" sz="1200" dirty="0"/>
          </a:p>
        </p:txBody>
      </p:sp>
      <p:sp>
        <p:nvSpPr>
          <p:cNvPr id="172039" name="TextBox 14"/>
          <p:cNvSpPr txBox="1">
            <a:spLocks noChangeArrowheads="1"/>
          </p:cNvSpPr>
          <p:nvPr/>
        </p:nvSpPr>
        <p:spPr bwMode="auto">
          <a:xfrm>
            <a:off x="5248956" y="3800475"/>
            <a:ext cx="2890837"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6.1.2.1: </a:t>
            </a:r>
            <a:r>
              <a:rPr lang="en-US" sz="800" dirty="0">
                <a:ea typeface="MS PGothic"/>
                <a:cs typeface="MS PGothic"/>
              </a:rPr>
              <a:t>Activity Logging From Audits</a:t>
            </a:r>
          </a:p>
        </p:txBody>
      </p:sp>
      <p:sp>
        <p:nvSpPr>
          <p:cNvPr id="172040" name="Rectangle 9"/>
          <p:cNvSpPr>
            <a:spLocks noChangeArrowheads="1"/>
          </p:cNvSpPr>
          <p:nvPr/>
        </p:nvSpPr>
        <p:spPr bwMode="auto">
          <a:xfrm>
            <a:off x="4329786" y="1262743"/>
            <a:ext cx="1543050" cy="369332"/>
          </a:xfrm>
          <a:prstGeom prst="rect">
            <a:avLst/>
          </a:prstGeom>
          <a:noFill/>
          <a:ln w="9525">
            <a:noFill/>
            <a:miter lim="800000"/>
            <a:headEnd/>
            <a:tailEnd/>
          </a:ln>
        </p:spPr>
        <p:txBody>
          <a:bodyPr wrap="square">
            <a:spAutoFit/>
          </a:bodyPr>
          <a:lstStyle/>
          <a:p>
            <a:pPr algn="ctr"/>
            <a:r>
              <a:rPr lang="en-US" dirty="0"/>
              <a:t>From Audits: </a:t>
            </a:r>
          </a:p>
        </p:txBody>
      </p:sp>
      <p:sp>
        <p:nvSpPr>
          <p:cNvPr id="172041" name="Rectangle 10"/>
          <p:cNvSpPr>
            <a:spLocks noChangeArrowheads="1"/>
          </p:cNvSpPr>
          <p:nvPr/>
        </p:nvSpPr>
        <p:spPr bwMode="auto">
          <a:xfrm>
            <a:off x="4452710" y="3991882"/>
            <a:ext cx="1822450" cy="368300"/>
          </a:xfrm>
          <a:prstGeom prst="rect">
            <a:avLst/>
          </a:prstGeom>
          <a:noFill/>
          <a:ln w="9525">
            <a:noFill/>
            <a:miter lim="800000"/>
            <a:headEnd/>
            <a:tailEnd/>
          </a:ln>
        </p:spPr>
        <p:txBody>
          <a:bodyPr wrap="none">
            <a:spAutoFit/>
          </a:bodyPr>
          <a:lstStyle/>
          <a:p>
            <a:pPr algn="ctr"/>
            <a:r>
              <a:rPr lang="en-US" dirty="0"/>
              <a:t>From My Work: </a:t>
            </a:r>
          </a:p>
        </p:txBody>
      </p:sp>
      <p:pic>
        <p:nvPicPr>
          <p:cNvPr id="172044" name="Picture 14" descr="PPT2FDE.png"/>
          <p:cNvPicPr>
            <a:picLocks noChangeAspect="1"/>
          </p:cNvPicPr>
          <p:nvPr/>
        </p:nvPicPr>
        <p:blipFill>
          <a:blip r:embed="rId4" cstate="print"/>
          <a:srcRect/>
          <a:stretch>
            <a:fillRect/>
          </a:stretch>
        </p:blipFill>
        <p:spPr bwMode="auto">
          <a:xfrm>
            <a:off x="4464504" y="3284311"/>
            <a:ext cx="4495800" cy="495300"/>
          </a:xfrm>
          <a:prstGeom prst="rect">
            <a:avLst/>
          </a:prstGeom>
          <a:noFill/>
          <a:ln w="9525">
            <a:noFill/>
            <a:miter lim="800000"/>
            <a:headEnd/>
            <a:tailEnd/>
          </a:ln>
        </p:spPr>
      </p:pic>
      <p:grpSp>
        <p:nvGrpSpPr>
          <p:cNvPr id="2" name="Group 20"/>
          <p:cNvGrpSpPr/>
          <p:nvPr/>
        </p:nvGrpSpPr>
        <p:grpSpPr>
          <a:xfrm>
            <a:off x="4487182" y="1607911"/>
            <a:ext cx="4524375" cy="600075"/>
            <a:chOff x="4487182" y="1607911"/>
            <a:chExt cx="4524375" cy="600075"/>
          </a:xfrm>
        </p:grpSpPr>
        <p:pic>
          <p:nvPicPr>
            <p:cNvPr id="172042" name="Picture 11" descr="PPT2FDA.png"/>
            <p:cNvPicPr>
              <a:picLocks noChangeAspect="1"/>
            </p:cNvPicPr>
            <p:nvPr/>
          </p:nvPicPr>
          <p:blipFill>
            <a:blip r:embed="rId5" cstate="print"/>
            <a:srcRect/>
            <a:stretch>
              <a:fillRect/>
            </a:stretch>
          </p:blipFill>
          <p:spPr bwMode="auto">
            <a:xfrm>
              <a:off x="4487182" y="1607911"/>
              <a:ext cx="4524375" cy="600075"/>
            </a:xfrm>
            <a:prstGeom prst="rect">
              <a:avLst/>
            </a:prstGeom>
            <a:noFill/>
            <a:ln w="9525">
              <a:noFill/>
              <a:miter lim="800000"/>
              <a:headEnd/>
              <a:tailEnd/>
            </a:ln>
          </p:spPr>
        </p:pic>
        <p:sp>
          <p:nvSpPr>
            <p:cNvPr id="172045" name="Rectangle 16"/>
            <p:cNvSpPr>
              <a:spLocks noChangeArrowheads="1"/>
            </p:cNvSpPr>
            <p:nvPr/>
          </p:nvSpPr>
          <p:spPr bwMode="auto">
            <a:xfrm>
              <a:off x="4573361" y="2007054"/>
              <a:ext cx="771525" cy="95250"/>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grpSp>
        <p:nvGrpSpPr>
          <p:cNvPr id="3" name="Group 21"/>
          <p:cNvGrpSpPr/>
          <p:nvPr/>
        </p:nvGrpSpPr>
        <p:grpSpPr>
          <a:xfrm>
            <a:off x="4496708" y="2289629"/>
            <a:ext cx="4495800" cy="876300"/>
            <a:chOff x="4496708" y="2289629"/>
            <a:chExt cx="4495800" cy="876300"/>
          </a:xfrm>
        </p:grpSpPr>
        <p:pic>
          <p:nvPicPr>
            <p:cNvPr id="172043" name="Picture 12" descr="PPT2FDC.png"/>
            <p:cNvPicPr>
              <a:picLocks noChangeAspect="1"/>
            </p:cNvPicPr>
            <p:nvPr/>
          </p:nvPicPr>
          <p:blipFill>
            <a:blip r:embed="rId6" cstate="print"/>
            <a:srcRect/>
            <a:stretch>
              <a:fillRect/>
            </a:stretch>
          </p:blipFill>
          <p:spPr bwMode="auto">
            <a:xfrm>
              <a:off x="4496708" y="2289629"/>
              <a:ext cx="4495800" cy="876300"/>
            </a:xfrm>
            <a:prstGeom prst="rect">
              <a:avLst/>
            </a:prstGeom>
            <a:noFill/>
            <a:ln w="9525">
              <a:noFill/>
              <a:miter lim="800000"/>
              <a:headEnd/>
              <a:tailEnd/>
            </a:ln>
          </p:spPr>
        </p:pic>
        <p:sp>
          <p:nvSpPr>
            <p:cNvPr id="172046" name="Rectangle 17"/>
            <p:cNvSpPr>
              <a:spLocks noChangeArrowheads="1"/>
            </p:cNvSpPr>
            <p:nvPr/>
          </p:nvSpPr>
          <p:spPr bwMode="auto">
            <a:xfrm>
              <a:off x="8105775" y="2318657"/>
              <a:ext cx="609600" cy="108857"/>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sp>
        <p:nvSpPr>
          <p:cNvPr id="172049" name="TextBox 14"/>
          <p:cNvSpPr txBox="1">
            <a:spLocks noChangeArrowheads="1"/>
          </p:cNvSpPr>
          <p:nvPr/>
        </p:nvSpPr>
        <p:spPr bwMode="auto">
          <a:xfrm>
            <a:off x="5233988" y="6218464"/>
            <a:ext cx="2890837"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6.1.2.2: </a:t>
            </a:r>
            <a:r>
              <a:rPr lang="en-US" sz="800" dirty="0">
                <a:ea typeface="MS PGothic"/>
                <a:cs typeface="MS PGothic"/>
              </a:rPr>
              <a:t>Activity Logging From My Work</a:t>
            </a:r>
          </a:p>
        </p:txBody>
      </p:sp>
      <p:grpSp>
        <p:nvGrpSpPr>
          <p:cNvPr id="4" name="Group 22"/>
          <p:cNvGrpSpPr/>
          <p:nvPr/>
        </p:nvGrpSpPr>
        <p:grpSpPr>
          <a:xfrm>
            <a:off x="4458354" y="4303488"/>
            <a:ext cx="4524375" cy="876300"/>
            <a:chOff x="4469492" y="4314372"/>
            <a:chExt cx="4524375" cy="876300"/>
          </a:xfrm>
        </p:grpSpPr>
        <p:pic>
          <p:nvPicPr>
            <p:cNvPr id="172047" name="Picture 18" descr="PPT2FE5.png"/>
            <p:cNvPicPr>
              <a:picLocks noChangeAspect="1"/>
            </p:cNvPicPr>
            <p:nvPr/>
          </p:nvPicPr>
          <p:blipFill>
            <a:blip r:embed="rId7" cstate="print"/>
            <a:srcRect/>
            <a:stretch>
              <a:fillRect/>
            </a:stretch>
          </p:blipFill>
          <p:spPr bwMode="auto">
            <a:xfrm>
              <a:off x="4469492" y="4314372"/>
              <a:ext cx="4524375" cy="876300"/>
            </a:xfrm>
            <a:prstGeom prst="rect">
              <a:avLst/>
            </a:prstGeom>
            <a:noFill/>
            <a:ln w="9525">
              <a:noFill/>
              <a:miter lim="800000"/>
              <a:headEnd/>
              <a:tailEnd/>
            </a:ln>
          </p:spPr>
        </p:pic>
        <p:sp>
          <p:nvSpPr>
            <p:cNvPr id="172050" name="Rectangle 23"/>
            <p:cNvSpPr>
              <a:spLocks noChangeArrowheads="1"/>
            </p:cNvSpPr>
            <p:nvPr/>
          </p:nvSpPr>
          <p:spPr bwMode="auto">
            <a:xfrm>
              <a:off x="4603296" y="4969328"/>
              <a:ext cx="666750" cy="95250"/>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grpSp>
        <p:nvGrpSpPr>
          <p:cNvPr id="5" name="Group 23"/>
          <p:cNvGrpSpPr/>
          <p:nvPr/>
        </p:nvGrpSpPr>
        <p:grpSpPr>
          <a:xfrm>
            <a:off x="4480378" y="5273675"/>
            <a:ext cx="4495800" cy="895350"/>
            <a:chOff x="4469492" y="5273675"/>
            <a:chExt cx="4495800" cy="895350"/>
          </a:xfrm>
        </p:grpSpPr>
        <p:pic>
          <p:nvPicPr>
            <p:cNvPr id="172048" name="Picture 20" descr="PPT2FE9.png"/>
            <p:cNvPicPr>
              <a:picLocks noChangeAspect="1"/>
            </p:cNvPicPr>
            <p:nvPr/>
          </p:nvPicPr>
          <p:blipFill>
            <a:blip r:embed="rId8" cstate="print"/>
            <a:srcRect/>
            <a:stretch>
              <a:fillRect/>
            </a:stretch>
          </p:blipFill>
          <p:spPr bwMode="auto">
            <a:xfrm>
              <a:off x="4469492" y="5273675"/>
              <a:ext cx="4495800" cy="895350"/>
            </a:xfrm>
            <a:prstGeom prst="rect">
              <a:avLst/>
            </a:prstGeom>
            <a:noFill/>
            <a:ln w="9525">
              <a:noFill/>
              <a:miter lim="800000"/>
              <a:headEnd/>
              <a:tailEnd/>
            </a:ln>
          </p:spPr>
        </p:pic>
        <p:sp>
          <p:nvSpPr>
            <p:cNvPr id="172051" name="Rectangle 25"/>
            <p:cNvSpPr>
              <a:spLocks noChangeArrowheads="1"/>
            </p:cNvSpPr>
            <p:nvPr/>
          </p:nvSpPr>
          <p:spPr bwMode="auto">
            <a:xfrm>
              <a:off x="7596867" y="5285014"/>
              <a:ext cx="561975" cy="123825"/>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graphicFrame>
        <p:nvGraphicFramePr>
          <p:cNvPr id="25" name="Group 28"/>
          <p:cNvGraphicFramePr>
            <a:graphicFrameLocks noGrp="1"/>
          </p:cNvGraphicFramePr>
          <p:nvPr/>
        </p:nvGraphicFramePr>
        <p:xfrm>
          <a:off x="246693" y="3272172"/>
          <a:ext cx="3868115" cy="1366636"/>
        </p:xfrm>
        <a:graphic>
          <a:graphicData uri="http://schemas.openxmlformats.org/drawingml/2006/table">
            <a:tbl>
              <a:tblPr/>
              <a:tblGrid>
                <a:gridCol w="402842"/>
                <a:gridCol w="3465273"/>
              </a:tblGrid>
              <a:tr h="302648">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Activity Logging per Audit Report (Graphics  </a:t>
                      </a:r>
                      <a:r>
                        <a:rPr kumimoji="0" lang="en-US" sz="1000" b="1" i="0" u="none" strike="noStrike" cap="none" normalizeH="0" baseline="0" dirty="0" smtClean="0">
                          <a:ln>
                            <a:noFill/>
                          </a:ln>
                          <a:solidFill>
                            <a:schemeClr val="tx1"/>
                          </a:solidFill>
                          <a:effectLst/>
                          <a:latin typeface="+mn-lt"/>
                          <a:ea typeface="ＭＳ Ｐゴシック" pitchFamily="34" charset="-128"/>
                        </a:rPr>
                        <a:t>6.1.2.1 – 6.1.2.2</a:t>
                      </a:r>
                      <a:r>
                        <a:rPr kumimoji="0" lang="en-US" sz="1000" b="1" i="0" u="none" strike="noStrike" cap="none" normalizeH="0" baseline="0" dirty="0" smtClean="0">
                          <a:ln>
                            <a:noFill/>
                          </a:ln>
                          <a:solidFill>
                            <a:schemeClr val="tx1"/>
                          </a:solidFill>
                          <a:effectLst/>
                          <a:latin typeface="+mn-lt"/>
                        </a:rPr>
                        <a:t>)</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8002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200" i="1"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Report</a:t>
                      </a:r>
                      <a:r>
                        <a:rPr lang="en-US" sz="1200" b="1" kern="1200" baseline="0" dirty="0" smtClean="0">
                          <a:solidFill>
                            <a:schemeClr val="tx1"/>
                          </a:solidFill>
                          <a:latin typeface="+mn-lt"/>
                          <a:ea typeface="+mn-ea"/>
                          <a:cs typeface="+mn-cs"/>
                        </a:rPr>
                        <a:t> Number </a:t>
                      </a:r>
                      <a:r>
                        <a:rPr lang="en-US" sz="1200" b="0" kern="1200" baseline="0" dirty="0" smtClean="0">
                          <a:solidFill>
                            <a:schemeClr val="tx1"/>
                          </a:solidFill>
                          <a:latin typeface="+mn-lt"/>
                          <a:ea typeface="+mn-ea"/>
                          <a:cs typeface="+mn-cs"/>
                        </a:rPr>
                        <a:t>to view the activity of an individual audit report.</a:t>
                      </a:r>
                      <a:endParaRPr lang="en-US" sz="1100" b="1" kern="1200" dirty="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3963">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on the </a:t>
                      </a:r>
                      <a:r>
                        <a:rPr kumimoji="0" lang="en-US" sz="1200" b="1" i="0" u="none" strike="noStrike" cap="none" normalizeH="0" baseline="0" dirty="0" smtClean="0">
                          <a:ln>
                            <a:noFill/>
                          </a:ln>
                          <a:solidFill>
                            <a:srgbClr val="000000"/>
                          </a:solidFill>
                          <a:effectLst/>
                          <a:latin typeface="Arial" pitchFamily="34" charset="0"/>
                        </a:rPr>
                        <a:t>View Activity </a:t>
                      </a:r>
                      <a:r>
                        <a:rPr kumimoji="0" lang="en-US" sz="1200" b="0" i="0" u="none" strike="noStrike" cap="none" normalizeH="0" baseline="0" dirty="0" smtClean="0">
                          <a:ln>
                            <a:noFill/>
                          </a:ln>
                          <a:solidFill>
                            <a:srgbClr val="000000"/>
                          </a:solidFill>
                          <a:effectLst/>
                          <a:latin typeface="Arial" pitchFamily="34" charset="0"/>
                        </a:rPr>
                        <a:t>link to view the audit.</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idx="4294967295"/>
          </p:nvPr>
        </p:nvSpPr>
        <p:spPr/>
        <p:txBody>
          <a:bodyPr/>
          <a:lstStyle/>
          <a:p>
            <a:r>
              <a:rPr lang="en-US" smtClean="0"/>
              <a:t>Topic Three – Activity Logging per User</a:t>
            </a:r>
          </a:p>
        </p:txBody>
      </p:sp>
      <p:sp>
        <p:nvSpPr>
          <p:cNvPr id="173059" name="Text Box 24"/>
          <p:cNvSpPr txBox="1">
            <a:spLocks noChangeArrowheads="1"/>
          </p:cNvSpPr>
          <p:nvPr/>
        </p:nvSpPr>
        <p:spPr bwMode="auto">
          <a:xfrm>
            <a:off x="133350" y="1219200"/>
            <a:ext cx="6657975" cy="338138"/>
          </a:xfrm>
          <a:prstGeom prst="rect">
            <a:avLst/>
          </a:prstGeom>
          <a:noFill/>
          <a:ln w="9525">
            <a:noFill/>
            <a:miter lim="800000"/>
            <a:headEnd/>
            <a:tailEnd/>
          </a:ln>
        </p:spPr>
        <p:txBody>
          <a:bodyPr>
            <a:spAutoFit/>
          </a:bodyPr>
          <a:lstStyle/>
          <a:p>
            <a:pPr>
              <a:spcBef>
                <a:spcPct val="50000"/>
              </a:spcBef>
            </a:pPr>
            <a:r>
              <a:rPr lang="en-US" sz="1600" b="1"/>
              <a:t>Activity Logging per User</a:t>
            </a:r>
          </a:p>
        </p:txBody>
      </p:sp>
      <p:sp>
        <p:nvSpPr>
          <p:cNvPr id="173060" name="Slide Number Placeholder 12"/>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9A77FA77-3607-463B-BDCD-5CA713D1344E}" type="slidenum">
              <a:rPr lang="en-US" sz="800">
                <a:solidFill>
                  <a:schemeClr val="bg1"/>
                </a:solidFill>
              </a:rPr>
              <a:pPr algn="r"/>
              <a:t>155</a:t>
            </a:fld>
            <a:endParaRPr lang="en-US" sz="800">
              <a:solidFill>
                <a:schemeClr val="bg1"/>
              </a:solidFill>
            </a:endParaRPr>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73062" name="TextBox 10"/>
          <p:cNvSpPr txBox="1">
            <a:spLocks noChangeArrowheads="1"/>
          </p:cNvSpPr>
          <p:nvPr/>
        </p:nvSpPr>
        <p:spPr bwMode="auto">
          <a:xfrm>
            <a:off x="244475" y="1579563"/>
            <a:ext cx="3460750" cy="1200150"/>
          </a:xfrm>
          <a:prstGeom prst="rect">
            <a:avLst/>
          </a:prstGeom>
          <a:noFill/>
          <a:ln w="9525">
            <a:noFill/>
            <a:miter lim="800000"/>
            <a:headEnd/>
            <a:tailEnd/>
          </a:ln>
        </p:spPr>
        <p:txBody>
          <a:bodyPr>
            <a:spAutoFit/>
          </a:bodyPr>
          <a:lstStyle/>
          <a:p>
            <a:r>
              <a:rPr lang="en-US" sz="1200"/>
              <a:t>Activity logging per user shows the list of actions completed by a user. This feature is helpful in viewing your own activity for reminders and tracking your work (Graphic 6.1.6). You can also view the activity of members in your workgroup to trace transfers. </a:t>
            </a:r>
          </a:p>
        </p:txBody>
      </p:sp>
      <p:sp>
        <p:nvSpPr>
          <p:cNvPr id="173063" name="TextBox 14"/>
          <p:cNvSpPr txBox="1">
            <a:spLocks noChangeArrowheads="1"/>
          </p:cNvSpPr>
          <p:nvPr/>
        </p:nvSpPr>
        <p:spPr bwMode="auto">
          <a:xfrm>
            <a:off x="5323795" y="2953884"/>
            <a:ext cx="4557712" cy="215900"/>
          </a:xfrm>
          <a:prstGeom prst="rect">
            <a:avLst/>
          </a:prstGeom>
          <a:noFill/>
          <a:ln w="9525">
            <a:noFill/>
            <a:miter lim="800000"/>
            <a:headEnd/>
            <a:tailEnd/>
          </a:ln>
        </p:spPr>
        <p:txBody>
          <a:bodyPr>
            <a:spAutoFit/>
          </a:bodyPr>
          <a:lstStyle/>
          <a:p>
            <a:r>
              <a:rPr lang="en-US" sz="800" dirty="0">
                <a:ea typeface="MS PGothic"/>
                <a:cs typeface="MS PGothic"/>
              </a:rPr>
              <a:t>Graphic  6.1.6: Activity for User </a:t>
            </a:r>
            <a:r>
              <a:rPr lang="en-US" sz="800" dirty="0" smtClean="0">
                <a:ea typeface="MS PGothic"/>
                <a:cs typeface="MS PGothic"/>
              </a:rPr>
              <a:t>Screen</a:t>
            </a:r>
            <a:endParaRPr lang="en-US" sz="800" dirty="0">
              <a:ea typeface="MS PGothic"/>
              <a:cs typeface="MS PGothic"/>
            </a:endParaRPr>
          </a:p>
        </p:txBody>
      </p:sp>
      <p:graphicFrame>
        <p:nvGraphicFramePr>
          <p:cNvPr id="25" name="Group 28"/>
          <p:cNvGraphicFramePr>
            <a:graphicFrameLocks noGrp="1"/>
          </p:cNvGraphicFramePr>
          <p:nvPr/>
        </p:nvGraphicFramePr>
        <p:xfrm>
          <a:off x="149223" y="3771900"/>
          <a:ext cx="4298950" cy="2312487"/>
        </p:xfrm>
        <a:graphic>
          <a:graphicData uri="http://schemas.openxmlformats.org/drawingml/2006/table">
            <a:tbl>
              <a:tblPr/>
              <a:tblGrid>
                <a:gridCol w="447711"/>
                <a:gridCol w="3851239"/>
              </a:tblGrid>
              <a:tr h="302648">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Activity Logging per User (Graphics  </a:t>
                      </a:r>
                      <a:r>
                        <a:rPr kumimoji="0" lang="en-US" sz="1000" b="0" i="0" u="none" strike="noStrike" cap="none" normalizeH="0" baseline="0" dirty="0" smtClean="0">
                          <a:ln>
                            <a:noFill/>
                          </a:ln>
                          <a:solidFill>
                            <a:schemeClr val="tx1"/>
                          </a:solidFill>
                          <a:effectLst/>
                          <a:latin typeface="+mn-lt"/>
                          <a:ea typeface="ＭＳ Ｐゴシック" pitchFamily="34" charset="-128"/>
                        </a:rPr>
                        <a:t>6.1.6 – 6.1.7</a:t>
                      </a:r>
                      <a:r>
                        <a:rPr kumimoji="0" lang="en-US" sz="1000" b="1" i="0" u="none" strike="noStrike" cap="none" normalizeH="0" baseline="0" dirty="0" smtClean="0">
                          <a:ln>
                            <a:noFill/>
                          </a:ln>
                          <a:solidFill>
                            <a:schemeClr val="tx1"/>
                          </a:solidFill>
                          <a:effectLst/>
                          <a:latin typeface="Arial" pitchFamily="34" charset="0"/>
                        </a:rPr>
                        <a:t>)</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8002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200" kern="1200" dirty="0" smtClean="0">
                          <a:solidFill>
                            <a:schemeClr val="tx1"/>
                          </a:solidFill>
                          <a:latin typeface="+mn-lt"/>
                          <a:ea typeface="+mn-ea"/>
                          <a:cs typeface="+mn-cs"/>
                        </a:rPr>
                        <a:t>To view your activity, </a:t>
                      </a:r>
                      <a:r>
                        <a:rPr lang="en-US" sz="1200" i="1"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View My Activity</a:t>
                      </a:r>
                      <a:r>
                        <a:rPr lang="en-US" sz="1200" kern="1200" dirty="0" smtClean="0">
                          <a:solidFill>
                            <a:schemeClr val="tx1"/>
                          </a:solidFill>
                          <a:latin typeface="+mn-lt"/>
                          <a:ea typeface="+mn-ea"/>
                          <a:cs typeface="+mn-cs"/>
                        </a:rPr>
                        <a:t> link in the context menu of the My Work page </a:t>
                      </a:r>
                    </a:p>
                    <a:p>
                      <a:r>
                        <a:rPr lang="en-US" sz="1200" kern="1200" dirty="0" smtClean="0">
                          <a:solidFill>
                            <a:schemeClr val="tx1"/>
                          </a:solidFill>
                          <a:latin typeface="+mn-lt"/>
                          <a:ea typeface="+mn-ea"/>
                          <a:cs typeface="+mn-cs"/>
                        </a:rPr>
                        <a:t>The Activity for User screen opens (Graphic 6.1.6).  </a:t>
                      </a:r>
                      <a:endParaRPr lang="en-US" sz="1200" b="1" kern="1200" dirty="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3963">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rPr>
                        <a:t>(Refer to Module Two for Workgroup Overview)</a:t>
                      </a:r>
                    </a:p>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rPr>
                        <a:t>To see a workgroup member activity</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303">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AutoNum type="arabicPeriod" startAt="3"/>
                        <a:tabLst/>
                      </a:pPr>
                      <a:r>
                        <a:rPr kumimoji="0" lang="en-US" sz="1200" b="0" i="0" u="none" strike="noStrike" cap="none" normalizeH="0" baseline="0" dirty="0" smtClean="0">
                          <a:ln>
                            <a:noFill/>
                          </a:ln>
                          <a:solidFill>
                            <a:srgbClr val="000000"/>
                          </a:solidFill>
                          <a:effectLst/>
                          <a:latin typeface="Arial" pitchFamily="34" charset="0"/>
                        </a:rPr>
                        <a:t> </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on the </a:t>
                      </a:r>
                      <a:r>
                        <a:rPr kumimoji="0" lang="en-US" sz="1200" b="1" i="0" u="none" strike="noStrike" cap="none" normalizeH="0" baseline="0" dirty="0" smtClean="0">
                          <a:ln>
                            <a:noFill/>
                          </a:ln>
                          <a:solidFill>
                            <a:srgbClr val="000000"/>
                          </a:solidFill>
                          <a:effectLst/>
                          <a:latin typeface="Arial" pitchFamily="34" charset="0"/>
                        </a:rPr>
                        <a:t>activity link </a:t>
                      </a:r>
                      <a:r>
                        <a:rPr kumimoji="0" lang="en-US" sz="1200" b="0" i="0" u="none" strike="noStrike" cap="none" normalizeH="0" baseline="0" dirty="0" smtClean="0">
                          <a:ln>
                            <a:noFill/>
                          </a:ln>
                          <a:solidFill>
                            <a:srgbClr val="000000"/>
                          </a:solidFill>
                          <a:effectLst/>
                          <a:latin typeface="Arial" pitchFamily="34" charset="0"/>
                        </a:rPr>
                        <a:t>under </a:t>
                      </a:r>
                      <a:r>
                        <a:rPr kumimoji="0" lang="en-US" sz="1200" b="1" i="0" u="none" strike="noStrike" cap="none" normalizeH="0" baseline="0" dirty="0" smtClean="0">
                          <a:ln>
                            <a:noFill/>
                          </a:ln>
                          <a:solidFill>
                            <a:srgbClr val="000000"/>
                          </a:solidFill>
                          <a:effectLst/>
                          <a:latin typeface="Arial" pitchFamily="34" charset="0"/>
                        </a:rPr>
                        <a:t>Show Activity </a:t>
                      </a:r>
                      <a:r>
                        <a:rPr kumimoji="0" lang="en-US" sz="1200" b="0" i="0" u="none" strike="noStrike" cap="none" normalizeH="0" baseline="0" dirty="0" smtClean="0">
                          <a:ln>
                            <a:noFill/>
                          </a:ln>
                          <a:solidFill>
                            <a:srgbClr val="000000"/>
                          </a:solidFill>
                          <a:effectLst/>
                          <a:latin typeface="Arial" pitchFamily="34" charset="0"/>
                        </a:rPr>
                        <a:t>column </a:t>
                      </a:r>
                    </a:p>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000000"/>
                          </a:solidFill>
                          <a:effectLst/>
                          <a:latin typeface="Arial" pitchFamily="34" charset="0"/>
                        </a:rPr>
                        <a:t>in the Workgroup Members menu</a:t>
                      </a:r>
                    </a:p>
                    <a:p>
                      <a:pPr marL="228600" marR="0" lvl="0" indent="-22860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100" b="0" i="0" u="none" strike="noStrike" cap="none" normalizeH="0" baseline="0" dirty="0" smtClean="0">
                          <a:ln>
                            <a:noFill/>
                          </a:ln>
                          <a:solidFill>
                            <a:srgbClr val="000000"/>
                          </a:solidFill>
                          <a:effectLst/>
                          <a:latin typeface="Arial" pitchFamily="34" charset="0"/>
                        </a:rPr>
                        <a:t>This will open the View Activity for a particular user</a:t>
                      </a:r>
                      <a:r>
                        <a:rPr kumimoji="0" lang="en-US" sz="1200" b="0" i="0" u="none" strike="noStrike" cap="none" normalizeH="0" baseline="0" dirty="0" smtClean="0">
                          <a:ln>
                            <a:noFill/>
                          </a:ln>
                          <a:solidFill>
                            <a:srgbClr val="000000"/>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3082" name="Rectangle 11"/>
          <p:cNvSpPr>
            <a:spLocks noChangeArrowheads="1"/>
          </p:cNvSpPr>
          <p:nvPr/>
        </p:nvSpPr>
        <p:spPr bwMode="auto">
          <a:xfrm>
            <a:off x="247650" y="2746375"/>
            <a:ext cx="3867150" cy="1016000"/>
          </a:xfrm>
          <a:prstGeom prst="rect">
            <a:avLst/>
          </a:prstGeom>
          <a:noFill/>
          <a:ln w="9525">
            <a:noFill/>
            <a:miter lim="800000"/>
            <a:headEnd/>
            <a:tailEnd/>
          </a:ln>
        </p:spPr>
        <p:txBody>
          <a:bodyPr>
            <a:spAutoFit/>
          </a:bodyPr>
          <a:lstStyle/>
          <a:p>
            <a:r>
              <a:rPr lang="en-US" sz="1200" dirty="0"/>
              <a:t>Activity for other members of the workgroup can be accessed from the My Workgroup page. </a:t>
            </a:r>
            <a:r>
              <a:rPr lang="en-US" sz="1200" b="1" dirty="0"/>
              <a:t>Note</a:t>
            </a:r>
            <a:r>
              <a:rPr lang="en-US" sz="1200" dirty="0"/>
              <a:t> that this screen also provides a quick way of searching for audits assigned to a CO in your workgroup (Graphic 6.1.7). </a:t>
            </a:r>
          </a:p>
        </p:txBody>
      </p:sp>
      <p:sp>
        <p:nvSpPr>
          <p:cNvPr id="173085" name="TextBox 14"/>
          <p:cNvSpPr txBox="1">
            <a:spLocks noChangeArrowheads="1"/>
          </p:cNvSpPr>
          <p:nvPr/>
        </p:nvSpPr>
        <p:spPr bwMode="auto">
          <a:xfrm>
            <a:off x="5421767" y="5485040"/>
            <a:ext cx="3309937" cy="215900"/>
          </a:xfrm>
          <a:prstGeom prst="rect">
            <a:avLst/>
          </a:prstGeom>
          <a:noFill/>
          <a:ln w="9525">
            <a:noFill/>
            <a:miter lim="800000"/>
            <a:headEnd/>
            <a:tailEnd/>
          </a:ln>
        </p:spPr>
        <p:txBody>
          <a:bodyPr>
            <a:spAutoFit/>
          </a:bodyPr>
          <a:lstStyle/>
          <a:p>
            <a:r>
              <a:rPr lang="en-US" sz="800" dirty="0">
                <a:ea typeface="MS PGothic"/>
                <a:cs typeface="MS PGothic"/>
              </a:rPr>
              <a:t>Graphic 6.1.7: Workgroup Members </a:t>
            </a:r>
            <a:r>
              <a:rPr lang="en-US" sz="800" dirty="0" smtClean="0">
                <a:ea typeface="MS PGothic"/>
                <a:cs typeface="MS PGothic"/>
              </a:rPr>
              <a:t>Screen</a:t>
            </a:r>
            <a:endParaRPr lang="en-US" sz="800" dirty="0">
              <a:ea typeface="MS PGothic"/>
              <a:cs typeface="MS PGothic"/>
            </a:endParaRPr>
          </a:p>
        </p:txBody>
      </p:sp>
      <p:grpSp>
        <p:nvGrpSpPr>
          <p:cNvPr id="24" name="Group 23"/>
          <p:cNvGrpSpPr/>
          <p:nvPr/>
        </p:nvGrpSpPr>
        <p:grpSpPr>
          <a:xfrm>
            <a:off x="4180114" y="1704355"/>
            <a:ext cx="4724400" cy="1180371"/>
            <a:chOff x="4180114" y="1704355"/>
            <a:chExt cx="4724400" cy="1180371"/>
          </a:xfrm>
        </p:grpSpPr>
        <p:pic>
          <p:nvPicPr>
            <p:cNvPr id="2053" name="Picture 5"/>
            <p:cNvPicPr>
              <a:picLocks noChangeAspect="1" noChangeArrowheads="1"/>
            </p:cNvPicPr>
            <p:nvPr/>
          </p:nvPicPr>
          <p:blipFill>
            <a:blip r:embed="rId4" cstate="print"/>
            <a:srcRect/>
            <a:stretch>
              <a:fillRect/>
            </a:stretch>
          </p:blipFill>
          <p:spPr bwMode="auto">
            <a:xfrm>
              <a:off x="4187590" y="2292135"/>
              <a:ext cx="4706056" cy="592591"/>
            </a:xfrm>
            <a:prstGeom prst="rect">
              <a:avLst/>
            </a:prstGeom>
            <a:noFill/>
            <a:ln w="19050">
              <a:solidFill>
                <a:schemeClr val="tx1"/>
              </a:solid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4180114" y="1704355"/>
              <a:ext cx="4724400" cy="504771"/>
            </a:xfrm>
            <a:prstGeom prst="rect">
              <a:avLst/>
            </a:prstGeom>
            <a:noFill/>
            <a:ln w="19050">
              <a:solidFill>
                <a:schemeClr val="tx2"/>
              </a:solidFill>
              <a:miter lim="800000"/>
              <a:headEnd/>
              <a:tailEnd/>
            </a:ln>
          </p:spPr>
        </p:pic>
        <p:sp>
          <p:nvSpPr>
            <p:cNvPr id="23" name="Rectangle 22"/>
            <p:cNvSpPr/>
            <p:nvPr/>
          </p:nvSpPr>
          <p:spPr bwMode="auto">
            <a:xfrm>
              <a:off x="4604657" y="1741714"/>
              <a:ext cx="849086" cy="13062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S Gothic" pitchFamily="49" charset="-128"/>
              </a:endParaRPr>
            </a:p>
          </p:txBody>
        </p:sp>
      </p:grpSp>
      <p:grpSp>
        <p:nvGrpSpPr>
          <p:cNvPr id="27" name="Group 26"/>
          <p:cNvGrpSpPr/>
          <p:nvPr/>
        </p:nvGrpSpPr>
        <p:grpSpPr>
          <a:xfrm>
            <a:off x="4586492" y="3679359"/>
            <a:ext cx="4481314" cy="1816159"/>
            <a:chOff x="4586492" y="3679359"/>
            <a:chExt cx="4481314" cy="1816159"/>
          </a:xfrm>
        </p:grpSpPr>
        <p:pic>
          <p:nvPicPr>
            <p:cNvPr id="2052" name="Picture 4"/>
            <p:cNvPicPr>
              <a:picLocks noChangeAspect="1" noChangeArrowheads="1"/>
            </p:cNvPicPr>
            <p:nvPr/>
          </p:nvPicPr>
          <p:blipFill>
            <a:blip r:embed="rId6" cstate="print"/>
            <a:srcRect/>
            <a:stretch>
              <a:fillRect/>
            </a:stretch>
          </p:blipFill>
          <p:spPr bwMode="auto">
            <a:xfrm>
              <a:off x="4586492" y="3679359"/>
              <a:ext cx="4481314" cy="1816159"/>
            </a:xfrm>
            <a:prstGeom prst="rect">
              <a:avLst/>
            </a:prstGeom>
            <a:noFill/>
            <a:ln w="19050">
              <a:solidFill>
                <a:schemeClr val="tx1"/>
              </a:solidFill>
              <a:miter lim="800000"/>
              <a:headEnd/>
              <a:tailEnd/>
            </a:ln>
          </p:spPr>
        </p:pic>
        <p:sp>
          <p:nvSpPr>
            <p:cNvPr id="26" name="Rectangle 25"/>
            <p:cNvSpPr/>
            <p:nvPr/>
          </p:nvSpPr>
          <p:spPr bwMode="auto">
            <a:xfrm>
              <a:off x="8621486" y="3907971"/>
              <a:ext cx="381000" cy="119743"/>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S Gothic" pitchFamily="49" charset="-128"/>
              </a:endParaRPr>
            </a:p>
          </p:txBody>
        </p:sp>
      </p:gr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1755775" y="320675"/>
            <a:ext cx="7388225" cy="695325"/>
          </a:xfrm>
        </p:spPr>
        <p:txBody>
          <a:bodyPr/>
          <a:lstStyle/>
          <a:p>
            <a:r>
              <a:rPr lang="en-US" smtClean="0"/>
              <a:t>Lesson One – Review</a:t>
            </a:r>
          </a:p>
        </p:txBody>
      </p:sp>
      <p:sp>
        <p:nvSpPr>
          <p:cNvPr id="174083" name="TextBox 9"/>
          <p:cNvSpPr txBox="1">
            <a:spLocks noChangeArrowheads="1"/>
          </p:cNvSpPr>
          <p:nvPr/>
        </p:nvSpPr>
        <p:spPr bwMode="auto">
          <a:xfrm>
            <a:off x="128588" y="1420813"/>
            <a:ext cx="4813300" cy="581025"/>
          </a:xfrm>
          <a:prstGeom prst="rect">
            <a:avLst/>
          </a:prstGeom>
          <a:noFill/>
          <a:ln w="9525">
            <a:noFill/>
            <a:miter lim="800000"/>
            <a:headEnd/>
            <a:tailEnd/>
          </a:ln>
        </p:spPr>
        <p:txBody>
          <a:bodyPr>
            <a:spAutoFit/>
          </a:bodyPr>
          <a:lstStyle/>
          <a:p>
            <a:pPr eaLnBrk="0" hangingPunct="0"/>
            <a:r>
              <a:rPr lang="en-US" sz="1600" b="1"/>
              <a:t>Lesson One Covered the Following Topics:</a:t>
            </a:r>
          </a:p>
          <a:p>
            <a:pPr eaLnBrk="0" hangingPunct="0"/>
            <a:endParaRPr lang="en-US" sz="1600" b="1">
              <a:ea typeface="MS PGothic"/>
              <a:cs typeface="MS PGothic"/>
            </a:endParaRPr>
          </a:p>
        </p:txBody>
      </p:sp>
      <p:sp>
        <p:nvSpPr>
          <p:cNvPr id="174084"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04C13A48-97D4-4507-9FE9-A1A7512AD44F}" type="slidenum">
              <a:rPr lang="en-US" sz="800" smtClean="0"/>
              <a:pPr/>
              <a:t>156</a:t>
            </a:fld>
            <a:endParaRPr lang="en-US" sz="800" smtClean="0"/>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7" name="Group 13"/>
          <p:cNvGraphicFramePr>
            <a:graphicFrameLocks noGrp="1"/>
          </p:cNvGraphicFramePr>
          <p:nvPr/>
        </p:nvGraphicFramePr>
        <p:xfrm>
          <a:off x="479425" y="2060575"/>
          <a:ext cx="6986588" cy="2195514"/>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Activity Overview</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Two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Activity Logging per Audit Report</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Three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r>
                        <a:rPr lang="en-US" sz="1600" b="0" dirty="0" smtClean="0"/>
                        <a:t>Activity Logging per User</a:t>
                      </a:r>
                      <a:endParaRPr lang="en-US" sz="1600" b="0" dirty="0"/>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1755775" y="320675"/>
            <a:ext cx="7388225" cy="695325"/>
          </a:xfrm>
        </p:spPr>
        <p:txBody>
          <a:bodyPr/>
          <a:lstStyle/>
          <a:p>
            <a:r>
              <a:rPr lang="en-US" smtClean="0"/>
              <a:t>Module Six – Review</a:t>
            </a:r>
          </a:p>
        </p:txBody>
      </p:sp>
      <p:sp>
        <p:nvSpPr>
          <p:cNvPr id="175107" name="TextBox 9"/>
          <p:cNvSpPr txBox="1">
            <a:spLocks noChangeArrowheads="1"/>
          </p:cNvSpPr>
          <p:nvPr/>
        </p:nvSpPr>
        <p:spPr bwMode="auto">
          <a:xfrm>
            <a:off x="128588" y="1420813"/>
            <a:ext cx="4813300" cy="581025"/>
          </a:xfrm>
          <a:prstGeom prst="rect">
            <a:avLst/>
          </a:prstGeom>
          <a:noFill/>
          <a:ln w="9525">
            <a:noFill/>
            <a:miter lim="800000"/>
            <a:headEnd/>
            <a:tailEnd/>
          </a:ln>
        </p:spPr>
        <p:txBody>
          <a:bodyPr>
            <a:spAutoFit/>
          </a:bodyPr>
          <a:lstStyle/>
          <a:p>
            <a:pPr eaLnBrk="0" hangingPunct="0"/>
            <a:r>
              <a:rPr lang="en-US" sz="1600" b="1"/>
              <a:t>Module Six Covered the Following Lesson:</a:t>
            </a:r>
          </a:p>
          <a:p>
            <a:pPr eaLnBrk="0" hangingPunct="0"/>
            <a:endParaRPr lang="en-US" sz="1600" b="1">
              <a:ea typeface="MS PGothic"/>
              <a:cs typeface="MS PGothic"/>
            </a:endParaRPr>
          </a:p>
        </p:txBody>
      </p:sp>
      <p:sp>
        <p:nvSpPr>
          <p:cNvPr id="175108"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F17631D1-2968-4F7A-A158-2DECF0561806}" type="slidenum">
              <a:rPr lang="en-US" sz="800" smtClean="0"/>
              <a:pPr/>
              <a:t>157</a:t>
            </a:fld>
            <a:endParaRPr lang="en-US" sz="800" smtClean="0"/>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7" name="Group 13"/>
          <p:cNvGraphicFramePr>
            <a:graphicFrameLocks noGrp="1"/>
          </p:cNvGraphicFramePr>
          <p:nvPr/>
        </p:nvGraphicFramePr>
        <p:xfrm>
          <a:off x="479425" y="2060575"/>
          <a:ext cx="6986588" cy="731838"/>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Lesson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Activity Overview</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1755775" y="330200"/>
            <a:ext cx="7388225" cy="695325"/>
          </a:xfrm>
        </p:spPr>
        <p:txBody>
          <a:bodyPr/>
          <a:lstStyle/>
          <a:p>
            <a:r>
              <a:rPr lang="en-US" smtClean="0"/>
              <a:t>Module Seven – Frequently Asked Questions</a:t>
            </a:r>
          </a:p>
        </p:txBody>
      </p:sp>
      <p:sp>
        <p:nvSpPr>
          <p:cNvPr id="176131" name="Slide Number Placeholder 4"/>
          <p:cNvSpPr>
            <a:spLocks noGrp="1"/>
          </p:cNvSpPr>
          <p:nvPr>
            <p:ph type="sldNum" sz="quarter" idx="10"/>
          </p:nvPr>
        </p:nvSpPr>
        <p:spPr bwMode="auto">
          <a:xfrm>
            <a:off x="7010400" y="6667500"/>
            <a:ext cx="2133600" cy="476250"/>
          </a:xfrm>
          <a:noFill/>
          <a:ln>
            <a:miter lim="800000"/>
            <a:headEnd/>
            <a:tailEnd/>
          </a:ln>
        </p:spPr>
        <p:txBody>
          <a:bodyPr vert="horz" wrap="square" lIns="91440" tIns="45720" rIns="91440" bIns="45720" numCol="1" anchor="t" anchorCtr="0" compatLnSpc="1">
            <a:prstTxWarp prst="textNoShape">
              <a:avLst/>
            </a:prstTxWarp>
          </a:bodyPr>
          <a:lstStyle/>
          <a:p>
            <a:fld id="{B1F1106B-4CE2-4CCD-AF56-20E7A51C0C54}" type="slidenum">
              <a:rPr lang="en-US" sz="800" smtClean="0"/>
              <a:pPr/>
              <a:t>158</a:t>
            </a:fld>
            <a:endParaRPr lang="en-US" sz="800" smtClean="0"/>
          </a:p>
        </p:txBody>
      </p:sp>
      <p:sp>
        <p:nvSpPr>
          <p:cNvPr id="176132" name="Rectangle 2"/>
          <p:cNvSpPr txBox="1">
            <a:spLocks noChangeArrowheads="1"/>
          </p:cNvSpPr>
          <p:nvPr/>
        </p:nvSpPr>
        <p:spPr bwMode="auto">
          <a:xfrm>
            <a:off x="947738" y="2581275"/>
            <a:ext cx="6946900" cy="695325"/>
          </a:xfrm>
          <a:prstGeom prst="rect">
            <a:avLst/>
          </a:prstGeom>
          <a:noFill/>
          <a:ln w="9525">
            <a:noFill/>
            <a:miter lim="800000"/>
            <a:headEnd/>
            <a:tailEnd/>
          </a:ln>
        </p:spPr>
        <p:txBody>
          <a:bodyPr anchor="ctr"/>
          <a:lstStyle/>
          <a:p>
            <a:pPr algn="ctr" eaLnBrk="0" hangingPunct="0"/>
            <a:r>
              <a:rPr lang="en-US" sz="4000" b="1">
                <a:ea typeface="MS PGothic"/>
                <a:cs typeface="MS PGothic"/>
              </a:rPr>
              <a:t>Module Seven </a:t>
            </a:r>
          </a:p>
          <a:p>
            <a:pPr algn="ctr" eaLnBrk="0" hangingPunct="0"/>
            <a:endParaRPr lang="en-US" sz="4000" b="1">
              <a:ea typeface="MS PGothic"/>
              <a:cs typeface="MS PGothic"/>
            </a:endParaRPr>
          </a:p>
          <a:p>
            <a:pPr algn="ctr" eaLnBrk="0" hangingPunct="0"/>
            <a:r>
              <a:rPr lang="en-US" sz="2400" b="1">
                <a:ea typeface="MS PGothic"/>
                <a:cs typeface="MS PGothic"/>
              </a:rPr>
              <a:t>Frequently Asked Questions</a:t>
            </a:r>
          </a:p>
          <a:p>
            <a:pPr eaLnBrk="0" hangingPunct="0"/>
            <a:endParaRPr lang="en-US" sz="2400" b="1">
              <a:ea typeface="MS PGothic"/>
              <a:cs typeface="MS PGothic"/>
            </a:endParaRPr>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724025" y="319088"/>
            <a:ext cx="7248525" cy="674687"/>
          </a:xfrm>
        </p:spPr>
        <p:txBody>
          <a:bodyPr/>
          <a:lstStyle/>
          <a:p>
            <a:r>
              <a:rPr lang="en-US" smtClean="0"/>
              <a:t>Module Seven - </a:t>
            </a:r>
            <a:r>
              <a:rPr lang="en-US" sz="2000" smtClean="0"/>
              <a:t>CAFU 3.5 Frequently Asked Questions</a:t>
            </a:r>
          </a:p>
        </p:txBody>
      </p:sp>
      <p:sp>
        <p:nvSpPr>
          <p:cNvPr id="177155" name="Slide Number Placeholder 5"/>
          <p:cNvSpPr>
            <a:spLocks noGrp="1"/>
          </p:cNvSpPr>
          <p:nvPr>
            <p:ph type="sldNum" sz="quarter" idx="10"/>
          </p:nvPr>
        </p:nvSpPr>
        <p:spPr bwMode="auto">
          <a:xfrm>
            <a:off x="7010400" y="6680200"/>
            <a:ext cx="2133600" cy="476250"/>
          </a:xfrm>
          <a:noFill/>
          <a:ln>
            <a:miter lim="800000"/>
            <a:headEnd/>
            <a:tailEnd/>
          </a:ln>
        </p:spPr>
        <p:txBody>
          <a:bodyPr vert="horz" wrap="square" lIns="91440" tIns="45720" rIns="91440" bIns="45720" numCol="1" anchor="t" anchorCtr="0" compatLnSpc="1">
            <a:prstTxWarp prst="textNoShape">
              <a:avLst/>
            </a:prstTxWarp>
          </a:bodyPr>
          <a:lstStyle/>
          <a:p>
            <a:fld id="{39BEAEC4-704F-4E07-9B4E-70C9A5E79AB1}" type="slidenum">
              <a:rPr lang="en-US" sz="800" smtClean="0"/>
              <a:pPr/>
              <a:t>159</a:t>
            </a:fld>
            <a:endParaRPr lang="en-US" sz="800" smtClean="0"/>
          </a:p>
        </p:txBody>
      </p:sp>
      <p:sp>
        <p:nvSpPr>
          <p:cNvPr id="177156" name="TextBox 4"/>
          <p:cNvSpPr txBox="1">
            <a:spLocks noChangeArrowheads="1"/>
          </p:cNvSpPr>
          <p:nvPr/>
        </p:nvSpPr>
        <p:spPr bwMode="auto">
          <a:xfrm>
            <a:off x="128588" y="1420813"/>
            <a:ext cx="8050212" cy="338137"/>
          </a:xfrm>
          <a:prstGeom prst="rect">
            <a:avLst/>
          </a:prstGeom>
          <a:noFill/>
          <a:ln w="9525">
            <a:noFill/>
            <a:miter lim="800000"/>
            <a:headEnd/>
            <a:tailEnd/>
          </a:ln>
        </p:spPr>
        <p:txBody>
          <a:bodyPr>
            <a:spAutoFit/>
          </a:bodyPr>
          <a:lstStyle/>
          <a:p>
            <a:pPr eaLnBrk="0" hangingPunct="0"/>
            <a:r>
              <a:rPr lang="en-US" sz="1600" b="1">
                <a:ea typeface="MS PGothic"/>
                <a:cs typeface="MS PGothic"/>
              </a:rPr>
              <a:t>Listed below are just a few questions that users have asked about CAFU:</a:t>
            </a:r>
          </a:p>
        </p:txBody>
      </p:sp>
      <p:graphicFrame>
        <p:nvGraphicFramePr>
          <p:cNvPr id="10254" name="Group 14"/>
          <p:cNvGraphicFramePr>
            <a:graphicFrameLocks noGrp="1"/>
          </p:cNvGraphicFramePr>
          <p:nvPr/>
        </p:nvGraphicFramePr>
        <p:xfrm>
          <a:off x="488950" y="1790700"/>
          <a:ext cx="8464550" cy="4663440"/>
        </p:xfrm>
        <a:graphic>
          <a:graphicData uri="http://schemas.openxmlformats.org/drawingml/2006/table">
            <a:tbl>
              <a:tblPr/>
              <a:tblGrid>
                <a:gridCol w="8464550"/>
              </a:tblGrid>
              <a:tr h="1242110">
                <a:tc>
                  <a:txBody>
                    <a:bodyPr/>
                    <a:lstStyle/>
                    <a:p>
                      <a:pPr marL="231775" marR="0" lvl="0" indent="-231775" algn="l" defTabSz="914400" rtl="0" eaLnBrk="1" fontAlgn="base" latinLnBrk="0" hangingPunct="1">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pitchFamily="34" charset="0"/>
                        </a:rPr>
                        <a:t>Question:  </a:t>
                      </a:r>
                      <a:r>
                        <a:rPr lang="en-US" sz="1600" b="0" kern="1200" dirty="0" smtClean="0">
                          <a:solidFill>
                            <a:schemeClr val="tx1"/>
                          </a:solidFill>
                          <a:latin typeface="+mn-lt"/>
                          <a:ea typeface="+mn-ea"/>
                          <a:cs typeface="+mn-cs"/>
                        </a:rPr>
                        <a:t>I am getting no records back when I use the search feature,</a:t>
                      </a:r>
                      <a:r>
                        <a:rPr lang="en-US" sz="1600" b="0" kern="1200" baseline="0" dirty="0" smtClean="0">
                          <a:solidFill>
                            <a:schemeClr val="tx1"/>
                          </a:solidFill>
                          <a:latin typeface="+mn-lt"/>
                          <a:ea typeface="+mn-ea"/>
                          <a:cs typeface="+mn-cs"/>
                        </a:rPr>
                        <a:t> what should I do?</a:t>
                      </a:r>
                      <a:endParaRPr lang="en-US" sz="1600" b="0" kern="1200" dirty="0" smtClean="0">
                        <a:solidFill>
                          <a:schemeClr val="tx1"/>
                        </a:solidFill>
                        <a:latin typeface="+mn-lt"/>
                        <a:ea typeface="+mn-ea"/>
                        <a:cs typeface="+mn-cs"/>
                      </a:endParaRPr>
                    </a:p>
                    <a:p>
                      <a:pPr marL="231775" marR="0" lvl="0" indent="-231775" algn="l" defTabSz="914400" rtl="0" eaLnBrk="1" fontAlgn="base" latinLnBrk="0" hangingPunct="1">
                        <a:lnSpc>
                          <a:spcPct val="100000"/>
                        </a:lnSpc>
                        <a:spcBef>
                          <a:spcPct val="0"/>
                        </a:spcBef>
                        <a:spcAft>
                          <a:spcPct val="0"/>
                        </a:spcAft>
                        <a:buClrTx/>
                        <a:buSzTx/>
                        <a:buFontTx/>
                        <a:buChar char="•"/>
                        <a:tabLst/>
                      </a:pPr>
                      <a:r>
                        <a:rPr kumimoji="0" lang="en-US" sz="1600" b="1" i="0" u="none" strike="noStrike" kern="1200" cap="none" normalizeH="0" baseline="0" dirty="0" smtClean="0">
                          <a:ln>
                            <a:noFill/>
                          </a:ln>
                          <a:solidFill>
                            <a:schemeClr val="tx1"/>
                          </a:solidFill>
                          <a:effectLst/>
                          <a:latin typeface="+mn-lt"/>
                          <a:ea typeface="+mn-ea"/>
                          <a:cs typeface="+mn-cs"/>
                        </a:rPr>
                        <a:t>Answer:  </a:t>
                      </a:r>
                      <a:r>
                        <a:rPr lang="en-US" sz="1600" b="0" kern="1200" dirty="0" smtClean="0">
                          <a:solidFill>
                            <a:schemeClr val="tx1"/>
                          </a:solidFill>
                          <a:latin typeface="+mn-lt"/>
                          <a:ea typeface="+mn-ea"/>
                          <a:cs typeface="+mn-cs"/>
                        </a:rPr>
                        <a:t>If you use the search action from My Work, the system will only search within audits currently assigned to you. To search for all audits in your workgroup, make sure you use the search action from the Audits screen. </a:t>
                      </a:r>
                      <a:r>
                        <a:rPr lang="en-US" sz="1600" b="1" kern="1200" dirty="0" smtClean="0">
                          <a:solidFill>
                            <a:schemeClr val="tx1"/>
                          </a:solidFill>
                          <a:latin typeface="+mn-lt"/>
                          <a:ea typeface="+mn-ea"/>
                          <a:cs typeface="+mn-cs"/>
                        </a:rPr>
                        <a:t>See Searching for Audits for details. </a:t>
                      </a:r>
                      <a:endParaRPr kumimoji="0" lang="en-US" sz="1600" b="1" i="0" u="none" strike="noStrike" cap="none" normalizeH="0" baseline="0" dirty="0" smtClean="0">
                        <a:ln>
                          <a:noFill/>
                        </a:ln>
                        <a:solidFill>
                          <a:srgbClr val="FF0000"/>
                        </a:solidFill>
                        <a:effectLst/>
                        <a:latin typeface="Arial" pitchFamily="34" charset="0"/>
                      </a:endParaRPr>
                    </a:p>
                  </a:txBody>
                  <a:tcPr horzOverflow="overflow">
                    <a:lnL>
                      <a:noFill/>
                    </a:lnL>
                    <a:lnR>
                      <a:noFill/>
                    </a:lnR>
                    <a:lnT>
                      <a:noFill/>
                    </a:lnT>
                    <a:lnB>
                      <a:noFill/>
                    </a:lnB>
                    <a:lnTlToBr>
                      <a:noFill/>
                    </a:lnTlToBr>
                    <a:lnBlToTr>
                      <a:noFill/>
                    </a:lnBlToTr>
                    <a:noFill/>
                  </a:tcPr>
                </a:tc>
              </a:tr>
              <a:tr h="1473200">
                <a:tc>
                  <a:txBody>
                    <a:bodyPr/>
                    <a:lstStyle/>
                    <a:p>
                      <a:pPr marL="231775" marR="0" lvl="0" indent="-231775" algn="l" defTabSz="914400" rtl="0" eaLnBrk="1" fontAlgn="base" latinLnBrk="0" hangingPunct="1">
                        <a:lnSpc>
                          <a:spcPct val="100000"/>
                        </a:lnSpc>
                        <a:spcBef>
                          <a:spcPct val="0"/>
                        </a:spcBef>
                        <a:spcAft>
                          <a:spcPct val="0"/>
                        </a:spcAft>
                        <a:buClrTx/>
                        <a:buSzTx/>
                        <a:buFontTx/>
                        <a:buChar char="•"/>
                        <a:tabLst/>
                        <a:defRPr/>
                      </a:pPr>
                      <a:r>
                        <a:rPr kumimoji="0" lang="en-US" sz="1600" b="1" i="0" u="none" strike="noStrike" cap="none" normalizeH="0" baseline="0" dirty="0" smtClean="0">
                          <a:ln>
                            <a:noFill/>
                          </a:ln>
                          <a:solidFill>
                            <a:srgbClr val="000000"/>
                          </a:solidFill>
                          <a:effectLst/>
                          <a:latin typeface="Arial" pitchFamily="34" charset="0"/>
                        </a:rPr>
                        <a:t> Question:  </a:t>
                      </a:r>
                      <a:r>
                        <a:rPr lang="en-US" sz="1600" kern="1200" dirty="0" smtClean="0">
                          <a:solidFill>
                            <a:schemeClr val="tx1"/>
                          </a:solidFill>
                          <a:latin typeface="+mn-lt"/>
                          <a:ea typeface="+mn-ea"/>
                          <a:cs typeface="+mn-cs"/>
                        </a:rPr>
                        <a:t>I am trying to update remarks but the system keeps prompting me for other inputs.  What other</a:t>
                      </a:r>
                      <a:r>
                        <a:rPr lang="en-US" sz="1600" kern="1200" baseline="0" dirty="0" smtClean="0">
                          <a:solidFill>
                            <a:schemeClr val="tx1"/>
                          </a:solidFill>
                          <a:latin typeface="+mn-lt"/>
                          <a:ea typeface="+mn-ea"/>
                          <a:cs typeface="+mn-cs"/>
                        </a:rPr>
                        <a:t> inputs should I use?</a:t>
                      </a:r>
                      <a:endParaRPr lang="en-US" sz="1600" kern="1200" dirty="0" smtClean="0">
                        <a:solidFill>
                          <a:schemeClr val="tx1"/>
                        </a:solidFill>
                        <a:latin typeface="+mn-lt"/>
                        <a:ea typeface="+mn-ea"/>
                        <a:cs typeface="+mn-cs"/>
                      </a:endParaRPr>
                    </a:p>
                    <a:p>
                      <a:pPr marL="231775" marR="0" lvl="0" indent="-231775" algn="l" defTabSz="914400" rtl="0" eaLnBrk="1" fontAlgn="base" latinLnBrk="0" hangingPunct="1">
                        <a:lnSpc>
                          <a:spcPct val="100000"/>
                        </a:lnSpc>
                        <a:spcBef>
                          <a:spcPct val="0"/>
                        </a:spcBef>
                        <a:spcAft>
                          <a:spcPct val="0"/>
                        </a:spcAft>
                        <a:buClrTx/>
                        <a:buSzTx/>
                        <a:buFontTx/>
                        <a:buChar char="•"/>
                        <a:tabLst/>
                        <a:defRPr/>
                      </a:pPr>
                      <a:r>
                        <a:rPr kumimoji="0" lang="en-US" sz="1600" b="1" i="0" u="none" strike="noStrike" kern="1200" cap="none" normalizeH="0" baseline="0" dirty="0" smtClean="0">
                          <a:ln>
                            <a:noFill/>
                          </a:ln>
                          <a:solidFill>
                            <a:schemeClr val="tx1"/>
                          </a:solidFill>
                          <a:effectLst/>
                          <a:latin typeface="+mn-lt"/>
                          <a:ea typeface="+mn-ea"/>
                          <a:cs typeface="+mn-cs"/>
                        </a:rPr>
                        <a:t>Answer:  </a:t>
                      </a:r>
                      <a:r>
                        <a:rPr lang="en-US" sz="1600" kern="1200" dirty="0" smtClean="0">
                          <a:solidFill>
                            <a:schemeClr val="tx1"/>
                          </a:solidFill>
                          <a:latin typeface="+mn-lt"/>
                          <a:ea typeface="+mn-ea"/>
                          <a:cs typeface="+mn-cs"/>
                        </a:rPr>
                        <a:t>If you want to update remarks without completing a pipeline activity, such as resolve or disposition, you must use the update remarks feature. Updating remarks from the edit screen requires satisfying all business rules. </a:t>
                      </a:r>
                      <a:r>
                        <a:rPr lang="en-US" sz="1600" b="1" kern="1200" dirty="0" smtClean="0">
                          <a:solidFill>
                            <a:schemeClr val="tx1"/>
                          </a:solidFill>
                          <a:latin typeface="+mn-lt"/>
                          <a:ea typeface="+mn-ea"/>
                          <a:cs typeface="+mn-cs"/>
                        </a:rPr>
                        <a:t>See Updating Remarks for details</a:t>
                      </a:r>
                      <a:r>
                        <a:rPr lang="en-US" sz="1600" kern="1200" dirty="0" smtClean="0">
                          <a:solidFill>
                            <a:schemeClr val="tx1"/>
                          </a:solidFill>
                          <a:latin typeface="+mn-lt"/>
                          <a:ea typeface="+mn-ea"/>
                          <a:cs typeface="+mn-cs"/>
                        </a:rPr>
                        <a:t>. </a:t>
                      </a:r>
                      <a:endParaRPr kumimoji="0" lang="en-US" sz="1600" b="1"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r>
              <a:tr h="1704290">
                <a:tc>
                  <a:txBody>
                    <a:bodyPr/>
                    <a:lstStyle/>
                    <a:p>
                      <a:pPr marL="231775" marR="0" lvl="0" indent="-231775" algn="l" defTabSz="914400" rtl="0" eaLnBrk="1" fontAlgn="base" latinLnBrk="0" hangingPunct="1">
                        <a:lnSpc>
                          <a:spcPct val="100000"/>
                        </a:lnSpc>
                        <a:spcBef>
                          <a:spcPct val="0"/>
                        </a:spcBef>
                        <a:spcAft>
                          <a:spcPct val="0"/>
                        </a:spcAft>
                        <a:buClrTx/>
                        <a:buSzTx/>
                        <a:buFontTx/>
                        <a:buChar char="•"/>
                        <a:tabLst/>
                        <a:defRPr/>
                      </a:pPr>
                      <a:r>
                        <a:rPr kumimoji="0" lang="en-US" sz="1600" b="1" i="0" u="none" strike="noStrike" cap="none" normalizeH="0" baseline="0" dirty="0" smtClean="0">
                          <a:ln>
                            <a:noFill/>
                          </a:ln>
                          <a:solidFill>
                            <a:srgbClr val="000000"/>
                          </a:solidFill>
                          <a:effectLst/>
                          <a:latin typeface="Arial" pitchFamily="34" charset="0"/>
                        </a:rPr>
                        <a:t>Question:   </a:t>
                      </a:r>
                      <a:r>
                        <a:rPr lang="en-US" sz="1600" kern="1200" dirty="0" smtClean="0">
                          <a:solidFill>
                            <a:schemeClr val="tx1"/>
                          </a:solidFill>
                          <a:latin typeface="+mn-lt"/>
                          <a:ea typeface="+mn-ea"/>
                          <a:cs typeface="+mn-cs"/>
                        </a:rPr>
                        <a:t>I just completed the Forward Document activity on my audit and it disappeared from My Work screen.  Have I lost the document?</a:t>
                      </a:r>
                    </a:p>
                    <a:p>
                      <a:pPr marL="231775" marR="0" lvl="0" indent="-231775" algn="l" defTabSz="914400" rtl="0" eaLnBrk="1" fontAlgn="base" latinLnBrk="0" hangingPunct="1">
                        <a:lnSpc>
                          <a:spcPct val="100000"/>
                        </a:lnSpc>
                        <a:spcBef>
                          <a:spcPct val="0"/>
                        </a:spcBef>
                        <a:spcAft>
                          <a:spcPct val="0"/>
                        </a:spcAft>
                        <a:buClrTx/>
                        <a:buSzTx/>
                        <a:buFontTx/>
                        <a:buChar char="•"/>
                        <a:tabLst/>
                        <a:defRPr/>
                      </a:pPr>
                      <a:r>
                        <a:rPr lang="en-US" sz="1600" b="1" kern="1200" dirty="0" smtClean="0">
                          <a:solidFill>
                            <a:schemeClr val="tx1"/>
                          </a:solidFill>
                          <a:latin typeface="+mn-lt"/>
                          <a:ea typeface="+mn-ea"/>
                          <a:cs typeface="+mn-cs"/>
                        </a:rPr>
                        <a:t>Answer: </a:t>
                      </a:r>
                      <a:r>
                        <a:rPr lang="en-US" sz="1600" kern="1200" dirty="0" smtClean="0">
                          <a:solidFill>
                            <a:schemeClr val="tx1"/>
                          </a:solidFill>
                          <a:latin typeface="+mn-lt"/>
                          <a:ea typeface="+mn-ea"/>
                          <a:cs typeface="+mn-cs"/>
                        </a:rPr>
                        <a:t> </a:t>
                      </a:r>
                      <a:r>
                        <a:rPr lang="en-US" sz="1600" b="0" kern="1200" dirty="0" smtClean="0">
                          <a:solidFill>
                            <a:schemeClr val="tx1"/>
                          </a:solidFill>
                          <a:latin typeface="+mn-lt"/>
                          <a:ea typeface="+mn-ea"/>
                          <a:cs typeface="+mn-cs"/>
                        </a:rPr>
                        <a:t>As a CO, once you complete the Forward Document activity, you are done with the audit; hence it is no longer assigned to you. You can still find the audit in the Workgroup Audits screen. </a:t>
                      </a:r>
                      <a:r>
                        <a:rPr lang="en-US" sz="1600" b="1" kern="1200" dirty="0" smtClean="0">
                          <a:solidFill>
                            <a:schemeClr val="tx1"/>
                          </a:solidFill>
                          <a:latin typeface="+mn-lt"/>
                          <a:ea typeface="+mn-ea"/>
                          <a:cs typeface="+mn-cs"/>
                        </a:rPr>
                        <a:t>See Forward Document and Workgroup Audits Screen </a:t>
                      </a:r>
                      <a:r>
                        <a:rPr lang="en-US" sz="1600" b="0" kern="1200" dirty="0" smtClean="0">
                          <a:solidFill>
                            <a:schemeClr val="tx1"/>
                          </a:solidFill>
                          <a:latin typeface="+mn-lt"/>
                          <a:ea typeface="+mn-ea"/>
                          <a:cs typeface="+mn-cs"/>
                        </a:rPr>
                        <a:t>for details.</a:t>
                      </a:r>
                    </a:p>
                    <a:p>
                      <a:pPr marL="231775" marR="0" lvl="0" indent="-231775" algn="l" defTabSz="914400" rtl="0" eaLnBrk="1" fontAlgn="base" latinLnBrk="0" hangingPunct="1">
                        <a:lnSpc>
                          <a:spcPct val="100000"/>
                        </a:lnSpc>
                        <a:spcBef>
                          <a:spcPct val="0"/>
                        </a:spcBef>
                        <a:spcAft>
                          <a:spcPct val="0"/>
                        </a:spcAft>
                        <a:buClrTx/>
                        <a:buSzTx/>
                        <a:buFontTx/>
                        <a:buChar char="•"/>
                        <a:tabLst/>
                        <a:defRPr/>
                      </a:pPr>
                      <a:endParaRPr kumimoji="0" lang="en-US" sz="1600" b="1"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755775" y="282575"/>
            <a:ext cx="6588125" cy="717550"/>
          </a:xfrm>
        </p:spPr>
        <p:txBody>
          <a:bodyPr/>
          <a:lstStyle/>
          <a:p>
            <a:r>
              <a:rPr lang="en-US" dirty="0" smtClean="0"/>
              <a:t>Topic One – CAFU 3.5</a:t>
            </a:r>
          </a:p>
        </p:txBody>
      </p:sp>
      <p:sp>
        <p:nvSpPr>
          <p:cNvPr id="12291" name="Rectangle 3"/>
          <p:cNvSpPr>
            <a:spLocks noGrp="1" noChangeArrowheads="1"/>
          </p:cNvSpPr>
          <p:nvPr>
            <p:ph idx="1"/>
          </p:nvPr>
        </p:nvSpPr>
        <p:spPr>
          <a:xfrm>
            <a:off x="279400" y="1220788"/>
            <a:ext cx="8216900" cy="4811712"/>
          </a:xfrm>
        </p:spPr>
        <p:txBody>
          <a:bodyPr/>
          <a:lstStyle/>
          <a:p>
            <a:pPr marL="0" indent="0">
              <a:lnSpc>
                <a:spcPct val="150000"/>
              </a:lnSpc>
              <a:buFontTx/>
              <a:buNone/>
              <a:defRPr/>
            </a:pPr>
            <a:r>
              <a:rPr lang="en-US" sz="1600" dirty="0" smtClean="0"/>
              <a:t>CAFU 3.5</a:t>
            </a:r>
          </a:p>
          <a:p>
            <a:pPr marL="0" indent="0">
              <a:buFontTx/>
              <a:buNone/>
              <a:defRPr/>
            </a:pPr>
            <a:endParaRPr lang="en-US" sz="300" b="0" dirty="0" smtClean="0"/>
          </a:p>
          <a:p>
            <a:pPr marL="400050" lvl="1" indent="0">
              <a:buFont typeface="Wingdings" pitchFamily="2" charset="2"/>
              <a:buNone/>
              <a:defRPr/>
            </a:pPr>
            <a:r>
              <a:rPr lang="en-US" sz="1600" b="0" dirty="0" smtClean="0"/>
              <a:t>The CAFU 3.5 web application has been constructed in consonance with the independent, decision-making role of the Contracting Officer (CO), and the financial advisory role of the Contract Auditor. It is designed to receive new audit reports from the Defense Contract Auditing Agency (DCAA) and audits to Contracting Officers (COs) and Monitors.   The system assigns audits to Monitors also, if the ACO is not available for the </a:t>
            </a:r>
            <a:r>
              <a:rPr lang="en-US" sz="1600" b="0" dirty="0" err="1" smtClean="0"/>
              <a:t>DoDAAC</a:t>
            </a:r>
            <a:r>
              <a:rPr lang="en-US" sz="1600" b="0" dirty="0" smtClean="0"/>
              <a:t>.  CAFU supports the following agencies:</a:t>
            </a:r>
          </a:p>
          <a:p>
            <a:pPr marL="400050" lvl="1" indent="0">
              <a:buFont typeface="Wingdings" pitchFamily="2" charset="2"/>
              <a:buNone/>
              <a:defRPr/>
            </a:pPr>
            <a:endParaRPr lang="en-US" sz="1600" b="0" dirty="0" smtClean="0"/>
          </a:p>
          <a:p>
            <a:pPr lvl="7">
              <a:buFont typeface="Arial" pitchFamily="34" charset="0"/>
              <a:buChar char="•"/>
              <a:defRPr/>
            </a:pPr>
            <a:r>
              <a:rPr lang="en-US" sz="1600" b="0" dirty="0" smtClean="0"/>
              <a:t>AIR FORCE </a:t>
            </a:r>
          </a:p>
          <a:p>
            <a:pPr lvl="7">
              <a:buFont typeface="Arial" pitchFamily="34" charset="0"/>
              <a:buChar char="•"/>
              <a:defRPr/>
            </a:pPr>
            <a:r>
              <a:rPr lang="en-US" sz="1600" b="0" dirty="0" smtClean="0"/>
              <a:t>ARMY </a:t>
            </a:r>
          </a:p>
          <a:p>
            <a:pPr lvl="7">
              <a:buFont typeface="Arial" pitchFamily="34" charset="0"/>
              <a:buChar char="•"/>
              <a:defRPr/>
            </a:pPr>
            <a:r>
              <a:rPr lang="en-US" sz="1600" b="0" dirty="0" smtClean="0"/>
              <a:t>DCMA </a:t>
            </a:r>
          </a:p>
          <a:p>
            <a:pPr lvl="7">
              <a:buFont typeface="Arial" pitchFamily="34" charset="0"/>
              <a:buChar char="•"/>
              <a:defRPr/>
            </a:pPr>
            <a:r>
              <a:rPr lang="en-US" sz="1600" b="0" dirty="0" smtClean="0"/>
              <a:t>NAVY </a:t>
            </a:r>
          </a:p>
          <a:p>
            <a:pPr lvl="7">
              <a:buFont typeface="Arial" pitchFamily="34" charset="0"/>
              <a:buChar char="•"/>
              <a:defRPr/>
            </a:pPr>
            <a:r>
              <a:rPr lang="en-US" sz="1600" b="0" dirty="0" smtClean="0"/>
              <a:t>TRICARE </a:t>
            </a:r>
          </a:p>
          <a:p>
            <a:pPr lvl="7">
              <a:buFont typeface="Arial" pitchFamily="34" charset="0"/>
              <a:buChar char="•"/>
              <a:defRPr/>
            </a:pPr>
            <a:r>
              <a:rPr lang="en-US" sz="1600" b="0" dirty="0" smtClean="0"/>
              <a:t>DoD IG </a:t>
            </a:r>
          </a:p>
          <a:p>
            <a:pPr marL="400050" lvl="1" indent="0">
              <a:buFont typeface="Wingdings" pitchFamily="2" charset="2"/>
              <a:buNone/>
              <a:defRPr/>
            </a:pPr>
            <a:endParaRPr lang="en-US" sz="1600" b="0" dirty="0" smtClean="0"/>
          </a:p>
          <a:p>
            <a:pPr marL="400050" lvl="1" indent="0">
              <a:buFont typeface="Wingdings" pitchFamily="2" charset="2"/>
              <a:buNone/>
              <a:defRPr/>
            </a:pPr>
            <a:r>
              <a:rPr lang="en-US" sz="1600" b="0" dirty="0" smtClean="0"/>
              <a:t>.</a:t>
            </a:r>
          </a:p>
          <a:p>
            <a:pPr marL="400050" lvl="1" indent="0">
              <a:buFont typeface="Wingdings" pitchFamily="2" charset="2"/>
              <a:buNone/>
              <a:defRPr/>
            </a:pPr>
            <a:endParaRPr lang="en-US" sz="1600" b="0" dirty="0" smtClean="0"/>
          </a:p>
          <a:p>
            <a:pPr marL="336550" lvl="1" indent="0" algn="ctr">
              <a:buFont typeface="Wingdings" pitchFamily="2" charset="2"/>
              <a:buNone/>
              <a:tabLst>
                <a:tab pos="6464300" algn="l"/>
              </a:tabLst>
              <a:defRPr/>
            </a:pPr>
            <a:endParaRPr lang="en-US" sz="1600" b="0" dirty="0" smtClean="0"/>
          </a:p>
          <a:p>
            <a:pPr marL="336550" lvl="1" indent="0" algn="ctr">
              <a:buFont typeface="Wingdings" pitchFamily="2" charset="2"/>
              <a:buNone/>
              <a:tabLst>
                <a:tab pos="6464300" algn="l"/>
              </a:tabLst>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28677"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6A87CFEB-748F-43BF-828B-4792F7089EA1}" type="slidenum">
              <a:rPr lang="en-US" sz="800" smtClean="0"/>
              <a:pPr/>
              <a:t>16</a:t>
            </a:fld>
            <a:endParaRPr lang="en-US" sz="800" smtClean="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r>
              <a:rPr lang="en-US" dirty="0" smtClean="0"/>
              <a:t>CAFU 3.5 Course Summary</a:t>
            </a:r>
          </a:p>
        </p:txBody>
      </p:sp>
      <p:sp>
        <p:nvSpPr>
          <p:cNvPr id="178179" name="Content Placeholder 2"/>
          <p:cNvSpPr>
            <a:spLocks noGrp="1"/>
          </p:cNvSpPr>
          <p:nvPr>
            <p:ph idx="1"/>
          </p:nvPr>
        </p:nvSpPr>
        <p:spPr>
          <a:xfrm>
            <a:off x="228600" y="1447800"/>
            <a:ext cx="8402638" cy="4849813"/>
          </a:xfrm>
        </p:spPr>
        <p:txBody>
          <a:bodyPr/>
          <a:lstStyle/>
          <a:p>
            <a:pPr>
              <a:buFontTx/>
              <a:buNone/>
            </a:pPr>
            <a:r>
              <a:rPr lang="en-US" sz="1600" dirty="0" smtClean="0"/>
              <a:t>Upon completion of this CAFU 3.5 Training you will have learned to:</a:t>
            </a:r>
          </a:p>
          <a:p>
            <a:pPr>
              <a:buFontTx/>
              <a:buNone/>
            </a:pPr>
            <a:endParaRPr lang="en-US" sz="1600" dirty="0" smtClean="0"/>
          </a:p>
          <a:p>
            <a:pPr lvl="2">
              <a:buFont typeface="Arial" pitchFamily="34" charset="0"/>
              <a:buChar char="•"/>
            </a:pPr>
            <a:r>
              <a:rPr lang="en-US" sz="1600" b="0" dirty="0" smtClean="0"/>
              <a:t>Understand the application functionality</a:t>
            </a:r>
          </a:p>
          <a:p>
            <a:pPr lvl="2">
              <a:buFont typeface="Arial" pitchFamily="34" charset="0"/>
              <a:buChar char="•"/>
            </a:pPr>
            <a:r>
              <a:rPr lang="en-US" sz="1600" b="0" dirty="0" smtClean="0"/>
              <a:t>Understand the CO and HQ/ Monitors roles</a:t>
            </a:r>
          </a:p>
          <a:p>
            <a:pPr lvl="2">
              <a:buFont typeface="Arial" pitchFamily="34" charset="0"/>
              <a:buChar char="•"/>
            </a:pPr>
            <a:r>
              <a:rPr lang="en-US" sz="1600" b="0" dirty="0" smtClean="0"/>
              <a:t>Understand how to maneuver between the work screens</a:t>
            </a:r>
          </a:p>
          <a:p>
            <a:pPr lvl="2">
              <a:buFont typeface="Arial" pitchFamily="34" charset="0"/>
              <a:buChar char="•"/>
            </a:pPr>
            <a:r>
              <a:rPr lang="en-US" sz="1600" b="0" dirty="0" smtClean="0"/>
              <a:t>Understand how each workgroups conduct an audit (DCMA, Army, Navy, TRICARE and Air Force).</a:t>
            </a:r>
          </a:p>
          <a:p>
            <a:pPr lvl="2">
              <a:buFont typeface="Arial" pitchFamily="34" charset="0"/>
              <a:buChar char="•"/>
            </a:pPr>
            <a:r>
              <a:rPr lang="en-US" sz="1600" b="0" dirty="0" smtClean="0"/>
              <a:t>Work with Audit records</a:t>
            </a:r>
          </a:p>
          <a:p>
            <a:pPr lvl="2">
              <a:buFont typeface="Arial" pitchFamily="34" charset="0"/>
              <a:buChar char="•"/>
            </a:pPr>
            <a:r>
              <a:rPr lang="en-US" sz="1600" b="0" dirty="0" smtClean="0"/>
              <a:t>Work with Milestones</a:t>
            </a:r>
          </a:p>
          <a:p>
            <a:pPr lvl="2">
              <a:buFont typeface="Arial" pitchFamily="34" charset="0"/>
              <a:buChar char="•"/>
            </a:pPr>
            <a:r>
              <a:rPr lang="en-US" sz="1600" b="0" dirty="0" smtClean="0"/>
              <a:t>Understand how to log an activity as a user and per Audit Report</a:t>
            </a:r>
          </a:p>
          <a:p>
            <a:pPr lvl="2">
              <a:buFont typeface="Arial" pitchFamily="34" charset="0"/>
              <a:buChar char="•"/>
            </a:pPr>
            <a:endParaRPr lang="en-US" sz="1600" b="0" dirty="0" smtClean="0"/>
          </a:p>
        </p:txBody>
      </p:sp>
      <p:sp>
        <p:nvSpPr>
          <p:cNvPr id="178180"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9FBB16BD-5171-45F6-8345-AD8A2127FB3E}" type="slidenum">
              <a:rPr lang="en-US" sz="800" smtClean="0"/>
              <a:pPr/>
              <a:t>160</a:t>
            </a:fld>
            <a:endParaRPr lang="en-US" sz="8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634573" y="282575"/>
            <a:ext cx="7496175" cy="717550"/>
          </a:xfrm>
        </p:spPr>
        <p:txBody>
          <a:bodyPr/>
          <a:lstStyle/>
          <a:p>
            <a:r>
              <a:rPr lang="en-US" dirty="0" smtClean="0"/>
              <a:t>Topic Two - Enhancement Areas for CAFU 3.5</a:t>
            </a:r>
          </a:p>
        </p:txBody>
      </p:sp>
      <p:sp>
        <p:nvSpPr>
          <p:cNvPr id="29699"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C1ABE59C-D219-45A8-B40C-F3A60EBF59E8}" type="slidenum">
              <a:rPr lang="en-US" sz="800">
                <a:solidFill>
                  <a:schemeClr val="bg1"/>
                </a:solidFill>
              </a:rPr>
              <a:pPr algn="r"/>
              <a:t>17</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35338" y="1113183"/>
            <a:ext cx="9179338" cy="5072270"/>
          </a:xfrm>
          <a:prstGeom prst="rect">
            <a:avLst/>
          </a:prstGeom>
          <a:noFill/>
          <a:ln w="9525">
            <a:noFill/>
            <a:miter lim="800000"/>
            <a:headEnd/>
            <a:tailEnd/>
          </a:ln>
        </p:spPr>
        <p:txBody>
          <a:bodyPr/>
          <a:lstStyle/>
          <a:p>
            <a:pPr>
              <a:defRPr/>
            </a:pPr>
            <a:r>
              <a:rPr lang="en-US" sz="1600" b="1" kern="0" dirty="0" smtClean="0"/>
              <a:t>CAFU Enhancements</a:t>
            </a:r>
            <a:endParaRPr lang="en-US" sz="1600" b="1" kern="0" dirty="0"/>
          </a:p>
          <a:p>
            <a:pPr>
              <a:defRPr/>
            </a:pPr>
            <a:endParaRPr lang="en-US" sz="1600" b="1" kern="0" dirty="0"/>
          </a:p>
          <a:p>
            <a:pPr marL="522288" indent="-342900">
              <a:defRPr/>
            </a:pPr>
            <a:r>
              <a:rPr lang="en-US" sz="1600" b="1" dirty="0" smtClean="0">
                <a:latin typeface="Arial" charset="0"/>
              </a:rPr>
              <a:t>	New E-Mail </a:t>
            </a:r>
            <a:r>
              <a:rPr lang="en-US" sz="1600" b="1" dirty="0">
                <a:latin typeface="Arial" charset="0"/>
              </a:rPr>
              <a:t>Notifications</a:t>
            </a:r>
          </a:p>
          <a:p>
            <a:pPr marL="800100" lvl="3" indent="-342900">
              <a:buFont typeface="+mj-lt"/>
              <a:buAutoNum type="arabicPeriod"/>
              <a:defRPr/>
            </a:pPr>
            <a:r>
              <a:rPr lang="en-US" sz="1600" dirty="0">
                <a:latin typeface="Arial" charset="0"/>
              </a:rPr>
              <a:t>Notification of New Audit Record(s) - When new audit records are loaded into the eTools system.   </a:t>
            </a:r>
          </a:p>
          <a:p>
            <a:pPr marL="800100" lvl="3" indent="-342900">
              <a:buFont typeface="+mj-lt"/>
              <a:buAutoNum type="arabicPeriod"/>
              <a:defRPr/>
            </a:pPr>
            <a:r>
              <a:rPr lang="en-US" sz="1600" dirty="0">
                <a:latin typeface="Arial" charset="0"/>
              </a:rPr>
              <a:t>Notification to Update Audit Record(s) - When the ACO/Monitor has not updated a record and it is at least four months old.   </a:t>
            </a:r>
          </a:p>
          <a:p>
            <a:pPr marL="800100" lvl="3" indent="-342900">
              <a:buFont typeface="+mj-lt"/>
              <a:buAutoNum type="arabicPeriod"/>
              <a:defRPr/>
            </a:pPr>
            <a:r>
              <a:rPr lang="en-US" sz="1600" dirty="0">
                <a:latin typeface="Arial" charset="0"/>
              </a:rPr>
              <a:t>Notification to fill Resolution Date(s) - When an Actual Resolution Date has not been filled in and it becomes six months old.   </a:t>
            </a:r>
          </a:p>
          <a:p>
            <a:pPr marL="800100" lvl="3" indent="-342900">
              <a:buFont typeface="+mj-lt"/>
              <a:buAutoNum type="arabicPeriod"/>
              <a:defRPr/>
            </a:pPr>
            <a:r>
              <a:rPr lang="en-US" sz="1600" dirty="0">
                <a:latin typeface="Arial" charset="0"/>
              </a:rPr>
              <a:t>Reminder: CAFU cut-off date - When the audit record has reached 30 days before the cut-off date of the semi-annual reports. The cut-off date for updating is September 30th close of the business, and March 31st close of </a:t>
            </a:r>
            <a:r>
              <a:rPr lang="en-US" sz="1600" dirty="0" smtClean="0">
                <a:latin typeface="Arial" charset="0"/>
              </a:rPr>
              <a:t>business.</a:t>
            </a:r>
          </a:p>
          <a:p>
            <a:pPr marL="800100" lvl="1" indent="-342900">
              <a:defRPr/>
            </a:pPr>
            <a:endParaRPr lang="en-US" sz="1600" dirty="0">
              <a:latin typeface="Arial" charset="0"/>
            </a:endParaRPr>
          </a:p>
          <a:p>
            <a:pPr marL="522288" indent="-342900">
              <a:defRPr/>
            </a:pPr>
            <a:r>
              <a:rPr lang="en-US" sz="1600" b="1" dirty="0">
                <a:latin typeface="Arial" charset="0"/>
              </a:rPr>
              <a:t>	</a:t>
            </a:r>
            <a:r>
              <a:rPr lang="en-US" sz="1600" b="1" dirty="0" smtClean="0">
                <a:latin typeface="Arial" charset="0"/>
              </a:rPr>
              <a:t>Forward </a:t>
            </a:r>
            <a:r>
              <a:rPr lang="en-US" sz="1600" b="1" dirty="0">
                <a:latin typeface="Arial" charset="0"/>
              </a:rPr>
              <a:t>Features </a:t>
            </a:r>
            <a:r>
              <a:rPr lang="en-US" sz="1600" b="1" dirty="0" smtClean="0">
                <a:latin typeface="Arial" charset="0"/>
              </a:rPr>
              <a:t>Added and Modified </a:t>
            </a:r>
            <a:endParaRPr lang="en-US" sz="1600" b="1" dirty="0">
              <a:latin typeface="Arial" charset="0"/>
            </a:endParaRPr>
          </a:p>
          <a:p>
            <a:pPr marL="800100" lvl="3" indent="-342900">
              <a:buFont typeface="+mj-lt"/>
              <a:buAutoNum type="arabicPeriod"/>
              <a:defRPr/>
            </a:pPr>
            <a:r>
              <a:rPr lang="en-US" sz="1600" dirty="0">
                <a:latin typeface="Arial" charset="0"/>
              </a:rPr>
              <a:t>Forward feature has been made a requirement when entering a Disposition Actual Date (Only for Reportables).   </a:t>
            </a:r>
          </a:p>
          <a:p>
            <a:pPr marL="800100" lvl="3" indent="-342900">
              <a:buFont typeface="+mj-lt"/>
              <a:buAutoNum type="arabicPeriod"/>
              <a:defRPr/>
            </a:pPr>
            <a:r>
              <a:rPr lang="en-US" sz="1600" dirty="0">
                <a:latin typeface="Arial" charset="0"/>
              </a:rPr>
              <a:t>A notice has been added when using the Forward feature (Only for </a:t>
            </a:r>
            <a:r>
              <a:rPr lang="en-US" sz="1600" dirty="0" err="1" smtClean="0">
                <a:latin typeface="Arial" charset="0"/>
              </a:rPr>
              <a:t>Reportables</a:t>
            </a:r>
            <a:r>
              <a:rPr lang="en-US" sz="1600" dirty="0" smtClean="0">
                <a:latin typeface="Arial" charset="0"/>
              </a:rPr>
              <a:t>).</a:t>
            </a:r>
            <a:endParaRPr lang="en-US" sz="1600" dirty="0">
              <a:latin typeface="Arial" charset="0"/>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30" y="1087632"/>
            <a:ext cx="9100928" cy="5138524"/>
          </a:xfrm>
        </p:spPr>
        <p:txBody>
          <a:bodyPr/>
          <a:lstStyle/>
          <a:p>
            <a:pPr>
              <a:buNone/>
              <a:defRPr/>
            </a:pPr>
            <a:r>
              <a:rPr lang="en-US" sz="1600" dirty="0" smtClean="0"/>
              <a:t>CAFU Enhancements</a:t>
            </a:r>
          </a:p>
          <a:p>
            <a:pPr>
              <a:buNone/>
              <a:defRPr/>
            </a:pPr>
            <a:endParaRPr lang="en-US" sz="1000" dirty="0" smtClean="0"/>
          </a:p>
          <a:p>
            <a:pPr marL="519113">
              <a:buNone/>
              <a:defRPr/>
            </a:pPr>
            <a:r>
              <a:rPr lang="en-US" sz="1600" dirty="0" smtClean="0">
                <a:latin typeface="Arial" charset="0"/>
              </a:rPr>
              <a:t>	New Data Fields (Received from DCAA)</a:t>
            </a:r>
          </a:p>
          <a:p>
            <a:pPr marL="796925" lvl="3" indent="-342900">
              <a:lnSpc>
                <a:spcPct val="100000"/>
              </a:lnSpc>
              <a:buFont typeface="+mj-lt"/>
              <a:buAutoNum type="arabicPeriod"/>
              <a:defRPr/>
            </a:pPr>
            <a:r>
              <a:rPr lang="en-US" sz="1600" b="0" dirty="0" smtClean="0">
                <a:latin typeface="Arial" charset="0"/>
              </a:rPr>
              <a:t>Qualified or Unresolved Cost - Will be YES or NO. For existing records with no value it will be shown as blank.</a:t>
            </a:r>
          </a:p>
          <a:p>
            <a:pPr marL="796925" lvl="3" indent="-342900">
              <a:lnSpc>
                <a:spcPct val="100000"/>
              </a:lnSpc>
              <a:buFont typeface="+mj-lt"/>
              <a:buAutoNum type="arabicPeriod"/>
              <a:defRPr/>
            </a:pPr>
            <a:r>
              <a:rPr lang="en-US" sz="1600" b="0" dirty="0" smtClean="0">
                <a:latin typeface="Arial" charset="0"/>
              </a:rPr>
              <a:t>Questioned Cost Subject to Penalty - Will display the value from DCAA data load. A default value of $0.00 will be shown when this field does not have any value.</a:t>
            </a:r>
          </a:p>
          <a:p>
            <a:pPr marL="796925" lvl="3" indent="-342900">
              <a:lnSpc>
                <a:spcPct val="100000"/>
              </a:lnSpc>
              <a:buFont typeface="+mj-lt"/>
              <a:buAutoNum type="arabicPeriod"/>
              <a:defRPr/>
            </a:pPr>
            <a:r>
              <a:rPr lang="en-US" sz="1600" b="0" dirty="0" smtClean="0">
                <a:latin typeface="Arial" charset="0"/>
              </a:rPr>
              <a:t>Update Data Field – Increased the following character allowance on any screen that contains the Remarks field  from 500 to 2,500 characters.</a:t>
            </a:r>
          </a:p>
          <a:p>
            <a:pPr marL="796925">
              <a:lnSpc>
                <a:spcPct val="100000"/>
              </a:lnSpc>
              <a:buNone/>
              <a:defRPr/>
            </a:pPr>
            <a:endParaRPr lang="en-US" sz="1400" dirty="0" smtClean="0">
              <a:latin typeface="Arial" charset="0"/>
            </a:endParaRPr>
          </a:p>
          <a:p>
            <a:pPr marL="796925">
              <a:lnSpc>
                <a:spcPct val="100000"/>
              </a:lnSpc>
              <a:buNone/>
              <a:defRPr/>
            </a:pPr>
            <a:r>
              <a:rPr lang="en-US" sz="1600" dirty="0" smtClean="0">
                <a:latin typeface="Arial" charset="0"/>
              </a:rPr>
              <a:t>Screen Modification</a:t>
            </a:r>
          </a:p>
          <a:p>
            <a:pPr marL="796925" lvl="3" indent="-342900">
              <a:lnSpc>
                <a:spcPct val="100000"/>
              </a:lnSpc>
              <a:buFont typeface="+mj-lt"/>
              <a:buAutoNum type="arabicPeriod"/>
              <a:defRPr/>
            </a:pPr>
            <a:r>
              <a:rPr lang="en-US" sz="1600" b="0" dirty="0" smtClean="0">
                <a:latin typeface="Arial" charset="0"/>
              </a:rPr>
              <a:t>Disposition Audit Follow-Up Record has been changed to Disposition or Defer Audit Follow-Up Record.</a:t>
            </a:r>
          </a:p>
          <a:p>
            <a:pPr marL="796925" lvl="3" indent="-342900">
              <a:lnSpc>
                <a:spcPct val="100000"/>
              </a:lnSpc>
              <a:buNone/>
              <a:defRPr/>
            </a:pPr>
            <a:endParaRPr lang="en-US" sz="1400" b="0" dirty="0" smtClean="0">
              <a:latin typeface="Arial" charset="0"/>
            </a:endParaRPr>
          </a:p>
          <a:p>
            <a:pPr marL="796925">
              <a:buNone/>
              <a:defRPr/>
            </a:pPr>
            <a:r>
              <a:rPr lang="en-US" sz="1600" dirty="0" smtClean="0">
                <a:latin typeface="Arial" charset="0"/>
              </a:rPr>
              <a:t>Updated Reports</a:t>
            </a:r>
          </a:p>
          <a:p>
            <a:pPr marL="796925" lvl="3" indent="-342900">
              <a:lnSpc>
                <a:spcPct val="100000"/>
              </a:lnSpc>
              <a:buFont typeface="+mj-lt"/>
              <a:buAutoNum type="arabicPeriod"/>
              <a:defRPr/>
            </a:pPr>
            <a:r>
              <a:rPr lang="en-US" sz="1600" dirty="0" smtClean="0">
                <a:latin typeface="Arial" charset="0"/>
              </a:rPr>
              <a:t>New data fields have been added in the CAFU Semi-Annual Open Report .  </a:t>
            </a:r>
          </a:p>
          <a:p>
            <a:pPr marL="796925" lvl="3" indent="-342900">
              <a:lnSpc>
                <a:spcPct val="100000"/>
              </a:lnSpc>
              <a:buFont typeface="+mj-lt"/>
              <a:buAutoNum type="arabicPeriod"/>
              <a:defRPr/>
            </a:pPr>
            <a:r>
              <a:rPr lang="en-US" sz="1600" dirty="0" smtClean="0">
                <a:latin typeface="Arial" charset="0"/>
              </a:rPr>
              <a:t>New data fields have been added in the CAFU Semi-Annual Closed Report.   </a:t>
            </a:r>
          </a:p>
          <a:p>
            <a:pPr marL="796925" lvl="3" indent="-342900">
              <a:lnSpc>
                <a:spcPct val="100000"/>
              </a:lnSpc>
              <a:buFont typeface="+mj-lt"/>
              <a:buAutoNum type="arabicPeriod"/>
              <a:defRPr/>
            </a:pPr>
            <a:r>
              <a:rPr lang="en-US" sz="1600" dirty="0" smtClean="0">
                <a:latin typeface="Arial" charset="0"/>
              </a:rPr>
              <a:t>The width of the drop-down box in the report viewer is increased.</a:t>
            </a:r>
            <a:endParaRPr lang="en-US" sz="1600" dirty="0" smtClean="0"/>
          </a:p>
          <a:p>
            <a:pPr lvl="3">
              <a:lnSpc>
                <a:spcPct val="100000"/>
              </a:lnSpc>
              <a:buNone/>
              <a:defRPr/>
            </a:pPr>
            <a:endParaRPr lang="en-US" sz="1600" b="0" dirty="0" smtClean="0">
              <a:latin typeface="Arial" charset="0"/>
            </a:endParaRPr>
          </a:p>
          <a:p>
            <a:pPr lvl="1">
              <a:buNone/>
              <a:defRPr/>
            </a:pPr>
            <a:endParaRPr lang="en-US" sz="1600" dirty="0" smtClean="0">
              <a:latin typeface="Arial" charset="0"/>
            </a:endParaRPr>
          </a:p>
          <a:p>
            <a:pPr>
              <a:buNone/>
              <a:defRPr/>
            </a:pPr>
            <a:r>
              <a:rPr lang="en-US" sz="1600" dirty="0" smtClean="0">
                <a:latin typeface="Arial" charset="0"/>
              </a:rPr>
              <a:t>	</a:t>
            </a:r>
            <a:endParaRPr lang="en-US" sz="1600" dirty="0" smtClean="0"/>
          </a:p>
          <a:p>
            <a:endParaRPr lang="en-US" sz="1600" dirty="0"/>
          </a:p>
        </p:txBody>
      </p:sp>
      <p:sp>
        <p:nvSpPr>
          <p:cNvPr id="4" name="Slide Number Placeholder 3"/>
          <p:cNvSpPr>
            <a:spLocks noGrp="1"/>
          </p:cNvSpPr>
          <p:nvPr>
            <p:ph type="sldNum" sz="quarter" idx="10"/>
          </p:nvPr>
        </p:nvSpPr>
        <p:spPr/>
        <p:txBody>
          <a:bodyPr/>
          <a:lstStyle/>
          <a:p>
            <a:pPr>
              <a:defRPr/>
            </a:pPr>
            <a:fld id="{378BCA5A-83A0-4D8D-9C3E-B67F92E0651C}" type="slidenum">
              <a:rPr lang="en-US" smtClean="0"/>
              <a:pPr>
                <a:defRPr/>
              </a:pPr>
              <a:t>18</a:t>
            </a:fld>
            <a:endParaRPr lang="en-US" dirty="0"/>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0" name="Rectangle 2"/>
          <p:cNvSpPr>
            <a:spLocks noGrp="1" noChangeArrowheads="1"/>
          </p:cNvSpPr>
          <p:nvPr>
            <p:ph type="title"/>
          </p:nvPr>
        </p:nvSpPr>
        <p:spPr>
          <a:xfrm>
            <a:off x="1636507" y="282575"/>
            <a:ext cx="7062788" cy="717550"/>
          </a:xfrm>
        </p:spPr>
        <p:txBody>
          <a:bodyPr/>
          <a:lstStyle/>
          <a:p>
            <a:r>
              <a:rPr lang="en-US" dirty="0" smtClean="0"/>
              <a:t>Topic Two - Enhancement Areas for CAFU 3.5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228600" y="1447800"/>
            <a:ext cx="8402638" cy="4849813"/>
          </a:xfrm>
        </p:spPr>
        <p:txBody>
          <a:bodyPr/>
          <a:lstStyle/>
          <a:p>
            <a:pPr>
              <a:buFontTx/>
              <a:buNone/>
            </a:pPr>
            <a:r>
              <a:rPr lang="en-US" sz="1600" dirty="0" smtClean="0">
                <a:cs typeface="Arial" pitchFamily="34" charset="0"/>
              </a:rPr>
              <a:t>Reportable audits are identified as: </a:t>
            </a:r>
          </a:p>
          <a:p>
            <a:pPr>
              <a:buFontTx/>
              <a:buNone/>
            </a:pPr>
            <a:endParaRPr lang="en-US" sz="1200" dirty="0" smtClean="0">
              <a:cs typeface="Arial" pitchFamily="34" charset="0"/>
            </a:endParaRPr>
          </a:p>
          <a:p>
            <a:pPr lvl="1">
              <a:buFont typeface="Arial" pitchFamily="34" charset="0"/>
              <a:buChar char="•"/>
            </a:pPr>
            <a:r>
              <a:rPr lang="en-US" sz="1600" b="0" dirty="0" smtClean="0">
                <a:cs typeface="Arial" pitchFamily="34" charset="0"/>
              </a:rPr>
              <a:t>Those containing findings and recommendations, whether or not the findings are qualified, covering estimating system surveys, accounting and related internal control system reviews, defective pricing reviews, Cost Accounting Standards (CAS) issues, CAS cost impact statement reviews, and real-time deficiencies (flash) reports</a:t>
            </a:r>
          </a:p>
          <a:p>
            <a:pPr lvl="1">
              <a:buFont typeface="Arial" pitchFamily="34" charset="0"/>
              <a:buChar char="•"/>
            </a:pPr>
            <a:r>
              <a:rPr lang="en-US" sz="1600" b="0" dirty="0" smtClean="0">
                <a:cs typeface="Arial" pitchFamily="34" charset="0"/>
              </a:rPr>
              <a:t>Those covering operations reviews, incurred costs including final indirect cost rates or auditor-determined final indirect cost rates referred to the CO for final decision, final pricing submissions, termination settlement proposals, and claims, if reported costs or rates questioned or qualified equal $100,000 or more </a:t>
            </a:r>
          </a:p>
          <a:p>
            <a:pPr lvl="1">
              <a:buFont typeface="Arial" pitchFamily="34" charset="0"/>
              <a:buChar char="•"/>
            </a:pPr>
            <a:r>
              <a:rPr lang="en-US" sz="1600" b="0" dirty="0" smtClean="0">
                <a:cs typeface="Arial" pitchFamily="34" charset="0"/>
              </a:rPr>
              <a:t>Those Contractor Insurance and Pension Review (CIPR) Contractor Insurance Pension Review) reports issued by the DCMA identifying instances of contractor noncompliance with (CAS), and all CIPR reports with questioned or qualified costs of $100,000 or more </a:t>
            </a:r>
          </a:p>
          <a:p>
            <a:pPr>
              <a:buFont typeface="Arial" pitchFamily="34" charset="0"/>
              <a:buChar char="•"/>
            </a:pPr>
            <a:endParaRPr lang="en-US" sz="1600" b="0" dirty="0" smtClean="0">
              <a:cs typeface="Arial" pitchFamily="34" charset="0"/>
            </a:endParaRPr>
          </a:p>
          <a:p>
            <a:pPr>
              <a:buFontTx/>
              <a:buNone/>
            </a:pPr>
            <a:endParaRPr lang="en-US" dirty="0" smtClean="0"/>
          </a:p>
        </p:txBody>
      </p:sp>
      <p:sp>
        <p:nvSpPr>
          <p:cNvPr id="30723" name="Rectangle 2"/>
          <p:cNvSpPr>
            <a:spLocks noGrp="1" noChangeArrowheads="1"/>
          </p:cNvSpPr>
          <p:nvPr>
            <p:ph type="title"/>
          </p:nvPr>
        </p:nvSpPr>
        <p:spPr/>
        <p:txBody>
          <a:bodyPr/>
          <a:lstStyle/>
          <a:p>
            <a:r>
              <a:rPr lang="en-US" smtClean="0"/>
              <a:t>Topic Three – Reportable and Non-Reportable</a:t>
            </a:r>
            <a:br>
              <a:rPr lang="en-US" smtClean="0"/>
            </a:br>
            <a:r>
              <a:rPr lang="en-US" smtClean="0"/>
              <a:t>                         Audits</a:t>
            </a:r>
          </a:p>
        </p:txBody>
      </p:sp>
      <p:sp>
        <p:nvSpPr>
          <p:cNvPr id="30724"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41223390-38E5-4987-AA5D-54FB7CC4C99A}" type="slidenum">
              <a:rPr lang="en-US" sz="800" smtClean="0"/>
              <a:pPr/>
              <a:t>19</a:t>
            </a:fld>
            <a:endParaRPr lang="en-US" sz="80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Course Topics</a:t>
            </a:r>
          </a:p>
        </p:txBody>
      </p:sp>
      <p:sp>
        <p:nvSpPr>
          <p:cNvPr id="11267" name="Rectangle 3"/>
          <p:cNvSpPr txBox="1">
            <a:spLocks noChangeArrowheads="1"/>
          </p:cNvSpPr>
          <p:nvPr/>
        </p:nvSpPr>
        <p:spPr bwMode="auto">
          <a:xfrm>
            <a:off x="0" y="1020763"/>
            <a:ext cx="6305550" cy="741362"/>
          </a:xfrm>
          <a:prstGeom prst="rect">
            <a:avLst/>
          </a:prstGeom>
          <a:noFill/>
          <a:ln w="9525">
            <a:noFill/>
            <a:miter lim="800000"/>
            <a:headEnd/>
            <a:tailEnd/>
          </a:ln>
        </p:spPr>
        <p:txBody>
          <a:bodyPr/>
          <a:lstStyle/>
          <a:p>
            <a:pPr marL="457200" indent="-457200" eaLnBrk="0" hangingPunct="0">
              <a:lnSpc>
                <a:spcPct val="150000"/>
              </a:lnSpc>
              <a:spcBef>
                <a:spcPct val="20000"/>
              </a:spcBef>
            </a:pPr>
            <a:r>
              <a:rPr lang="en-US" sz="1600" b="1" dirty="0"/>
              <a:t>Course Topics</a:t>
            </a:r>
          </a:p>
          <a:p>
            <a:pPr marL="457200" indent="-457200" eaLnBrk="0" hangingPunct="0">
              <a:lnSpc>
                <a:spcPct val="150000"/>
              </a:lnSpc>
              <a:spcBef>
                <a:spcPct val="20000"/>
              </a:spcBef>
            </a:pPr>
            <a:r>
              <a:rPr lang="en-US" sz="1200" b="1" dirty="0"/>
              <a:t>Note:  </a:t>
            </a:r>
            <a:r>
              <a:rPr lang="en-US" sz="1200" dirty="0"/>
              <a:t>Links will</a:t>
            </a:r>
            <a:r>
              <a:rPr lang="en-US" sz="1200" b="1" i="1" dirty="0"/>
              <a:t> only </a:t>
            </a:r>
            <a:r>
              <a:rPr lang="en-US" sz="1200" dirty="0"/>
              <a:t>work in PowerPoint’s </a:t>
            </a:r>
            <a:r>
              <a:rPr lang="en-US" sz="1200" b="1" dirty="0"/>
              <a:t>slide show </a:t>
            </a:r>
            <a:r>
              <a:rPr lang="en-US" sz="1200" dirty="0"/>
              <a:t>view.</a:t>
            </a:r>
          </a:p>
        </p:txBody>
      </p:sp>
      <p:graphicFrame>
        <p:nvGraphicFramePr>
          <p:cNvPr id="6" name="Group 29"/>
          <p:cNvGraphicFramePr>
            <a:graphicFrameLocks noGrp="1"/>
          </p:cNvGraphicFramePr>
          <p:nvPr>
            <p:ph type="tbl" idx="1"/>
          </p:nvPr>
        </p:nvGraphicFramePr>
        <p:xfrm>
          <a:off x="220663" y="1852750"/>
          <a:ext cx="8402637" cy="2615653"/>
        </p:xfrm>
        <a:graphic>
          <a:graphicData uri="http://schemas.openxmlformats.org/drawingml/2006/table">
            <a:tbl>
              <a:tblPr/>
              <a:tblGrid>
                <a:gridCol w="1608137"/>
                <a:gridCol w="6794500"/>
              </a:tblGrid>
              <a:tr h="373615">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Module One </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CAFU 3.5 Overview</a:t>
                      </a:r>
                    </a:p>
                  </a:txBody>
                  <a:tcPr marL="62856" marR="62856" marT="0" marB="0" horzOverflow="overflow">
                    <a:lnL>
                      <a:noFill/>
                    </a:lnL>
                    <a:lnR>
                      <a:noFill/>
                    </a:lnR>
                    <a:lnT>
                      <a:noFill/>
                    </a:lnT>
                    <a:lnB>
                      <a:noFill/>
                    </a:lnB>
                    <a:lnTlToBr>
                      <a:noFill/>
                    </a:lnTlToBr>
                    <a:lnBlToTr>
                      <a:noFill/>
                    </a:lnBlToTr>
                    <a:noFill/>
                  </a:tcPr>
                </a:tc>
              </a:tr>
              <a:tr h="202877">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Overview of CAFU 3.5</a:t>
                      </a:r>
                    </a:p>
                  </a:txBody>
                  <a:tcPr marL="62856" marR="62856" marT="0" marB="0" horzOverflow="overflow">
                    <a:lnL>
                      <a:noFill/>
                    </a:lnL>
                    <a:lnR>
                      <a:noFill/>
                    </a:lnR>
                    <a:lnT>
                      <a:noFill/>
                    </a:lnT>
                    <a:lnB>
                      <a:noFill/>
                    </a:lnB>
                    <a:lnTlToBr>
                      <a:noFill/>
                    </a:lnTlToBr>
                    <a:lnBlToTr>
                      <a:noFill/>
                    </a:lnBlToTr>
                    <a:noFill/>
                  </a:tcPr>
                </a:tc>
              </a:tr>
              <a:tr h="202877">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ction="ppaction://hlinksldjump"/>
                        </a:rPr>
                        <a:t>CAFU 3.5</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02877">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4" action="ppaction://hlinksldjump"/>
                        </a:rPr>
                        <a:t>Enhancement Areas for CAFU 3.5</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02877">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5" action="ppaction://hlinksldjump"/>
                        </a:rPr>
                        <a:t>Reportable and Non-Reportable Audits</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0583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02877">
                <a:tc>
                  <a:txBody>
                    <a:bodyPr/>
                    <a:lstStyle/>
                    <a:p>
                      <a:pPr marL="285750" marR="0" lvl="0"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Lesson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CAFU Functions by Role</a:t>
                      </a:r>
                    </a:p>
                  </a:txBody>
                  <a:tcPr marL="62856" marR="62856" marT="0" marB="0" horzOverflow="overflow">
                    <a:lnL>
                      <a:noFill/>
                    </a:lnL>
                    <a:lnR>
                      <a:noFill/>
                    </a:lnR>
                    <a:lnT>
                      <a:noFill/>
                    </a:lnT>
                    <a:lnB>
                      <a:noFill/>
                    </a:lnB>
                    <a:lnTlToBr>
                      <a:noFill/>
                    </a:lnTlToBr>
                    <a:lnBlToTr>
                      <a:noFill/>
                    </a:lnBlToTr>
                    <a:noFill/>
                  </a:tcPr>
                </a:tc>
              </a:tr>
              <a:tr h="202877">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6" action="ppaction://hlinksldjump"/>
                        </a:rPr>
                        <a:t>Contracting Officer (CO) Functions</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02877">
                <a:tc>
                  <a:txBody>
                    <a:bodyPr/>
                    <a:lstStyle/>
                    <a:p>
                      <a:pPr marL="685800" marR="0" lvl="1" indent="-22860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7" action="ppaction://hlinksldjump"/>
                        </a:rPr>
                        <a:t>Major Command (MC) Monitor Functions</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02877">
                <a:tc>
                  <a:txBody>
                    <a:bodyPr/>
                    <a:lstStyle/>
                    <a:p>
                      <a:pPr marL="685800" marR="0" lvl="1" indent="-22860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8" action="ppaction://hlinksldjump"/>
                        </a:rPr>
                        <a:t>District Monitor Functions (DCMA Only)</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02877">
                <a:tc>
                  <a:txBody>
                    <a:bodyPr/>
                    <a:lstStyle/>
                    <a:p>
                      <a:pPr marL="685800" marR="0" lvl="1" indent="-22860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9" action="ppaction://hlinksldjump"/>
                        </a:rPr>
                        <a:t>Headquarters Monitor Functions</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05833">
                <a:tc>
                  <a:txBody>
                    <a:bodyPr/>
                    <a:lstStyle/>
                    <a:p>
                      <a:pPr marL="685800" marR="0" lvl="1" indent="-22860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bl>
          </a:graphicData>
        </a:graphic>
      </p:graphicFrame>
      <p:sp>
        <p:nvSpPr>
          <p:cNvPr id="11307"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C15C94D9-AB4E-4058-B1D6-CFE726FD5460}" type="slidenum">
              <a:rPr lang="en-US" sz="800" smtClean="0"/>
              <a:pPr/>
              <a:t>2</a:t>
            </a:fld>
            <a:endParaRPr lang="en-US" sz="800" smtClean="0"/>
          </a:p>
        </p:txBody>
      </p:sp>
      <p:sp>
        <p:nvSpPr>
          <p:cNvPr id="7" name="Rectangle 6">
            <a:hlinkClick r:id="rId10"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228600" y="1447800"/>
            <a:ext cx="8402638" cy="4849813"/>
          </a:xfrm>
        </p:spPr>
        <p:txBody>
          <a:bodyPr/>
          <a:lstStyle/>
          <a:p>
            <a:pPr>
              <a:buFontTx/>
              <a:buNone/>
            </a:pPr>
            <a:r>
              <a:rPr lang="en-US" sz="1600" dirty="0" smtClean="0">
                <a:cs typeface="Arial" pitchFamily="34" charset="0"/>
              </a:rPr>
              <a:t>Non-Reportable audits are identified as: </a:t>
            </a:r>
          </a:p>
          <a:p>
            <a:pPr>
              <a:buFontTx/>
              <a:buNone/>
            </a:pPr>
            <a:endParaRPr lang="en-US" sz="1600" dirty="0" smtClean="0">
              <a:cs typeface="Arial" pitchFamily="34" charset="0"/>
            </a:endParaRPr>
          </a:p>
          <a:p>
            <a:pPr lvl="1">
              <a:buFont typeface="Arial" pitchFamily="34" charset="0"/>
              <a:buChar char="•"/>
            </a:pPr>
            <a:r>
              <a:rPr lang="en-US" sz="1600" b="0" dirty="0" smtClean="0">
                <a:cs typeface="Arial" pitchFamily="34" charset="0"/>
              </a:rPr>
              <a:t>Reports covering pre-award proposals; forward pricing labor, overhead, and other advance rate proposals; progress payments;</a:t>
            </a:r>
            <a:r>
              <a:rPr lang="en-US" sz="1600" b="0" dirty="0" smtClean="0">
                <a:solidFill>
                  <a:srgbClr val="FF0000"/>
                </a:solidFill>
                <a:cs typeface="Arial" pitchFamily="34" charset="0"/>
              </a:rPr>
              <a:t> </a:t>
            </a:r>
            <a:r>
              <a:rPr lang="en-US" sz="1600" b="0" dirty="0" smtClean="0">
                <a:cs typeface="Arial" pitchFamily="34" charset="0"/>
              </a:rPr>
              <a:t>pre-award</a:t>
            </a:r>
            <a:r>
              <a:rPr lang="en-US" sz="1600" b="0" dirty="0" smtClean="0">
                <a:solidFill>
                  <a:srgbClr val="FF0000"/>
                </a:solidFill>
                <a:cs typeface="Arial" pitchFamily="34" charset="0"/>
              </a:rPr>
              <a:t> </a:t>
            </a:r>
            <a:r>
              <a:rPr lang="en-US" sz="1600" b="0" dirty="0" smtClean="0">
                <a:cs typeface="Arial" pitchFamily="34" charset="0"/>
              </a:rPr>
              <a:t>surveys; proposals for change orders or modifications; assist audits; and closing statements are not to be reported</a:t>
            </a:r>
          </a:p>
          <a:p>
            <a:pPr>
              <a:buFontTx/>
              <a:buNone/>
            </a:pPr>
            <a:endParaRPr lang="en-US" dirty="0" smtClean="0"/>
          </a:p>
        </p:txBody>
      </p:sp>
      <p:sp>
        <p:nvSpPr>
          <p:cNvPr id="30723" name="Rectangle 2"/>
          <p:cNvSpPr>
            <a:spLocks noGrp="1" noChangeArrowheads="1"/>
          </p:cNvSpPr>
          <p:nvPr>
            <p:ph type="title"/>
          </p:nvPr>
        </p:nvSpPr>
        <p:spPr/>
        <p:txBody>
          <a:bodyPr/>
          <a:lstStyle/>
          <a:p>
            <a:r>
              <a:rPr lang="en-US" smtClean="0"/>
              <a:t>Topic Three – Reportable and Non-Reportable</a:t>
            </a:r>
            <a:br>
              <a:rPr lang="en-US" smtClean="0"/>
            </a:br>
            <a:r>
              <a:rPr lang="en-US" smtClean="0"/>
              <a:t>                         Audits</a:t>
            </a:r>
          </a:p>
        </p:txBody>
      </p:sp>
      <p:sp>
        <p:nvSpPr>
          <p:cNvPr id="30724"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41223390-38E5-4987-AA5D-54FB7CC4C99A}" type="slidenum">
              <a:rPr lang="en-US" sz="800" smtClean="0"/>
              <a:pPr/>
              <a:t>20</a:t>
            </a:fld>
            <a:endParaRPr lang="en-US" sz="80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55775" y="320675"/>
            <a:ext cx="7388225" cy="695325"/>
          </a:xfrm>
        </p:spPr>
        <p:txBody>
          <a:bodyPr/>
          <a:lstStyle/>
          <a:p>
            <a:r>
              <a:rPr lang="en-US" smtClean="0"/>
              <a:t>Module One  – Lesson One - Review</a:t>
            </a:r>
          </a:p>
        </p:txBody>
      </p:sp>
      <p:sp>
        <p:nvSpPr>
          <p:cNvPr id="31747" name="TextBox 9"/>
          <p:cNvSpPr txBox="1">
            <a:spLocks noChangeArrowheads="1"/>
          </p:cNvSpPr>
          <p:nvPr/>
        </p:nvSpPr>
        <p:spPr bwMode="auto">
          <a:xfrm>
            <a:off x="128588" y="1420813"/>
            <a:ext cx="4813300" cy="581025"/>
          </a:xfrm>
          <a:prstGeom prst="rect">
            <a:avLst/>
          </a:prstGeom>
          <a:noFill/>
          <a:ln w="9525">
            <a:noFill/>
            <a:miter lim="800000"/>
            <a:headEnd/>
            <a:tailEnd/>
          </a:ln>
        </p:spPr>
        <p:txBody>
          <a:bodyPr>
            <a:spAutoFit/>
          </a:bodyPr>
          <a:lstStyle/>
          <a:p>
            <a:pPr eaLnBrk="0" hangingPunct="0"/>
            <a:r>
              <a:rPr lang="en-US" sz="1600" b="1"/>
              <a:t>Lesson One Covered the Following Topics:</a:t>
            </a:r>
          </a:p>
          <a:p>
            <a:pPr eaLnBrk="0" hangingPunct="0"/>
            <a:endParaRPr lang="en-US" sz="1600" b="1">
              <a:ea typeface="MS PGothic"/>
              <a:cs typeface="MS PGothic"/>
            </a:endParaRPr>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7" name="Group 13"/>
          <p:cNvGraphicFramePr>
            <a:graphicFrameLocks noGrp="1"/>
          </p:cNvGraphicFramePr>
          <p:nvPr/>
        </p:nvGraphicFramePr>
        <p:xfrm>
          <a:off x="479425" y="2060575"/>
          <a:ext cx="6986588" cy="3659190"/>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CAFU 3.5</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Two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Enhancement Areas for CAFU 3.5</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Three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r>
                        <a:rPr lang="en-US" sz="1600" b="0" dirty="0" smtClean="0"/>
                        <a:t>Reportable and Non-Reportable Audits</a:t>
                      </a:r>
                      <a:endParaRPr lang="en-US" sz="1600" b="0" dirty="0"/>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endParaRPr lang="en-US" sz="1600" b="0" dirty="0"/>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31760"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A28DF101-4A2A-4DAF-9312-032EBE8605FF}" type="slidenum">
              <a:rPr lang="en-US" sz="800" smtClean="0"/>
              <a:pPr/>
              <a:t>21</a:t>
            </a:fld>
            <a:endParaRPr lang="en-US" sz="8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755775" y="292100"/>
            <a:ext cx="7388225" cy="695325"/>
          </a:xfrm>
        </p:spPr>
        <p:txBody>
          <a:bodyPr/>
          <a:lstStyle/>
          <a:p>
            <a:r>
              <a:rPr lang="en-US" smtClean="0"/>
              <a:t>Lesson Two – CAFU Functions by Role</a:t>
            </a:r>
          </a:p>
        </p:txBody>
      </p:sp>
      <p:sp>
        <p:nvSpPr>
          <p:cNvPr id="32771" name="Rectangle 2"/>
          <p:cNvSpPr txBox="1">
            <a:spLocks noChangeArrowheads="1"/>
          </p:cNvSpPr>
          <p:nvPr/>
        </p:nvSpPr>
        <p:spPr bwMode="auto">
          <a:xfrm>
            <a:off x="1016000" y="2692400"/>
            <a:ext cx="6946900" cy="695325"/>
          </a:xfrm>
          <a:prstGeom prst="rect">
            <a:avLst/>
          </a:prstGeom>
          <a:noFill/>
          <a:ln w="9525">
            <a:noFill/>
            <a:miter lim="800000"/>
            <a:headEnd/>
            <a:tailEnd/>
          </a:ln>
        </p:spPr>
        <p:txBody>
          <a:bodyPr anchor="ctr"/>
          <a:lstStyle/>
          <a:p>
            <a:pPr algn="ctr" eaLnBrk="0" hangingPunct="0"/>
            <a:r>
              <a:rPr lang="en-US" sz="4000" b="1"/>
              <a:t>Lesson Two </a:t>
            </a:r>
          </a:p>
          <a:p>
            <a:pPr algn="ctr" eaLnBrk="0" hangingPunct="0"/>
            <a:endParaRPr lang="en-US" sz="4000" b="1"/>
          </a:p>
          <a:p>
            <a:pPr algn="ctr" eaLnBrk="0" hangingPunct="0"/>
            <a:r>
              <a:rPr lang="en-US" sz="2400" b="1"/>
              <a:t>CAFU Functions by Role</a:t>
            </a:r>
          </a:p>
          <a:p>
            <a:pPr eaLnBrk="0" hangingPunct="0"/>
            <a:endParaRPr lang="en-US" b="1"/>
          </a:p>
        </p:txBody>
      </p:sp>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32773"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DD6437C4-7D25-43E6-A1CC-59B2103E87C4}" type="slidenum">
              <a:rPr lang="en-US" sz="800" smtClean="0"/>
              <a:pPr/>
              <a:t>22</a:t>
            </a:fld>
            <a:endParaRPr lang="en-US" sz="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755775" y="292100"/>
            <a:ext cx="7388225" cy="695325"/>
          </a:xfrm>
        </p:spPr>
        <p:txBody>
          <a:bodyPr/>
          <a:lstStyle/>
          <a:p>
            <a:r>
              <a:rPr lang="en-US" smtClean="0"/>
              <a:t>Lesson Two -Topics</a:t>
            </a:r>
          </a:p>
        </p:txBody>
      </p:sp>
      <p:sp>
        <p:nvSpPr>
          <p:cNvPr id="33795" name="TextBox 9"/>
          <p:cNvSpPr txBox="1">
            <a:spLocks noChangeArrowheads="1"/>
          </p:cNvSpPr>
          <p:nvPr/>
        </p:nvSpPr>
        <p:spPr bwMode="auto">
          <a:xfrm>
            <a:off x="128588" y="1420813"/>
            <a:ext cx="4222750" cy="338137"/>
          </a:xfrm>
          <a:prstGeom prst="rect">
            <a:avLst/>
          </a:prstGeom>
          <a:noFill/>
          <a:ln w="9525">
            <a:noFill/>
            <a:miter lim="800000"/>
            <a:headEnd/>
            <a:tailEnd/>
          </a:ln>
        </p:spPr>
        <p:txBody>
          <a:bodyPr>
            <a:spAutoFit/>
          </a:bodyPr>
          <a:lstStyle/>
          <a:p>
            <a:pPr eaLnBrk="0" hangingPunct="0">
              <a:tabLst>
                <a:tab pos="3086100" algn="l"/>
              </a:tabLst>
            </a:pPr>
            <a:r>
              <a:rPr lang="en-US" sz="1600" b="1">
                <a:ea typeface="MS PGothic"/>
                <a:cs typeface="MS PGothic"/>
              </a:rPr>
              <a:t>Lesson </a:t>
            </a:r>
            <a:r>
              <a:rPr lang="en-US" sz="1600" b="1"/>
              <a:t>Two</a:t>
            </a:r>
            <a:r>
              <a:rPr lang="en-US" sz="1600"/>
              <a:t> </a:t>
            </a:r>
            <a:r>
              <a:rPr lang="en-US" sz="1600" b="1">
                <a:ea typeface="MS PGothic"/>
                <a:cs typeface="MS PGothic"/>
              </a:rPr>
              <a:t>Topics</a:t>
            </a:r>
          </a:p>
        </p:txBody>
      </p:sp>
      <p:graphicFrame>
        <p:nvGraphicFramePr>
          <p:cNvPr id="7181" name="Group 13"/>
          <p:cNvGraphicFramePr>
            <a:graphicFrameLocks noGrp="1"/>
          </p:cNvGraphicFramePr>
          <p:nvPr/>
        </p:nvGraphicFramePr>
        <p:xfrm>
          <a:off x="479425" y="2060575"/>
          <a:ext cx="6986588" cy="2927352"/>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Contracting Officer (CO) Functions </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Two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Major Command (MC) Monitor Functions</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Three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r>
                        <a:rPr lang="en-US" sz="1600" b="0" dirty="0" smtClean="0"/>
                        <a:t>District Monitor Functions (DCMA Only)</a:t>
                      </a:r>
                      <a:endParaRPr lang="en-US" sz="1600" b="0" dirty="0"/>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Four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r>
                        <a:rPr lang="en-US" sz="1600" b="0" dirty="0" smtClean="0"/>
                        <a:t>Headquarters Monitor Functions</a:t>
                      </a:r>
                      <a:endParaRPr lang="en-US" sz="1600" b="0" dirty="0"/>
                    </a:p>
                  </a:txBody>
                  <a:tcPr horzOverflow="overflow">
                    <a:lnL>
                      <a:noFill/>
                    </a:lnL>
                    <a:lnR>
                      <a:noFill/>
                    </a:lnR>
                    <a:lnT>
                      <a:noFill/>
                    </a:lnT>
                    <a:lnB>
                      <a:noFill/>
                    </a:lnB>
                    <a:lnTlToBr>
                      <a:noFill/>
                    </a:lnTlToBr>
                    <a:lnBlToTr>
                      <a:noFill/>
                    </a:lnBlToTr>
                    <a:noFill/>
                  </a:tcPr>
                </a:tc>
              </a:tr>
            </a:tbl>
          </a:graphicData>
        </a:graphic>
      </p:graphicFrame>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33806"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C8CA1A85-995D-4688-B1E6-BAD46A2BE404}" type="slidenum">
              <a:rPr lang="en-US" sz="800" smtClean="0"/>
              <a:pPr/>
              <a:t>23</a:t>
            </a:fld>
            <a:endParaRPr lang="en-US" sz="8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55775" y="282575"/>
            <a:ext cx="7064375" cy="717550"/>
          </a:xfrm>
        </p:spPr>
        <p:txBody>
          <a:bodyPr/>
          <a:lstStyle/>
          <a:p>
            <a:r>
              <a:rPr lang="en-US" smtClean="0"/>
              <a:t>Topic One – </a:t>
            </a:r>
            <a:r>
              <a:rPr lang="en-US" sz="2000" smtClean="0"/>
              <a:t>Contracting Officer (CO) Functions</a:t>
            </a:r>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34820" name="Slide Number Placeholder 5"/>
          <p:cNvSpPr>
            <a:spLocks noGrp="1"/>
          </p:cNvSpPr>
          <p:nvPr>
            <p:ph type="sldNum" sz="quarter" idx="10"/>
          </p:nvPr>
        </p:nvSpPr>
        <p:spPr bwMode="auto">
          <a:xfrm>
            <a:off x="7010400" y="6686550"/>
            <a:ext cx="2133600" cy="171450"/>
          </a:xfrm>
          <a:noFill/>
          <a:ln>
            <a:miter lim="800000"/>
            <a:headEnd/>
            <a:tailEnd/>
          </a:ln>
        </p:spPr>
        <p:txBody>
          <a:bodyPr vert="horz" wrap="square" lIns="91440" tIns="45720" rIns="91440" bIns="45720" numCol="1" anchor="t" anchorCtr="0" compatLnSpc="1">
            <a:prstTxWarp prst="textNoShape">
              <a:avLst/>
            </a:prstTxWarp>
          </a:bodyPr>
          <a:lstStyle/>
          <a:p>
            <a:fld id="{0A3D635F-BDA5-4571-8752-68C74303656E}" type="slidenum">
              <a:rPr lang="en-US" sz="800" smtClean="0"/>
              <a:pPr/>
              <a:t>24</a:t>
            </a:fld>
            <a:endParaRPr lang="en-US" sz="800" smtClean="0"/>
          </a:p>
        </p:txBody>
      </p:sp>
      <p:graphicFrame>
        <p:nvGraphicFramePr>
          <p:cNvPr id="9" name="Table 8"/>
          <p:cNvGraphicFramePr>
            <a:graphicFrameLocks noGrp="1"/>
          </p:cNvGraphicFramePr>
          <p:nvPr/>
        </p:nvGraphicFramePr>
        <p:xfrm>
          <a:off x="172279" y="1197416"/>
          <a:ext cx="8759686" cy="5030160"/>
        </p:xfrm>
        <a:graphic>
          <a:graphicData uri="http://schemas.openxmlformats.org/drawingml/2006/table">
            <a:tbl>
              <a:tblPr firstRow="1" bandRow="1">
                <a:tableStyleId>{93296810-A885-4BE3-A3E7-6D5BEEA58F35}</a:tableStyleId>
              </a:tblPr>
              <a:tblGrid>
                <a:gridCol w="8759686"/>
              </a:tblGrid>
              <a:tr h="4203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Contracting Officer (CO) Functions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851">
                <a:tc>
                  <a:txBody>
                    <a:bodyPr/>
                    <a:lstStyle/>
                    <a:p>
                      <a:pPr algn="just">
                        <a:buFont typeface="Arial" pitchFamily="34" charset="0"/>
                        <a:buNone/>
                      </a:pPr>
                      <a:r>
                        <a:rPr lang="en-US" sz="1600" dirty="0" smtClean="0"/>
                        <a:t>Plan Audits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851">
                <a:tc>
                  <a:txBody>
                    <a:bodyPr/>
                    <a:lstStyle/>
                    <a:p>
                      <a:pPr algn="just">
                        <a:buFont typeface="Arial" pitchFamily="34" charset="0"/>
                        <a:buNone/>
                      </a:pPr>
                      <a:r>
                        <a:rPr lang="en-US" sz="1600" dirty="0" smtClean="0"/>
                        <a:t>Resolve Audits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851">
                <a:tc>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Disposition Audits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851">
                <a:tc>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Defer Audits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851">
                <a:tc>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Disposition Audits After Deferral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851">
                <a:tc>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Transfer Audit to Another User within the Agency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851">
                <a:tc>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View &amp; Edit Audits Assigned to You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851">
                <a:tc>
                  <a:txBody>
                    <a:bodyPr/>
                    <a:lstStyle/>
                    <a:p>
                      <a:pPr>
                        <a:buFont typeface="Arial" pitchFamily="34" charset="0"/>
                        <a:buNone/>
                      </a:pPr>
                      <a:r>
                        <a:rPr lang="en-US" sz="1600" dirty="0" smtClean="0"/>
                        <a:t>Forward Audits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851">
                <a:tc>
                  <a:txBody>
                    <a:bodyPr/>
                    <a:lstStyle/>
                    <a:p>
                      <a:pPr>
                        <a:buFont typeface="Arial" pitchFamily="34" charset="0"/>
                        <a:buNone/>
                      </a:pPr>
                      <a:r>
                        <a:rPr lang="en-US" sz="1600" dirty="0" smtClean="0"/>
                        <a:t>Update Remarks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851">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Update Revised Disposition Target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851">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Add Milestones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851">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View CAFU Enhancements &amp; CAFU Features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6443">
                <a:tc>
                  <a:txBody>
                    <a:bodyPr/>
                    <a:lstStyle/>
                    <a:p>
                      <a:pPr>
                        <a:buFont typeface="Arial" pitchFamily="34" charset="0"/>
                        <a:buNone/>
                      </a:pPr>
                      <a:r>
                        <a:rPr lang="en-US" sz="1600" dirty="0" smtClean="0"/>
                        <a:t>View Activities &amp; Audits Assigned to COs in Your Workgroup (this may include audits that have been transferred out of the user's work list)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4822" name="TextBox 6"/>
          <p:cNvSpPr txBox="1">
            <a:spLocks noChangeArrowheads="1"/>
          </p:cNvSpPr>
          <p:nvPr/>
        </p:nvSpPr>
        <p:spPr bwMode="auto">
          <a:xfrm>
            <a:off x="3060247" y="6368142"/>
            <a:ext cx="2190750" cy="215900"/>
          </a:xfrm>
          <a:prstGeom prst="rect">
            <a:avLst/>
          </a:prstGeom>
          <a:noFill/>
          <a:ln w="9525">
            <a:noFill/>
            <a:miter lim="800000"/>
            <a:headEnd/>
            <a:tailEnd/>
          </a:ln>
        </p:spPr>
        <p:txBody>
          <a:bodyPr>
            <a:spAutoFit/>
          </a:bodyPr>
          <a:lstStyle/>
          <a:p>
            <a:r>
              <a:rPr lang="en-US" sz="800" dirty="0">
                <a:ea typeface="MS PGothic"/>
                <a:cs typeface="MS PGothic"/>
              </a:rPr>
              <a:t>Table </a:t>
            </a:r>
            <a:r>
              <a:rPr lang="en-US" sz="800" dirty="0" smtClean="0">
                <a:ea typeface="MS PGothic"/>
                <a:cs typeface="MS PGothic"/>
              </a:rPr>
              <a:t>1.2.1.1</a:t>
            </a:r>
            <a:r>
              <a:rPr lang="en-US" sz="800" dirty="0">
                <a:ea typeface="MS PGothic"/>
                <a:cs typeface="MS PGothic"/>
              </a:rPr>
              <a:t>: Contracting Officer Functions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55775" y="282575"/>
            <a:ext cx="7388225" cy="717550"/>
          </a:xfrm>
        </p:spPr>
        <p:txBody>
          <a:bodyPr/>
          <a:lstStyle/>
          <a:p>
            <a:r>
              <a:rPr lang="en-US" smtClean="0"/>
              <a:t>Topic Two – </a:t>
            </a:r>
            <a:r>
              <a:rPr lang="en-US" sz="2000" smtClean="0"/>
              <a:t>Major Command (MC) Monitor Functions</a:t>
            </a:r>
          </a:p>
        </p:txBody>
      </p:sp>
      <p:sp>
        <p:nvSpPr>
          <p:cNvPr id="36867"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DF633B9B-9DF3-4BAA-BCE8-EDA63D3E228B}" type="slidenum">
              <a:rPr lang="en-US" sz="800">
                <a:solidFill>
                  <a:schemeClr val="bg1"/>
                </a:solidFill>
              </a:rPr>
              <a:pPr algn="r"/>
              <a:t>25</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9" name="Table 8"/>
          <p:cNvGraphicFramePr>
            <a:graphicFrameLocks noGrp="1"/>
          </p:cNvGraphicFramePr>
          <p:nvPr/>
        </p:nvGraphicFramePr>
        <p:xfrm>
          <a:off x="303261" y="1304678"/>
          <a:ext cx="8467311" cy="4734159"/>
        </p:xfrm>
        <a:graphic>
          <a:graphicData uri="http://schemas.openxmlformats.org/drawingml/2006/table">
            <a:tbl>
              <a:tblPr firstRow="1" bandRow="1">
                <a:tableStyleId>{93296810-A885-4BE3-A3E7-6D5BEEA58F35}</a:tableStyleId>
              </a:tblPr>
              <a:tblGrid>
                <a:gridCol w="8467311"/>
              </a:tblGrid>
              <a:tr h="507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0" dirty="0" smtClean="0"/>
                        <a:t>Major Command (MC) Monitor Functions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579">
                <a:tc>
                  <a:txBody>
                    <a:bodyPr/>
                    <a:lstStyle/>
                    <a:p>
                      <a:pPr>
                        <a:buFont typeface="Arial" pitchFamily="34" charset="0"/>
                        <a:buNone/>
                      </a:pPr>
                      <a:r>
                        <a:rPr lang="en-US" sz="1600" dirty="0" smtClean="0"/>
                        <a:t> Assign Audits by Transferring or Adding New Audits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19">
                <a:tc>
                  <a:txBody>
                    <a:bodyPr/>
                    <a:lstStyle/>
                    <a:p>
                      <a:pPr>
                        <a:buFont typeface="Arial" pitchFamily="34" charset="0"/>
                        <a:buNone/>
                      </a:pPr>
                      <a:r>
                        <a:rPr lang="en-US" sz="1600" dirty="0" smtClean="0"/>
                        <a:t> Search and Print Audits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346">
                <a:tc>
                  <a:txBody>
                    <a:bodyPr/>
                    <a:lstStyle/>
                    <a:p>
                      <a:pPr>
                        <a:buFont typeface="Arial" pitchFamily="34" charset="0"/>
                        <a:buNone/>
                      </a:pPr>
                      <a:r>
                        <a:rPr lang="en-US" sz="1600" dirty="0" smtClean="0"/>
                        <a:t> Add Audits within the MC Workgroup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41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Correct Audits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021">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View, Edit, Search and Sort  Audits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97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View Reports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968">
                <a:tc>
                  <a:txBody>
                    <a:bodyPr/>
                    <a:lstStyle/>
                    <a:p>
                      <a:pPr algn="l">
                        <a:buFont typeface="Arial" pitchFamily="34" charset="0"/>
                        <a:buNone/>
                      </a:pPr>
                      <a:r>
                        <a:rPr lang="en-US" sz="1600" dirty="0" smtClean="0"/>
                        <a:t>View CAFU Enhancements &amp; CAFU Features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95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 Update Remarks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343">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 Update Revised Disposition Target Date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 Add Milestones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52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Transfer Audits within Agency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65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Take Over Audits to their My Work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6870" name="TextBox 5"/>
          <p:cNvSpPr txBox="1">
            <a:spLocks noChangeArrowheads="1"/>
          </p:cNvSpPr>
          <p:nvPr/>
        </p:nvSpPr>
        <p:spPr bwMode="auto">
          <a:xfrm>
            <a:off x="2943225" y="6225059"/>
            <a:ext cx="2190750" cy="215900"/>
          </a:xfrm>
          <a:prstGeom prst="rect">
            <a:avLst/>
          </a:prstGeom>
          <a:noFill/>
          <a:ln w="9525">
            <a:noFill/>
            <a:miter lim="800000"/>
            <a:headEnd/>
            <a:tailEnd/>
          </a:ln>
        </p:spPr>
        <p:txBody>
          <a:bodyPr>
            <a:spAutoFit/>
          </a:bodyPr>
          <a:lstStyle/>
          <a:p>
            <a:r>
              <a:rPr lang="en-US" sz="800" dirty="0">
                <a:ea typeface="MS PGothic"/>
                <a:cs typeface="MS PGothic"/>
              </a:rPr>
              <a:t>Table </a:t>
            </a:r>
            <a:r>
              <a:rPr lang="en-US" sz="800" dirty="0" smtClean="0">
                <a:ea typeface="MS PGothic"/>
                <a:cs typeface="MS PGothic"/>
              </a:rPr>
              <a:t>1.2.2.1: </a:t>
            </a:r>
            <a:r>
              <a:rPr lang="en-US" sz="800" dirty="0">
                <a:ea typeface="MS PGothic"/>
                <a:cs typeface="MS PGothic"/>
              </a:rPr>
              <a:t>Major Command Functions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55775" y="282575"/>
            <a:ext cx="7178675" cy="717550"/>
          </a:xfrm>
        </p:spPr>
        <p:txBody>
          <a:bodyPr/>
          <a:lstStyle/>
          <a:p>
            <a:r>
              <a:rPr lang="en-US" dirty="0" smtClean="0"/>
              <a:t>Topic Three – </a:t>
            </a:r>
            <a:r>
              <a:rPr lang="en-US" sz="2000" dirty="0" smtClean="0"/>
              <a:t>District Monitor Functions (DCMA Only)</a:t>
            </a:r>
          </a:p>
        </p:txBody>
      </p:sp>
      <p:sp>
        <p:nvSpPr>
          <p:cNvPr id="12291" name="Rectangle 3"/>
          <p:cNvSpPr>
            <a:spLocks noGrp="1" noChangeArrowheads="1"/>
          </p:cNvSpPr>
          <p:nvPr>
            <p:ph idx="1"/>
          </p:nvPr>
        </p:nvSpPr>
        <p:spPr>
          <a:xfrm>
            <a:off x="215900" y="1169988"/>
            <a:ext cx="8928100" cy="4916487"/>
          </a:xfrm>
        </p:spPr>
        <p:txBody>
          <a:bodyPr/>
          <a:lstStyle/>
          <a:p>
            <a:pPr marL="914400" indent="-914400">
              <a:lnSpc>
                <a:spcPct val="150000"/>
              </a:lnSpc>
              <a:buFontTx/>
              <a:buNone/>
              <a:defRPr/>
            </a:pPr>
            <a:endParaRPr lang="en-US" sz="1600" b="0" dirty="0" smtClean="0"/>
          </a:p>
          <a:p>
            <a:pPr marL="0" indent="0">
              <a:lnSpc>
                <a:spcPct val="150000"/>
              </a:lnSpc>
              <a:buFontTx/>
              <a:buNone/>
              <a:defRPr/>
            </a:pPr>
            <a:r>
              <a:rPr lang="en-US" sz="1600" b="0" dirty="0" smtClean="0"/>
              <a:t> </a:t>
            </a:r>
          </a:p>
          <a:p>
            <a:pPr marL="0" indent="0">
              <a:lnSpc>
                <a:spcPct val="150000"/>
              </a:lnSpc>
              <a:buFontTx/>
              <a:buNone/>
              <a:defRPr/>
            </a:pPr>
            <a:r>
              <a:rPr lang="en-US" sz="1600" dirty="0" smtClean="0"/>
              <a:t> </a:t>
            </a:r>
          </a:p>
          <a:p>
            <a:pPr marL="0" indent="0">
              <a:lnSpc>
                <a:spcPct val="150000"/>
              </a:lnSpc>
              <a:buFontTx/>
              <a:buNone/>
              <a:defRPr/>
            </a:pPr>
            <a:endParaRPr lang="en-US" sz="1600" dirty="0" smtClean="0"/>
          </a:p>
          <a:p>
            <a:pPr marL="0" indent="0">
              <a:lnSpc>
                <a:spcPct val="150000"/>
              </a:lnSpc>
              <a:buFontTx/>
              <a:buNone/>
              <a:defRPr/>
            </a:pPr>
            <a:endParaRPr lang="en-US" sz="1600" b="0" dirty="0" smtClean="0"/>
          </a:p>
          <a:p>
            <a:pPr marL="0" indent="0">
              <a:buFontTx/>
              <a:buNone/>
              <a:defRPr/>
            </a:pPr>
            <a:endParaRPr lang="en-US" sz="3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336550" lvl="1" indent="0" algn="ctr">
              <a:buFont typeface="Wingdings" pitchFamily="2" charset="2"/>
              <a:buNone/>
              <a:tabLst>
                <a:tab pos="6464300" algn="l"/>
              </a:tabLst>
              <a:defRPr/>
            </a:pPr>
            <a:endParaRPr lang="en-US" sz="1600" b="0" dirty="0" smtClean="0"/>
          </a:p>
          <a:p>
            <a:pPr marL="336550" lvl="1" indent="0" algn="ctr">
              <a:buFont typeface="Wingdings" pitchFamily="2" charset="2"/>
              <a:buNone/>
              <a:tabLst>
                <a:tab pos="6464300" algn="l"/>
              </a:tabLst>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38917"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A5657FEA-974D-46B1-BC78-BD8840BA68DB}" type="slidenum">
              <a:rPr lang="en-US" sz="800" smtClean="0"/>
              <a:pPr/>
              <a:t>26</a:t>
            </a:fld>
            <a:endParaRPr lang="en-US" sz="800" smtClean="0"/>
          </a:p>
        </p:txBody>
      </p:sp>
      <p:graphicFrame>
        <p:nvGraphicFramePr>
          <p:cNvPr id="8" name="Table 7"/>
          <p:cNvGraphicFramePr>
            <a:graphicFrameLocks noGrp="1"/>
          </p:cNvGraphicFramePr>
          <p:nvPr/>
        </p:nvGraphicFramePr>
        <p:xfrm>
          <a:off x="709010" y="1240960"/>
          <a:ext cx="7770975" cy="4693920"/>
        </p:xfrm>
        <a:graphic>
          <a:graphicData uri="http://schemas.openxmlformats.org/drawingml/2006/table">
            <a:tbl>
              <a:tblPr firstRow="1" bandRow="1">
                <a:tableStyleId>{93296810-A885-4BE3-A3E7-6D5BEEA58F35}</a:tableStyleId>
              </a:tblPr>
              <a:tblGrid>
                <a:gridCol w="7770975"/>
              </a:tblGrid>
              <a:tr h="330460">
                <a:tc>
                  <a:txBody>
                    <a:bodyPr/>
                    <a:lstStyle/>
                    <a:p>
                      <a:pPr>
                        <a:buFont typeface="Arial" pitchFamily="34" charset="0"/>
                        <a:buNone/>
                      </a:pPr>
                      <a:r>
                        <a:rPr lang="en-US" sz="1600" dirty="0" smtClean="0"/>
                        <a:t>District Monitor Functions (DCMA Only)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46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Assign audits by transferring or adding new audits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46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Add Audits within the MC Workgroup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46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Search and Print Audits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46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Correct Audits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46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View, Edit, and Search Audits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46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View Reports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46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View CAFU Enhancements and CAFU Features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460">
                <a:tc>
                  <a:txBody>
                    <a:bodyPr/>
                    <a:lstStyle/>
                    <a:p>
                      <a:pPr>
                        <a:buFont typeface="Arial" pitchFamily="34" charset="0"/>
                        <a:buNone/>
                      </a:pPr>
                      <a:r>
                        <a:rPr lang="en-US" sz="1600" dirty="0" smtClean="0"/>
                        <a:t>Update Remarks </a:t>
                      </a:r>
                      <a:endParaRPr lang="en-US" sz="16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460">
                <a:tc>
                  <a:txBody>
                    <a:bodyPr/>
                    <a:lstStyle/>
                    <a:p>
                      <a:pPr>
                        <a:buFont typeface="Arial" pitchFamily="34" charset="0"/>
                        <a:buNone/>
                      </a:pPr>
                      <a:r>
                        <a:rPr lang="en-US" sz="1600" dirty="0" smtClean="0"/>
                        <a:t>Delete Audits </a:t>
                      </a:r>
                      <a:endParaRPr lang="en-US" sz="16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460">
                <a:tc>
                  <a:txBody>
                    <a:bodyPr/>
                    <a:lstStyle/>
                    <a:p>
                      <a:pPr>
                        <a:buFont typeface="Arial" pitchFamily="34" charset="0"/>
                        <a:buNone/>
                      </a:pPr>
                      <a:r>
                        <a:rPr lang="en-US" sz="1600" dirty="0" smtClean="0"/>
                        <a:t>Update Revised Disposition Target Date </a:t>
                      </a:r>
                      <a:endParaRPr lang="en-US" sz="16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460">
                <a:tc>
                  <a:txBody>
                    <a:bodyPr/>
                    <a:lstStyle/>
                    <a:p>
                      <a:pPr>
                        <a:buFont typeface="Arial" pitchFamily="34" charset="0"/>
                        <a:buNone/>
                      </a:pPr>
                      <a:r>
                        <a:rPr lang="en-US" sz="1600" dirty="0" smtClean="0"/>
                        <a:t>Add Milestones </a:t>
                      </a:r>
                      <a:endParaRPr lang="en-US" sz="16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460">
                <a:tc>
                  <a:txBody>
                    <a:bodyPr/>
                    <a:lstStyle/>
                    <a:p>
                      <a:pPr>
                        <a:buFont typeface="Arial" pitchFamily="34" charset="0"/>
                        <a:buNone/>
                      </a:pPr>
                      <a:r>
                        <a:rPr lang="en-US" sz="1600" dirty="0" smtClean="0"/>
                        <a:t>Transfer Audits within own agency </a:t>
                      </a:r>
                      <a:endParaRPr lang="en-US" sz="16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460">
                <a:tc>
                  <a:txBody>
                    <a:bodyPr/>
                    <a:lstStyle/>
                    <a:p>
                      <a:pPr>
                        <a:buFont typeface="Arial" pitchFamily="34" charset="0"/>
                        <a:buNone/>
                      </a:pPr>
                      <a:r>
                        <a:rPr lang="en-US" sz="1600" dirty="0" smtClean="0"/>
                        <a:t>Take Over Audits to their My Work </a:t>
                      </a:r>
                      <a:endParaRPr lang="en-US" sz="16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8919" name="TextBox 6"/>
          <p:cNvSpPr txBox="1">
            <a:spLocks noChangeArrowheads="1"/>
          </p:cNvSpPr>
          <p:nvPr/>
        </p:nvSpPr>
        <p:spPr bwMode="auto">
          <a:xfrm>
            <a:off x="3137808" y="5965371"/>
            <a:ext cx="2784475" cy="215900"/>
          </a:xfrm>
          <a:prstGeom prst="rect">
            <a:avLst/>
          </a:prstGeom>
          <a:noFill/>
          <a:ln w="9525">
            <a:noFill/>
            <a:miter lim="800000"/>
            <a:headEnd/>
            <a:tailEnd/>
          </a:ln>
        </p:spPr>
        <p:txBody>
          <a:bodyPr>
            <a:spAutoFit/>
          </a:bodyPr>
          <a:lstStyle/>
          <a:p>
            <a:r>
              <a:rPr lang="en-US" sz="800" dirty="0">
                <a:ea typeface="MS PGothic"/>
                <a:cs typeface="MS PGothic"/>
              </a:rPr>
              <a:t>Table </a:t>
            </a:r>
            <a:r>
              <a:rPr lang="en-US" sz="800" dirty="0" smtClean="0">
                <a:ea typeface="MS PGothic"/>
                <a:cs typeface="MS PGothic"/>
              </a:rPr>
              <a:t>1.2.3.1: </a:t>
            </a:r>
            <a:r>
              <a:rPr lang="en-US" sz="800" dirty="0">
                <a:ea typeface="MS PGothic"/>
                <a:cs typeface="MS PGothic"/>
              </a:rPr>
              <a:t>District Monitor Functions (DCMA only)</a:t>
            </a:r>
          </a:p>
        </p:txBody>
      </p:sp>
      <p:sp>
        <p:nvSpPr>
          <p:cNvPr id="9" name="TextBox 8"/>
          <p:cNvSpPr txBox="1"/>
          <p:nvPr/>
        </p:nvSpPr>
        <p:spPr bwMode="auto">
          <a:xfrm>
            <a:off x="2000250" y="6181725"/>
            <a:ext cx="5301259" cy="276999"/>
          </a:xfrm>
          <a:prstGeom prst="rect">
            <a:avLst/>
          </a:prstGeom>
          <a:noFill/>
          <a:ln w="9525">
            <a:noFill/>
            <a:miter lim="800000"/>
            <a:headEnd/>
            <a:tailEnd/>
          </a:ln>
        </p:spPr>
        <p:txBody>
          <a:bodyPr wrap="none" rtlCol="0">
            <a:spAutoFit/>
          </a:bodyPr>
          <a:lstStyle/>
          <a:p>
            <a:pPr algn="l"/>
            <a:r>
              <a:rPr lang="en-US" sz="1200" b="1" dirty="0" smtClean="0">
                <a:solidFill>
                  <a:schemeClr val="tx2"/>
                </a:solidFill>
                <a:ea typeface="MS PGothic" pitchFamily="34" charset="-128"/>
              </a:rPr>
              <a:t>Note: </a:t>
            </a:r>
            <a:r>
              <a:rPr lang="en-US" sz="1200" dirty="0" smtClean="0">
                <a:solidFill>
                  <a:schemeClr val="tx2"/>
                </a:solidFill>
                <a:ea typeface="MS PGothic" pitchFamily="34" charset="-128"/>
              </a:rPr>
              <a:t>This Role is for information purposes only. It is a DCMA Internal Role.</a:t>
            </a:r>
            <a:endParaRPr lang="en-US" sz="1200" dirty="0">
              <a:solidFill>
                <a:schemeClr val="tx2"/>
              </a:solidFill>
              <a:ea typeface="MS PGothic"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Topic Four – Headquarters Monitor Functions</a:t>
            </a:r>
          </a:p>
        </p:txBody>
      </p:sp>
      <p:sp>
        <p:nvSpPr>
          <p:cNvPr id="40963" name="Slide Number Placeholder 12"/>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DC0C16A3-C846-489B-916D-CC4E5B1BAAEF}" type="slidenum">
              <a:rPr lang="en-US" sz="800">
                <a:solidFill>
                  <a:schemeClr val="bg1"/>
                </a:solidFill>
              </a:rPr>
              <a:pPr algn="r"/>
              <a:t>27</a:t>
            </a:fld>
            <a:endParaRPr lang="en-US" sz="800">
              <a:solidFill>
                <a:schemeClr val="bg1"/>
              </a:solidFill>
            </a:endParaRPr>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9" name="Table 8"/>
          <p:cNvGraphicFramePr>
            <a:graphicFrameLocks noGrp="1"/>
          </p:cNvGraphicFramePr>
          <p:nvPr/>
        </p:nvGraphicFramePr>
        <p:xfrm>
          <a:off x="304799" y="1311275"/>
          <a:ext cx="8372475" cy="3708400"/>
        </p:xfrm>
        <a:graphic>
          <a:graphicData uri="http://schemas.openxmlformats.org/drawingml/2006/table">
            <a:tbl>
              <a:tblPr firstRow="1" bandRow="1">
                <a:tableStyleId>{93296810-A885-4BE3-A3E7-6D5BEEA58F35}</a:tableStyleId>
              </a:tblPr>
              <a:tblGrid>
                <a:gridCol w="837247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Headquarters Monitor Functions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View, Search, and Print Audits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Correct Audits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Take Over Audits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View Reports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View CAFU Enhancements and CAFU Current Features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Transfer Audits within own Agency OR to Another Agency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Delete Audits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Update Remarks Field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t>Add, Modify, or Delete Milestones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0966" name="TextBox 5"/>
          <p:cNvSpPr txBox="1">
            <a:spLocks noChangeArrowheads="1"/>
          </p:cNvSpPr>
          <p:nvPr/>
        </p:nvSpPr>
        <p:spPr bwMode="auto">
          <a:xfrm>
            <a:off x="2943225" y="5153025"/>
            <a:ext cx="2381250" cy="215444"/>
          </a:xfrm>
          <a:prstGeom prst="rect">
            <a:avLst/>
          </a:prstGeom>
          <a:noFill/>
          <a:ln w="9525">
            <a:noFill/>
            <a:miter lim="800000"/>
            <a:headEnd/>
            <a:tailEnd/>
          </a:ln>
        </p:spPr>
        <p:txBody>
          <a:bodyPr>
            <a:spAutoFit/>
          </a:bodyPr>
          <a:lstStyle/>
          <a:p>
            <a:r>
              <a:rPr lang="en-US" sz="800" dirty="0">
                <a:ea typeface="MS PGothic"/>
                <a:cs typeface="MS PGothic"/>
              </a:rPr>
              <a:t>Table </a:t>
            </a:r>
            <a:r>
              <a:rPr lang="en-US" sz="800" dirty="0" smtClean="0">
                <a:ea typeface="MS PGothic"/>
                <a:cs typeface="MS PGothic"/>
              </a:rPr>
              <a:t>1.2.4.1: </a:t>
            </a:r>
            <a:r>
              <a:rPr lang="en-US" sz="800" dirty="0">
                <a:ea typeface="MS PGothic"/>
                <a:cs typeface="MS PGothic"/>
              </a:rPr>
              <a:t>Headquarters Monitor Functions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755775" y="320675"/>
            <a:ext cx="7388225" cy="695325"/>
          </a:xfrm>
        </p:spPr>
        <p:txBody>
          <a:bodyPr/>
          <a:lstStyle/>
          <a:p>
            <a:r>
              <a:rPr lang="en-US" smtClean="0"/>
              <a:t>Module One – Lesson Two - Review</a:t>
            </a:r>
          </a:p>
        </p:txBody>
      </p:sp>
      <p:sp>
        <p:nvSpPr>
          <p:cNvPr id="41987" name="TextBox 9"/>
          <p:cNvSpPr txBox="1">
            <a:spLocks noChangeArrowheads="1"/>
          </p:cNvSpPr>
          <p:nvPr/>
        </p:nvSpPr>
        <p:spPr bwMode="auto">
          <a:xfrm>
            <a:off x="128588" y="1420813"/>
            <a:ext cx="4813300" cy="584200"/>
          </a:xfrm>
          <a:prstGeom prst="rect">
            <a:avLst/>
          </a:prstGeom>
          <a:noFill/>
          <a:ln w="9525">
            <a:noFill/>
            <a:miter lim="800000"/>
            <a:headEnd/>
            <a:tailEnd/>
          </a:ln>
        </p:spPr>
        <p:txBody>
          <a:bodyPr>
            <a:spAutoFit/>
          </a:bodyPr>
          <a:lstStyle/>
          <a:p>
            <a:pPr eaLnBrk="0" hangingPunct="0"/>
            <a:r>
              <a:rPr lang="en-US" sz="1600" b="1"/>
              <a:t>Lesson Two</a:t>
            </a:r>
            <a:r>
              <a:rPr lang="en-US" sz="1600"/>
              <a:t> </a:t>
            </a:r>
            <a:r>
              <a:rPr lang="en-US" sz="1600" b="1"/>
              <a:t>Covered the Following Topics:</a:t>
            </a:r>
          </a:p>
          <a:p>
            <a:pPr eaLnBrk="0" hangingPunct="0"/>
            <a:endParaRPr lang="en-US" sz="1600" b="1">
              <a:ea typeface="MS PGothic"/>
              <a:cs typeface="MS PGothic"/>
            </a:endParaRPr>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7" name="Group 13"/>
          <p:cNvGraphicFramePr>
            <a:graphicFrameLocks noGrp="1"/>
          </p:cNvGraphicFramePr>
          <p:nvPr/>
        </p:nvGraphicFramePr>
        <p:xfrm>
          <a:off x="479425" y="2060575"/>
          <a:ext cx="6986588" cy="2927352"/>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Contracting Officer (CO) Functions</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Two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Major Command (MC) Monitor Functions</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Three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r>
                        <a:rPr lang="en-US" sz="1600" b="0" dirty="0" smtClean="0"/>
                        <a:t>District Monitor Functions</a:t>
                      </a:r>
                      <a:r>
                        <a:rPr lang="en-US" sz="1600" b="0" baseline="0" dirty="0" smtClean="0"/>
                        <a:t> (DCMA Only)</a:t>
                      </a:r>
                      <a:endParaRPr lang="en-US" sz="1600" b="0" dirty="0"/>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Four</a:t>
                      </a:r>
                    </a:p>
                  </a:txBody>
                  <a:tcPr horzOverflow="overflow">
                    <a:lnL>
                      <a:noFill/>
                    </a:lnL>
                    <a:lnR>
                      <a:noFill/>
                    </a:lnR>
                    <a:lnT>
                      <a:noFill/>
                    </a:lnT>
                    <a:lnB>
                      <a:noFill/>
                    </a:lnB>
                    <a:lnTlToBr>
                      <a:noFill/>
                    </a:lnTlToBr>
                    <a:lnBlToTr>
                      <a:noFill/>
                    </a:lnBlToTr>
                    <a:noFill/>
                  </a:tcPr>
                </a:tc>
                <a:tc>
                  <a:txBody>
                    <a:bodyPr/>
                    <a:lstStyle/>
                    <a:p>
                      <a:r>
                        <a:rPr lang="en-US" sz="1600" b="0" dirty="0" smtClean="0"/>
                        <a:t>Headquarters Monitor Functions</a:t>
                      </a:r>
                      <a:endParaRPr lang="en-US" sz="1600" b="0" dirty="0"/>
                    </a:p>
                  </a:txBody>
                  <a:tcPr horzOverflow="overflow">
                    <a:lnL>
                      <a:noFill/>
                    </a:lnL>
                    <a:lnR>
                      <a:noFill/>
                    </a:lnR>
                    <a:lnT>
                      <a:noFill/>
                    </a:lnT>
                    <a:lnB>
                      <a:noFill/>
                    </a:lnB>
                    <a:lnTlToBr>
                      <a:noFill/>
                    </a:lnTlToBr>
                    <a:lnBlToTr>
                      <a:noFill/>
                    </a:lnBlToTr>
                    <a:noFill/>
                  </a:tcPr>
                </a:tc>
              </a:tr>
            </a:tbl>
          </a:graphicData>
        </a:graphic>
      </p:graphicFrame>
      <p:sp>
        <p:nvSpPr>
          <p:cNvPr id="41998"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C50BC4E1-D401-4998-A544-0A1309599ED4}" type="slidenum">
              <a:rPr lang="en-US" sz="800" smtClean="0"/>
              <a:pPr/>
              <a:t>28</a:t>
            </a:fld>
            <a:endParaRPr lang="en-US" sz="8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5775" y="292100"/>
            <a:ext cx="7388225" cy="695325"/>
          </a:xfrm>
        </p:spPr>
        <p:txBody>
          <a:bodyPr/>
          <a:lstStyle/>
          <a:p>
            <a:r>
              <a:rPr lang="en-US" dirty="0" smtClean="0"/>
              <a:t>Lesson Three – Layout Screen</a:t>
            </a:r>
          </a:p>
        </p:txBody>
      </p:sp>
      <p:sp>
        <p:nvSpPr>
          <p:cNvPr id="43011" name="Rectangle 2"/>
          <p:cNvSpPr txBox="1">
            <a:spLocks noChangeArrowheads="1"/>
          </p:cNvSpPr>
          <p:nvPr/>
        </p:nvSpPr>
        <p:spPr bwMode="auto">
          <a:xfrm>
            <a:off x="1016000" y="2876550"/>
            <a:ext cx="6946900" cy="511175"/>
          </a:xfrm>
          <a:prstGeom prst="rect">
            <a:avLst/>
          </a:prstGeom>
          <a:noFill/>
          <a:ln w="9525">
            <a:noFill/>
            <a:miter lim="800000"/>
            <a:headEnd/>
            <a:tailEnd/>
          </a:ln>
        </p:spPr>
        <p:txBody>
          <a:bodyPr anchor="ctr"/>
          <a:lstStyle/>
          <a:p>
            <a:pPr algn="ctr" eaLnBrk="0" hangingPunct="0"/>
            <a:r>
              <a:rPr lang="en-US" sz="4000" b="1" dirty="0"/>
              <a:t>Lesson Three</a:t>
            </a:r>
          </a:p>
          <a:p>
            <a:pPr algn="ctr" eaLnBrk="0" hangingPunct="0"/>
            <a:endParaRPr lang="en-US" sz="4000" b="1" dirty="0"/>
          </a:p>
          <a:p>
            <a:pPr algn="ctr" eaLnBrk="0" hangingPunct="0"/>
            <a:r>
              <a:rPr lang="en-US" sz="2400" b="1" dirty="0"/>
              <a:t>Layout Screen</a:t>
            </a:r>
          </a:p>
          <a:p>
            <a:pPr eaLnBrk="0" hangingPunct="0"/>
            <a:endParaRPr lang="en-US" b="1" dirty="0"/>
          </a:p>
        </p:txBody>
      </p:sp>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43013"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7936DD0C-D711-4DA9-9CFB-7237DEFCED0C}" type="slidenum">
              <a:rPr lang="en-US" sz="800" smtClean="0"/>
              <a:pPr/>
              <a:t>29</a:t>
            </a:fld>
            <a:endParaRPr lang="en-US" sz="8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Course Topics</a:t>
            </a:r>
          </a:p>
        </p:txBody>
      </p:sp>
      <p:graphicFrame>
        <p:nvGraphicFramePr>
          <p:cNvPr id="5149" name="Group 29"/>
          <p:cNvGraphicFramePr>
            <a:graphicFrameLocks noGrp="1"/>
          </p:cNvGraphicFramePr>
          <p:nvPr>
            <p:ph type="tbl" idx="1"/>
          </p:nvPr>
        </p:nvGraphicFramePr>
        <p:xfrm>
          <a:off x="112785" y="1860691"/>
          <a:ext cx="7708900" cy="3716806"/>
        </p:xfrm>
        <a:graphic>
          <a:graphicData uri="http://schemas.openxmlformats.org/drawingml/2006/table">
            <a:tbl>
              <a:tblPr/>
              <a:tblGrid>
                <a:gridCol w="1716015"/>
                <a:gridCol w="5992885"/>
              </a:tblGrid>
              <a:tr h="325918">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lang="en-US" sz="1200" b="1" dirty="0" smtClean="0">
                          <a:latin typeface="+mj-lt"/>
                        </a:rPr>
                        <a:t>Module One </a:t>
                      </a:r>
                      <a:endParaRPr kumimoji="0" lang="en-US" sz="1200" b="1" i="0" u="none" strike="noStrike" cap="none" normalizeH="0" baseline="0" dirty="0" smtClean="0">
                        <a:ln>
                          <a:noFill/>
                        </a:ln>
                        <a:solidFill>
                          <a:schemeClr val="tx1"/>
                        </a:solidFill>
                        <a:effectLst/>
                        <a:latin typeface="+mj-lt"/>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Calibri" pitchFamily="34" charset="0"/>
                          <a:cs typeface="Times New Roman" pitchFamily="18" charset="0"/>
                        </a:rPr>
                        <a:t>CAFU 3.5 Overview (continued)</a:t>
                      </a:r>
                    </a:p>
                  </a:txBody>
                  <a:tcPr marL="62856" marR="62856" marT="0" marB="0" horzOverflow="overflow">
                    <a:lnL>
                      <a:noFill/>
                    </a:lnL>
                    <a:lnR>
                      <a:noFill/>
                    </a:lnR>
                    <a:lnT>
                      <a:noFill/>
                    </a:lnT>
                    <a:lnB>
                      <a:noFill/>
                    </a:lnB>
                    <a:lnTlToBr>
                      <a:noFill/>
                    </a:lnTlToBr>
                    <a:lnBlToTr>
                      <a:noFill/>
                    </a:lnBlToTr>
                    <a:noFill/>
                  </a:tcPr>
                </a:tc>
              </a:tr>
              <a:tr h="199464">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Layout Screen</a:t>
                      </a:r>
                    </a:p>
                  </a:txBody>
                  <a:tcPr marL="62856" marR="62856" marT="0" marB="0" horzOverflow="overflow">
                    <a:lnL>
                      <a:noFill/>
                    </a:lnL>
                    <a:lnR>
                      <a:noFill/>
                    </a:lnR>
                    <a:lnT>
                      <a:noFill/>
                    </a:lnT>
                    <a:lnB>
                      <a:noFill/>
                    </a:lnB>
                    <a:lnTlToBr>
                      <a:noFill/>
                    </a:lnTlToBr>
                    <a:lnBlToTr>
                      <a:noFill/>
                    </a:lnBlToTr>
                    <a:noFill/>
                  </a:tcPr>
                </a:tc>
              </a:tr>
              <a:tr h="199464">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ction="ppaction://hlinksldjump"/>
                        </a:rPr>
                        <a:t>Look and Feel</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99464">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4" action="ppaction://hlinksldjump"/>
                        </a:rPr>
                        <a:t>Header</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99464">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5" action="ppaction://hlinksldjump"/>
                        </a:rPr>
                        <a:t>Content Area</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99464">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6" action="ppaction://hlinksldjump"/>
                        </a:rPr>
                        <a:t>Footer</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99464">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7" action="ppaction://hlinksldjump"/>
                        </a:rPr>
                        <a:t>Common Indicators</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99464">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Six</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8" action="ppaction://hlinksldjump"/>
                        </a:rPr>
                        <a:t>Calendar</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99464">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Seven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9" action="ppaction://hlinksldjump"/>
                        </a:rPr>
                        <a:t>User Profile</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99464">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Eight</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0" action="ppaction://hlinksldjump"/>
                        </a:rPr>
                        <a:t>Modifying Browser Text Size</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99464">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Nine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1" action="ppaction://hlinksldjump"/>
                        </a:rPr>
                        <a:t>Application Messages</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99464">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99464">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Lesson Four</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Home Page</a:t>
                      </a:r>
                    </a:p>
                  </a:txBody>
                  <a:tcPr marL="62856" marR="62856" marT="0" marB="0" horzOverflow="overflow">
                    <a:lnL>
                      <a:noFill/>
                    </a:lnL>
                    <a:lnR>
                      <a:noFill/>
                    </a:lnR>
                    <a:lnT>
                      <a:noFill/>
                    </a:lnT>
                    <a:lnB>
                      <a:noFill/>
                    </a:lnB>
                    <a:lnTlToBr>
                      <a:noFill/>
                    </a:lnTlToBr>
                    <a:lnBlToTr>
                      <a:noFill/>
                    </a:lnBlToTr>
                    <a:noFill/>
                  </a:tcPr>
                </a:tc>
              </a:tr>
              <a:tr h="199464">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2" action="ppaction://hlinksldjump"/>
                        </a:rPr>
                        <a:t>Home Page</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99464">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99464">
                <a:tc>
                  <a:txBody>
                    <a:bodyPr/>
                    <a:lstStyle/>
                    <a:p>
                      <a:pPr marL="285750" marR="0" lvl="0"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Lesson Five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rPr>
                        <a:t>Work Screen Layout</a:t>
                      </a:r>
                    </a:p>
                  </a:txBody>
                  <a:tcPr marL="62856" marR="62856" marT="0" marB="0" horzOverflow="overflow">
                    <a:lnL>
                      <a:noFill/>
                    </a:lnL>
                    <a:lnR>
                      <a:noFill/>
                    </a:lnR>
                    <a:lnT>
                      <a:noFill/>
                    </a:lnT>
                    <a:lnB>
                      <a:noFill/>
                    </a:lnB>
                    <a:lnTlToBr>
                      <a:noFill/>
                    </a:lnTlToBr>
                    <a:lnBlToTr>
                      <a:noFill/>
                    </a:lnBlToTr>
                    <a:noFill/>
                  </a:tcPr>
                </a:tc>
              </a:tr>
              <a:tr h="199464">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3" action="ppaction://hlinksldjump"/>
                        </a:rPr>
                        <a:t>My Work Screen</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99464">
                <a:tc>
                  <a:txBody>
                    <a:bodyPr/>
                    <a:lstStyle/>
                    <a:p>
                      <a:pPr marL="685800" marR="0" lvl="1" indent="-22860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4" action="ppaction://hlinksldjump"/>
                        </a:rPr>
                        <a:t>View My Activity</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bl>
          </a:graphicData>
        </a:graphic>
      </p:graphicFrame>
      <p:sp>
        <p:nvSpPr>
          <p:cNvPr id="12320"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2FEA462F-266D-4DC9-B420-777FC1F5D784}" type="slidenum">
              <a:rPr lang="en-US" sz="800" smtClean="0"/>
              <a:pPr/>
              <a:t>3</a:t>
            </a:fld>
            <a:endParaRPr lang="en-US" sz="800" smtClean="0"/>
          </a:p>
        </p:txBody>
      </p:sp>
      <p:sp>
        <p:nvSpPr>
          <p:cNvPr id="8" name="Rectangle 7">
            <a:hlinkClick r:id="rId15"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0" name="Rectangle 3"/>
          <p:cNvSpPr txBox="1">
            <a:spLocks noChangeArrowheads="1"/>
          </p:cNvSpPr>
          <p:nvPr/>
        </p:nvSpPr>
        <p:spPr bwMode="auto">
          <a:xfrm>
            <a:off x="0" y="1020763"/>
            <a:ext cx="6305550" cy="741362"/>
          </a:xfrm>
          <a:prstGeom prst="rect">
            <a:avLst/>
          </a:prstGeom>
          <a:noFill/>
          <a:ln w="9525">
            <a:noFill/>
            <a:miter lim="800000"/>
            <a:headEnd/>
            <a:tailEnd/>
          </a:ln>
        </p:spPr>
        <p:txBody>
          <a:bodyPr/>
          <a:lstStyle/>
          <a:p>
            <a:pPr marL="457200" indent="-457200" eaLnBrk="0" hangingPunct="0">
              <a:lnSpc>
                <a:spcPct val="150000"/>
              </a:lnSpc>
              <a:spcBef>
                <a:spcPct val="20000"/>
              </a:spcBef>
            </a:pPr>
            <a:r>
              <a:rPr lang="en-US" sz="1600" b="1" dirty="0"/>
              <a:t>Course Topics</a:t>
            </a:r>
          </a:p>
          <a:p>
            <a:pPr marL="457200" indent="-457200" eaLnBrk="0" hangingPunct="0">
              <a:lnSpc>
                <a:spcPct val="150000"/>
              </a:lnSpc>
              <a:spcBef>
                <a:spcPct val="20000"/>
              </a:spcBef>
            </a:pPr>
            <a:r>
              <a:rPr lang="en-US" sz="1200" b="1" dirty="0"/>
              <a:t>Note:  </a:t>
            </a:r>
            <a:r>
              <a:rPr lang="en-US" sz="1200" dirty="0"/>
              <a:t>Links will</a:t>
            </a:r>
            <a:r>
              <a:rPr lang="en-US" sz="1200" b="1" i="1" dirty="0"/>
              <a:t> only </a:t>
            </a:r>
            <a:r>
              <a:rPr lang="en-US" sz="1200" dirty="0"/>
              <a:t>work in PowerPoint’s </a:t>
            </a:r>
            <a:r>
              <a:rPr lang="en-US" sz="1200" b="1" dirty="0"/>
              <a:t>slide show </a:t>
            </a:r>
            <a:r>
              <a:rPr lang="en-US" sz="1200" dirty="0"/>
              <a:t>view.</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755775" y="292100"/>
            <a:ext cx="7388225" cy="695325"/>
          </a:xfrm>
        </p:spPr>
        <p:txBody>
          <a:bodyPr/>
          <a:lstStyle/>
          <a:p>
            <a:r>
              <a:rPr lang="en-US" smtClean="0"/>
              <a:t>Lesson Three -Topics</a:t>
            </a:r>
          </a:p>
        </p:txBody>
      </p:sp>
      <p:sp>
        <p:nvSpPr>
          <p:cNvPr id="44035" name="TextBox 9"/>
          <p:cNvSpPr txBox="1">
            <a:spLocks noChangeArrowheads="1"/>
          </p:cNvSpPr>
          <p:nvPr/>
        </p:nvSpPr>
        <p:spPr bwMode="auto">
          <a:xfrm>
            <a:off x="128588" y="1420813"/>
            <a:ext cx="4222750" cy="336550"/>
          </a:xfrm>
          <a:prstGeom prst="rect">
            <a:avLst/>
          </a:prstGeom>
          <a:noFill/>
          <a:ln w="9525">
            <a:noFill/>
            <a:miter lim="800000"/>
            <a:headEnd/>
            <a:tailEnd/>
          </a:ln>
        </p:spPr>
        <p:txBody>
          <a:bodyPr>
            <a:spAutoFit/>
          </a:bodyPr>
          <a:lstStyle/>
          <a:p>
            <a:pPr eaLnBrk="0" hangingPunct="0">
              <a:tabLst>
                <a:tab pos="3086100" algn="l"/>
              </a:tabLst>
            </a:pPr>
            <a:r>
              <a:rPr lang="en-US" sz="1600" b="1">
                <a:ea typeface="MS PGothic"/>
                <a:cs typeface="MS PGothic"/>
              </a:rPr>
              <a:t>Lesson Three Topics</a:t>
            </a:r>
          </a:p>
        </p:txBody>
      </p:sp>
      <p:graphicFrame>
        <p:nvGraphicFramePr>
          <p:cNvPr id="7181" name="Group 13"/>
          <p:cNvGraphicFramePr>
            <a:graphicFrameLocks noGrp="1"/>
          </p:cNvGraphicFramePr>
          <p:nvPr/>
        </p:nvGraphicFramePr>
        <p:xfrm>
          <a:off x="479425" y="2060575"/>
          <a:ext cx="7962210" cy="3844352"/>
        </p:xfrm>
        <a:graphic>
          <a:graphicData uri="http://schemas.openxmlformats.org/drawingml/2006/table">
            <a:tbl>
              <a:tblPr/>
              <a:tblGrid>
                <a:gridCol w="1640929"/>
                <a:gridCol w="6321281"/>
              </a:tblGrid>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Look and Feel</a:t>
                      </a:r>
                      <a:endParaRPr kumimoji="0" lang="en-US" sz="1600" b="0" i="0" u="none" strike="noStrike" cap="none" normalizeH="0" baseline="0" dirty="0" smtClean="0">
                        <a:ln>
                          <a:noFill/>
                        </a:ln>
                        <a:solidFill>
                          <a:srgbClr val="FF0000"/>
                        </a:solidFill>
                        <a:effectLst/>
                        <a:latin typeface="Arial" pitchFamily="34" charset="0"/>
                      </a:endParaRPr>
                    </a:p>
                  </a:txBody>
                  <a:tcPr horzOverflow="overflow">
                    <a:lnL>
                      <a:noFill/>
                    </a:lnL>
                    <a:lnR>
                      <a:noFill/>
                    </a:lnR>
                    <a:lnT>
                      <a:noFill/>
                    </a:lnT>
                    <a:lnB>
                      <a:noFill/>
                    </a:lnB>
                    <a:lnTlToBr>
                      <a:noFill/>
                    </a:lnTlToBr>
                    <a:lnBlToTr>
                      <a:noFill/>
                    </a:lnBlToTr>
                    <a:noFill/>
                  </a:tcPr>
                </a:tc>
              </a:tr>
              <a:tr h="4058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Two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Header</a:t>
                      </a:r>
                    </a:p>
                  </a:txBody>
                  <a:tcPr horzOverflow="overflow">
                    <a:lnL>
                      <a:noFill/>
                    </a:lnL>
                    <a:lnR>
                      <a:noFill/>
                    </a:lnR>
                    <a:lnT>
                      <a:noFill/>
                    </a:lnT>
                    <a:lnB>
                      <a:noFill/>
                    </a:lnB>
                    <a:lnTlToBr>
                      <a:noFill/>
                    </a:lnTlToBr>
                    <a:lnBlToTr>
                      <a:noFill/>
                    </a:lnBlToTr>
                    <a:noFill/>
                  </a:tcPr>
                </a:tc>
              </a:tr>
              <a:tr h="3616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Three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Content Area</a:t>
                      </a:r>
                    </a:p>
                  </a:txBody>
                  <a:tcPr horzOverflow="overflow">
                    <a:lnL>
                      <a:noFill/>
                    </a:lnL>
                    <a:lnR>
                      <a:noFill/>
                    </a:lnR>
                    <a:lnT>
                      <a:noFill/>
                    </a:lnT>
                    <a:lnB>
                      <a:noFill/>
                    </a:lnB>
                    <a:lnTlToBr>
                      <a:noFill/>
                    </a:lnTlToBr>
                    <a:lnBlToTr>
                      <a:noFill/>
                    </a:lnBlToTr>
                    <a:noFill/>
                  </a:tcPr>
                </a:tc>
              </a:tr>
              <a:tr h="4370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Four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Footer</a:t>
                      </a:r>
                    </a:p>
                  </a:txBody>
                  <a:tcPr horzOverflow="overflow">
                    <a:lnL>
                      <a:noFill/>
                    </a:lnL>
                    <a:lnR>
                      <a:noFill/>
                    </a:lnR>
                    <a:lnT>
                      <a:noFill/>
                    </a:lnT>
                    <a:lnB>
                      <a:noFill/>
                    </a:lnB>
                    <a:lnTlToBr>
                      <a:noFill/>
                    </a:lnTlToBr>
                    <a:lnBlToTr>
                      <a:noFill/>
                    </a:lnBlToTr>
                    <a:noFill/>
                  </a:tcPr>
                </a:tc>
              </a:tr>
              <a:tr h="4214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Five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Common Indicators</a:t>
                      </a:r>
                    </a:p>
                  </a:txBody>
                  <a:tcPr horzOverflow="overflow">
                    <a:lnL>
                      <a:noFill/>
                    </a:lnL>
                    <a:lnR>
                      <a:noFill/>
                    </a:lnR>
                    <a:lnT>
                      <a:noFill/>
                    </a:lnT>
                    <a:lnB>
                      <a:noFill/>
                    </a:lnB>
                    <a:lnTlToBr>
                      <a:noFill/>
                    </a:lnTlToBr>
                    <a:lnBlToTr>
                      <a:noFill/>
                    </a:lnBlToTr>
                    <a:noFill/>
                  </a:tcPr>
                </a:tc>
              </a:tr>
              <a:tr h="4058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Six</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Calendar</a:t>
                      </a:r>
                    </a:p>
                  </a:txBody>
                  <a:tcPr horzOverflow="overflow">
                    <a:lnL>
                      <a:noFill/>
                    </a:lnL>
                    <a:lnR>
                      <a:noFill/>
                    </a:lnR>
                    <a:lnT>
                      <a:noFill/>
                    </a:lnT>
                    <a:lnB>
                      <a:noFill/>
                    </a:lnB>
                    <a:lnTlToBr>
                      <a:noFill/>
                    </a:lnTlToBr>
                    <a:lnBlToTr>
                      <a:noFill/>
                    </a:lnBlToTr>
                    <a:noFill/>
                  </a:tcPr>
                </a:tc>
              </a:tr>
              <a:tr h="4655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Seven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User Profile</a:t>
                      </a:r>
                      <a:endParaRPr kumimoji="0" lang="en-US" sz="1600" b="0" i="0" u="none" strike="noStrike" cap="none" normalizeH="0" baseline="0" dirty="0" smtClean="0">
                        <a:ln>
                          <a:noFill/>
                        </a:ln>
                        <a:solidFill>
                          <a:srgbClr val="FF0000"/>
                        </a:solidFill>
                        <a:effectLst/>
                        <a:latin typeface="Arial" pitchFamily="34" charset="0"/>
                      </a:endParaRPr>
                    </a:p>
                  </a:txBody>
                  <a:tcPr horzOverflow="overflow">
                    <a:lnL>
                      <a:noFill/>
                    </a:lnL>
                    <a:lnR>
                      <a:noFill/>
                    </a:lnR>
                    <a:lnT>
                      <a:noFill/>
                    </a:lnT>
                    <a:lnB>
                      <a:noFill/>
                    </a:lnB>
                    <a:lnTlToBr>
                      <a:noFill/>
                    </a:lnTlToBr>
                    <a:lnBlToTr>
                      <a:noFill/>
                    </a:lnBlToTr>
                    <a:noFill/>
                  </a:tcPr>
                </a:tc>
              </a:tr>
              <a:tr h="4655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Eight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Modifying Brower Text Size</a:t>
                      </a:r>
                    </a:p>
                  </a:txBody>
                  <a:tcPr horzOverflow="overflow">
                    <a:lnL>
                      <a:noFill/>
                    </a:lnL>
                    <a:lnR>
                      <a:noFill/>
                    </a:lnR>
                    <a:lnT>
                      <a:noFill/>
                    </a:lnT>
                    <a:lnB>
                      <a:noFill/>
                    </a:lnB>
                    <a:lnTlToBr>
                      <a:noFill/>
                    </a:lnTlToBr>
                    <a:lnBlToTr>
                      <a:noFill/>
                    </a:lnBlToTr>
                    <a:noFill/>
                  </a:tcPr>
                </a:tc>
              </a:tr>
              <a:tr h="4655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Nine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Application Messages</a:t>
                      </a:r>
                    </a:p>
                  </a:txBody>
                  <a:tcPr horzOverflow="overflow">
                    <a:lnL>
                      <a:noFill/>
                    </a:lnL>
                    <a:lnR>
                      <a:noFill/>
                    </a:lnR>
                    <a:lnT>
                      <a:noFill/>
                    </a:lnT>
                    <a:lnB>
                      <a:noFill/>
                    </a:lnB>
                    <a:lnTlToBr>
                      <a:noFill/>
                    </a:lnTlToBr>
                    <a:lnBlToTr>
                      <a:noFill/>
                    </a:lnBlToTr>
                    <a:noFill/>
                  </a:tcPr>
                </a:tc>
              </a:tr>
            </a:tbl>
          </a:graphicData>
        </a:graphic>
      </p:graphicFrame>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44056"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F91F4BC8-3DD8-468C-8D98-6ABBE0C78D30}" type="slidenum">
              <a:rPr lang="en-US" sz="800" smtClean="0"/>
              <a:pPr/>
              <a:t>30</a:t>
            </a:fld>
            <a:endParaRPr lang="en-US" sz="8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755775" y="282575"/>
            <a:ext cx="6092825" cy="717550"/>
          </a:xfrm>
        </p:spPr>
        <p:txBody>
          <a:bodyPr/>
          <a:lstStyle/>
          <a:p>
            <a:r>
              <a:rPr lang="en-US" smtClean="0"/>
              <a:t>Topic One – Look and Feel</a:t>
            </a:r>
          </a:p>
        </p:txBody>
      </p:sp>
      <p:sp>
        <p:nvSpPr>
          <p:cNvPr id="12291" name="Rectangle 3"/>
          <p:cNvSpPr>
            <a:spLocks noGrp="1" noChangeArrowheads="1"/>
          </p:cNvSpPr>
          <p:nvPr>
            <p:ph type="body" idx="4294967295"/>
          </p:nvPr>
        </p:nvSpPr>
        <p:spPr>
          <a:xfrm>
            <a:off x="207963" y="1220788"/>
            <a:ext cx="8469312" cy="5218112"/>
          </a:xfrm>
        </p:spPr>
        <p:txBody>
          <a:bodyPr/>
          <a:lstStyle/>
          <a:p>
            <a:pPr marL="0" indent="0">
              <a:lnSpc>
                <a:spcPct val="150000"/>
              </a:lnSpc>
              <a:buFontTx/>
              <a:buNone/>
              <a:defRPr/>
            </a:pPr>
            <a:r>
              <a:rPr lang="en-US" sz="1600" dirty="0" smtClean="0"/>
              <a:t>Look and Feel</a:t>
            </a:r>
          </a:p>
          <a:p>
            <a:pPr marL="0" indent="0">
              <a:buFontTx/>
              <a:buNone/>
              <a:defRPr/>
            </a:pPr>
            <a:endParaRPr lang="en-US" sz="300" b="0" dirty="0" smtClean="0"/>
          </a:p>
          <a:p>
            <a:pPr>
              <a:buFontTx/>
              <a:buNone/>
              <a:defRPr/>
            </a:pPr>
            <a:r>
              <a:rPr lang="en-US" sz="1600" b="0" dirty="0" smtClean="0">
                <a:cs typeface="Arial" pitchFamily="34" charset="0"/>
              </a:rPr>
              <a:t>	This section covers the overall Look and Feel of the CAFU 3.5 Application.</a:t>
            </a:r>
          </a:p>
          <a:p>
            <a:pPr>
              <a:buFontTx/>
              <a:buNone/>
              <a:defRPr/>
            </a:pPr>
            <a:r>
              <a:rPr lang="en-US" sz="1600" b="0" dirty="0" smtClean="0">
                <a:cs typeface="Arial" pitchFamily="34" charset="0"/>
              </a:rPr>
              <a:t> </a:t>
            </a:r>
          </a:p>
          <a:p>
            <a:pPr lvl="2">
              <a:buNone/>
              <a:defRPr/>
            </a:pPr>
            <a:r>
              <a:rPr lang="en-US" sz="1600" b="0" dirty="0" smtClean="0">
                <a:cs typeface="Arial" pitchFamily="34" charset="0"/>
              </a:rPr>
              <a:t>There are three main sections to the application layout: </a:t>
            </a:r>
          </a:p>
          <a:p>
            <a:pPr lvl="3">
              <a:buFont typeface="Arial" pitchFamily="34" charset="0"/>
              <a:buChar char="•"/>
              <a:defRPr/>
            </a:pPr>
            <a:r>
              <a:rPr lang="en-US" sz="1600" b="0" dirty="0" smtClean="0">
                <a:cs typeface="Arial" pitchFamily="34" charset="0"/>
              </a:rPr>
              <a:t>Header </a:t>
            </a:r>
          </a:p>
          <a:p>
            <a:pPr lvl="3">
              <a:buFont typeface="Arial" pitchFamily="34" charset="0"/>
              <a:buChar char="•"/>
              <a:defRPr/>
            </a:pPr>
            <a:r>
              <a:rPr lang="en-US" sz="1600" b="0" dirty="0" smtClean="0">
                <a:cs typeface="Arial" pitchFamily="34" charset="0"/>
              </a:rPr>
              <a:t>Content Area </a:t>
            </a:r>
          </a:p>
          <a:p>
            <a:pPr lvl="3">
              <a:buFont typeface="Arial" pitchFamily="34" charset="0"/>
              <a:buChar char="•"/>
              <a:defRPr/>
            </a:pPr>
            <a:r>
              <a:rPr lang="en-US" sz="1600" b="0" dirty="0" smtClean="0">
                <a:cs typeface="Arial" pitchFamily="34" charset="0"/>
              </a:rPr>
              <a:t>Footer</a:t>
            </a:r>
            <a:endParaRPr lang="en-US" sz="1600" b="0" dirty="0" smtClean="0"/>
          </a:p>
          <a:p>
            <a:pPr marL="336550" lvl="1" indent="0" algn="ctr">
              <a:buFont typeface="Wingdings" pitchFamily="2" charset="2"/>
              <a:buNone/>
              <a:tabLst>
                <a:tab pos="6464300" algn="l"/>
              </a:tabLst>
              <a:defRPr/>
            </a:pPr>
            <a:endParaRPr lang="en-US" sz="1600" b="0" dirty="0" smtClean="0"/>
          </a:p>
          <a:p>
            <a:pPr marL="336550" lvl="1" indent="0" algn="ctr">
              <a:buFont typeface="Wingdings" pitchFamily="2" charset="2"/>
              <a:buNone/>
              <a:tabLst>
                <a:tab pos="6464300" algn="l"/>
              </a:tabLst>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p:txBody>
      </p:sp>
      <p:sp>
        <p:nvSpPr>
          <p:cNvPr id="45060"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9E23926F-D5B6-434E-9897-107A7E7F85DE}" type="slidenum">
              <a:rPr lang="en-US" sz="800" smtClean="0"/>
              <a:pPr/>
              <a:t>31</a:t>
            </a:fld>
            <a:endParaRPr lang="en-US" sz="80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1755775" y="282575"/>
            <a:ext cx="5965825" cy="717550"/>
          </a:xfrm>
        </p:spPr>
        <p:txBody>
          <a:bodyPr/>
          <a:lstStyle/>
          <a:p>
            <a:r>
              <a:rPr lang="en-US" smtClean="0"/>
              <a:t>Topic Two – Header</a:t>
            </a:r>
          </a:p>
        </p:txBody>
      </p:sp>
      <p:sp>
        <p:nvSpPr>
          <p:cNvPr id="12291" name="Rectangle 3"/>
          <p:cNvSpPr>
            <a:spLocks noGrp="1" noChangeArrowheads="1"/>
          </p:cNvSpPr>
          <p:nvPr>
            <p:ph type="body" idx="4294967295"/>
          </p:nvPr>
        </p:nvSpPr>
        <p:spPr>
          <a:xfrm>
            <a:off x="215900" y="1169988"/>
            <a:ext cx="8928100" cy="386669"/>
          </a:xfrm>
        </p:spPr>
        <p:txBody>
          <a:bodyPr/>
          <a:lstStyle/>
          <a:p>
            <a:pPr marL="0" indent="0">
              <a:lnSpc>
                <a:spcPct val="100000"/>
              </a:lnSpc>
              <a:buFontTx/>
              <a:buNone/>
              <a:defRPr/>
            </a:pPr>
            <a:r>
              <a:rPr lang="en-US" sz="1600" dirty="0" smtClean="0"/>
              <a:t>Header</a:t>
            </a:r>
          </a:p>
          <a:p>
            <a:pPr marL="0" indent="0">
              <a:lnSpc>
                <a:spcPct val="100000"/>
              </a:lnSpc>
              <a:buFontTx/>
              <a:buNone/>
              <a:defRPr/>
            </a:pPr>
            <a:r>
              <a:rPr lang="en-US" sz="1600" dirty="0" smtClean="0"/>
              <a:t>	</a:t>
            </a:r>
            <a:endParaRPr lang="en-US" sz="1200" b="0" dirty="0" smtClean="0"/>
          </a:p>
          <a:p>
            <a:pPr marL="0" indent="0">
              <a:lnSpc>
                <a:spcPct val="100000"/>
              </a:lnSpc>
              <a:buFontTx/>
              <a:buNone/>
              <a:defRPr/>
            </a:pPr>
            <a:endParaRPr lang="en-US" sz="1200" b="0" dirty="0" smtClean="0"/>
          </a:p>
          <a:p>
            <a:pPr marL="914400" indent="-914400">
              <a:lnSpc>
                <a:spcPct val="150000"/>
              </a:lnSpc>
              <a:buFontTx/>
              <a:buNone/>
              <a:defRPr/>
            </a:pPr>
            <a:r>
              <a:rPr lang="en-US" sz="1600" dirty="0" smtClean="0"/>
              <a:t>	</a:t>
            </a:r>
            <a:endParaRPr lang="en-US" sz="1600" b="0" dirty="0" smtClean="0"/>
          </a:p>
          <a:p>
            <a:pPr marL="0" indent="0">
              <a:lnSpc>
                <a:spcPct val="150000"/>
              </a:lnSpc>
              <a:buFontTx/>
              <a:buNone/>
              <a:defRPr/>
            </a:pPr>
            <a:r>
              <a:rPr lang="en-US" sz="1600" b="0" dirty="0" smtClean="0"/>
              <a:t> </a:t>
            </a:r>
          </a:p>
          <a:p>
            <a:pPr marL="0" indent="0">
              <a:lnSpc>
                <a:spcPct val="150000"/>
              </a:lnSpc>
              <a:buFontTx/>
              <a:buNone/>
              <a:defRPr/>
            </a:pPr>
            <a:r>
              <a:rPr lang="en-US" sz="1600" dirty="0" smtClean="0"/>
              <a:t> </a:t>
            </a:r>
          </a:p>
          <a:p>
            <a:pPr marL="0" indent="0">
              <a:lnSpc>
                <a:spcPct val="150000"/>
              </a:lnSpc>
              <a:buFontTx/>
              <a:buNone/>
              <a:defRPr/>
            </a:pPr>
            <a:endParaRPr lang="en-US" sz="1600" dirty="0" smtClean="0"/>
          </a:p>
          <a:p>
            <a:pPr marL="0" indent="0">
              <a:lnSpc>
                <a:spcPct val="150000"/>
              </a:lnSpc>
              <a:buFontTx/>
              <a:buNone/>
              <a:defRPr/>
            </a:pPr>
            <a:endParaRPr lang="en-US" sz="1600" b="0" dirty="0" smtClean="0"/>
          </a:p>
          <a:p>
            <a:pPr marL="0" indent="0">
              <a:buFontTx/>
              <a:buNone/>
              <a:defRPr/>
            </a:pPr>
            <a:endParaRPr lang="en-US" sz="3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336550" lvl="1" indent="0" algn="ctr">
              <a:buFont typeface="Wingdings" pitchFamily="2" charset="2"/>
              <a:buNone/>
              <a:tabLst>
                <a:tab pos="6464300" algn="l"/>
              </a:tabLst>
              <a:defRPr/>
            </a:pPr>
            <a:endParaRPr lang="en-US" sz="1600" b="0" dirty="0" smtClean="0"/>
          </a:p>
          <a:p>
            <a:pPr marL="336550" lvl="1" indent="0" algn="ctr">
              <a:buFont typeface="Wingdings" pitchFamily="2" charset="2"/>
              <a:buNone/>
              <a:tabLst>
                <a:tab pos="6464300" algn="l"/>
              </a:tabLst>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p:txBody>
      </p:sp>
      <p:sp>
        <p:nvSpPr>
          <p:cNvPr id="46084"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F36372C8-52A7-4EF2-AA76-85DB83E85CB0}" type="slidenum">
              <a:rPr lang="en-US" sz="800" smtClean="0"/>
              <a:pPr/>
              <a:t>32</a:t>
            </a:fld>
            <a:endParaRPr lang="en-US" sz="80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14" name="Table 13"/>
          <p:cNvGraphicFramePr>
            <a:graphicFrameLocks noGrp="1"/>
          </p:cNvGraphicFramePr>
          <p:nvPr/>
        </p:nvGraphicFramePr>
        <p:xfrm>
          <a:off x="364672" y="2277687"/>
          <a:ext cx="8248650" cy="3484841"/>
        </p:xfrm>
        <a:graphic>
          <a:graphicData uri="http://schemas.openxmlformats.org/drawingml/2006/table">
            <a:tbl>
              <a:tblPr firstRow="1" bandRow="1">
                <a:tableStyleId>{93296810-A885-4BE3-A3E7-6D5BEEA58F35}</a:tableStyleId>
              </a:tblPr>
              <a:tblGrid>
                <a:gridCol w="3133902"/>
                <a:gridCol w="5114748"/>
              </a:tblGrid>
              <a:tr h="305848">
                <a:tc>
                  <a:txBody>
                    <a:bodyPr/>
                    <a:lstStyle/>
                    <a:p>
                      <a:pPr algn="ctr"/>
                      <a:r>
                        <a:rPr lang="en-US" sz="1400" dirty="0" smtClean="0"/>
                        <a:t>Title Bar</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Menu Bar</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9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Branding: e-Tools logo and application name with version</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Provide links for easy navigation throughout the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3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User Name: Clicking on the user's name shows user's profile</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Main application links: High-level links that allow the user to access the main features of the CAFU application</a:t>
                      </a:r>
                      <a:endParaRPr 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Help: Provides access to the help files</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Context sensitive links: Provide access to cross-reference information and content related to current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1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Exit: Quits the CAFU application</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6087" name="TextBox 6"/>
          <p:cNvSpPr txBox="1">
            <a:spLocks noChangeArrowheads="1"/>
          </p:cNvSpPr>
          <p:nvPr/>
        </p:nvSpPr>
        <p:spPr bwMode="auto">
          <a:xfrm>
            <a:off x="3463925" y="5984875"/>
            <a:ext cx="2381250" cy="215900"/>
          </a:xfrm>
          <a:prstGeom prst="rect">
            <a:avLst/>
          </a:prstGeom>
          <a:noFill/>
          <a:ln w="9525">
            <a:noFill/>
            <a:miter lim="800000"/>
            <a:headEnd/>
            <a:tailEnd/>
          </a:ln>
        </p:spPr>
        <p:txBody>
          <a:bodyPr>
            <a:spAutoFit/>
          </a:bodyPr>
          <a:lstStyle/>
          <a:p>
            <a:r>
              <a:rPr lang="en-US" sz="800" dirty="0">
                <a:ea typeface="MS PGothic"/>
                <a:cs typeface="MS PGothic"/>
              </a:rPr>
              <a:t>Table </a:t>
            </a:r>
            <a:r>
              <a:rPr lang="en-US" sz="800" dirty="0" smtClean="0">
                <a:ea typeface="MS PGothic"/>
                <a:cs typeface="MS PGothic"/>
              </a:rPr>
              <a:t>1.3.2.1: </a:t>
            </a:r>
            <a:r>
              <a:rPr lang="en-US" sz="800" dirty="0">
                <a:ea typeface="MS PGothic"/>
                <a:cs typeface="MS PGothic"/>
              </a:rPr>
              <a:t>CAFU 3.5 Header</a:t>
            </a:r>
          </a:p>
        </p:txBody>
      </p:sp>
      <p:sp>
        <p:nvSpPr>
          <p:cNvPr id="8" name="TextBox 7"/>
          <p:cNvSpPr txBox="1"/>
          <p:nvPr/>
        </p:nvSpPr>
        <p:spPr bwMode="auto">
          <a:xfrm>
            <a:off x="631358" y="1545767"/>
            <a:ext cx="7386189" cy="830997"/>
          </a:xfrm>
          <a:prstGeom prst="rect">
            <a:avLst/>
          </a:prstGeom>
          <a:noFill/>
          <a:ln w="9525">
            <a:noFill/>
            <a:miter lim="800000"/>
            <a:headEnd/>
            <a:tailEnd/>
          </a:ln>
        </p:spPr>
        <p:txBody>
          <a:bodyPr wrap="none" rtlCol="0">
            <a:spAutoFit/>
          </a:bodyPr>
          <a:lstStyle/>
          <a:p>
            <a:pPr marL="0" indent="0">
              <a:lnSpc>
                <a:spcPct val="100000"/>
              </a:lnSpc>
              <a:buFontTx/>
              <a:buNone/>
              <a:defRPr/>
            </a:pPr>
            <a:r>
              <a:rPr lang="en-US" sz="1600" dirty="0" smtClean="0"/>
              <a:t>The Header consists of the Title Bar and Menu Bar. The following list highlights </a:t>
            </a:r>
          </a:p>
          <a:p>
            <a:pPr marL="0" indent="0">
              <a:lnSpc>
                <a:spcPct val="100000"/>
              </a:lnSpc>
              <a:buFontTx/>
              <a:buNone/>
              <a:defRPr/>
            </a:pPr>
            <a:r>
              <a:rPr lang="en-US" sz="1600" dirty="0" smtClean="0"/>
              <a:t>the differences between the Title Bar and Menu Bar:</a:t>
            </a:r>
          </a:p>
          <a:p>
            <a:endParaRPr lang="en-US" sz="1600" dirty="0">
              <a:solidFill>
                <a:srgbClr val="FF0000"/>
              </a:solidFill>
              <a:ea typeface="MS PGothic"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1755775" y="282575"/>
            <a:ext cx="7388225" cy="717550"/>
          </a:xfrm>
        </p:spPr>
        <p:txBody>
          <a:bodyPr/>
          <a:lstStyle/>
          <a:p>
            <a:r>
              <a:rPr lang="en-US" smtClean="0"/>
              <a:t>Topic Two – Header </a:t>
            </a:r>
          </a:p>
        </p:txBody>
      </p:sp>
      <p:sp>
        <p:nvSpPr>
          <p:cNvPr id="47107" name="TextBox 11"/>
          <p:cNvSpPr txBox="1">
            <a:spLocks noChangeArrowheads="1"/>
          </p:cNvSpPr>
          <p:nvPr/>
        </p:nvSpPr>
        <p:spPr bwMode="auto">
          <a:xfrm>
            <a:off x="5055065" y="2799218"/>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1.3.2.2: </a:t>
            </a:r>
            <a:r>
              <a:rPr lang="en-US" sz="800" dirty="0">
                <a:ea typeface="MS PGothic"/>
                <a:cs typeface="MS PGothic"/>
              </a:rPr>
              <a:t>CAFU 3.5 Header Title and Menu Bar</a:t>
            </a:r>
          </a:p>
        </p:txBody>
      </p:sp>
      <p:sp>
        <p:nvSpPr>
          <p:cNvPr id="47108"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4C5BCAE5-8E0F-40CC-8B8F-F27646DD0891}" type="slidenum">
              <a:rPr lang="en-US" sz="800">
                <a:solidFill>
                  <a:schemeClr val="bg1"/>
                </a:solidFill>
              </a:rPr>
              <a:pPr algn="r"/>
              <a:t>33</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214084" y="1177244"/>
            <a:ext cx="8216900" cy="430212"/>
          </a:xfrm>
          <a:prstGeom prst="rect">
            <a:avLst/>
          </a:prstGeom>
          <a:noFill/>
          <a:ln w="9525">
            <a:noFill/>
            <a:miter lim="800000"/>
            <a:headEnd/>
            <a:tailEnd/>
          </a:ln>
        </p:spPr>
        <p:txBody>
          <a:bodyPr/>
          <a:lstStyle/>
          <a:p>
            <a:pPr>
              <a:defRPr/>
            </a:pPr>
            <a:r>
              <a:rPr lang="en-US" sz="1600" b="1" kern="0" dirty="0" smtClean="0">
                <a:latin typeface="Arial" charset="0"/>
              </a:rPr>
              <a:t>Header (continued)</a:t>
            </a: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47111" name="Text Box 18"/>
          <p:cNvSpPr txBox="1">
            <a:spLocks noChangeArrowheads="1"/>
          </p:cNvSpPr>
          <p:nvPr/>
        </p:nvSpPr>
        <p:spPr bwMode="auto">
          <a:xfrm>
            <a:off x="228600" y="1743075"/>
            <a:ext cx="2336800" cy="646113"/>
          </a:xfrm>
          <a:prstGeom prst="rect">
            <a:avLst/>
          </a:prstGeom>
          <a:noFill/>
          <a:ln w="9525">
            <a:noFill/>
            <a:miter lim="800000"/>
            <a:headEnd/>
            <a:tailEnd/>
          </a:ln>
        </p:spPr>
        <p:txBody>
          <a:bodyPr>
            <a:spAutoFit/>
          </a:bodyPr>
          <a:lstStyle/>
          <a:p>
            <a:endParaRPr lang="en-US" sz="1200">
              <a:solidFill>
                <a:srgbClr val="000000"/>
              </a:solidFill>
            </a:endParaRPr>
          </a:p>
          <a:p>
            <a:endParaRPr lang="en-US" sz="1200">
              <a:solidFill>
                <a:srgbClr val="000000"/>
              </a:solidFill>
            </a:endParaRPr>
          </a:p>
          <a:p>
            <a:endParaRPr lang="en-US" sz="1200">
              <a:solidFill>
                <a:srgbClr val="000000"/>
              </a:solidFill>
            </a:endParaRPr>
          </a:p>
        </p:txBody>
      </p:sp>
      <p:graphicFrame>
        <p:nvGraphicFramePr>
          <p:cNvPr id="16" name="Group 28"/>
          <p:cNvGraphicFramePr>
            <a:graphicFrameLocks noGrp="1"/>
          </p:cNvGraphicFramePr>
          <p:nvPr/>
        </p:nvGraphicFramePr>
        <p:xfrm>
          <a:off x="209550" y="2838450"/>
          <a:ext cx="3657599" cy="1310640"/>
        </p:xfrm>
        <a:graphic>
          <a:graphicData uri="http://schemas.openxmlformats.org/drawingml/2006/table">
            <a:tbl>
              <a:tblPr/>
              <a:tblGrid>
                <a:gridCol w="380918"/>
                <a:gridCol w="3276681"/>
              </a:tblGrid>
              <a:tr h="267174">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Header (Graphics 1.3.2.2 - 1.3.2.3</a:t>
                      </a:r>
                      <a:r>
                        <a:rPr kumimoji="0" lang="en-US" sz="1000" b="0" i="0" u="none" strike="noStrike" cap="none" normalizeH="0" baseline="0" dirty="0" smtClean="0">
                          <a:ln>
                            <a:noFill/>
                          </a:ln>
                          <a:solidFill>
                            <a:schemeClr val="tx1"/>
                          </a:solidFill>
                          <a:effectLst/>
                          <a:latin typeface="Arial" pitchFamily="34" charset="0"/>
                        </a:rPr>
                        <a:t>)</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defRPr/>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on the </a:t>
                      </a:r>
                      <a:r>
                        <a:rPr kumimoji="0" lang="en-US" sz="1200" b="1" i="0" u="none" strike="noStrike" cap="none" normalizeH="0" baseline="0" dirty="0" smtClean="0">
                          <a:ln>
                            <a:noFill/>
                          </a:ln>
                          <a:solidFill>
                            <a:srgbClr val="000000"/>
                          </a:solidFill>
                          <a:effectLst/>
                          <a:latin typeface="Arial" pitchFamily="34" charset="0"/>
                        </a:rPr>
                        <a:t>user name. </a:t>
                      </a:r>
                    </a:p>
                    <a:p>
                      <a:pPr marL="457200" marR="0" lvl="1" indent="0" algn="l" defTabSz="914400" rtl="0" eaLnBrk="0" fontAlgn="base" latinLnBrk="0" hangingPunct="0">
                        <a:lnSpc>
                          <a:spcPct val="120000"/>
                        </a:lnSpc>
                        <a:spcBef>
                          <a:spcPct val="20000"/>
                        </a:spcBef>
                        <a:spcAft>
                          <a:spcPct val="0"/>
                        </a:spcAft>
                        <a:buClrTx/>
                        <a:buSzTx/>
                        <a:buFont typeface="Arial" pitchFamily="34" charset="0"/>
                        <a:buChar char="•"/>
                        <a:tabLst/>
                        <a:defRPr/>
                      </a:pPr>
                      <a:r>
                        <a:rPr kumimoji="0" lang="en-US" sz="1200" b="0" i="0" u="none" strike="noStrike" cap="none" normalizeH="0" baseline="0" dirty="0" smtClean="0">
                          <a:ln>
                            <a:noFill/>
                          </a:ln>
                          <a:solidFill>
                            <a:srgbClr val="000000"/>
                          </a:solidFill>
                          <a:effectLst/>
                          <a:latin typeface="Arial" pitchFamily="34" charset="0"/>
                        </a:rPr>
                        <a:t> </a:t>
                      </a:r>
                      <a:r>
                        <a:rPr kumimoji="0" lang="en-US" sz="1100" b="0" i="0" u="none" strike="noStrike" cap="none" normalizeH="0" baseline="0" dirty="0" smtClean="0">
                          <a:ln>
                            <a:noFill/>
                          </a:ln>
                          <a:solidFill>
                            <a:srgbClr val="000000"/>
                          </a:solidFill>
                          <a:effectLst/>
                          <a:latin typeface="Arial" pitchFamily="34" charset="0"/>
                        </a:rPr>
                        <a:t>User Profile appears </a:t>
                      </a:r>
                      <a:r>
                        <a:rPr kumimoji="0" lang="en-US" sz="1100" b="0" i="0" u="none" strike="noStrike" cap="none" normalizeH="0" baseline="0" dirty="0" smtClean="0">
                          <a:ln>
                            <a:noFill/>
                          </a:ln>
                          <a:solidFill>
                            <a:schemeClr val="tx1"/>
                          </a:solidFill>
                          <a:effectLst/>
                          <a:latin typeface="Arial" pitchFamily="34" charset="0"/>
                        </a:rPr>
                        <a:t>(Graphic  </a:t>
                      </a:r>
                      <a:r>
                        <a:rPr kumimoji="0" lang="en-US" sz="1100" b="0" i="0" u="none" strike="noStrike" cap="none" normalizeH="0" baseline="0" dirty="0" smtClean="0">
                          <a:ln>
                            <a:noFill/>
                          </a:ln>
                          <a:solidFill>
                            <a:schemeClr val="tx1"/>
                          </a:solidFill>
                          <a:effectLst/>
                          <a:latin typeface="+mn-lt"/>
                          <a:ea typeface="ＭＳ Ｐゴシック" pitchFamily="34" charset="-128"/>
                        </a:rPr>
                        <a:t>1.3.2.3</a:t>
                      </a:r>
                      <a:r>
                        <a:rPr kumimoji="0" lang="en-US" sz="1100" b="0" i="0" u="none" strike="noStrike" cap="none" normalizeH="0" baseline="0" dirty="0" smtClean="0">
                          <a:ln>
                            <a:noFill/>
                          </a:ln>
                          <a:solidFill>
                            <a:schemeClr val="tx1"/>
                          </a:solidFill>
                          <a:effectLst/>
                          <a:latin typeface="Arial" pitchFamily="34" charset="0"/>
                        </a:rPr>
                        <a:t>)</a:t>
                      </a:r>
                    </a:p>
                    <a:p>
                      <a:pPr marL="457200" marR="0" lvl="1" indent="0" algn="l" defTabSz="914400" rtl="0" eaLnBrk="0" fontAlgn="base" latinLnBrk="0" hangingPunct="0">
                        <a:lnSpc>
                          <a:spcPct val="120000"/>
                        </a:lnSpc>
                        <a:spcBef>
                          <a:spcPct val="20000"/>
                        </a:spcBef>
                        <a:spcAft>
                          <a:spcPct val="0"/>
                        </a:spcAft>
                        <a:buClrTx/>
                        <a:buSzTx/>
                        <a:buFont typeface="Arial" pitchFamily="34" charset="0"/>
                        <a:buChar char="•"/>
                        <a:tabLst/>
                        <a:defRPr/>
                      </a:pPr>
                      <a:r>
                        <a:rPr kumimoji="0" lang="en-US" sz="1100" b="1" i="0" u="none" strike="noStrike" cap="none" normalizeH="0" baseline="0" dirty="0" smtClean="0">
                          <a:ln>
                            <a:noFill/>
                          </a:ln>
                          <a:solidFill>
                            <a:srgbClr val="000000"/>
                          </a:solidFill>
                          <a:effectLst/>
                          <a:latin typeface="Arial" pitchFamily="34" charset="0"/>
                        </a:rPr>
                        <a:t> </a:t>
                      </a:r>
                      <a:r>
                        <a:rPr kumimoji="0" lang="en-US" sz="1100" b="0" i="0" u="none" strike="noStrike" cap="none" normalizeH="0" baseline="0" dirty="0" smtClean="0">
                          <a:ln>
                            <a:noFill/>
                          </a:ln>
                          <a:solidFill>
                            <a:srgbClr val="000000"/>
                          </a:solidFill>
                          <a:effectLst/>
                          <a:latin typeface="Arial" pitchFamily="34" charset="0"/>
                        </a:rPr>
                        <a:t>User Profile shows user  </a:t>
                      </a:r>
                      <a:r>
                        <a:rPr kumimoji="0" lang="en-US" sz="1100" b="0" i="0" u="none" strike="noStrike" cap="none" normalizeH="0" baseline="0" dirty="0" err="1" smtClean="0">
                          <a:ln>
                            <a:noFill/>
                          </a:ln>
                          <a:solidFill>
                            <a:srgbClr val="000000"/>
                          </a:solidFill>
                          <a:effectLst/>
                          <a:latin typeface="Arial" pitchFamily="34" charset="0"/>
                        </a:rPr>
                        <a:t>DoDAAC</a:t>
                      </a:r>
                      <a:r>
                        <a:rPr kumimoji="0" lang="en-US" sz="1100" b="0" i="0" u="none" strike="noStrike" cap="none" normalizeH="0" baseline="0" dirty="0" smtClean="0">
                          <a:ln>
                            <a:noFill/>
                          </a:ln>
                          <a:solidFill>
                            <a:srgbClr val="000000"/>
                          </a:solidFill>
                          <a:effectLst/>
                          <a:latin typeface="Arial" pitchFamily="34" charset="0"/>
                        </a:rPr>
                        <a:t>, </a:t>
                      </a:r>
                    </a:p>
                    <a:p>
                      <a:pPr marL="457200" marR="0" lvl="1" indent="0" algn="l" defTabSz="914400" rtl="0" eaLnBrk="0" fontAlgn="base" latinLnBrk="0" hangingPunct="0">
                        <a:lnSpc>
                          <a:spcPct val="120000"/>
                        </a:lnSpc>
                        <a:spcBef>
                          <a:spcPct val="20000"/>
                        </a:spcBef>
                        <a:spcAft>
                          <a:spcPct val="0"/>
                        </a:spcAft>
                        <a:buClrTx/>
                        <a:buSzTx/>
                        <a:buFont typeface="Arial" pitchFamily="34" charset="0"/>
                        <a:buNone/>
                        <a:tabLst/>
                        <a:defRPr/>
                      </a:pPr>
                      <a:r>
                        <a:rPr kumimoji="0" lang="en-US" sz="1100" b="0" i="0" u="none" strike="noStrike" cap="none" normalizeH="0" baseline="0" dirty="0" smtClean="0">
                          <a:ln>
                            <a:noFill/>
                          </a:ln>
                          <a:solidFill>
                            <a:srgbClr val="000000"/>
                          </a:solidFill>
                          <a:effectLst/>
                          <a:latin typeface="Arial" pitchFamily="34" charset="0"/>
                        </a:rPr>
                        <a:t>   and CAFU role</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27" name="TextBox 11"/>
          <p:cNvSpPr txBox="1">
            <a:spLocks noChangeArrowheads="1"/>
          </p:cNvSpPr>
          <p:nvPr/>
        </p:nvSpPr>
        <p:spPr bwMode="auto">
          <a:xfrm>
            <a:off x="5440363" y="5416550"/>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1.3.2.3: </a:t>
            </a:r>
            <a:r>
              <a:rPr lang="en-US" sz="800" dirty="0">
                <a:ea typeface="MS PGothic"/>
                <a:cs typeface="MS PGothic"/>
              </a:rPr>
              <a:t>CAFU 3.5 User Profile</a:t>
            </a:r>
          </a:p>
        </p:txBody>
      </p:sp>
      <p:sp>
        <p:nvSpPr>
          <p:cNvPr id="47128" name="Right Arrow 16"/>
          <p:cNvSpPr>
            <a:spLocks noChangeArrowheads="1"/>
          </p:cNvSpPr>
          <p:nvPr/>
        </p:nvSpPr>
        <p:spPr bwMode="auto">
          <a:xfrm>
            <a:off x="3541032" y="2305050"/>
            <a:ext cx="673100" cy="187325"/>
          </a:xfrm>
          <a:prstGeom prst="rightArrow">
            <a:avLst>
              <a:gd name="adj1" fmla="val 50000"/>
              <a:gd name="adj2" fmla="val 49906"/>
            </a:avLst>
          </a:prstGeom>
          <a:solidFill>
            <a:schemeClr val="accent1"/>
          </a:solidFill>
          <a:ln w="9525" algn="ctr">
            <a:solidFill>
              <a:schemeClr val="tx1"/>
            </a:solidFill>
            <a:round/>
            <a:headEnd/>
            <a:tailEnd/>
          </a:ln>
        </p:spPr>
        <p:txBody>
          <a:bodyPr/>
          <a:lstStyle/>
          <a:p>
            <a:pPr eaLnBrk="0" hangingPunct="0"/>
            <a:endParaRPr lang="en-US" sz="800">
              <a:latin typeface="MS Gothic"/>
            </a:endParaRPr>
          </a:p>
        </p:txBody>
      </p:sp>
      <p:sp>
        <p:nvSpPr>
          <p:cNvPr id="47129" name="Right Arrow 18"/>
          <p:cNvSpPr>
            <a:spLocks noChangeArrowheads="1"/>
          </p:cNvSpPr>
          <p:nvPr/>
        </p:nvSpPr>
        <p:spPr bwMode="auto">
          <a:xfrm>
            <a:off x="3561670" y="2560638"/>
            <a:ext cx="668337" cy="201612"/>
          </a:xfrm>
          <a:prstGeom prst="rightArrow">
            <a:avLst>
              <a:gd name="adj1" fmla="val 50000"/>
              <a:gd name="adj2" fmla="val 49969"/>
            </a:avLst>
          </a:prstGeom>
          <a:solidFill>
            <a:schemeClr val="accent1"/>
          </a:solidFill>
          <a:ln w="9525" algn="ctr">
            <a:solidFill>
              <a:schemeClr val="tx1"/>
            </a:solidFill>
            <a:round/>
            <a:headEnd/>
            <a:tailEnd/>
          </a:ln>
        </p:spPr>
        <p:txBody>
          <a:bodyPr/>
          <a:lstStyle/>
          <a:p>
            <a:pPr eaLnBrk="0" hangingPunct="0"/>
            <a:endParaRPr lang="en-US" sz="2400">
              <a:latin typeface="MS Gothic"/>
            </a:endParaRPr>
          </a:p>
        </p:txBody>
      </p:sp>
      <p:sp>
        <p:nvSpPr>
          <p:cNvPr id="47130" name="TextBox 20"/>
          <p:cNvSpPr txBox="1">
            <a:spLocks noChangeArrowheads="1"/>
          </p:cNvSpPr>
          <p:nvPr/>
        </p:nvSpPr>
        <p:spPr bwMode="auto">
          <a:xfrm>
            <a:off x="2933700" y="2320925"/>
            <a:ext cx="1317625" cy="184666"/>
          </a:xfrm>
          <a:prstGeom prst="rect">
            <a:avLst/>
          </a:prstGeom>
          <a:noFill/>
          <a:ln w="9525">
            <a:noFill/>
            <a:miter lim="800000"/>
            <a:headEnd/>
            <a:tailEnd/>
          </a:ln>
        </p:spPr>
        <p:txBody>
          <a:bodyPr wrap="square">
            <a:spAutoFit/>
          </a:bodyPr>
          <a:lstStyle/>
          <a:p>
            <a:r>
              <a:rPr lang="en-US" sz="600" dirty="0">
                <a:ea typeface="MS PGothic"/>
                <a:cs typeface="MS PGothic"/>
              </a:rPr>
              <a:t>   </a:t>
            </a:r>
            <a:r>
              <a:rPr lang="en-US" sz="600" dirty="0" smtClean="0">
                <a:ea typeface="MS PGothic"/>
                <a:cs typeface="MS PGothic"/>
              </a:rPr>
              <a:t>                              </a:t>
            </a:r>
            <a:r>
              <a:rPr lang="en-US" sz="600" b="1" dirty="0" smtClean="0">
                <a:ea typeface="MS PGothic"/>
                <a:cs typeface="MS PGothic"/>
              </a:rPr>
              <a:t>Title </a:t>
            </a:r>
            <a:r>
              <a:rPr lang="en-US" sz="600" b="1" dirty="0">
                <a:ea typeface="MS PGothic"/>
                <a:cs typeface="MS PGothic"/>
              </a:rPr>
              <a:t>Bar</a:t>
            </a:r>
          </a:p>
        </p:txBody>
      </p:sp>
      <p:sp>
        <p:nvSpPr>
          <p:cNvPr id="47131" name="TextBox 22"/>
          <p:cNvSpPr txBox="1">
            <a:spLocks noChangeArrowheads="1"/>
          </p:cNvSpPr>
          <p:nvPr/>
        </p:nvSpPr>
        <p:spPr bwMode="auto">
          <a:xfrm>
            <a:off x="3381375" y="2495550"/>
            <a:ext cx="847725" cy="276999"/>
          </a:xfrm>
          <a:prstGeom prst="rect">
            <a:avLst/>
          </a:prstGeom>
          <a:noFill/>
          <a:ln w="9525">
            <a:noFill/>
            <a:miter lim="800000"/>
            <a:headEnd/>
            <a:tailEnd/>
          </a:ln>
        </p:spPr>
        <p:txBody>
          <a:bodyPr wrap="square">
            <a:spAutoFit/>
          </a:bodyPr>
          <a:lstStyle/>
          <a:p>
            <a:r>
              <a:rPr lang="en-US" sz="600" b="1" dirty="0" smtClean="0">
                <a:ea typeface="MS PGothic"/>
                <a:cs typeface="MS PGothic"/>
              </a:rPr>
              <a:t>           </a:t>
            </a:r>
          </a:p>
          <a:p>
            <a:r>
              <a:rPr lang="en-US" sz="600" b="1" dirty="0" smtClean="0">
                <a:ea typeface="MS PGothic"/>
                <a:cs typeface="MS PGothic"/>
              </a:rPr>
              <a:t>         Menu </a:t>
            </a:r>
            <a:r>
              <a:rPr lang="en-US" sz="600" b="1" dirty="0">
                <a:ea typeface="MS PGothic"/>
                <a:cs typeface="MS PGothic"/>
              </a:rPr>
              <a:t>Bar</a:t>
            </a:r>
          </a:p>
        </p:txBody>
      </p:sp>
      <p:sp>
        <p:nvSpPr>
          <p:cNvPr id="17" name="Rectangle 16"/>
          <p:cNvSpPr/>
          <p:nvPr/>
        </p:nvSpPr>
        <p:spPr>
          <a:xfrm>
            <a:off x="489866" y="1580860"/>
            <a:ext cx="4572000" cy="313932"/>
          </a:xfrm>
          <a:prstGeom prst="rect">
            <a:avLst/>
          </a:prstGeom>
        </p:spPr>
        <p:txBody>
          <a:bodyPr>
            <a:spAutoFit/>
          </a:bodyPr>
          <a:lstStyle/>
          <a:p>
            <a:pPr lvl="0" eaLnBrk="0" hangingPunct="0">
              <a:lnSpc>
                <a:spcPct val="120000"/>
              </a:lnSpc>
              <a:spcBef>
                <a:spcPct val="20000"/>
              </a:spcBef>
              <a:defRPr/>
            </a:pPr>
            <a:r>
              <a:rPr lang="en-US" sz="1200" dirty="0" smtClean="0">
                <a:solidFill>
                  <a:srgbClr val="000000"/>
                </a:solidFill>
              </a:rPr>
              <a:t>The Header consist of the Title Bar and the Menu Bar.</a:t>
            </a:r>
          </a:p>
        </p:txBody>
      </p:sp>
      <p:pic>
        <p:nvPicPr>
          <p:cNvPr id="1028" name="Picture 4"/>
          <p:cNvPicPr>
            <a:picLocks noChangeAspect="1" noChangeArrowheads="1"/>
          </p:cNvPicPr>
          <p:nvPr/>
        </p:nvPicPr>
        <p:blipFill>
          <a:blip r:embed="rId4" cstate="print"/>
          <a:srcRect/>
          <a:stretch>
            <a:fillRect/>
          </a:stretch>
        </p:blipFill>
        <p:spPr bwMode="auto">
          <a:xfrm>
            <a:off x="4624388" y="4086225"/>
            <a:ext cx="3857625" cy="1181100"/>
          </a:xfrm>
          <a:prstGeom prst="rect">
            <a:avLst/>
          </a:prstGeom>
          <a:noFill/>
          <a:ln w="19050">
            <a:solidFill>
              <a:schemeClr val="tx1"/>
            </a:solidFill>
            <a:miter lim="800000"/>
            <a:headEnd/>
            <a:tailEnd/>
          </a:ln>
        </p:spPr>
      </p:pic>
      <p:grpSp>
        <p:nvGrpSpPr>
          <p:cNvPr id="29" name="Group 28"/>
          <p:cNvGrpSpPr/>
          <p:nvPr/>
        </p:nvGrpSpPr>
        <p:grpSpPr>
          <a:xfrm>
            <a:off x="4303032" y="1937659"/>
            <a:ext cx="4521200" cy="759279"/>
            <a:chOff x="4303032" y="1975759"/>
            <a:chExt cx="4521200" cy="759279"/>
          </a:xfrm>
        </p:grpSpPr>
        <p:pic>
          <p:nvPicPr>
            <p:cNvPr id="47112" name="Picture 4" descr="Lesson Three Header"/>
            <p:cNvPicPr>
              <a:picLocks noChangeAspect="1" noChangeArrowheads="1"/>
            </p:cNvPicPr>
            <p:nvPr/>
          </p:nvPicPr>
          <p:blipFill>
            <a:blip r:embed="rId5" cstate="print"/>
            <a:srcRect/>
            <a:stretch>
              <a:fillRect/>
            </a:stretch>
          </p:blipFill>
          <p:spPr bwMode="auto">
            <a:xfrm>
              <a:off x="4303032" y="1975759"/>
              <a:ext cx="4521200" cy="759279"/>
            </a:xfrm>
            <a:prstGeom prst="rect">
              <a:avLst/>
            </a:prstGeom>
            <a:noFill/>
            <a:ln w="19050">
              <a:solidFill>
                <a:schemeClr val="accent4"/>
              </a:solidFill>
              <a:miter lim="800000"/>
              <a:headEnd/>
              <a:tailEnd/>
            </a:ln>
          </p:spPr>
        </p:pic>
        <p:sp>
          <p:nvSpPr>
            <p:cNvPr id="26" name="Rectangle 25"/>
            <p:cNvSpPr/>
            <p:nvPr/>
          </p:nvSpPr>
          <p:spPr bwMode="auto">
            <a:xfrm>
              <a:off x="4314825" y="2428875"/>
              <a:ext cx="971550" cy="16192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S Gothic" pitchFamily="49" charset="-128"/>
              </a:endParaRPr>
            </a:p>
          </p:txBody>
        </p:sp>
        <p:pic>
          <p:nvPicPr>
            <p:cNvPr id="1027" name="Picture 3"/>
            <p:cNvPicPr>
              <a:picLocks noChangeAspect="1" noChangeArrowheads="1"/>
            </p:cNvPicPr>
            <p:nvPr/>
          </p:nvPicPr>
          <p:blipFill>
            <a:blip r:embed="rId6" cstate="print"/>
            <a:srcRect/>
            <a:stretch>
              <a:fillRect/>
            </a:stretch>
          </p:blipFill>
          <p:spPr bwMode="auto">
            <a:xfrm>
              <a:off x="4319588" y="2424113"/>
              <a:ext cx="942975" cy="1238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r>
              <a:rPr lang="en-US" smtClean="0"/>
              <a:t>Topic Three – Content Area</a:t>
            </a:r>
          </a:p>
        </p:txBody>
      </p:sp>
      <p:sp>
        <p:nvSpPr>
          <p:cNvPr id="48131" name="Text Box 24"/>
          <p:cNvSpPr txBox="1">
            <a:spLocks noChangeArrowheads="1"/>
          </p:cNvSpPr>
          <p:nvPr/>
        </p:nvSpPr>
        <p:spPr bwMode="auto">
          <a:xfrm>
            <a:off x="133350" y="1219200"/>
            <a:ext cx="3328988" cy="338138"/>
          </a:xfrm>
          <a:prstGeom prst="rect">
            <a:avLst/>
          </a:prstGeom>
          <a:noFill/>
          <a:ln w="9525">
            <a:noFill/>
            <a:miter lim="800000"/>
            <a:headEnd/>
            <a:tailEnd/>
          </a:ln>
        </p:spPr>
        <p:txBody>
          <a:bodyPr>
            <a:spAutoFit/>
          </a:bodyPr>
          <a:lstStyle/>
          <a:p>
            <a:pPr>
              <a:spcBef>
                <a:spcPct val="50000"/>
              </a:spcBef>
            </a:pPr>
            <a:r>
              <a:rPr lang="en-US" sz="1600" b="1"/>
              <a:t>Content Area</a:t>
            </a:r>
          </a:p>
        </p:txBody>
      </p:sp>
      <p:sp>
        <p:nvSpPr>
          <p:cNvPr id="48132" name="Slide Number Placeholder 12"/>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781B8D29-D805-4E42-9A4C-A0DE4741DBDF}" type="slidenum">
              <a:rPr lang="en-US" sz="800">
                <a:solidFill>
                  <a:schemeClr val="bg1"/>
                </a:solidFill>
              </a:rPr>
              <a:pPr algn="r"/>
              <a:t>34</a:t>
            </a:fld>
            <a:endParaRPr lang="en-US" sz="800">
              <a:solidFill>
                <a:schemeClr val="bg1"/>
              </a:solidFill>
            </a:endParaRPr>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48134" name="TextBox 10"/>
          <p:cNvSpPr txBox="1">
            <a:spLocks noChangeArrowheads="1"/>
          </p:cNvSpPr>
          <p:nvPr/>
        </p:nvSpPr>
        <p:spPr bwMode="auto">
          <a:xfrm>
            <a:off x="254000" y="1636713"/>
            <a:ext cx="3520558" cy="3600986"/>
          </a:xfrm>
          <a:prstGeom prst="rect">
            <a:avLst/>
          </a:prstGeom>
          <a:noFill/>
          <a:ln w="9525">
            <a:noFill/>
            <a:miter lim="800000"/>
            <a:headEnd/>
            <a:tailEnd/>
          </a:ln>
        </p:spPr>
        <p:txBody>
          <a:bodyPr wrap="square">
            <a:spAutoFit/>
          </a:bodyPr>
          <a:lstStyle/>
          <a:p>
            <a:r>
              <a:rPr lang="en-US" sz="1200" b="1" dirty="0">
                <a:solidFill>
                  <a:srgbClr val="000000"/>
                </a:solidFill>
              </a:rPr>
              <a:t>Title and Description</a:t>
            </a:r>
          </a:p>
          <a:p>
            <a:endParaRPr lang="en-US" sz="1200" b="1" dirty="0">
              <a:solidFill>
                <a:srgbClr val="000000"/>
              </a:solidFill>
            </a:endParaRPr>
          </a:p>
          <a:p>
            <a:r>
              <a:rPr lang="en-US" sz="1200" dirty="0"/>
              <a:t>This section displays the title and description of the page. It also provides the purpose of the page and the actions that the user can perform. </a:t>
            </a:r>
          </a:p>
          <a:p>
            <a:endParaRPr lang="en-US" sz="1200" dirty="0"/>
          </a:p>
          <a:p>
            <a:r>
              <a:rPr lang="en-US" sz="1200" b="1" dirty="0"/>
              <a:t>Data Table</a:t>
            </a:r>
          </a:p>
          <a:p>
            <a:endParaRPr lang="en-US" sz="1200" b="1" dirty="0"/>
          </a:p>
          <a:p>
            <a:r>
              <a:rPr lang="en-US" sz="1200" dirty="0"/>
              <a:t>This section displays a table of records related to the page. It also provides actions that can be performed on the table, such as refresh and search. Data Table is only used on pages that need to display records (Graphic </a:t>
            </a:r>
            <a:r>
              <a:rPr lang="en-US" sz="1200" dirty="0" smtClean="0"/>
              <a:t>1.3.3.1).</a:t>
            </a:r>
            <a:endParaRPr lang="en-US" sz="1200" b="1" dirty="0"/>
          </a:p>
          <a:p>
            <a:endParaRPr lang="en-US" sz="1200" b="1" dirty="0"/>
          </a:p>
          <a:p>
            <a:endParaRPr lang="en-US" sz="1200" b="1" dirty="0"/>
          </a:p>
          <a:p>
            <a:endParaRPr lang="en-US" sz="1200" dirty="0"/>
          </a:p>
          <a:p>
            <a:endParaRPr lang="en-US" sz="1200" dirty="0"/>
          </a:p>
          <a:p>
            <a:endParaRPr lang="en-US" sz="1200" dirty="0"/>
          </a:p>
          <a:p>
            <a:endParaRPr lang="en-US" sz="1200" dirty="0"/>
          </a:p>
        </p:txBody>
      </p:sp>
      <p:sp>
        <p:nvSpPr>
          <p:cNvPr id="48135" name="TextBox 14"/>
          <p:cNvSpPr txBox="1">
            <a:spLocks noChangeArrowheads="1"/>
          </p:cNvSpPr>
          <p:nvPr/>
        </p:nvSpPr>
        <p:spPr bwMode="auto">
          <a:xfrm>
            <a:off x="4205288" y="5113338"/>
            <a:ext cx="4557712"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1.3.3.1: </a:t>
            </a:r>
            <a:r>
              <a:rPr lang="en-US" sz="800" dirty="0">
                <a:ea typeface="MS PGothic"/>
                <a:cs typeface="MS PGothic"/>
              </a:rPr>
              <a:t>Title and Description Table</a:t>
            </a:r>
          </a:p>
        </p:txBody>
      </p:sp>
      <p:graphicFrame>
        <p:nvGraphicFramePr>
          <p:cNvPr id="25" name="Group 28"/>
          <p:cNvGraphicFramePr>
            <a:graphicFrameLocks noGrp="1"/>
          </p:cNvGraphicFramePr>
          <p:nvPr/>
        </p:nvGraphicFramePr>
        <p:xfrm>
          <a:off x="168275" y="4881563"/>
          <a:ext cx="3657599" cy="1005840"/>
        </p:xfrm>
        <a:graphic>
          <a:graphicData uri="http://schemas.openxmlformats.org/drawingml/2006/table">
            <a:tbl>
              <a:tblPr/>
              <a:tblGrid>
                <a:gridCol w="380918"/>
                <a:gridCol w="3276681"/>
              </a:tblGrid>
              <a:tr h="267174">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Content Area Title and Description (Graphic  </a:t>
                      </a:r>
                      <a:r>
                        <a:rPr kumimoji="0" lang="en-US" sz="1000" b="0" i="0" u="none" strike="noStrike" cap="none" normalizeH="0" baseline="0" dirty="0" smtClean="0">
                          <a:ln>
                            <a:noFill/>
                          </a:ln>
                          <a:solidFill>
                            <a:schemeClr val="tx1"/>
                          </a:solidFill>
                          <a:effectLst/>
                          <a:latin typeface="+mn-lt"/>
                          <a:ea typeface="ＭＳ Ｐゴシック" pitchFamily="34" charset="-128"/>
                        </a:rPr>
                        <a:t>1.3.3.1</a:t>
                      </a:r>
                      <a:r>
                        <a:rPr kumimoji="0" lang="en-US" sz="1000" b="1" i="0" u="none" strike="noStrike" cap="none" normalizeH="0" baseline="0" dirty="0" smtClean="0">
                          <a:ln>
                            <a:noFill/>
                          </a:ln>
                          <a:solidFill>
                            <a:schemeClr val="tx1"/>
                          </a:solidFill>
                          <a:effectLst/>
                          <a:latin typeface="+mn-lt"/>
                        </a:rPr>
                        <a:t>)</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My Work  </a:t>
                      </a:r>
                      <a:r>
                        <a:rPr kumimoji="0" lang="en-US" sz="1200" b="0" i="0" u="none" strike="noStrike" cap="none" normalizeH="0" baseline="0" dirty="0" smtClean="0">
                          <a:ln>
                            <a:noFill/>
                          </a:ln>
                          <a:solidFill>
                            <a:srgbClr val="000000"/>
                          </a:solidFill>
                          <a:effectLst/>
                          <a:latin typeface="Arial" pitchFamily="34" charset="0"/>
                        </a:rPr>
                        <a:t>link in the Menu Bar.</a:t>
                      </a:r>
                    </a:p>
                    <a:p>
                      <a:pPr marL="457200" marR="0" lvl="1" indent="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rPr>
                        <a:t> </a:t>
                      </a:r>
                      <a:r>
                        <a:rPr kumimoji="0" lang="en-US" sz="1100" b="0" i="0" u="none" strike="noStrike" cap="none" normalizeH="0" baseline="0" dirty="0" smtClean="0">
                          <a:ln>
                            <a:noFill/>
                          </a:ln>
                          <a:solidFill>
                            <a:srgbClr val="000000"/>
                          </a:solidFill>
                          <a:effectLst/>
                          <a:latin typeface="Arial" pitchFamily="34" charset="0"/>
                        </a:rPr>
                        <a:t>The My Work Page opens (Highlighted    </a:t>
                      </a:r>
                    </a:p>
                    <a:p>
                      <a:pPr marL="457200" marR="0" lvl="1"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100" b="0" i="0" u="none" strike="noStrike" cap="none" normalizeH="0" baseline="0" dirty="0" smtClean="0">
                          <a:ln>
                            <a:noFill/>
                          </a:ln>
                          <a:solidFill>
                            <a:srgbClr val="000000"/>
                          </a:solidFill>
                          <a:effectLst/>
                          <a:latin typeface="Arial" pitchFamily="34" charset="0"/>
                        </a:rPr>
                        <a:t>    in yellow)</a:t>
                      </a:r>
                      <a:endParaRPr kumimoji="0" lang="en-US" sz="1100" b="0" i="1"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148" name="TextBox 27"/>
          <p:cNvSpPr txBox="1">
            <a:spLocks noChangeArrowheads="1"/>
          </p:cNvSpPr>
          <p:nvPr/>
        </p:nvSpPr>
        <p:spPr bwMode="auto">
          <a:xfrm>
            <a:off x="5542736" y="5428904"/>
            <a:ext cx="3203713" cy="861774"/>
          </a:xfrm>
          <a:prstGeom prst="rect">
            <a:avLst/>
          </a:prstGeom>
          <a:noFill/>
          <a:ln w="9525">
            <a:noFill/>
            <a:miter lim="800000"/>
            <a:headEnd/>
            <a:tailEnd/>
          </a:ln>
        </p:spPr>
        <p:txBody>
          <a:bodyPr wrap="square">
            <a:spAutoFit/>
          </a:bodyPr>
          <a:lstStyle/>
          <a:p>
            <a:r>
              <a:rPr lang="en-US" sz="1000" dirty="0">
                <a:solidFill>
                  <a:srgbClr val="FF0000"/>
                </a:solidFill>
                <a:ea typeface="MS PGothic"/>
                <a:cs typeface="MS PGothic"/>
              </a:rPr>
              <a:t>Record </a:t>
            </a:r>
            <a:r>
              <a:rPr lang="en-US" sz="1000" dirty="0" err="1">
                <a:solidFill>
                  <a:srgbClr val="FF0000"/>
                </a:solidFill>
                <a:ea typeface="MS PGothic"/>
                <a:cs typeface="MS PGothic"/>
              </a:rPr>
              <a:t>Scroller</a:t>
            </a:r>
            <a:r>
              <a:rPr lang="en-US" sz="1000" dirty="0">
                <a:solidFill>
                  <a:srgbClr val="FF0000"/>
                </a:solidFill>
                <a:ea typeface="MS PGothic"/>
                <a:cs typeface="MS PGothic"/>
              </a:rPr>
              <a:t> - </a:t>
            </a:r>
            <a:r>
              <a:rPr lang="en-US" sz="1000" dirty="0"/>
              <a:t>The record </a:t>
            </a:r>
            <a:r>
              <a:rPr lang="en-US" sz="1000" dirty="0" err="1"/>
              <a:t>scroller</a:t>
            </a:r>
            <a:r>
              <a:rPr lang="en-US" sz="1000" dirty="0"/>
              <a:t> displays the number of records in the current view and allows the user to scroll through the pages of records. The record </a:t>
            </a:r>
            <a:r>
              <a:rPr lang="en-US" sz="1000" dirty="0" err="1"/>
              <a:t>scroller</a:t>
            </a:r>
            <a:r>
              <a:rPr lang="en-US" sz="1000" dirty="0"/>
              <a:t> is only used in conjunction with a Data Table; it is omitted if there are no records. </a:t>
            </a:r>
            <a:endParaRPr lang="en-US" sz="1000" dirty="0">
              <a:solidFill>
                <a:srgbClr val="FF0000"/>
              </a:solidFill>
              <a:ea typeface="MS PGothic"/>
              <a:cs typeface="MS PGothic"/>
            </a:endParaRPr>
          </a:p>
        </p:txBody>
      </p:sp>
      <p:sp>
        <p:nvSpPr>
          <p:cNvPr id="48150" name="Rectangle 12"/>
          <p:cNvSpPr>
            <a:spLocks noChangeArrowheads="1"/>
          </p:cNvSpPr>
          <p:nvPr/>
        </p:nvSpPr>
        <p:spPr bwMode="auto">
          <a:xfrm>
            <a:off x="3951288" y="1174750"/>
            <a:ext cx="4822825" cy="977900"/>
          </a:xfrm>
          <a:prstGeom prst="rect">
            <a:avLst/>
          </a:prstGeom>
          <a:noFill/>
          <a:ln w="9525">
            <a:noFill/>
            <a:miter lim="800000"/>
            <a:headEnd/>
            <a:tailEnd/>
          </a:ln>
        </p:spPr>
        <p:txBody>
          <a:bodyPr>
            <a:spAutoFit/>
          </a:bodyPr>
          <a:lstStyle/>
          <a:p>
            <a:pPr eaLnBrk="0" hangingPunct="0">
              <a:lnSpc>
                <a:spcPct val="120000"/>
              </a:lnSpc>
              <a:spcBef>
                <a:spcPct val="20000"/>
              </a:spcBef>
            </a:pPr>
            <a:r>
              <a:rPr lang="en-US" sz="1200" dirty="0">
                <a:solidFill>
                  <a:srgbClr val="000000"/>
                </a:solidFill>
              </a:rPr>
              <a:t>This page lists audit reports that are  waiting for an action from you.  The last audit updated is shown first.  If you find an audit that does not belong in your work, you may transfer the audit from the CAFU Audit Follow-Up screen by clicking on the Audit Report Number.</a:t>
            </a:r>
          </a:p>
        </p:txBody>
      </p:sp>
      <p:grpSp>
        <p:nvGrpSpPr>
          <p:cNvPr id="16" name="Group 15"/>
          <p:cNvGrpSpPr/>
          <p:nvPr/>
        </p:nvGrpSpPr>
        <p:grpSpPr>
          <a:xfrm>
            <a:off x="4025900" y="2301875"/>
            <a:ext cx="5000625" cy="3224282"/>
            <a:chOff x="4025900" y="2301875"/>
            <a:chExt cx="5000625" cy="3224282"/>
          </a:xfrm>
        </p:grpSpPr>
        <p:grpSp>
          <p:nvGrpSpPr>
            <p:cNvPr id="14" name="Group 13"/>
            <p:cNvGrpSpPr/>
            <p:nvPr/>
          </p:nvGrpSpPr>
          <p:grpSpPr>
            <a:xfrm>
              <a:off x="4025900" y="2301875"/>
              <a:ext cx="5000625" cy="3224282"/>
              <a:chOff x="4025900" y="2301875"/>
              <a:chExt cx="5000625" cy="3224282"/>
            </a:xfrm>
          </p:grpSpPr>
          <p:pic>
            <p:nvPicPr>
              <p:cNvPr id="48146" name="Picture 13" descr="PPTEE9.png"/>
              <p:cNvPicPr>
                <a:picLocks noChangeAspect="1"/>
              </p:cNvPicPr>
              <p:nvPr/>
            </p:nvPicPr>
            <p:blipFill>
              <a:blip r:embed="rId4" cstate="print"/>
              <a:srcRect/>
              <a:stretch>
                <a:fillRect/>
              </a:stretch>
            </p:blipFill>
            <p:spPr bwMode="auto">
              <a:xfrm>
                <a:off x="4025900" y="2301875"/>
                <a:ext cx="5000625" cy="2762250"/>
              </a:xfrm>
              <a:prstGeom prst="rect">
                <a:avLst/>
              </a:prstGeom>
              <a:noFill/>
              <a:ln w="19050">
                <a:solidFill>
                  <a:schemeClr val="accent4"/>
                </a:solidFill>
                <a:miter lim="800000"/>
                <a:headEnd/>
                <a:tailEnd/>
              </a:ln>
            </p:spPr>
          </p:pic>
          <p:sp>
            <p:nvSpPr>
              <p:cNvPr id="48147" name="Rectangle 17"/>
              <p:cNvSpPr>
                <a:spLocks noChangeArrowheads="1"/>
              </p:cNvSpPr>
              <p:nvPr/>
            </p:nvSpPr>
            <p:spPr bwMode="auto">
              <a:xfrm>
                <a:off x="4381500" y="2684942"/>
                <a:ext cx="485775" cy="104775"/>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cxnSp>
            <p:nvCxnSpPr>
              <p:cNvPr id="48149" name="Straight Arrow Connector 16"/>
              <p:cNvCxnSpPr>
                <a:cxnSpLocks noChangeShapeType="1"/>
              </p:cNvCxnSpPr>
              <p:nvPr/>
            </p:nvCxnSpPr>
            <p:spPr bwMode="auto">
              <a:xfrm rot="16200000" flipV="1">
                <a:off x="6757506" y="4875697"/>
                <a:ext cx="682693" cy="618227"/>
              </a:xfrm>
              <a:prstGeom prst="straightConnector1">
                <a:avLst/>
              </a:prstGeom>
              <a:noFill/>
              <a:ln w="19050" algn="ctr">
                <a:solidFill>
                  <a:srgbClr val="FF0000"/>
                </a:solidFill>
                <a:round/>
                <a:headEnd/>
                <a:tailEnd type="arrow" w="med" len="med"/>
              </a:ln>
            </p:spPr>
          </p:cxnSp>
        </p:grpSp>
        <p:pic>
          <p:nvPicPr>
            <p:cNvPr id="2050" name="Picture 2"/>
            <p:cNvPicPr>
              <a:picLocks noChangeAspect="1" noChangeArrowheads="1"/>
            </p:cNvPicPr>
            <p:nvPr/>
          </p:nvPicPr>
          <p:blipFill>
            <a:blip r:embed="rId5" cstate="print"/>
            <a:srcRect/>
            <a:stretch>
              <a:fillRect/>
            </a:stretch>
          </p:blipFill>
          <p:spPr bwMode="auto">
            <a:xfrm>
              <a:off x="4057650" y="2560927"/>
              <a:ext cx="857250" cy="10131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idx="4294967295"/>
          </p:nvPr>
        </p:nvSpPr>
        <p:spPr>
          <a:xfrm>
            <a:off x="1755775" y="282575"/>
            <a:ext cx="7388225" cy="717550"/>
          </a:xfrm>
        </p:spPr>
        <p:txBody>
          <a:bodyPr/>
          <a:lstStyle/>
          <a:p>
            <a:r>
              <a:rPr lang="en-US" smtClean="0"/>
              <a:t>Topic Three – Content Area </a:t>
            </a:r>
          </a:p>
        </p:txBody>
      </p:sp>
      <p:sp>
        <p:nvSpPr>
          <p:cNvPr id="49156"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F8B65355-8FA7-486A-A257-BA7083DD3917}" type="slidenum">
              <a:rPr lang="en-US" sz="800">
                <a:solidFill>
                  <a:schemeClr val="bg1"/>
                </a:solidFill>
              </a:rPr>
              <a:pPr algn="r"/>
              <a:t>35</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49159" name="Text Box 18"/>
          <p:cNvSpPr txBox="1">
            <a:spLocks noChangeArrowheads="1"/>
          </p:cNvSpPr>
          <p:nvPr/>
        </p:nvSpPr>
        <p:spPr bwMode="auto">
          <a:xfrm>
            <a:off x="149088" y="1358767"/>
            <a:ext cx="3886200" cy="2154238"/>
          </a:xfrm>
          <a:prstGeom prst="rect">
            <a:avLst/>
          </a:prstGeom>
          <a:noFill/>
          <a:ln w="9525">
            <a:noFill/>
            <a:miter lim="800000"/>
            <a:headEnd/>
            <a:tailEnd/>
          </a:ln>
        </p:spPr>
        <p:txBody>
          <a:bodyPr>
            <a:spAutoFit/>
          </a:bodyPr>
          <a:lstStyle/>
          <a:p>
            <a:r>
              <a:rPr lang="en-US" sz="1600" b="1" dirty="0"/>
              <a:t>Dynamic Sorting by Column Header  </a:t>
            </a:r>
          </a:p>
          <a:p>
            <a:endParaRPr lang="en-US" sz="1200" b="1" dirty="0"/>
          </a:p>
          <a:p>
            <a:r>
              <a:rPr lang="en-US" sz="1200" dirty="0"/>
              <a:t>This feature allows users to arrange the records in</a:t>
            </a:r>
          </a:p>
          <a:p>
            <a:r>
              <a:rPr lang="en-US" sz="1200" dirty="0"/>
              <a:t>any  </a:t>
            </a:r>
            <a:r>
              <a:rPr lang="en-US" sz="1200" dirty="0" smtClean="0"/>
              <a:t>preferred order.</a:t>
            </a:r>
            <a:endParaRPr lang="en-US" sz="1200" dirty="0"/>
          </a:p>
          <a:p>
            <a:endParaRPr lang="en-US" sz="1200" dirty="0"/>
          </a:p>
          <a:p>
            <a:r>
              <a:rPr lang="en-US" sz="1200" dirty="0"/>
              <a:t> </a:t>
            </a:r>
          </a:p>
          <a:p>
            <a:endParaRPr lang="en-US" sz="1200" b="1" dirty="0"/>
          </a:p>
          <a:p>
            <a:r>
              <a:rPr lang="en-US" sz="1000" dirty="0"/>
              <a:t> </a:t>
            </a:r>
          </a:p>
          <a:p>
            <a:endParaRPr lang="en-US" sz="1200" dirty="0">
              <a:solidFill>
                <a:srgbClr val="000000"/>
              </a:solidFill>
            </a:endParaRPr>
          </a:p>
          <a:p>
            <a:endParaRPr lang="en-US" sz="1200" dirty="0">
              <a:solidFill>
                <a:srgbClr val="000000"/>
              </a:solidFill>
            </a:endParaRPr>
          </a:p>
          <a:p>
            <a:endParaRPr lang="en-US" sz="1200" dirty="0">
              <a:solidFill>
                <a:srgbClr val="000000"/>
              </a:solidFill>
            </a:endParaRPr>
          </a:p>
        </p:txBody>
      </p:sp>
      <p:graphicFrame>
        <p:nvGraphicFramePr>
          <p:cNvPr id="14" name="Group 28"/>
          <p:cNvGraphicFramePr>
            <a:graphicFrameLocks noGrp="1"/>
          </p:cNvGraphicFramePr>
          <p:nvPr/>
        </p:nvGraphicFramePr>
        <p:xfrm>
          <a:off x="206375" y="2710072"/>
          <a:ext cx="3657599" cy="2322386"/>
        </p:xfrm>
        <a:graphic>
          <a:graphicData uri="http://schemas.openxmlformats.org/drawingml/2006/table">
            <a:tbl>
              <a:tblPr/>
              <a:tblGrid>
                <a:gridCol w="380918"/>
                <a:gridCol w="3276681"/>
              </a:tblGrid>
              <a:tr h="267174">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Sorting by Column Header (Graphic  </a:t>
                      </a:r>
                      <a:r>
                        <a:rPr kumimoji="0" lang="en-US" sz="1000" b="0" i="0" u="none" strike="noStrike" cap="none" normalizeH="0" baseline="0" dirty="0" smtClean="0">
                          <a:ln>
                            <a:noFill/>
                          </a:ln>
                          <a:solidFill>
                            <a:schemeClr val="tx1"/>
                          </a:solidFill>
                          <a:effectLst/>
                          <a:latin typeface="+mn-lt"/>
                          <a:ea typeface="ＭＳ Ｐゴシック" pitchFamily="34" charset="-128"/>
                        </a:rPr>
                        <a:t>1.3.3.2</a:t>
                      </a:r>
                      <a:r>
                        <a:rPr kumimoji="0" lang="en-US" sz="1000" b="1" i="0" u="none" strike="noStrike" cap="none" normalizeH="0" baseline="0" dirty="0" smtClean="0">
                          <a:ln>
                            <a:noFill/>
                          </a:ln>
                          <a:solidFill>
                            <a:schemeClr val="tx1"/>
                          </a:solidFill>
                          <a:effectLst/>
                          <a:latin typeface="Arial" pitchFamily="34" charset="0"/>
                        </a:rPr>
                        <a:t>)</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on the </a:t>
                      </a:r>
                      <a:r>
                        <a:rPr kumimoji="0" lang="en-US" sz="1200" b="1" i="0" u="none" strike="noStrike" cap="none" normalizeH="0" baseline="0" dirty="0" smtClean="0">
                          <a:ln>
                            <a:noFill/>
                          </a:ln>
                          <a:solidFill>
                            <a:srgbClr val="000000"/>
                          </a:solidFill>
                          <a:effectLst/>
                          <a:latin typeface="Arial" pitchFamily="34" charset="0"/>
                        </a:rPr>
                        <a:t>Report Number </a:t>
                      </a:r>
                      <a:r>
                        <a:rPr kumimoji="0" lang="en-US" sz="1200" b="0" i="0" u="none" strike="noStrike" cap="none" normalizeH="0" baseline="0" dirty="0" smtClean="0">
                          <a:ln>
                            <a:noFill/>
                          </a:ln>
                          <a:solidFill>
                            <a:srgbClr val="000000"/>
                          </a:solidFill>
                          <a:effectLst/>
                          <a:latin typeface="Arial" pitchFamily="34" charset="0"/>
                        </a:rPr>
                        <a:t>header</a:t>
                      </a:r>
                      <a:r>
                        <a:rPr kumimoji="0" lang="en-US" sz="1200" b="1" i="0" u="none" strike="noStrike" cap="none" normalizeH="0" baseline="0" dirty="0" smtClean="0">
                          <a:ln>
                            <a:noFill/>
                          </a:ln>
                          <a:solidFill>
                            <a:srgbClr val="000000"/>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4675" marR="0" lvl="1" indent="-117475"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100" b="0" i="0" u="none" strike="noStrike" cap="none" normalizeH="0" baseline="0" dirty="0" smtClean="0">
                          <a:ln>
                            <a:noFill/>
                          </a:ln>
                          <a:solidFill>
                            <a:srgbClr val="000000"/>
                          </a:solidFill>
                          <a:effectLst/>
                          <a:latin typeface="Arial" pitchFamily="34" charset="0"/>
                        </a:rPr>
                        <a:t>The Report Number field will sort ascending or descending</a:t>
                      </a:r>
                    </a:p>
                    <a:p>
                      <a:pPr marL="0" marR="0" lvl="0" indent="0" algn="l" defTabSz="914400" rtl="0" eaLnBrk="0" fontAlgn="base" latinLnBrk="0" hangingPunct="0">
                        <a:lnSpc>
                          <a:spcPct val="120000"/>
                        </a:lnSpc>
                        <a:spcBef>
                          <a:spcPct val="200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3.</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on the </a:t>
                      </a:r>
                      <a:r>
                        <a:rPr kumimoji="0" lang="en-US" sz="1200" b="1" i="0" u="none" strike="noStrike" cap="none" normalizeH="0" baseline="0" dirty="0" smtClean="0">
                          <a:ln>
                            <a:noFill/>
                          </a:ln>
                          <a:solidFill>
                            <a:srgbClr val="000000"/>
                          </a:solidFill>
                          <a:effectLst/>
                          <a:latin typeface="Arial" pitchFamily="34" charset="0"/>
                        </a:rPr>
                        <a:t>Contractor Name </a:t>
                      </a:r>
                      <a:r>
                        <a:rPr kumimoji="0" lang="en-US" sz="1200" b="0" i="0" u="none" strike="noStrike" cap="none" normalizeH="0" baseline="0" dirty="0" smtClean="0">
                          <a:ln>
                            <a:noFill/>
                          </a:ln>
                          <a:solidFill>
                            <a:srgbClr val="000000"/>
                          </a:solidFill>
                          <a:effectLst/>
                          <a:latin typeface="Arial" pitchFamily="34" charset="0"/>
                        </a:rPr>
                        <a:t>heading.</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4675" marR="0" lvl="0" indent="-117475"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100" b="0" i="0" u="none" strike="noStrike" cap="none" normalizeH="0" baseline="0" dirty="0" smtClean="0">
                          <a:ln>
                            <a:noFill/>
                          </a:ln>
                          <a:solidFill>
                            <a:srgbClr val="000000"/>
                          </a:solidFill>
                          <a:effectLst/>
                          <a:latin typeface="Arial" pitchFamily="34" charset="0"/>
                        </a:rPr>
                        <a:t>The result will be records sorted by </a:t>
                      </a:r>
                    </a:p>
                    <a:p>
                      <a:pPr marL="457200" marR="0" lvl="1"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100" b="0" i="0" u="none" strike="noStrike" cap="none" normalizeH="0" baseline="0" dirty="0" smtClean="0">
                          <a:ln>
                            <a:noFill/>
                          </a:ln>
                          <a:solidFill>
                            <a:srgbClr val="000000"/>
                          </a:solidFill>
                          <a:effectLst/>
                          <a:latin typeface="Arial" pitchFamily="34" charset="0"/>
                        </a:rPr>
                        <a:t>   Reportable first, then Contractor Name </a:t>
                      </a:r>
                    </a:p>
                    <a:p>
                      <a:pPr marL="457200" marR="0" lvl="1"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100" b="0" i="0" u="none" strike="noStrike" cap="none" normalizeH="0" baseline="0" dirty="0" smtClean="0">
                          <a:ln>
                            <a:noFill/>
                          </a:ln>
                          <a:solidFill>
                            <a:srgbClr val="000000"/>
                          </a:solidFill>
                          <a:effectLst/>
                          <a:latin typeface="Arial" pitchFamily="34" charset="0"/>
                        </a:rPr>
                        <a:t>   second</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82" name="TextBox 15"/>
          <p:cNvSpPr txBox="1">
            <a:spLocks noChangeArrowheads="1"/>
          </p:cNvSpPr>
          <p:nvPr/>
        </p:nvSpPr>
        <p:spPr bwMode="auto">
          <a:xfrm>
            <a:off x="4815575" y="4208707"/>
            <a:ext cx="2752725" cy="215900"/>
          </a:xfrm>
          <a:prstGeom prst="rect">
            <a:avLst/>
          </a:prstGeom>
          <a:noFill/>
          <a:ln w="9525">
            <a:noFill/>
            <a:miter lim="800000"/>
            <a:headEnd/>
            <a:tailEnd/>
          </a:ln>
        </p:spPr>
        <p:txBody>
          <a:bodyPr>
            <a:spAutoFit/>
          </a:bodyPr>
          <a:lstStyle/>
          <a:p>
            <a:r>
              <a:rPr lang="en-US" sz="800" dirty="0" smtClean="0">
                <a:ea typeface="MS PGothic"/>
                <a:cs typeface="MS PGothic"/>
              </a:rPr>
              <a:t>1.3.3.2: </a:t>
            </a:r>
            <a:r>
              <a:rPr lang="en-US" sz="800" dirty="0">
                <a:ea typeface="MS PGothic"/>
                <a:cs typeface="MS PGothic"/>
              </a:rPr>
              <a:t>Sorting by Column Header</a:t>
            </a:r>
          </a:p>
        </p:txBody>
      </p:sp>
      <p:grpSp>
        <p:nvGrpSpPr>
          <p:cNvPr id="17" name="Group 16"/>
          <p:cNvGrpSpPr/>
          <p:nvPr/>
        </p:nvGrpSpPr>
        <p:grpSpPr>
          <a:xfrm>
            <a:off x="4118429" y="3070679"/>
            <a:ext cx="4791075" cy="1076325"/>
            <a:chOff x="4118429" y="3070679"/>
            <a:chExt cx="4791075" cy="1076325"/>
          </a:xfrm>
        </p:grpSpPr>
        <p:grpSp>
          <p:nvGrpSpPr>
            <p:cNvPr id="16" name="Group 15"/>
            <p:cNvGrpSpPr/>
            <p:nvPr/>
          </p:nvGrpSpPr>
          <p:grpSpPr>
            <a:xfrm>
              <a:off x="4118429" y="3070679"/>
              <a:ext cx="4791075" cy="1076325"/>
              <a:chOff x="4140200" y="2406650"/>
              <a:chExt cx="4791075" cy="1076325"/>
            </a:xfrm>
          </p:grpSpPr>
          <p:pic>
            <p:nvPicPr>
              <p:cNvPr id="49154" name="Picture 9" descr="PPTEFF.png"/>
              <p:cNvPicPr>
                <a:picLocks noChangeAspect="1"/>
              </p:cNvPicPr>
              <p:nvPr/>
            </p:nvPicPr>
            <p:blipFill>
              <a:blip r:embed="rId4" cstate="print"/>
              <a:srcRect/>
              <a:stretch>
                <a:fillRect/>
              </a:stretch>
            </p:blipFill>
            <p:spPr bwMode="auto">
              <a:xfrm>
                <a:off x="4140200" y="2406650"/>
                <a:ext cx="4791075" cy="1076325"/>
              </a:xfrm>
              <a:prstGeom prst="rect">
                <a:avLst/>
              </a:prstGeom>
              <a:noFill/>
              <a:ln w="19050">
                <a:solidFill>
                  <a:schemeClr val="accent4"/>
                </a:solidFill>
                <a:miter lim="800000"/>
                <a:headEnd/>
                <a:tailEnd/>
              </a:ln>
            </p:spPr>
          </p:pic>
          <p:sp>
            <p:nvSpPr>
              <p:cNvPr id="49183" name="TextBox 19"/>
              <p:cNvSpPr txBox="1">
                <a:spLocks noChangeArrowheads="1"/>
              </p:cNvSpPr>
              <p:nvPr/>
            </p:nvSpPr>
            <p:spPr bwMode="auto">
              <a:xfrm>
                <a:off x="4286250" y="2743200"/>
                <a:ext cx="1181100" cy="215900"/>
              </a:xfrm>
              <a:prstGeom prst="rect">
                <a:avLst/>
              </a:prstGeom>
              <a:noFill/>
              <a:ln w="9525">
                <a:noFill/>
                <a:miter lim="800000"/>
                <a:headEnd/>
                <a:tailEnd/>
              </a:ln>
            </p:spPr>
            <p:txBody>
              <a:bodyPr>
                <a:spAutoFit/>
              </a:bodyPr>
              <a:lstStyle/>
              <a:p>
                <a:endParaRPr lang="en-US" sz="800">
                  <a:solidFill>
                    <a:srgbClr val="FF0000"/>
                  </a:solidFill>
                  <a:ea typeface="MS PGothic"/>
                  <a:cs typeface="MS PGothic"/>
                </a:endParaRPr>
              </a:p>
            </p:txBody>
          </p:sp>
        </p:grpSp>
        <p:sp>
          <p:nvSpPr>
            <p:cNvPr id="49184" name="Rectangle 20"/>
            <p:cNvSpPr>
              <a:spLocks noChangeArrowheads="1"/>
            </p:cNvSpPr>
            <p:nvPr/>
          </p:nvSpPr>
          <p:spPr bwMode="auto">
            <a:xfrm>
              <a:off x="4271282" y="3369129"/>
              <a:ext cx="1104900" cy="238125"/>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sp>
          <p:nvSpPr>
            <p:cNvPr id="49185" name="Rectangle 21"/>
            <p:cNvSpPr>
              <a:spLocks noChangeArrowheads="1"/>
            </p:cNvSpPr>
            <p:nvPr/>
          </p:nvSpPr>
          <p:spPr bwMode="auto">
            <a:xfrm>
              <a:off x="6158593" y="3394982"/>
              <a:ext cx="704850" cy="209550"/>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sp>
        <p:nvSpPr>
          <p:cNvPr id="15" name="TextBox 14"/>
          <p:cNvSpPr txBox="1"/>
          <p:nvPr/>
        </p:nvSpPr>
        <p:spPr bwMode="auto">
          <a:xfrm>
            <a:off x="2529158" y="5204159"/>
            <a:ext cx="6073650" cy="646331"/>
          </a:xfrm>
          <a:prstGeom prst="rect">
            <a:avLst/>
          </a:prstGeom>
          <a:noFill/>
          <a:ln w="9525">
            <a:noFill/>
            <a:miter lim="800000"/>
            <a:headEnd/>
            <a:tailEnd/>
          </a:ln>
        </p:spPr>
        <p:txBody>
          <a:bodyPr wrap="none" rtlCol="0">
            <a:spAutoFit/>
          </a:bodyPr>
          <a:lstStyle/>
          <a:p>
            <a:pPr lvl="0"/>
            <a:r>
              <a:rPr lang="en-US" sz="1200" b="1" dirty="0" smtClean="0"/>
              <a:t>Note</a:t>
            </a:r>
            <a:r>
              <a:rPr lang="en-US" sz="1200" dirty="0" smtClean="0"/>
              <a:t>:  Reportable records are presented first when presenting an audit list to the user. </a:t>
            </a:r>
          </a:p>
          <a:p>
            <a:pPr lvl="0"/>
            <a:r>
              <a:rPr lang="en-US" sz="1200" dirty="0" smtClean="0"/>
              <a:t>           This applies regardless of a user's selected sort order. </a:t>
            </a:r>
            <a:endParaRPr lang="en-US" sz="1200" dirty="0" smtClean="0">
              <a:solidFill>
                <a:srgbClr val="000000"/>
              </a:solidFill>
            </a:endParaRPr>
          </a:p>
          <a:p>
            <a:pPr algn="l"/>
            <a:endParaRPr lang="en-US" sz="1200" dirty="0">
              <a:solidFill>
                <a:srgbClr val="FF0000"/>
              </a:solidFill>
              <a:ea typeface="MS PGothic" pitchFamily="34"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r>
              <a:rPr lang="en-US" smtClean="0"/>
              <a:t>Topic Four – Footer</a:t>
            </a:r>
          </a:p>
        </p:txBody>
      </p:sp>
      <p:sp>
        <p:nvSpPr>
          <p:cNvPr id="50179" name="Text Box 24"/>
          <p:cNvSpPr txBox="1">
            <a:spLocks noChangeArrowheads="1"/>
          </p:cNvSpPr>
          <p:nvPr/>
        </p:nvSpPr>
        <p:spPr bwMode="auto">
          <a:xfrm>
            <a:off x="133350" y="1219200"/>
            <a:ext cx="6657975" cy="338138"/>
          </a:xfrm>
          <a:prstGeom prst="rect">
            <a:avLst/>
          </a:prstGeom>
          <a:noFill/>
          <a:ln w="9525">
            <a:noFill/>
            <a:miter lim="800000"/>
            <a:headEnd/>
            <a:tailEnd/>
          </a:ln>
        </p:spPr>
        <p:txBody>
          <a:bodyPr>
            <a:spAutoFit/>
          </a:bodyPr>
          <a:lstStyle/>
          <a:p>
            <a:pPr>
              <a:spcBef>
                <a:spcPct val="50000"/>
              </a:spcBef>
            </a:pPr>
            <a:r>
              <a:rPr lang="en-US" sz="1600" b="1" dirty="0"/>
              <a:t>Footer</a:t>
            </a:r>
          </a:p>
        </p:txBody>
      </p:sp>
      <p:sp>
        <p:nvSpPr>
          <p:cNvPr id="50180" name="Slide Number Placeholder 12"/>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D63EBD7A-DCE6-4772-845B-0C542D224373}" type="slidenum">
              <a:rPr lang="en-US" sz="800">
                <a:solidFill>
                  <a:schemeClr val="bg1"/>
                </a:solidFill>
              </a:rPr>
              <a:pPr algn="r"/>
              <a:t>36</a:t>
            </a:fld>
            <a:endParaRPr lang="en-US" sz="800">
              <a:solidFill>
                <a:schemeClr val="bg1"/>
              </a:solidFill>
            </a:endParaRPr>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50182" name="TextBox 10"/>
          <p:cNvSpPr txBox="1">
            <a:spLocks noChangeArrowheads="1"/>
          </p:cNvSpPr>
          <p:nvPr/>
        </p:nvSpPr>
        <p:spPr bwMode="auto">
          <a:xfrm>
            <a:off x="254000" y="1636713"/>
            <a:ext cx="7246730" cy="584775"/>
          </a:xfrm>
          <a:prstGeom prst="rect">
            <a:avLst/>
          </a:prstGeom>
          <a:noFill/>
          <a:ln w="9525">
            <a:noFill/>
            <a:miter lim="800000"/>
            <a:headEnd/>
            <a:tailEnd/>
          </a:ln>
        </p:spPr>
        <p:txBody>
          <a:bodyPr wrap="square">
            <a:spAutoFit/>
          </a:bodyPr>
          <a:lstStyle/>
          <a:p>
            <a:pPr algn="ctr"/>
            <a:r>
              <a:rPr lang="en-US" sz="1600" dirty="0"/>
              <a:t>The footer provides links to standard DCMA web </a:t>
            </a:r>
            <a:r>
              <a:rPr lang="en-US" sz="1600" dirty="0" smtClean="0"/>
              <a:t>sites:</a:t>
            </a:r>
            <a:endParaRPr lang="en-US" sz="1600" dirty="0"/>
          </a:p>
          <a:p>
            <a:pPr algn="ctr"/>
            <a:endParaRPr lang="en-US" sz="1600" dirty="0"/>
          </a:p>
        </p:txBody>
      </p:sp>
      <p:sp>
        <p:nvSpPr>
          <p:cNvPr id="50183" name="TextBox 14"/>
          <p:cNvSpPr txBox="1">
            <a:spLocks noChangeArrowheads="1"/>
          </p:cNvSpPr>
          <p:nvPr/>
        </p:nvSpPr>
        <p:spPr bwMode="auto">
          <a:xfrm>
            <a:off x="3524867" y="3189525"/>
            <a:ext cx="1776476" cy="215444"/>
          </a:xfrm>
          <a:prstGeom prst="rect">
            <a:avLst/>
          </a:prstGeom>
          <a:noFill/>
          <a:ln w="9525">
            <a:noFill/>
            <a:miter lim="800000"/>
            <a:headEnd/>
            <a:tailEnd/>
          </a:ln>
        </p:spPr>
        <p:txBody>
          <a:bodyPr wrap="square">
            <a:spAutoFit/>
          </a:bodyPr>
          <a:lstStyle/>
          <a:p>
            <a:r>
              <a:rPr lang="en-US" sz="800" dirty="0">
                <a:ea typeface="MS PGothic"/>
                <a:cs typeface="MS PGothic"/>
              </a:rPr>
              <a:t>Graphic </a:t>
            </a:r>
            <a:r>
              <a:rPr lang="en-US" sz="800" dirty="0" smtClean="0">
                <a:ea typeface="MS PGothic"/>
                <a:cs typeface="MS PGothic"/>
              </a:rPr>
              <a:t>1.3.4.1:  </a:t>
            </a:r>
            <a:r>
              <a:rPr lang="en-US" sz="800" dirty="0">
                <a:ea typeface="MS PGothic"/>
                <a:cs typeface="MS PGothic"/>
              </a:rPr>
              <a:t>Footer</a:t>
            </a:r>
          </a:p>
        </p:txBody>
      </p:sp>
      <p:pic>
        <p:nvPicPr>
          <p:cNvPr id="1026" name="Picture 2"/>
          <p:cNvPicPr>
            <a:picLocks noChangeAspect="1" noChangeArrowheads="1"/>
          </p:cNvPicPr>
          <p:nvPr/>
        </p:nvPicPr>
        <p:blipFill>
          <a:blip r:embed="rId4" cstate="print"/>
          <a:srcRect/>
          <a:stretch>
            <a:fillRect/>
          </a:stretch>
        </p:blipFill>
        <p:spPr bwMode="auto">
          <a:xfrm>
            <a:off x="2674151" y="2306386"/>
            <a:ext cx="3631303" cy="676275"/>
          </a:xfrm>
          <a:prstGeom prst="rect">
            <a:avLst/>
          </a:prstGeom>
          <a:noFill/>
          <a:ln w="19050">
            <a:solidFill>
              <a:schemeClr val="accent4"/>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1755775" y="282575"/>
            <a:ext cx="7388225" cy="717550"/>
          </a:xfrm>
        </p:spPr>
        <p:txBody>
          <a:bodyPr/>
          <a:lstStyle/>
          <a:p>
            <a:r>
              <a:rPr lang="en-US" smtClean="0"/>
              <a:t>Topic Five – Common Indicators</a:t>
            </a:r>
          </a:p>
        </p:txBody>
      </p:sp>
      <p:sp>
        <p:nvSpPr>
          <p:cNvPr id="51203"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C83D5BA7-F713-4698-8A77-300375929D6E}" type="slidenum">
              <a:rPr lang="en-US" sz="800">
                <a:solidFill>
                  <a:schemeClr val="bg1"/>
                </a:solidFill>
              </a:rPr>
              <a:pPr algn="r"/>
              <a:t>37</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279400" y="1220788"/>
            <a:ext cx="8216900" cy="430212"/>
          </a:xfrm>
          <a:prstGeom prst="rect">
            <a:avLst/>
          </a:prstGeom>
          <a:noFill/>
          <a:ln w="9525">
            <a:noFill/>
            <a:miter lim="800000"/>
            <a:headEnd/>
            <a:tailEnd/>
          </a:ln>
        </p:spPr>
        <p:txBody>
          <a:bodyPr/>
          <a:lstStyle/>
          <a:p>
            <a:pPr>
              <a:defRPr/>
            </a:pPr>
            <a:r>
              <a:rPr lang="en-US" sz="1600" b="1" kern="0" dirty="0"/>
              <a:t>Common Indicators</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51206" name="Text Box 18"/>
          <p:cNvSpPr txBox="1">
            <a:spLocks noChangeArrowheads="1"/>
          </p:cNvSpPr>
          <p:nvPr/>
        </p:nvSpPr>
        <p:spPr bwMode="auto">
          <a:xfrm>
            <a:off x="228600" y="1743075"/>
            <a:ext cx="2371725" cy="1754326"/>
          </a:xfrm>
          <a:prstGeom prst="rect">
            <a:avLst/>
          </a:prstGeom>
          <a:noFill/>
          <a:ln w="9525">
            <a:noFill/>
            <a:miter lim="800000"/>
            <a:headEnd/>
            <a:tailEnd/>
          </a:ln>
        </p:spPr>
        <p:txBody>
          <a:bodyPr wrap="square">
            <a:spAutoFit/>
          </a:bodyPr>
          <a:lstStyle/>
          <a:p>
            <a:r>
              <a:rPr lang="en-US" sz="1200" dirty="0"/>
              <a:t>Standard icons and indicators are used throughout the application to provide consistent behavior and improve usability. The following are some of the most commonly used icons:</a:t>
            </a:r>
          </a:p>
          <a:p>
            <a:endParaRPr lang="en-US" sz="1200" dirty="0">
              <a:solidFill>
                <a:srgbClr val="000000"/>
              </a:solidFill>
            </a:endParaRPr>
          </a:p>
          <a:p>
            <a:endParaRPr lang="en-US" sz="1200" dirty="0">
              <a:solidFill>
                <a:srgbClr val="000000"/>
              </a:solidFill>
            </a:endParaRPr>
          </a:p>
          <a:p>
            <a:endParaRPr lang="en-US" sz="1200" dirty="0">
              <a:solidFill>
                <a:srgbClr val="000000"/>
              </a:solidFill>
            </a:endParaRPr>
          </a:p>
        </p:txBody>
      </p:sp>
      <p:graphicFrame>
        <p:nvGraphicFramePr>
          <p:cNvPr id="9" name="Table 8"/>
          <p:cNvGraphicFramePr>
            <a:graphicFrameLocks noGrp="1"/>
          </p:cNvGraphicFramePr>
          <p:nvPr/>
        </p:nvGraphicFramePr>
        <p:xfrm>
          <a:off x="3232150" y="2122008"/>
          <a:ext cx="5557123" cy="4064000"/>
        </p:xfrm>
        <a:graphic>
          <a:graphicData uri="http://schemas.openxmlformats.org/drawingml/2006/table">
            <a:tbl>
              <a:tblPr/>
              <a:tblGrid>
                <a:gridCol w="441005"/>
                <a:gridCol w="999105"/>
                <a:gridCol w="4117013"/>
              </a:tblGrid>
              <a:tr h="583734">
                <a:tc>
                  <a:txBody>
                    <a:bodyPr/>
                    <a:lstStyle/>
                    <a:p>
                      <a:pPr marL="0" marR="0" algn="just">
                        <a:spcBef>
                          <a:spcPts val="0"/>
                        </a:spcBef>
                        <a:spcAft>
                          <a:spcPts val="0"/>
                        </a:spcAft>
                      </a:pPr>
                      <a:endParaRPr lang="en-US" sz="1100" dirty="0">
                        <a:solidFill>
                          <a:srgbClr val="000000"/>
                        </a:solidFill>
                        <a:latin typeface="NLHKIK+Arial,Bold"/>
                        <a:ea typeface="Times New Roman"/>
                        <a:cs typeface="NLHKIK+Arial,Bold"/>
                      </a:endParaRPr>
                    </a:p>
                    <a:p>
                      <a:pPr marL="0" marR="0" algn="just">
                        <a:spcBef>
                          <a:spcPts val="0"/>
                        </a:spcBef>
                        <a:spcAft>
                          <a:spcPts val="0"/>
                        </a:spcAft>
                      </a:pPr>
                      <a:r>
                        <a:rPr lang="en-US" sz="1100" b="1" dirty="0">
                          <a:solidFill>
                            <a:srgbClr val="000000"/>
                          </a:solidFill>
                          <a:latin typeface="NLHKIK+Arial,Bold"/>
                          <a:ea typeface="Times New Roman"/>
                          <a:cs typeface="NLHKIK+Arial,Bold"/>
                        </a:rPr>
                        <a:t> </a:t>
                      </a:r>
                      <a:endParaRPr lang="en-US" sz="1100" dirty="0">
                        <a:solidFill>
                          <a:srgbClr val="000000"/>
                        </a:solidFill>
                        <a:latin typeface="NLHKIK+Arial,Bold"/>
                        <a:ea typeface="Times New Roman"/>
                        <a:cs typeface="NLHKIK+Arial,Bold"/>
                      </a:endParaRPr>
                    </a:p>
                  </a:txBody>
                  <a:tcPr marL="62917" marR="62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b="1" dirty="0" smtClean="0">
                          <a:solidFill>
                            <a:srgbClr val="000000"/>
                          </a:solidFill>
                          <a:latin typeface="NLHKKM+Arial"/>
                          <a:ea typeface="Times New Roman"/>
                          <a:cs typeface="NLHKKM+Arial"/>
                        </a:rPr>
                        <a:t>           Calendar </a:t>
                      </a:r>
                      <a:endParaRPr lang="en-US" sz="1100" b="1" dirty="0">
                        <a:solidFill>
                          <a:srgbClr val="000000"/>
                        </a:solidFill>
                        <a:latin typeface="NLHKIK+Arial,Bold"/>
                        <a:ea typeface="Times New Roman"/>
                        <a:cs typeface="NLHKIK+Arial,Bold"/>
                      </a:endParaRPr>
                    </a:p>
                  </a:txBody>
                  <a:tcPr marL="62917" marR="62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b="1" dirty="0" smtClean="0">
                          <a:solidFill>
                            <a:srgbClr val="000000"/>
                          </a:solidFill>
                          <a:latin typeface="NLHKIK+Arial,Bold"/>
                          <a:ea typeface="Times New Roman"/>
                          <a:cs typeface="NLHKIK+Arial,Bold"/>
                        </a:rPr>
                        <a:t> </a:t>
                      </a:r>
                      <a:endParaRPr lang="en-US" sz="1100" dirty="0">
                        <a:solidFill>
                          <a:srgbClr val="000000"/>
                        </a:solidFill>
                        <a:latin typeface="NLHKIK+Arial,Bold"/>
                        <a:ea typeface="Times New Roman"/>
                        <a:cs typeface="NLHKIK+Arial,Bold"/>
                      </a:endParaRPr>
                    </a:p>
                    <a:p>
                      <a:pPr marL="0" marR="0" algn="just">
                        <a:spcBef>
                          <a:spcPts val="0"/>
                        </a:spcBef>
                        <a:spcAft>
                          <a:spcPts val="0"/>
                        </a:spcAft>
                      </a:pPr>
                      <a:r>
                        <a:rPr lang="en-US" sz="1100" dirty="0">
                          <a:solidFill>
                            <a:srgbClr val="000000"/>
                          </a:solidFill>
                          <a:latin typeface="NLHKKM+Arial"/>
                          <a:ea typeface="Times New Roman"/>
                          <a:cs typeface="NLHKKM+Arial"/>
                        </a:rPr>
                        <a:t>Display the calendar in a pop-up window to help user select a date. </a:t>
                      </a:r>
                      <a:endParaRPr lang="en-US" sz="1100" dirty="0">
                        <a:solidFill>
                          <a:srgbClr val="000000"/>
                        </a:solidFill>
                        <a:latin typeface="NLHKIK+Arial,Bold"/>
                        <a:ea typeface="Times New Roman"/>
                        <a:cs typeface="NLHKIK+Arial,Bold"/>
                      </a:endParaRPr>
                    </a:p>
                  </a:txBody>
                  <a:tcPr marL="62917" marR="62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679">
                <a:tc>
                  <a:txBody>
                    <a:bodyPr/>
                    <a:lstStyle/>
                    <a:p>
                      <a:pPr marL="0" marR="0" algn="just">
                        <a:spcBef>
                          <a:spcPts val="0"/>
                        </a:spcBef>
                        <a:spcAft>
                          <a:spcPts val="0"/>
                        </a:spcAft>
                      </a:pPr>
                      <a:endParaRPr lang="en-US" sz="1100" dirty="0">
                        <a:solidFill>
                          <a:srgbClr val="000000"/>
                        </a:solidFill>
                        <a:latin typeface="NLHKIK+Arial,Bold"/>
                        <a:ea typeface="Times New Roman"/>
                        <a:cs typeface="Times New Roman"/>
                      </a:endParaRPr>
                    </a:p>
                  </a:txBody>
                  <a:tcPr marL="62917" marR="62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b="1" dirty="0">
                          <a:solidFill>
                            <a:srgbClr val="000000"/>
                          </a:solidFill>
                          <a:latin typeface="NLHKKM+Arial"/>
                          <a:ea typeface="Times New Roman"/>
                          <a:cs typeface="NLHKKM+Arial"/>
                        </a:rPr>
                        <a:t>Edit </a:t>
                      </a:r>
                      <a:endParaRPr lang="en-US" sz="1100" b="1" dirty="0">
                        <a:solidFill>
                          <a:srgbClr val="000000"/>
                        </a:solidFill>
                        <a:latin typeface="NLHKIK+Arial,Bold"/>
                        <a:ea typeface="Times New Roman"/>
                        <a:cs typeface="NLHKIK+Arial,Bold"/>
                      </a:endParaRPr>
                    </a:p>
                  </a:txBody>
                  <a:tcPr marL="62917" marR="62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latin typeface="NLHKKM+Arial"/>
                          <a:ea typeface="Times New Roman"/>
                          <a:cs typeface="NLHKKM+Arial"/>
                        </a:rPr>
                        <a:t>Edit the record. </a:t>
                      </a:r>
                      <a:endParaRPr lang="en-US" sz="1100">
                        <a:solidFill>
                          <a:srgbClr val="000000"/>
                        </a:solidFill>
                        <a:latin typeface="NLHKIK+Arial,Bold"/>
                        <a:ea typeface="Times New Roman"/>
                        <a:cs typeface="NLHKIK+Arial,Bold"/>
                      </a:endParaRPr>
                    </a:p>
                  </a:txBody>
                  <a:tcPr marL="62917" marR="62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234">
                <a:tc>
                  <a:txBody>
                    <a:bodyPr/>
                    <a:lstStyle/>
                    <a:p>
                      <a:pPr marL="0" marR="0" algn="just">
                        <a:spcBef>
                          <a:spcPts val="0"/>
                        </a:spcBef>
                        <a:spcAft>
                          <a:spcPts val="0"/>
                        </a:spcAft>
                      </a:pPr>
                      <a:endParaRPr lang="en-US" sz="1100" dirty="0">
                        <a:solidFill>
                          <a:srgbClr val="000000"/>
                        </a:solidFill>
                        <a:latin typeface="NLHKIK+Arial,Bold"/>
                        <a:ea typeface="Times New Roman"/>
                        <a:cs typeface="NLHKIK+Arial,Bold"/>
                      </a:endParaRPr>
                    </a:p>
                  </a:txBody>
                  <a:tcPr marL="62917" marR="62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b="1" dirty="0">
                          <a:solidFill>
                            <a:srgbClr val="000000"/>
                          </a:solidFill>
                          <a:latin typeface="NLHKKM+Arial"/>
                          <a:ea typeface="Times New Roman"/>
                          <a:cs typeface="NLHKKM+Arial"/>
                        </a:rPr>
                        <a:t>Close </a:t>
                      </a:r>
                      <a:endParaRPr lang="en-US" sz="1100" b="1" dirty="0">
                        <a:solidFill>
                          <a:srgbClr val="000000"/>
                        </a:solidFill>
                        <a:latin typeface="NLHKIK+Arial,Bold"/>
                        <a:ea typeface="Times New Roman"/>
                        <a:cs typeface="NLHKIK+Arial,Bold"/>
                      </a:endParaRPr>
                    </a:p>
                  </a:txBody>
                  <a:tcPr marL="62917" marR="62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latin typeface="NLHKKM+Arial"/>
                          <a:ea typeface="Times New Roman"/>
                          <a:cs typeface="NLHKKM+Arial"/>
                        </a:rPr>
                        <a:t>Close a pop-up window. </a:t>
                      </a:r>
                      <a:endParaRPr lang="en-US" sz="1100">
                        <a:solidFill>
                          <a:srgbClr val="000000"/>
                        </a:solidFill>
                        <a:latin typeface="NLHKIK+Arial,Bold"/>
                        <a:ea typeface="Times New Roman"/>
                        <a:cs typeface="NLHKIK+Arial,Bold"/>
                      </a:endParaRPr>
                    </a:p>
                  </a:txBody>
                  <a:tcPr marL="62917" marR="62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844">
                <a:tc>
                  <a:txBody>
                    <a:bodyPr/>
                    <a:lstStyle/>
                    <a:p>
                      <a:pPr marL="0" marR="0" algn="just">
                        <a:spcBef>
                          <a:spcPts val="0"/>
                        </a:spcBef>
                        <a:spcAft>
                          <a:spcPts val="0"/>
                        </a:spcAft>
                      </a:pPr>
                      <a:endParaRPr lang="en-US" sz="1100" dirty="0">
                        <a:solidFill>
                          <a:srgbClr val="000000"/>
                        </a:solidFill>
                        <a:latin typeface="NLHKIK+Arial,Bold"/>
                        <a:ea typeface="Times New Roman"/>
                        <a:cs typeface="Times New Roman"/>
                      </a:endParaRPr>
                    </a:p>
                  </a:txBody>
                  <a:tcPr marL="62917" marR="62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b="1">
                          <a:solidFill>
                            <a:srgbClr val="000000"/>
                          </a:solidFill>
                          <a:latin typeface="NLHKKM+Arial"/>
                          <a:ea typeface="Times New Roman"/>
                          <a:cs typeface="NLHKKM+Arial"/>
                        </a:rPr>
                        <a:t>Error </a:t>
                      </a:r>
                      <a:endParaRPr lang="en-US" sz="1100" b="1">
                        <a:solidFill>
                          <a:srgbClr val="000000"/>
                        </a:solidFill>
                        <a:latin typeface="NLHKIK+Arial,Bold"/>
                        <a:ea typeface="Times New Roman"/>
                        <a:cs typeface="NLHKIK+Arial,Bold"/>
                      </a:endParaRPr>
                    </a:p>
                  </a:txBody>
                  <a:tcPr marL="62917" marR="62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dirty="0">
                          <a:solidFill>
                            <a:srgbClr val="000000"/>
                          </a:solidFill>
                          <a:latin typeface="NLHKKM+Arial"/>
                          <a:ea typeface="Times New Roman"/>
                          <a:cs typeface="NLHKKM+Arial"/>
                        </a:rPr>
                        <a:t>Indicates a validation error that must be fixed by the user. </a:t>
                      </a:r>
                      <a:endParaRPr lang="en-US" sz="1100" dirty="0">
                        <a:solidFill>
                          <a:srgbClr val="000000"/>
                        </a:solidFill>
                        <a:latin typeface="NLHKIK+Arial,Bold"/>
                        <a:ea typeface="Times New Roman"/>
                        <a:cs typeface="NLHKIK+Arial,Bold"/>
                      </a:endParaRPr>
                    </a:p>
                  </a:txBody>
                  <a:tcPr marL="62917" marR="62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679">
                <a:tc>
                  <a:txBody>
                    <a:bodyPr/>
                    <a:lstStyle/>
                    <a:p>
                      <a:pPr marL="0" marR="0" algn="just">
                        <a:spcBef>
                          <a:spcPts val="0"/>
                        </a:spcBef>
                        <a:spcAft>
                          <a:spcPts val="0"/>
                        </a:spcAft>
                      </a:pPr>
                      <a:endParaRPr lang="en-US" sz="1100" dirty="0">
                        <a:solidFill>
                          <a:srgbClr val="000000"/>
                        </a:solidFill>
                        <a:latin typeface="NLHKIK+Arial,Bold"/>
                        <a:ea typeface="Times New Roman"/>
                        <a:cs typeface="Times New Roman"/>
                      </a:endParaRPr>
                    </a:p>
                  </a:txBody>
                  <a:tcPr marL="62917" marR="62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b="1" dirty="0">
                          <a:solidFill>
                            <a:srgbClr val="000000"/>
                          </a:solidFill>
                          <a:latin typeface="NLHKKM+Arial"/>
                          <a:ea typeface="Times New Roman"/>
                          <a:cs typeface="NLHKKM+Arial"/>
                        </a:rPr>
                        <a:t>Hint </a:t>
                      </a:r>
                      <a:endParaRPr lang="en-US" sz="1100" b="1" dirty="0">
                        <a:solidFill>
                          <a:srgbClr val="000000"/>
                        </a:solidFill>
                        <a:latin typeface="NLHKIK+Arial,Bold"/>
                        <a:ea typeface="Times New Roman"/>
                        <a:cs typeface="NLHKIK+Arial,Bold"/>
                      </a:endParaRPr>
                    </a:p>
                  </a:txBody>
                  <a:tcPr marL="62917" marR="62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dirty="0">
                          <a:solidFill>
                            <a:srgbClr val="000000"/>
                          </a:solidFill>
                          <a:latin typeface="NLHKKM+Arial"/>
                          <a:ea typeface="Times New Roman"/>
                          <a:cs typeface="NLHKKM+Arial"/>
                        </a:rPr>
                        <a:t>Shows usage hint(s) related to the current page. </a:t>
                      </a:r>
                      <a:endParaRPr lang="en-US" sz="1100" dirty="0">
                        <a:solidFill>
                          <a:srgbClr val="000000"/>
                        </a:solidFill>
                        <a:latin typeface="NLHKIK+Arial,Bold"/>
                        <a:ea typeface="Times New Roman"/>
                        <a:cs typeface="NLHKIK+Arial,Bold"/>
                      </a:endParaRPr>
                    </a:p>
                  </a:txBody>
                  <a:tcPr marL="62917" marR="62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679">
                <a:tc>
                  <a:txBody>
                    <a:bodyPr/>
                    <a:lstStyle/>
                    <a:p>
                      <a:pPr marL="0" marR="0" algn="just">
                        <a:spcBef>
                          <a:spcPts val="0"/>
                        </a:spcBef>
                        <a:spcAft>
                          <a:spcPts val="0"/>
                        </a:spcAft>
                      </a:pPr>
                      <a:endParaRPr lang="en-US" sz="1100" dirty="0">
                        <a:solidFill>
                          <a:srgbClr val="000000"/>
                        </a:solidFill>
                        <a:latin typeface="NLHKIK+Arial,Bold"/>
                        <a:ea typeface="Times New Roman"/>
                        <a:cs typeface="Times New Roman"/>
                      </a:endParaRPr>
                    </a:p>
                  </a:txBody>
                  <a:tcPr marL="62917" marR="62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b="1" dirty="0">
                          <a:solidFill>
                            <a:srgbClr val="000000"/>
                          </a:solidFill>
                          <a:latin typeface="NLHKKM+Arial"/>
                          <a:ea typeface="Times New Roman"/>
                          <a:cs typeface="NLHKKM+Arial"/>
                        </a:rPr>
                        <a:t>Print </a:t>
                      </a:r>
                      <a:endParaRPr lang="en-US" sz="1100" b="1" dirty="0">
                        <a:solidFill>
                          <a:srgbClr val="000000"/>
                        </a:solidFill>
                        <a:latin typeface="NLHKIK+Arial,Bold"/>
                        <a:ea typeface="Times New Roman"/>
                        <a:cs typeface="NLHKIK+Arial,Bold"/>
                      </a:endParaRPr>
                    </a:p>
                  </a:txBody>
                  <a:tcPr marL="62917" marR="62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latin typeface="NLHKKM+Arial"/>
                          <a:ea typeface="Times New Roman"/>
                          <a:cs typeface="NLHKKM+Arial"/>
                        </a:rPr>
                        <a:t>Print the current page. </a:t>
                      </a:r>
                      <a:endParaRPr lang="en-US" sz="1100">
                        <a:solidFill>
                          <a:srgbClr val="000000"/>
                        </a:solidFill>
                        <a:latin typeface="NLHKIK+Arial,Bold"/>
                        <a:ea typeface="Times New Roman"/>
                        <a:cs typeface="NLHKIK+Arial,Bold"/>
                      </a:endParaRPr>
                    </a:p>
                  </a:txBody>
                  <a:tcPr marL="62917" marR="62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289">
                <a:tc>
                  <a:txBody>
                    <a:bodyPr/>
                    <a:lstStyle/>
                    <a:p>
                      <a:pPr marL="0" marR="0" algn="just">
                        <a:spcBef>
                          <a:spcPts val="0"/>
                        </a:spcBef>
                        <a:spcAft>
                          <a:spcPts val="0"/>
                        </a:spcAft>
                      </a:pPr>
                      <a:endParaRPr lang="en-US" sz="1100" dirty="0">
                        <a:solidFill>
                          <a:srgbClr val="000000"/>
                        </a:solidFill>
                        <a:latin typeface="NLHKIK+Arial,Bold"/>
                        <a:ea typeface="Times New Roman"/>
                        <a:cs typeface="Times New Roman"/>
                      </a:endParaRPr>
                    </a:p>
                  </a:txBody>
                  <a:tcPr marL="62917" marR="62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b="1">
                          <a:solidFill>
                            <a:srgbClr val="000000"/>
                          </a:solidFill>
                          <a:latin typeface="NLHKKM+Arial"/>
                          <a:ea typeface="Times New Roman"/>
                          <a:cs typeface="NLHKKM+Arial"/>
                        </a:rPr>
                        <a:t>Refresh </a:t>
                      </a:r>
                      <a:endParaRPr lang="en-US" sz="1100" b="1">
                        <a:solidFill>
                          <a:srgbClr val="000000"/>
                        </a:solidFill>
                        <a:latin typeface="NLHKIK+Arial,Bold"/>
                        <a:ea typeface="Times New Roman"/>
                        <a:cs typeface="NLHKIK+Arial,Bold"/>
                      </a:endParaRPr>
                    </a:p>
                  </a:txBody>
                  <a:tcPr marL="62917" marR="62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latin typeface="NLHKKM+Arial"/>
                          <a:ea typeface="Times New Roman"/>
                          <a:cs typeface="NLHKKM+Arial"/>
                        </a:rPr>
                        <a:t>Refresh the related Data Table. </a:t>
                      </a:r>
                      <a:endParaRPr lang="en-US" sz="1100">
                        <a:solidFill>
                          <a:srgbClr val="000000"/>
                        </a:solidFill>
                        <a:latin typeface="NLHKIK+Arial,Bold"/>
                        <a:ea typeface="Times New Roman"/>
                        <a:cs typeface="NLHKIK+Arial,Bold"/>
                      </a:endParaRPr>
                    </a:p>
                  </a:txBody>
                  <a:tcPr marL="62917" marR="62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844">
                <a:tc>
                  <a:txBody>
                    <a:bodyPr/>
                    <a:lstStyle/>
                    <a:p>
                      <a:pPr marL="0" marR="0" algn="just">
                        <a:spcBef>
                          <a:spcPts val="0"/>
                        </a:spcBef>
                        <a:spcAft>
                          <a:spcPts val="0"/>
                        </a:spcAft>
                      </a:pPr>
                      <a:endParaRPr lang="en-US" sz="1100" dirty="0">
                        <a:solidFill>
                          <a:srgbClr val="000000"/>
                        </a:solidFill>
                        <a:latin typeface="NLHKIK+Arial,Bold"/>
                        <a:ea typeface="Times New Roman"/>
                        <a:cs typeface="Times New Roman"/>
                      </a:endParaRPr>
                    </a:p>
                  </a:txBody>
                  <a:tcPr marL="62917" marR="62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b="1" dirty="0">
                          <a:solidFill>
                            <a:srgbClr val="000000"/>
                          </a:solidFill>
                          <a:latin typeface="NLHKKM+Arial"/>
                          <a:ea typeface="Times New Roman"/>
                          <a:cs typeface="NLHKKM+Arial"/>
                        </a:rPr>
                        <a:t>Search </a:t>
                      </a:r>
                      <a:endParaRPr lang="en-US" sz="1100" b="1" dirty="0">
                        <a:solidFill>
                          <a:srgbClr val="000000"/>
                        </a:solidFill>
                        <a:latin typeface="NLHKIK+Arial,Bold"/>
                        <a:ea typeface="Times New Roman"/>
                        <a:cs typeface="NLHKIK+Arial,Bold"/>
                      </a:endParaRPr>
                    </a:p>
                  </a:txBody>
                  <a:tcPr marL="62917" marR="62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latin typeface="NLHKKM+Arial"/>
                          <a:ea typeface="Times New Roman"/>
                          <a:cs typeface="NLHKKM+Arial"/>
                        </a:rPr>
                        <a:t>Search within the related Data Table. </a:t>
                      </a:r>
                      <a:endParaRPr lang="en-US" sz="1100">
                        <a:solidFill>
                          <a:srgbClr val="000000"/>
                        </a:solidFill>
                        <a:latin typeface="NLHKIK+Arial,Bold"/>
                        <a:ea typeface="Times New Roman"/>
                        <a:cs typeface="NLHKIK+Arial,Bold"/>
                      </a:endParaRPr>
                    </a:p>
                  </a:txBody>
                  <a:tcPr marL="62917" marR="62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679">
                <a:tc>
                  <a:txBody>
                    <a:bodyPr/>
                    <a:lstStyle/>
                    <a:p>
                      <a:pPr marL="0" marR="0" algn="just">
                        <a:spcBef>
                          <a:spcPts val="0"/>
                        </a:spcBef>
                        <a:spcAft>
                          <a:spcPts val="0"/>
                        </a:spcAft>
                      </a:pPr>
                      <a:endParaRPr lang="en-US" sz="1100" dirty="0">
                        <a:solidFill>
                          <a:srgbClr val="000000"/>
                        </a:solidFill>
                        <a:latin typeface="NLHKIK+Arial,Bold"/>
                        <a:ea typeface="Times New Roman"/>
                        <a:cs typeface="Times New Roman"/>
                      </a:endParaRPr>
                    </a:p>
                  </a:txBody>
                  <a:tcPr marL="62917" marR="62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b="1" dirty="0">
                          <a:solidFill>
                            <a:srgbClr val="000000"/>
                          </a:solidFill>
                          <a:latin typeface="NLHKKM+Arial"/>
                          <a:ea typeface="Times New Roman"/>
                          <a:cs typeface="NLHKKM+Arial"/>
                        </a:rPr>
                        <a:t>Add </a:t>
                      </a:r>
                      <a:endParaRPr lang="en-US" sz="1100" b="1" dirty="0">
                        <a:solidFill>
                          <a:srgbClr val="000000"/>
                        </a:solidFill>
                        <a:latin typeface="NLHKIK+Arial,Bold"/>
                        <a:ea typeface="Times New Roman"/>
                        <a:cs typeface="NLHKIK+Arial,Bold"/>
                      </a:endParaRPr>
                    </a:p>
                  </a:txBody>
                  <a:tcPr marL="62917" marR="62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latin typeface="NLHKKM+Arial"/>
                          <a:ea typeface="Times New Roman"/>
                          <a:cs typeface="NLHKKM+Arial"/>
                        </a:rPr>
                        <a:t>Add a new record. </a:t>
                      </a:r>
                      <a:endParaRPr lang="en-US" sz="1100">
                        <a:solidFill>
                          <a:srgbClr val="000000"/>
                        </a:solidFill>
                        <a:latin typeface="NLHKIK+Arial,Bold"/>
                        <a:ea typeface="Times New Roman"/>
                        <a:cs typeface="NLHKIK+Arial,Bold"/>
                      </a:endParaRPr>
                    </a:p>
                  </a:txBody>
                  <a:tcPr marL="62917" marR="62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844">
                <a:tc>
                  <a:txBody>
                    <a:bodyPr/>
                    <a:lstStyle/>
                    <a:p>
                      <a:pPr marL="0" marR="0" algn="just">
                        <a:spcBef>
                          <a:spcPts val="0"/>
                        </a:spcBef>
                        <a:spcAft>
                          <a:spcPts val="0"/>
                        </a:spcAft>
                      </a:pPr>
                      <a:endParaRPr lang="en-US" sz="1100" dirty="0">
                        <a:solidFill>
                          <a:srgbClr val="000000"/>
                        </a:solidFill>
                        <a:latin typeface="NLHKIK+Arial,Bold"/>
                        <a:ea typeface="Times New Roman"/>
                        <a:cs typeface="Times New Roman"/>
                      </a:endParaRPr>
                    </a:p>
                  </a:txBody>
                  <a:tcPr marL="62917" marR="62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b="1">
                          <a:solidFill>
                            <a:srgbClr val="000000"/>
                          </a:solidFill>
                          <a:latin typeface="NLHKKM+Arial"/>
                          <a:ea typeface="Times New Roman"/>
                          <a:cs typeface="NLHKKM+Arial"/>
                        </a:rPr>
                        <a:t>Delete </a:t>
                      </a:r>
                      <a:endParaRPr lang="en-US" sz="1100" b="1">
                        <a:solidFill>
                          <a:srgbClr val="000000"/>
                        </a:solidFill>
                        <a:latin typeface="NLHKIK+Arial,Bold"/>
                        <a:ea typeface="Times New Roman"/>
                        <a:cs typeface="NLHKIK+Arial,Bold"/>
                      </a:endParaRPr>
                    </a:p>
                  </a:txBody>
                  <a:tcPr marL="62917" marR="62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latin typeface="NLHKKM+Arial"/>
                          <a:ea typeface="Times New Roman"/>
                          <a:cs typeface="NLHKKM+Arial"/>
                        </a:rPr>
                        <a:t>Delete the record. </a:t>
                      </a:r>
                      <a:endParaRPr lang="en-US" sz="1100">
                        <a:solidFill>
                          <a:srgbClr val="000000"/>
                        </a:solidFill>
                        <a:latin typeface="NLHKIK+Arial,Bold"/>
                        <a:ea typeface="Times New Roman"/>
                        <a:cs typeface="NLHKIK+Arial,Bold"/>
                      </a:endParaRPr>
                    </a:p>
                  </a:txBody>
                  <a:tcPr marL="62917" marR="62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440">
                <a:tc>
                  <a:txBody>
                    <a:bodyPr/>
                    <a:lstStyle/>
                    <a:p>
                      <a:pPr marL="0" marR="0" algn="just">
                        <a:spcBef>
                          <a:spcPts val="0"/>
                        </a:spcBef>
                        <a:spcAft>
                          <a:spcPts val="0"/>
                        </a:spcAft>
                      </a:pPr>
                      <a:endParaRPr lang="en-US" sz="1100" dirty="0">
                        <a:solidFill>
                          <a:srgbClr val="000000"/>
                        </a:solidFill>
                        <a:latin typeface="NLHKIK+Arial,Bold"/>
                        <a:ea typeface="Times New Roman"/>
                        <a:cs typeface="Times New Roman"/>
                      </a:endParaRPr>
                    </a:p>
                  </a:txBody>
                  <a:tcPr marL="62917" marR="62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b="1" dirty="0">
                          <a:solidFill>
                            <a:srgbClr val="000000"/>
                          </a:solidFill>
                          <a:latin typeface="NLHKKM+Arial"/>
                          <a:ea typeface="Times New Roman"/>
                          <a:cs typeface="NLHKKM+Arial"/>
                        </a:rPr>
                        <a:t>Jump down </a:t>
                      </a:r>
                      <a:endParaRPr lang="en-US" sz="1100" b="1" dirty="0">
                        <a:solidFill>
                          <a:srgbClr val="000000"/>
                        </a:solidFill>
                        <a:latin typeface="NLHKIK+Arial,Bold"/>
                        <a:ea typeface="Times New Roman"/>
                        <a:cs typeface="NLHKIK+Arial,Bold"/>
                      </a:endParaRPr>
                    </a:p>
                  </a:txBody>
                  <a:tcPr marL="62917" marR="62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latin typeface="NLHKKM+Arial"/>
                          <a:ea typeface="Times New Roman"/>
                          <a:cs typeface="NLHKKM+Arial"/>
                        </a:rPr>
                        <a:t>Jump down to a bookmark on the page. This icon is also used to denote the order of sorting. </a:t>
                      </a:r>
                      <a:endParaRPr lang="en-US" sz="1100">
                        <a:solidFill>
                          <a:srgbClr val="000000"/>
                        </a:solidFill>
                        <a:latin typeface="NLHKIK+Arial,Bold"/>
                        <a:ea typeface="Times New Roman"/>
                        <a:cs typeface="NLHKIK+Arial,Bold"/>
                      </a:endParaRPr>
                    </a:p>
                  </a:txBody>
                  <a:tcPr marL="62917" marR="62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050">
                <a:tc>
                  <a:txBody>
                    <a:bodyPr/>
                    <a:lstStyle/>
                    <a:p>
                      <a:pPr marL="0" marR="0" algn="just">
                        <a:spcBef>
                          <a:spcPts val="0"/>
                        </a:spcBef>
                        <a:spcAft>
                          <a:spcPts val="0"/>
                        </a:spcAft>
                      </a:pPr>
                      <a:endParaRPr lang="en-US" sz="1100" dirty="0">
                        <a:solidFill>
                          <a:srgbClr val="000000"/>
                        </a:solidFill>
                        <a:latin typeface="NLHKIK+Arial,Bold"/>
                        <a:ea typeface="Times New Roman"/>
                        <a:cs typeface="Times New Roman"/>
                      </a:endParaRPr>
                    </a:p>
                  </a:txBody>
                  <a:tcPr marL="62917" marR="62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b="1" dirty="0">
                          <a:solidFill>
                            <a:srgbClr val="000000"/>
                          </a:solidFill>
                          <a:latin typeface="NLHKKM+Arial"/>
                          <a:ea typeface="Times New Roman"/>
                          <a:cs typeface="NLHKKM+Arial"/>
                        </a:rPr>
                        <a:t>Jump up </a:t>
                      </a:r>
                      <a:endParaRPr lang="en-US" sz="1100" b="1" dirty="0">
                        <a:solidFill>
                          <a:srgbClr val="000000"/>
                        </a:solidFill>
                        <a:latin typeface="NLHKIK+Arial,Bold"/>
                        <a:ea typeface="Times New Roman"/>
                        <a:cs typeface="NLHKIK+Arial,Bold"/>
                      </a:endParaRPr>
                    </a:p>
                  </a:txBody>
                  <a:tcPr marL="62917" marR="62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latin typeface="NLHKKM+Arial"/>
                          <a:ea typeface="Times New Roman"/>
                          <a:cs typeface="NLHKKM+Arial"/>
                        </a:rPr>
                        <a:t>Jump up to a bookmark on the page. This icon is also used to denote the order of sorting. </a:t>
                      </a:r>
                      <a:endParaRPr lang="en-US" sz="1100">
                        <a:solidFill>
                          <a:srgbClr val="000000"/>
                        </a:solidFill>
                        <a:latin typeface="NLHKIK+Arial,Bold"/>
                        <a:ea typeface="Times New Roman"/>
                        <a:cs typeface="NLHKIK+Arial,Bold"/>
                      </a:endParaRPr>
                    </a:p>
                  </a:txBody>
                  <a:tcPr marL="62917" marR="62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679">
                <a:tc>
                  <a:txBody>
                    <a:bodyPr/>
                    <a:lstStyle/>
                    <a:p>
                      <a:pPr marL="0" marR="0" algn="just">
                        <a:spcBef>
                          <a:spcPts val="0"/>
                        </a:spcBef>
                        <a:spcAft>
                          <a:spcPts val="0"/>
                        </a:spcAft>
                      </a:pPr>
                      <a:endParaRPr lang="en-US" sz="1100" dirty="0">
                        <a:solidFill>
                          <a:srgbClr val="000000"/>
                        </a:solidFill>
                        <a:latin typeface="NLHKIK+Arial,Bold"/>
                        <a:ea typeface="Times New Roman"/>
                        <a:cs typeface="Times New Roman"/>
                      </a:endParaRPr>
                    </a:p>
                  </a:txBody>
                  <a:tcPr marL="62917" marR="62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b="1">
                          <a:solidFill>
                            <a:srgbClr val="000000"/>
                          </a:solidFill>
                          <a:latin typeface="NLHKKM+Arial"/>
                          <a:ea typeface="Times New Roman"/>
                          <a:cs typeface="NLHKKM+Arial"/>
                        </a:rPr>
                        <a:t>Next </a:t>
                      </a:r>
                      <a:endParaRPr lang="en-US" sz="1100" b="1">
                        <a:solidFill>
                          <a:srgbClr val="000000"/>
                        </a:solidFill>
                        <a:latin typeface="NLHKIK+Arial,Bold"/>
                        <a:ea typeface="Times New Roman"/>
                        <a:cs typeface="NLHKIK+Arial,Bold"/>
                      </a:endParaRPr>
                    </a:p>
                  </a:txBody>
                  <a:tcPr marL="62917" marR="62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a:solidFill>
                            <a:srgbClr val="000000"/>
                          </a:solidFill>
                          <a:latin typeface="NLHKKM+Arial"/>
                          <a:ea typeface="Times New Roman"/>
                          <a:cs typeface="NLHKKM+Arial"/>
                        </a:rPr>
                        <a:t>Jumps to the next page or record. </a:t>
                      </a:r>
                      <a:endParaRPr lang="en-US" sz="1100">
                        <a:solidFill>
                          <a:srgbClr val="000000"/>
                        </a:solidFill>
                        <a:latin typeface="NLHKIK+Arial,Bold"/>
                        <a:ea typeface="Times New Roman"/>
                        <a:cs typeface="NLHKIK+Arial,Bold"/>
                      </a:endParaRPr>
                    </a:p>
                  </a:txBody>
                  <a:tcPr marL="62917" marR="62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326">
                <a:tc>
                  <a:txBody>
                    <a:bodyPr/>
                    <a:lstStyle/>
                    <a:p>
                      <a:pPr marL="0" marR="0" algn="just">
                        <a:spcBef>
                          <a:spcPts val="0"/>
                        </a:spcBef>
                        <a:spcAft>
                          <a:spcPts val="0"/>
                        </a:spcAft>
                      </a:pPr>
                      <a:endParaRPr lang="en-US" sz="1100" dirty="0">
                        <a:solidFill>
                          <a:srgbClr val="000000"/>
                        </a:solidFill>
                        <a:latin typeface="NLHKIK+Arial,Bold"/>
                        <a:ea typeface="Times New Roman"/>
                        <a:cs typeface="Times New Roman"/>
                      </a:endParaRPr>
                    </a:p>
                  </a:txBody>
                  <a:tcPr marL="62917" marR="62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b="1" dirty="0">
                          <a:solidFill>
                            <a:srgbClr val="000000"/>
                          </a:solidFill>
                          <a:latin typeface="NLHKKM+Arial"/>
                          <a:ea typeface="Times New Roman"/>
                          <a:cs typeface="NLHKKM+Arial"/>
                        </a:rPr>
                        <a:t>Previous </a:t>
                      </a:r>
                      <a:endParaRPr lang="en-US" sz="1100" b="1" dirty="0">
                        <a:solidFill>
                          <a:srgbClr val="000000"/>
                        </a:solidFill>
                        <a:latin typeface="NLHKIK+Arial,Bold"/>
                        <a:ea typeface="Times New Roman"/>
                        <a:cs typeface="NLHKIK+Arial,Bold"/>
                      </a:endParaRPr>
                    </a:p>
                  </a:txBody>
                  <a:tcPr marL="62917" marR="62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100" dirty="0">
                          <a:solidFill>
                            <a:srgbClr val="000000"/>
                          </a:solidFill>
                          <a:latin typeface="NLHKKM+Arial"/>
                          <a:ea typeface="Times New Roman"/>
                          <a:cs typeface="NLHKKM+Arial"/>
                        </a:rPr>
                        <a:t>Jumps to the previous page or record. </a:t>
                      </a:r>
                      <a:endParaRPr lang="en-US" sz="1100" dirty="0">
                        <a:solidFill>
                          <a:srgbClr val="000000"/>
                        </a:solidFill>
                        <a:latin typeface="NLHKIK+Arial,Bold"/>
                        <a:ea typeface="Times New Roman"/>
                        <a:cs typeface="NLHKIK+Arial,Bold"/>
                      </a:endParaRPr>
                    </a:p>
                  </a:txBody>
                  <a:tcPr marL="62917" marR="62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1254" name="Text Box 13"/>
          <p:cNvSpPr txBox="1">
            <a:spLocks noChangeArrowheads="1"/>
          </p:cNvSpPr>
          <p:nvPr/>
        </p:nvSpPr>
        <p:spPr bwMode="auto">
          <a:xfrm>
            <a:off x="819150" y="4695825"/>
            <a:ext cx="6057900" cy="4276725"/>
          </a:xfrm>
          <a:prstGeom prst="rect">
            <a:avLst/>
          </a:prstGeom>
          <a:noFill/>
          <a:ln w="9525">
            <a:noFill/>
            <a:miter lim="800000"/>
            <a:headEnd/>
            <a:tailEnd/>
          </a:ln>
        </p:spPr>
        <p:txBody>
          <a:bodyPr/>
          <a:lstStyle/>
          <a:p>
            <a:endParaRPr lang="en-US"/>
          </a:p>
        </p:txBody>
      </p:sp>
      <p:grpSp>
        <p:nvGrpSpPr>
          <p:cNvPr id="25" name="Group 24"/>
          <p:cNvGrpSpPr/>
          <p:nvPr/>
        </p:nvGrpSpPr>
        <p:grpSpPr>
          <a:xfrm>
            <a:off x="3348038" y="2268388"/>
            <a:ext cx="271462" cy="3884762"/>
            <a:chOff x="3348038" y="2268388"/>
            <a:chExt cx="271462" cy="3884762"/>
          </a:xfrm>
        </p:grpSpPr>
        <p:pic>
          <p:nvPicPr>
            <p:cNvPr id="51255" name="Picture 24"/>
            <p:cNvPicPr>
              <a:picLocks noChangeAspect="1" noChangeArrowheads="1"/>
            </p:cNvPicPr>
            <p:nvPr/>
          </p:nvPicPr>
          <p:blipFill>
            <a:blip r:embed="rId4" cstate="print"/>
            <a:srcRect/>
            <a:stretch>
              <a:fillRect/>
            </a:stretch>
          </p:blipFill>
          <p:spPr bwMode="auto">
            <a:xfrm>
              <a:off x="3348038" y="2268388"/>
              <a:ext cx="238125" cy="276225"/>
            </a:xfrm>
            <a:prstGeom prst="rect">
              <a:avLst/>
            </a:prstGeom>
            <a:noFill/>
            <a:ln w="9525">
              <a:noFill/>
              <a:miter lim="800000"/>
              <a:headEnd/>
              <a:tailEnd/>
            </a:ln>
          </p:spPr>
        </p:pic>
        <p:pic>
          <p:nvPicPr>
            <p:cNvPr id="51256" name="Picture 25"/>
            <p:cNvPicPr>
              <a:picLocks noChangeAspect="1" noChangeArrowheads="1"/>
            </p:cNvPicPr>
            <p:nvPr/>
          </p:nvPicPr>
          <p:blipFill>
            <a:blip r:embed="rId5" cstate="print"/>
            <a:srcRect/>
            <a:stretch>
              <a:fillRect/>
            </a:stretch>
          </p:blipFill>
          <p:spPr bwMode="auto">
            <a:xfrm>
              <a:off x="3395663" y="2744638"/>
              <a:ext cx="161925" cy="161925"/>
            </a:xfrm>
            <a:prstGeom prst="rect">
              <a:avLst/>
            </a:prstGeom>
            <a:noFill/>
            <a:ln w="9525">
              <a:noFill/>
              <a:miter lim="800000"/>
              <a:headEnd/>
              <a:tailEnd/>
            </a:ln>
          </p:spPr>
        </p:pic>
        <p:pic>
          <p:nvPicPr>
            <p:cNvPr id="51257" name="Picture 26"/>
            <p:cNvPicPr>
              <a:picLocks noChangeAspect="1" noChangeArrowheads="1"/>
            </p:cNvPicPr>
            <p:nvPr/>
          </p:nvPicPr>
          <p:blipFill>
            <a:blip r:embed="rId6" cstate="print"/>
            <a:srcRect/>
            <a:stretch>
              <a:fillRect/>
            </a:stretch>
          </p:blipFill>
          <p:spPr bwMode="auto">
            <a:xfrm>
              <a:off x="3390900" y="3031165"/>
              <a:ext cx="152400" cy="152400"/>
            </a:xfrm>
            <a:prstGeom prst="rect">
              <a:avLst/>
            </a:prstGeom>
            <a:noFill/>
            <a:ln w="9525">
              <a:noFill/>
              <a:miter lim="800000"/>
              <a:headEnd/>
              <a:tailEnd/>
            </a:ln>
          </p:spPr>
        </p:pic>
        <p:pic>
          <p:nvPicPr>
            <p:cNvPr id="51258" name="Picture 27"/>
            <p:cNvPicPr>
              <a:picLocks noChangeAspect="1" noChangeArrowheads="1"/>
            </p:cNvPicPr>
            <p:nvPr/>
          </p:nvPicPr>
          <p:blipFill>
            <a:blip r:embed="rId7" cstate="print"/>
            <a:srcRect/>
            <a:stretch>
              <a:fillRect/>
            </a:stretch>
          </p:blipFill>
          <p:spPr bwMode="auto">
            <a:xfrm>
              <a:off x="3400425" y="3289448"/>
              <a:ext cx="152400" cy="152400"/>
            </a:xfrm>
            <a:prstGeom prst="rect">
              <a:avLst/>
            </a:prstGeom>
            <a:noFill/>
            <a:ln w="9525">
              <a:noFill/>
              <a:miter lim="800000"/>
              <a:headEnd/>
              <a:tailEnd/>
            </a:ln>
          </p:spPr>
        </p:pic>
        <p:pic>
          <p:nvPicPr>
            <p:cNvPr id="51259" name="Picture 28"/>
            <p:cNvPicPr>
              <a:picLocks noChangeAspect="1" noChangeArrowheads="1"/>
            </p:cNvPicPr>
            <p:nvPr/>
          </p:nvPicPr>
          <p:blipFill>
            <a:blip r:embed="rId8" cstate="print"/>
            <a:srcRect/>
            <a:stretch>
              <a:fillRect/>
            </a:stretch>
          </p:blipFill>
          <p:spPr bwMode="auto">
            <a:xfrm>
              <a:off x="3409950" y="3575198"/>
              <a:ext cx="152400" cy="152400"/>
            </a:xfrm>
            <a:prstGeom prst="rect">
              <a:avLst/>
            </a:prstGeom>
            <a:noFill/>
            <a:ln w="9525">
              <a:noFill/>
              <a:miter lim="800000"/>
              <a:headEnd/>
              <a:tailEnd/>
            </a:ln>
          </p:spPr>
        </p:pic>
        <p:pic>
          <p:nvPicPr>
            <p:cNvPr id="51260" name="Picture 29"/>
            <p:cNvPicPr>
              <a:picLocks noChangeAspect="1" noChangeArrowheads="1"/>
            </p:cNvPicPr>
            <p:nvPr/>
          </p:nvPicPr>
          <p:blipFill>
            <a:blip r:embed="rId9" cstate="print"/>
            <a:srcRect/>
            <a:stretch>
              <a:fillRect/>
            </a:stretch>
          </p:blipFill>
          <p:spPr bwMode="auto">
            <a:xfrm>
              <a:off x="3387173" y="3792202"/>
              <a:ext cx="152400" cy="152400"/>
            </a:xfrm>
            <a:prstGeom prst="rect">
              <a:avLst/>
            </a:prstGeom>
            <a:noFill/>
            <a:ln w="9525">
              <a:noFill/>
              <a:miter lim="800000"/>
              <a:headEnd/>
              <a:tailEnd/>
            </a:ln>
          </p:spPr>
        </p:pic>
        <p:pic>
          <p:nvPicPr>
            <p:cNvPr id="51261" name="Picture 30"/>
            <p:cNvPicPr>
              <a:picLocks noChangeAspect="1" noChangeArrowheads="1"/>
            </p:cNvPicPr>
            <p:nvPr/>
          </p:nvPicPr>
          <p:blipFill>
            <a:blip r:embed="rId10" cstate="print"/>
            <a:srcRect/>
            <a:stretch>
              <a:fillRect/>
            </a:stretch>
          </p:blipFill>
          <p:spPr bwMode="auto">
            <a:xfrm>
              <a:off x="3394627" y="4022873"/>
              <a:ext cx="152400" cy="152400"/>
            </a:xfrm>
            <a:prstGeom prst="rect">
              <a:avLst/>
            </a:prstGeom>
            <a:noFill/>
            <a:ln w="9525">
              <a:noFill/>
              <a:miter lim="800000"/>
              <a:headEnd/>
              <a:tailEnd/>
            </a:ln>
          </p:spPr>
        </p:pic>
        <p:pic>
          <p:nvPicPr>
            <p:cNvPr id="51262" name="Picture 31"/>
            <p:cNvPicPr>
              <a:picLocks noChangeAspect="1" noChangeArrowheads="1"/>
            </p:cNvPicPr>
            <p:nvPr/>
          </p:nvPicPr>
          <p:blipFill>
            <a:blip r:embed="rId11" cstate="print"/>
            <a:srcRect/>
            <a:stretch>
              <a:fillRect/>
            </a:stretch>
          </p:blipFill>
          <p:spPr bwMode="auto">
            <a:xfrm>
              <a:off x="3404152" y="4232423"/>
              <a:ext cx="152400" cy="152400"/>
            </a:xfrm>
            <a:prstGeom prst="rect">
              <a:avLst/>
            </a:prstGeom>
            <a:noFill/>
            <a:ln w="9525">
              <a:noFill/>
              <a:miter lim="800000"/>
              <a:headEnd/>
              <a:tailEnd/>
            </a:ln>
          </p:spPr>
        </p:pic>
        <p:pic>
          <p:nvPicPr>
            <p:cNvPr id="51263" name="Picture 32"/>
            <p:cNvPicPr>
              <a:picLocks noChangeAspect="1" noChangeArrowheads="1"/>
            </p:cNvPicPr>
            <p:nvPr/>
          </p:nvPicPr>
          <p:blipFill>
            <a:blip r:embed="rId12" cstate="print"/>
            <a:srcRect/>
            <a:stretch>
              <a:fillRect/>
            </a:stretch>
          </p:blipFill>
          <p:spPr bwMode="auto">
            <a:xfrm>
              <a:off x="3400425" y="4470548"/>
              <a:ext cx="152400" cy="152400"/>
            </a:xfrm>
            <a:prstGeom prst="rect">
              <a:avLst/>
            </a:prstGeom>
            <a:noFill/>
            <a:ln w="9525">
              <a:noFill/>
              <a:miter lim="800000"/>
              <a:headEnd/>
              <a:tailEnd/>
            </a:ln>
          </p:spPr>
        </p:pic>
        <p:pic>
          <p:nvPicPr>
            <p:cNvPr id="51264" name="Picture 33"/>
            <p:cNvPicPr>
              <a:picLocks noChangeAspect="1" noChangeArrowheads="1"/>
            </p:cNvPicPr>
            <p:nvPr/>
          </p:nvPicPr>
          <p:blipFill>
            <a:blip r:embed="rId13" cstate="print"/>
            <a:srcRect/>
            <a:stretch>
              <a:fillRect/>
            </a:stretch>
          </p:blipFill>
          <p:spPr bwMode="auto">
            <a:xfrm>
              <a:off x="3409950" y="4727723"/>
              <a:ext cx="152400" cy="152400"/>
            </a:xfrm>
            <a:prstGeom prst="rect">
              <a:avLst/>
            </a:prstGeom>
            <a:noFill/>
            <a:ln w="9525">
              <a:noFill/>
              <a:miter lim="800000"/>
              <a:headEnd/>
              <a:tailEnd/>
            </a:ln>
          </p:spPr>
        </p:pic>
        <p:pic>
          <p:nvPicPr>
            <p:cNvPr id="51265" name="Picture 35"/>
            <p:cNvPicPr>
              <a:picLocks noChangeAspect="1" noChangeArrowheads="1"/>
            </p:cNvPicPr>
            <p:nvPr/>
          </p:nvPicPr>
          <p:blipFill>
            <a:blip r:embed="rId14" cstate="print"/>
            <a:srcRect/>
            <a:stretch>
              <a:fillRect/>
            </a:stretch>
          </p:blipFill>
          <p:spPr bwMode="auto">
            <a:xfrm>
              <a:off x="3419475" y="4991100"/>
              <a:ext cx="133350" cy="161925"/>
            </a:xfrm>
            <a:prstGeom prst="rect">
              <a:avLst/>
            </a:prstGeom>
            <a:noFill/>
            <a:ln w="9525">
              <a:noFill/>
              <a:miter lim="800000"/>
              <a:headEnd/>
              <a:tailEnd/>
            </a:ln>
          </p:spPr>
        </p:pic>
        <p:pic>
          <p:nvPicPr>
            <p:cNvPr id="51266" name="Picture 37"/>
            <p:cNvPicPr>
              <a:picLocks noChangeAspect="1" noChangeArrowheads="1"/>
            </p:cNvPicPr>
            <p:nvPr/>
          </p:nvPicPr>
          <p:blipFill>
            <a:blip r:embed="rId15" cstate="print"/>
            <a:srcRect/>
            <a:stretch>
              <a:fillRect/>
            </a:stretch>
          </p:blipFill>
          <p:spPr bwMode="auto">
            <a:xfrm>
              <a:off x="3438525" y="5372100"/>
              <a:ext cx="123825" cy="219075"/>
            </a:xfrm>
            <a:prstGeom prst="rect">
              <a:avLst/>
            </a:prstGeom>
            <a:noFill/>
            <a:ln w="9525">
              <a:noFill/>
              <a:miter lim="800000"/>
              <a:headEnd/>
              <a:tailEnd/>
            </a:ln>
          </p:spPr>
        </p:pic>
        <p:pic>
          <p:nvPicPr>
            <p:cNvPr id="51267" name="Picture 38"/>
            <p:cNvPicPr>
              <a:picLocks noChangeAspect="1" noChangeArrowheads="1"/>
            </p:cNvPicPr>
            <p:nvPr/>
          </p:nvPicPr>
          <p:blipFill>
            <a:blip r:embed="rId16" cstate="print"/>
            <a:srcRect/>
            <a:stretch>
              <a:fillRect/>
            </a:stretch>
          </p:blipFill>
          <p:spPr bwMode="auto">
            <a:xfrm>
              <a:off x="3371850" y="5772150"/>
              <a:ext cx="247650" cy="142875"/>
            </a:xfrm>
            <a:prstGeom prst="rect">
              <a:avLst/>
            </a:prstGeom>
            <a:noFill/>
            <a:ln w="9525">
              <a:noFill/>
              <a:miter lim="800000"/>
              <a:headEnd/>
              <a:tailEnd/>
            </a:ln>
          </p:spPr>
        </p:pic>
        <p:pic>
          <p:nvPicPr>
            <p:cNvPr id="51268" name="Picture 39"/>
            <p:cNvPicPr>
              <a:picLocks noChangeAspect="1" noChangeArrowheads="1"/>
            </p:cNvPicPr>
            <p:nvPr/>
          </p:nvPicPr>
          <p:blipFill>
            <a:blip r:embed="rId17" cstate="print"/>
            <a:srcRect/>
            <a:stretch>
              <a:fillRect/>
            </a:stretch>
          </p:blipFill>
          <p:spPr bwMode="auto">
            <a:xfrm>
              <a:off x="3381375" y="6019800"/>
              <a:ext cx="200025" cy="133350"/>
            </a:xfrm>
            <a:prstGeom prst="rect">
              <a:avLst/>
            </a:prstGeom>
            <a:noFill/>
            <a:ln w="9525">
              <a:noFill/>
              <a:miter lim="800000"/>
              <a:headEnd/>
              <a:tailEnd/>
            </a:ln>
          </p:spPr>
        </p:pic>
      </p:grpSp>
      <p:sp>
        <p:nvSpPr>
          <p:cNvPr id="51269" name="TextBox 41"/>
          <p:cNvSpPr txBox="1">
            <a:spLocks noChangeArrowheads="1"/>
          </p:cNvSpPr>
          <p:nvPr/>
        </p:nvSpPr>
        <p:spPr bwMode="auto">
          <a:xfrm>
            <a:off x="3219450" y="1743075"/>
            <a:ext cx="4695825" cy="338138"/>
          </a:xfrm>
          <a:prstGeom prst="rect">
            <a:avLst/>
          </a:prstGeom>
          <a:noFill/>
          <a:ln w="9525">
            <a:noFill/>
            <a:miter lim="800000"/>
            <a:headEnd/>
            <a:tailEnd/>
          </a:ln>
        </p:spPr>
        <p:txBody>
          <a:bodyPr>
            <a:spAutoFit/>
          </a:bodyPr>
          <a:lstStyle/>
          <a:p>
            <a:r>
              <a:rPr lang="en-US" sz="1600">
                <a:ea typeface="MS PGothic"/>
                <a:cs typeface="MS PGothic"/>
              </a:rPr>
              <a:t>Icon  Name       Description</a:t>
            </a:r>
          </a:p>
        </p:txBody>
      </p:sp>
      <p:sp>
        <p:nvSpPr>
          <p:cNvPr id="24" name="TextBox 14"/>
          <p:cNvSpPr txBox="1">
            <a:spLocks noChangeArrowheads="1"/>
          </p:cNvSpPr>
          <p:nvPr/>
        </p:nvSpPr>
        <p:spPr bwMode="auto">
          <a:xfrm>
            <a:off x="4319523" y="6237513"/>
            <a:ext cx="2734419" cy="215444"/>
          </a:xfrm>
          <a:prstGeom prst="rect">
            <a:avLst/>
          </a:prstGeom>
          <a:noFill/>
          <a:ln w="9525">
            <a:noFill/>
            <a:miter lim="800000"/>
            <a:headEnd/>
            <a:tailEnd/>
          </a:ln>
        </p:spPr>
        <p:txBody>
          <a:bodyPr wrap="square">
            <a:spAutoFit/>
          </a:bodyPr>
          <a:lstStyle/>
          <a:p>
            <a:r>
              <a:rPr lang="en-US" sz="800" dirty="0">
                <a:ea typeface="MS PGothic"/>
                <a:cs typeface="MS PGothic"/>
              </a:rPr>
              <a:t>Graphic </a:t>
            </a:r>
            <a:r>
              <a:rPr lang="en-US" sz="800" dirty="0" smtClean="0">
                <a:ea typeface="MS PGothic"/>
                <a:cs typeface="MS PGothic"/>
              </a:rPr>
              <a:t>1.3.5.1:  CAFU Common Indicators</a:t>
            </a:r>
            <a:endParaRPr lang="en-US" sz="800" dirty="0">
              <a:ea typeface="MS PGothic"/>
              <a:cs typeface="MS PGothic"/>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1755775" y="282575"/>
            <a:ext cx="7388225" cy="717550"/>
          </a:xfrm>
        </p:spPr>
        <p:txBody>
          <a:bodyPr/>
          <a:lstStyle/>
          <a:p>
            <a:r>
              <a:rPr lang="en-US" smtClean="0"/>
              <a:t>Topic Six  – Calendar</a:t>
            </a:r>
          </a:p>
        </p:txBody>
      </p:sp>
      <p:sp>
        <p:nvSpPr>
          <p:cNvPr id="52227" name="TextBox 11"/>
          <p:cNvSpPr txBox="1">
            <a:spLocks noChangeArrowheads="1"/>
          </p:cNvSpPr>
          <p:nvPr/>
        </p:nvSpPr>
        <p:spPr bwMode="auto">
          <a:xfrm>
            <a:off x="4997450" y="4664075"/>
            <a:ext cx="2933700" cy="215900"/>
          </a:xfrm>
          <a:prstGeom prst="rect">
            <a:avLst/>
          </a:prstGeom>
          <a:noFill/>
          <a:ln w="9525">
            <a:noFill/>
            <a:miter lim="800000"/>
            <a:headEnd/>
            <a:tailEnd/>
          </a:ln>
        </p:spPr>
        <p:txBody>
          <a:bodyPr>
            <a:spAutoFit/>
          </a:bodyPr>
          <a:lstStyle/>
          <a:p>
            <a:r>
              <a:rPr lang="en-US" sz="800">
                <a:ea typeface="MS PGothic"/>
                <a:cs typeface="MS PGothic"/>
              </a:rPr>
              <a:t>Graphic 1.1.6: Calendar</a:t>
            </a:r>
          </a:p>
        </p:txBody>
      </p:sp>
      <p:sp>
        <p:nvSpPr>
          <p:cNvPr id="52228"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0CD539D7-4981-4F00-AFE5-C49ECB412F3A}" type="slidenum">
              <a:rPr lang="en-US" sz="800">
                <a:solidFill>
                  <a:schemeClr val="bg1"/>
                </a:solidFill>
              </a:rPr>
              <a:pPr algn="r"/>
              <a:t>38</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279400" y="1157288"/>
            <a:ext cx="8216900" cy="430212"/>
          </a:xfrm>
          <a:prstGeom prst="rect">
            <a:avLst/>
          </a:prstGeom>
          <a:noFill/>
          <a:ln w="9525">
            <a:noFill/>
            <a:miter lim="800000"/>
            <a:headEnd/>
            <a:tailEnd/>
          </a:ln>
        </p:spPr>
        <p:txBody>
          <a:bodyPr/>
          <a:lstStyle/>
          <a:p>
            <a:pPr>
              <a:defRPr/>
            </a:pPr>
            <a:r>
              <a:rPr lang="en-US" sz="1600" b="1" kern="0" dirty="0"/>
              <a:t>Calendar</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52231" name="Text Box 18"/>
          <p:cNvSpPr txBox="1">
            <a:spLocks noChangeArrowheads="1"/>
          </p:cNvSpPr>
          <p:nvPr/>
        </p:nvSpPr>
        <p:spPr bwMode="auto">
          <a:xfrm>
            <a:off x="228600" y="1446213"/>
            <a:ext cx="5224463" cy="1016000"/>
          </a:xfrm>
          <a:prstGeom prst="rect">
            <a:avLst/>
          </a:prstGeom>
          <a:noFill/>
          <a:ln w="9525">
            <a:noFill/>
            <a:miter lim="800000"/>
            <a:headEnd/>
            <a:tailEnd/>
          </a:ln>
        </p:spPr>
        <p:txBody>
          <a:bodyPr>
            <a:spAutoFit/>
          </a:bodyPr>
          <a:lstStyle/>
          <a:p>
            <a:r>
              <a:rPr lang="en-US" sz="1200" dirty="0"/>
              <a:t>The calendar provides a convenient way of inputting dates. It ensures that the format of the date will be accurate and consistent. </a:t>
            </a:r>
          </a:p>
          <a:p>
            <a:endParaRPr lang="en-US" sz="1200" dirty="0">
              <a:solidFill>
                <a:srgbClr val="000000"/>
              </a:solidFill>
            </a:endParaRPr>
          </a:p>
          <a:p>
            <a:endParaRPr lang="en-US" sz="1200" dirty="0">
              <a:solidFill>
                <a:srgbClr val="000000"/>
              </a:solidFill>
            </a:endParaRPr>
          </a:p>
          <a:p>
            <a:endParaRPr lang="en-US" sz="1200" dirty="0">
              <a:solidFill>
                <a:srgbClr val="000000"/>
              </a:solidFill>
            </a:endParaRPr>
          </a:p>
        </p:txBody>
      </p:sp>
      <p:graphicFrame>
        <p:nvGraphicFramePr>
          <p:cNvPr id="9" name="Group 28"/>
          <p:cNvGraphicFramePr>
            <a:graphicFrameLocks noGrp="1"/>
          </p:cNvGraphicFramePr>
          <p:nvPr/>
        </p:nvGraphicFramePr>
        <p:xfrm>
          <a:off x="288701" y="2359717"/>
          <a:ext cx="4130222" cy="3560606"/>
        </p:xfrm>
        <a:graphic>
          <a:graphicData uri="http://schemas.openxmlformats.org/drawingml/2006/table">
            <a:tbl>
              <a:tblPr/>
              <a:tblGrid>
                <a:gridCol w="430139"/>
                <a:gridCol w="3700083"/>
              </a:tblGrid>
              <a:tr h="244433">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Calendar (Graphics  </a:t>
                      </a:r>
                      <a:r>
                        <a:rPr kumimoji="0" lang="en-US" sz="1000" b="1" i="0" u="none" strike="noStrike" cap="none" normalizeH="0" baseline="0" dirty="0" smtClean="0">
                          <a:ln>
                            <a:noFill/>
                          </a:ln>
                          <a:solidFill>
                            <a:schemeClr val="tx1"/>
                          </a:solidFill>
                          <a:effectLst/>
                          <a:latin typeface="+mn-lt"/>
                          <a:ea typeface="ＭＳ Ｐゴシック" pitchFamily="34" charset="-128"/>
                        </a:rPr>
                        <a:t>1.3.6.1 – 1.3.6.2</a:t>
                      </a:r>
                      <a:r>
                        <a:rPr kumimoji="0" lang="en-US" sz="1000" b="1" i="0" u="none" strike="noStrike" cap="none" normalizeH="0" baseline="0" dirty="0" smtClean="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19066">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Calendar icon.</a:t>
                      </a:r>
                      <a:endParaRPr kumimoji="0" lang="en-US" sz="1200" b="0" i="0" u="none" strike="noStrike" cap="none" normalizeH="0" baseline="0" dirty="0" smtClean="0">
                        <a:ln>
                          <a:noFill/>
                        </a:ln>
                        <a:solidFill>
                          <a:srgbClr val="000000"/>
                        </a:solidFill>
                        <a:effectLst/>
                        <a:latin typeface="Arial" pitchFamily="34" charset="0"/>
                      </a:endParaRPr>
                    </a:p>
                    <a:p>
                      <a:pPr marL="457200" marR="0" lvl="1" indent="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100" b="0" i="0" u="none" strike="noStrike" cap="none" normalizeH="0" baseline="0" dirty="0" smtClean="0">
                          <a:ln>
                            <a:noFill/>
                          </a:ln>
                          <a:solidFill>
                            <a:srgbClr val="000000"/>
                          </a:solidFill>
                          <a:effectLst/>
                          <a:latin typeface="Arial" pitchFamily="34" charset="0"/>
                        </a:rPr>
                        <a:t> The Calendar opens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7392">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Select</a:t>
                      </a:r>
                      <a:r>
                        <a:rPr kumimoji="0" lang="en-US" sz="1200" b="1" i="1" u="none" strike="noStrike" cap="none" normalizeH="0" baseline="0" dirty="0" smtClean="0">
                          <a:ln>
                            <a:noFill/>
                          </a:ln>
                          <a:solidFill>
                            <a:srgbClr val="000000"/>
                          </a:solidFill>
                          <a:effectLst/>
                          <a:latin typeface="Arial" pitchFamily="34" charset="0"/>
                        </a:rPr>
                        <a:t>  </a:t>
                      </a:r>
                      <a:r>
                        <a:rPr kumimoji="0" lang="en-US" sz="1200" b="1" i="0" u="none" strike="noStrike" cap="none" normalizeH="0" baseline="0" dirty="0" smtClean="0">
                          <a:ln>
                            <a:noFill/>
                          </a:ln>
                          <a:solidFill>
                            <a:srgbClr val="000000"/>
                          </a:solidFill>
                          <a:effectLst/>
                          <a:latin typeface="Arial" pitchFamily="34" charset="0"/>
                        </a:rPr>
                        <a:t>the month desired .</a:t>
                      </a:r>
                    </a:p>
                    <a:p>
                      <a:pPr marL="457200" marR="0" lvl="1" indent="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100" b="0" i="0" u="none" strike="noStrike" cap="none" normalizeH="0" baseline="0" dirty="0" smtClean="0">
                          <a:ln>
                            <a:noFill/>
                          </a:ln>
                          <a:solidFill>
                            <a:srgbClr val="000000"/>
                          </a:solidFill>
                          <a:effectLst/>
                          <a:latin typeface="Arial" pitchFamily="34" charset="0"/>
                        </a:rPr>
                        <a:t>The arrow on the left or right surrounding the     </a:t>
                      </a:r>
                    </a:p>
                    <a:p>
                      <a:pPr marL="457200" marR="0" lvl="1" indent="0" algn="l" defTabSz="914400" rtl="0" eaLnBrk="0" fontAlgn="base" latinLnBrk="0" hangingPunct="0">
                        <a:lnSpc>
                          <a:spcPct val="120000"/>
                        </a:lnSpc>
                        <a:spcBef>
                          <a:spcPct val="20000"/>
                        </a:spcBef>
                        <a:spcAft>
                          <a:spcPct val="0"/>
                        </a:spcAft>
                        <a:buClrTx/>
                        <a:buSzTx/>
                        <a:buFont typeface="Arial" pitchFamily="34" charset="0"/>
                        <a:buNone/>
                        <a:tabLst/>
                      </a:pPr>
                      <a:r>
                        <a:rPr kumimoji="0" lang="en-US" sz="1100" b="0" i="0" u="none" strike="noStrike" cap="none" normalizeH="0" baseline="0" dirty="0" smtClean="0">
                          <a:ln>
                            <a:noFill/>
                          </a:ln>
                          <a:solidFill>
                            <a:srgbClr val="000000"/>
                          </a:solidFill>
                          <a:effectLst/>
                          <a:latin typeface="Arial" pitchFamily="34" charset="0"/>
                        </a:rPr>
                        <a:t>  month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066">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AutoNum type="arabicPeriod" startAt="3"/>
                        <a:tabLst/>
                      </a:pPr>
                      <a:r>
                        <a:rPr kumimoji="0" lang="en-US" sz="1200" b="0" i="0" u="none" strike="noStrike" cap="none" normalizeH="0" baseline="0" dirty="0" smtClean="0">
                          <a:ln>
                            <a:noFill/>
                          </a:ln>
                          <a:solidFill>
                            <a:srgbClr val="000000"/>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on the </a:t>
                      </a:r>
                      <a:r>
                        <a:rPr kumimoji="0" lang="en-US" sz="1200" b="1" i="0" u="none" strike="noStrike" cap="none" normalizeH="0" baseline="0" dirty="0" smtClean="0">
                          <a:ln>
                            <a:noFill/>
                          </a:ln>
                          <a:solidFill>
                            <a:srgbClr val="000000"/>
                          </a:solidFill>
                          <a:effectLst/>
                          <a:latin typeface="Arial" pitchFamily="34" charset="0"/>
                        </a:rPr>
                        <a:t>arrows </a:t>
                      </a:r>
                      <a:r>
                        <a:rPr kumimoji="0" lang="en-US" sz="1200" b="0" i="0" u="none" strike="noStrike" cap="none" normalizeH="0" baseline="0" dirty="0" smtClean="0">
                          <a:ln>
                            <a:noFill/>
                          </a:ln>
                          <a:solidFill>
                            <a:srgbClr val="000000"/>
                          </a:solidFill>
                          <a:effectLst/>
                          <a:latin typeface="Arial" pitchFamily="34" charset="0"/>
                        </a:rPr>
                        <a:t>on either side of the years field.  </a:t>
                      </a:r>
                      <a:endParaRPr kumimoji="0" lang="en-US" sz="1200" b="1" i="1"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468">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None/>
                        <a:tabLst/>
                      </a:pPr>
                      <a:r>
                        <a:rPr kumimoji="0" lang="en-US" sz="1200" b="0" i="0" u="none" strike="noStrike" cap="none" normalizeH="0" baseline="0" dirty="0" smtClean="0">
                          <a:ln>
                            <a:noFill/>
                          </a:ln>
                          <a:solidFill>
                            <a:srgbClr val="000000"/>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drop down </a:t>
                      </a:r>
                      <a:r>
                        <a:rPr kumimoji="0" lang="en-US" sz="1200" b="0" i="0" u="none" strike="noStrike" cap="none" normalizeH="0" baseline="0" dirty="0" smtClean="0">
                          <a:ln>
                            <a:noFill/>
                          </a:ln>
                          <a:solidFill>
                            <a:srgbClr val="000000"/>
                          </a:solidFill>
                          <a:effectLst/>
                          <a:latin typeface="Arial" pitchFamily="34" charset="0"/>
                        </a:rPr>
                        <a:t>box for the Month</a:t>
                      </a:r>
                      <a:r>
                        <a:rPr kumimoji="0" lang="en-US" sz="1200" b="1" i="0" u="none" strike="noStrike" cap="none" normalizeH="0" baseline="0" dirty="0" smtClean="0">
                          <a:ln>
                            <a:noFill/>
                          </a:ln>
                          <a:solidFill>
                            <a:srgbClr val="000000"/>
                          </a:solidFill>
                          <a:effectLst/>
                          <a:latin typeface="Arial" pitchFamily="34" charset="0"/>
                        </a:rPr>
                        <a:t>. </a:t>
                      </a:r>
                    </a:p>
                    <a:p>
                      <a:pPr marL="685800" marR="0" lvl="1" indent="-22860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100" b="0" i="0" u="none" strike="noStrike" cap="none" normalizeH="0" baseline="0" dirty="0" smtClean="0">
                          <a:ln>
                            <a:noFill/>
                          </a:ln>
                          <a:solidFill>
                            <a:srgbClr val="000000"/>
                          </a:solidFill>
                          <a:effectLst/>
                          <a:latin typeface="Arial" pitchFamily="34" charset="0"/>
                        </a:rPr>
                        <a:t>Select the desired month and year</a:t>
                      </a:r>
                      <a:endParaRPr kumimoji="0" lang="en-US" sz="1100" b="1" i="1"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066">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None/>
                        <a:tabLst/>
                      </a:pPr>
                      <a:r>
                        <a:rPr kumimoji="0" lang="en-US" sz="1200" b="0" i="0" u="none" strike="noStrike" cap="none" normalizeH="0" baseline="0" dirty="0" smtClean="0">
                          <a:ln>
                            <a:noFill/>
                          </a:ln>
                          <a:solidFill>
                            <a:srgbClr val="000000"/>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pPr>
                      <a:r>
                        <a:rPr kumimoji="0" lang="en-US" sz="1200" b="0" i="1" u="none" strike="noStrike" cap="none" normalizeH="0" baseline="0" dirty="0" smtClean="0">
                          <a:ln>
                            <a:noFill/>
                          </a:ln>
                          <a:solidFill>
                            <a:srgbClr val="000000"/>
                          </a:solidFill>
                          <a:effectLst/>
                          <a:latin typeface="Arial" pitchFamily="34" charset="0"/>
                        </a:rPr>
                        <a:t>Click</a:t>
                      </a:r>
                      <a:r>
                        <a:rPr kumimoji="0" lang="en-US" sz="1200" b="1" i="1" u="none" strike="noStrike" cap="none" normalizeH="0" baseline="0" dirty="0" smtClean="0">
                          <a:ln>
                            <a:noFill/>
                          </a:ln>
                          <a:solidFill>
                            <a:srgbClr val="000000"/>
                          </a:solidFill>
                          <a:effectLst/>
                          <a:latin typeface="Arial" pitchFamily="34" charset="0"/>
                        </a:rPr>
                        <a:t> </a:t>
                      </a:r>
                      <a:r>
                        <a:rPr kumimoji="0" lang="en-US" sz="1200" b="0" i="0" u="none" strike="noStrike" cap="none" normalizeH="0" baseline="0" dirty="0" smtClean="0">
                          <a:ln>
                            <a:noFill/>
                          </a:ln>
                          <a:solidFill>
                            <a:srgbClr val="000000"/>
                          </a:solidFill>
                          <a:effectLst/>
                          <a:latin typeface="Arial" pitchFamily="34" charset="0"/>
                        </a:rPr>
                        <a:t>the desired </a:t>
                      </a:r>
                      <a:r>
                        <a:rPr kumimoji="0" lang="en-US" sz="1200" b="1" i="0" u="none" strike="noStrike" cap="none" normalizeH="0" baseline="0" dirty="0" smtClean="0">
                          <a:ln>
                            <a:noFill/>
                          </a:ln>
                          <a:solidFill>
                            <a:srgbClr val="000000"/>
                          </a:solidFill>
                          <a:effectLst/>
                          <a:latin typeface="Arial" pitchFamily="34" charset="0"/>
                        </a:rPr>
                        <a:t>day.</a:t>
                      </a:r>
                    </a:p>
                    <a:p>
                      <a:pPr marL="685800" marR="0" lvl="1" indent="-2286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100" b="0" i="0" u="none" strike="noStrike" cap="none" normalizeH="0" baseline="0" dirty="0" smtClean="0">
                          <a:ln>
                            <a:noFill/>
                          </a:ln>
                          <a:solidFill>
                            <a:srgbClr val="000000"/>
                          </a:solidFill>
                          <a:effectLst/>
                          <a:latin typeface="Arial" pitchFamily="34" charset="0"/>
                        </a:rPr>
                        <a:t>The current date will be highlighted </a:t>
                      </a:r>
                    </a:p>
                    <a:p>
                      <a:pPr marL="685800" marR="0" lvl="1"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1100" kern="1200" dirty="0" smtClean="0">
                          <a:solidFill>
                            <a:schemeClr val="tx1"/>
                          </a:solidFill>
                          <a:latin typeface="Arial" pitchFamily="34" charset="0"/>
                          <a:ea typeface="+mn-ea"/>
                          <a:cs typeface="Arial" pitchFamily="34" charset="0"/>
                        </a:rPr>
                        <a:t>The date will be automatically populated in the correct format.  </a:t>
                      </a:r>
                      <a:r>
                        <a:rPr lang="en-US" sz="1100" b="1" kern="1200" dirty="0" smtClean="0">
                          <a:solidFill>
                            <a:schemeClr val="tx1"/>
                          </a:solidFill>
                          <a:latin typeface="Arial" pitchFamily="34" charset="0"/>
                          <a:ea typeface="+mn-ea"/>
                          <a:cs typeface="Arial" pitchFamily="34" charset="0"/>
                        </a:rPr>
                        <a:t>23 OCT 2009 </a:t>
                      </a:r>
                      <a:endParaRPr kumimoji="0" lang="en-US" sz="11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56" name="TextBox 13"/>
          <p:cNvSpPr txBox="1">
            <a:spLocks noChangeArrowheads="1"/>
          </p:cNvSpPr>
          <p:nvPr/>
        </p:nvSpPr>
        <p:spPr bwMode="auto">
          <a:xfrm>
            <a:off x="5753100" y="2771775"/>
            <a:ext cx="22860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1.3.6.1: </a:t>
            </a:r>
            <a:r>
              <a:rPr lang="en-US" sz="800" dirty="0">
                <a:ea typeface="MS PGothic"/>
                <a:cs typeface="MS PGothic"/>
              </a:rPr>
              <a:t>Calendar Icon  </a:t>
            </a:r>
          </a:p>
        </p:txBody>
      </p:sp>
      <p:sp>
        <p:nvSpPr>
          <p:cNvPr id="52257" name="TextBox 15"/>
          <p:cNvSpPr txBox="1">
            <a:spLocks noChangeArrowheads="1"/>
          </p:cNvSpPr>
          <p:nvPr/>
        </p:nvSpPr>
        <p:spPr bwMode="auto">
          <a:xfrm>
            <a:off x="5735421" y="5876925"/>
            <a:ext cx="276225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1.3.6.2:  </a:t>
            </a:r>
            <a:r>
              <a:rPr lang="en-US" sz="800" dirty="0">
                <a:ea typeface="MS PGothic"/>
                <a:cs typeface="MS PGothic"/>
              </a:rPr>
              <a:t>Calendar</a:t>
            </a:r>
          </a:p>
        </p:txBody>
      </p:sp>
      <p:sp>
        <p:nvSpPr>
          <p:cNvPr id="52258" name="Rectangle 26"/>
          <p:cNvSpPr>
            <a:spLocks noChangeArrowheads="1"/>
          </p:cNvSpPr>
          <p:nvPr/>
        </p:nvSpPr>
        <p:spPr bwMode="auto">
          <a:xfrm>
            <a:off x="7162800" y="4638675"/>
            <a:ext cx="238125" cy="133350"/>
          </a:xfrm>
          <a:prstGeom prst="rect">
            <a:avLst/>
          </a:prstGeom>
          <a:noFill/>
          <a:ln w="9525" algn="ctr">
            <a:solidFill>
              <a:srgbClr val="FF0000"/>
            </a:solidFill>
            <a:round/>
            <a:headEnd/>
            <a:tailEnd/>
          </a:ln>
        </p:spPr>
        <p:txBody>
          <a:bodyPr/>
          <a:lstStyle/>
          <a:p>
            <a:pPr eaLnBrk="0" hangingPunct="0"/>
            <a:endParaRPr lang="en-US" sz="2400">
              <a:latin typeface="MS Gothic"/>
            </a:endParaRPr>
          </a:p>
        </p:txBody>
      </p:sp>
      <p:grpSp>
        <p:nvGrpSpPr>
          <p:cNvPr id="16" name="Group 15"/>
          <p:cNvGrpSpPr/>
          <p:nvPr/>
        </p:nvGrpSpPr>
        <p:grpSpPr>
          <a:xfrm>
            <a:off x="4457700" y="3092450"/>
            <a:ext cx="3914775" cy="2676525"/>
            <a:chOff x="4457700" y="3092450"/>
            <a:chExt cx="3914775" cy="2676525"/>
          </a:xfrm>
        </p:grpSpPr>
        <p:pic>
          <p:nvPicPr>
            <p:cNvPr id="52254" name="Picture 9" descr="PPTF53.png"/>
            <p:cNvPicPr>
              <a:picLocks noChangeAspect="1"/>
            </p:cNvPicPr>
            <p:nvPr/>
          </p:nvPicPr>
          <p:blipFill>
            <a:blip r:embed="rId4" cstate="print"/>
            <a:srcRect/>
            <a:stretch>
              <a:fillRect/>
            </a:stretch>
          </p:blipFill>
          <p:spPr bwMode="auto">
            <a:xfrm>
              <a:off x="4968875" y="3092450"/>
              <a:ext cx="3000375" cy="2676525"/>
            </a:xfrm>
            <a:prstGeom prst="rect">
              <a:avLst/>
            </a:prstGeom>
            <a:noFill/>
            <a:ln w="19050">
              <a:solidFill>
                <a:schemeClr val="tx1"/>
              </a:solidFill>
              <a:miter lim="800000"/>
              <a:headEnd/>
              <a:tailEnd/>
            </a:ln>
          </p:spPr>
        </p:pic>
        <p:sp>
          <p:nvSpPr>
            <p:cNvPr id="52259" name="Right Arrow 16"/>
            <p:cNvSpPr>
              <a:spLocks noChangeArrowheads="1"/>
            </p:cNvSpPr>
            <p:nvPr/>
          </p:nvSpPr>
          <p:spPr bwMode="auto">
            <a:xfrm>
              <a:off x="4457700" y="3571875"/>
              <a:ext cx="742950" cy="133350"/>
            </a:xfrm>
            <a:prstGeom prst="rightArrow">
              <a:avLst>
                <a:gd name="adj1" fmla="val 50000"/>
                <a:gd name="adj2" fmla="val 49988"/>
              </a:avLst>
            </a:prstGeom>
            <a:solidFill>
              <a:srgbClr val="FF0000"/>
            </a:solidFill>
            <a:ln w="9525" algn="ctr">
              <a:solidFill>
                <a:schemeClr val="tx1"/>
              </a:solidFill>
              <a:round/>
              <a:headEnd/>
              <a:tailEnd/>
            </a:ln>
          </p:spPr>
          <p:txBody>
            <a:bodyPr/>
            <a:lstStyle/>
            <a:p>
              <a:pPr eaLnBrk="0" hangingPunct="0"/>
              <a:endParaRPr lang="en-US" sz="2400">
                <a:latin typeface="MS Gothic"/>
              </a:endParaRPr>
            </a:p>
          </p:txBody>
        </p:sp>
        <p:sp>
          <p:nvSpPr>
            <p:cNvPr id="52260" name="Left Arrow 17"/>
            <p:cNvSpPr>
              <a:spLocks noChangeArrowheads="1"/>
            </p:cNvSpPr>
            <p:nvPr/>
          </p:nvSpPr>
          <p:spPr bwMode="auto">
            <a:xfrm>
              <a:off x="7686675" y="3571875"/>
              <a:ext cx="685800" cy="133350"/>
            </a:xfrm>
            <a:prstGeom prst="leftArrow">
              <a:avLst>
                <a:gd name="adj1" fmla="val 50000"/>
                <a:gd name="adj2" fmla="val 50000"/>
              </a:avLst>
            </a:prstGeom>
            <a:solidFill>
              <a:srgbClr val="FF0000"/>
            </a:solidFill>
            <a:ln w="9525" algn="ctr">
              <a:solidFill>
                <a:schemeClr val="tx1"/>
              </a:solidFill>
              <a:round/>
              <a:headEnd/>
              <a:tailEnd/>
            </a:ln>
          </p:spPr>
          <p:txBody>
            <a:bodyPr/>
            <a:lstStyle/>
            <a:p>
              <a:pPr eaLnBrk="0" hangingPunct="0"/>
              <a:endParaRPr lang="en-US" sz="2400">
                <a:latin typeface="MS Gothic"/>
              </a:endParaRPr>
            </a:p>
          </p:txBody>
        </p:sp>
      </p:grpSp>
      <p:pic>
        <p:nvPicPr>
          <p:cNvPr id="2051" name="Picture 3"/>
          <p:cNvPicPr>
            <a:picLocks noChangeAspect="1" noChangeArrowheads="1"/>
          </p:cNvPicPr>
          <p:nvPr/>
        </p:nvPicPr>
        <p:blipFill>
          <a:blip r:embed="rId5" cstate="print"/>
          <a:srcRect/>
          <a:stretch>
            <a:fillRect/>
          </a:stretch>
        </p:blipFill>
        <p:spPr bwMode="auto">
          <a:xfrm>
            <a:off x="5990545" y="1656467"/>
            <a:ext cx="878341" cy="912562"/>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r>
              <a:rPr lang="en-US" smtClean="0"/>
              <a:t>Topic Seven – User Profile</a:t>
            </a:r>
          </a:p>
        </p:txBody>
      </p:sp>
      <p:sp>
        <p:nvSpPr>
          <p:cNvPr id="53251" name="Text Box 24"/>
          <p:cNvSpPr txBox="1">
            <a:spLocks noChangeArrowheads="1"/>
          </p:cNvSpPr>
          <p:nvPr/>
        </p:nvSpPr>
        <p:spPr bwMode="auto">
          <a:xfrm>
            <a:off x="133350" y="1257300"/>
            <a:ext cx="6657975" cy="338138"/>
          </a:xfrm>
          <a:prstGeom prst="rect">
            <a:avLst/>
          </a:prstGeom>
          <a:noFill/>
          <a:ln w="9525">
            <a:noFill/>
            <a:miter lim="800000"/>
            <a:headEnd/>
            <a:tailEnd/>
          </a:ln>
        </p:spPr>
        <p:txBody>
          <a:bodyPr>
            <a:spAutoFit/>
          </a:bodyPr>
          <a:lstStyle/>
          <a:p>
            <a:pPr>
              <a:spcBef>
                <a:spcPct val="50000"/>
              </a:spcBef>
            </a:pPr>
            <a:r>
              <a:rPr lang="en-US" sz="1600" b="1"/>
              <a:t>User Profile</a:t>
            </a:r>
          </a:p>
        </p:txBody>
      </p:sp>
      <p:sp>
        <p:nvSpPr>
          <p:cNvPr id="53252" name="Slide Number Placeholder 12"/>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D2A59451-9A4A-46E4-91E2-2A98490F40F8}" type="slidenum">
              <a:rPr lang="en-US" sz="800">
                <a:solidFill>
                  <a:schemeClr val="bg1"/>
                </a:solidFill>
              </a:rPr>
              <a:pPr algn="r"/>
              <a:t>39</a:t>
            </a:fld>
            <a:endParaRPr lang="en-US" sz="800">
              <a:solidFill>
                <a:schemeClr val="bg1"/>
              </a:solidFill>
            </a:endParaRPr>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53254" name="TextBox 10"/>
          <p:cNvSpPr txBox="1">
            <a:spLocks noChangeArrowheads="1"/>
          </p:cNvSpPr>
          <p:nvPr/>
        </p:nvSpPr>
        <p:spPr bwMode="auto">
          <a:xfrm>
            <a:off x="254000" y="1636713"/>
            <a:ext cx="2936875" cy="830262"/>
          </a:xfrm>
          <a:prstGeom prst="rect">
            <a:avLst/>
          </a:prstGeom>
          <a:noFill/>
          <a:ln w="9525">
            <a:noFill/>
            <a:miter lim="800000"/>
            <a:headEnd/>
            <a:tailEnd/>
          </a:ln>
        </p:spPr>
        <p:txBody>
          <a:bodyPr wrap="square">
            <a:spAutoFit/>
          </a:bodyPr>
          <a:lstStyle/>
          <a:p>
            <a:r>
              <a:rPr lang="en-US" sz="1200" dirty="0"/>
              <a:t>Your user profile can be accessed from any screen in the application (except for confirmation pages). To access your profile follow these steps: </a:t>
            </a:r>
          </a:p>
        </p:txBody>
      </p:sp>
      <p:sp>
        <p:nvSpPr>
          <p:cNvPr id="53255" name="TextBox 14"/>
          <p:cNvSpPr txBox="1">
            <a:spLocks noChangeArrowheads="1"/>
          </p:cNvSpPr>
          <p:nvPr/>
        </p:nvSpPr>
        <p:spPr bwMode="auto">
          <a:xfrm>
            <a:off x="5262563" y="2646363"/>
            <a:ext cx="4557712"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1.3.7.1: </a:t>
            </a:r>
            <a:r>
              <a:rPr lang="en-US" sz="800" dirty="0">
                <a:ea typeface="MS PGothic"/>
                <a:cs typeface="MS PGothic"/>
              </a:rPr>
              <a:t>User Name</a:t>
            </a:r>
          </a:p>
        </p:txBody>
      </p:sp>
      <p:graphicFrame>
        <p:nvGraphicFramePr>
          <p:cNvPr id="25" name="Group 28"/>
          <p:cNvGraphicFramePr>
            <a:graphicFrameLocks noGrp="1"/>
          </p:cNvGraphicFramePr>
          <p:nvPr/>
        </p:nvGraphicFramePr>
        <p:xfrm>
          <a:off x="300038" y="3146425"/>
          <a:ext cx="3452812" cy="1892557"/>
        </p:xfrm>
        <a:graphic>
          <a:graphicData uri="http://schemas.openxmlformats.org/drawingml/2006/table">
            <a:tbl>
              <a:tblPr/>
              <a:tblGrid>
                <a:gridCol w="359591"/>
                <a:gridCol w="3093221"/>
              </a:tblGrid>
              <a:tr h="199119">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User Profile (Graphics  </a:t>
                      </a:r>
                      <a:r>
                        <a:rPr kumimoji="0" lang="en-US" sz="1000" b="1" i="0" u="none" strike="noStrike" cap="none" normalizeH="0" baseline="0" dirty="0" smtClean="0">
                          <a:ln>
                            <a:noFill/>
                          </a:ln>
                          <a:solidFill>
                            <a:schemeClr val="tx1"/>
                          </a:solidFill>
                          <a:effectLst/>
                          <a:latin typeface="+mn-lt"/>
                          <a:ea typeface="ＭＳ Ｐゴシック" pitchFamily="34" charset="-128"/>
                        </a:rPr>
                        <a:t>1.3.7.1 – 1.3.7.2</a:t>
                      </a:r>
                      <a:r>
                        <a:rPr kumimoji="0" lang="en-US" sz="1000" b="1" i="0" u="none" strike="noStrike" cap="none" normalizeH="0" baseline="0" dirty="0" smtClean="0">
                          <a:ln>
                            <a:noFill/>
                          </a:ln>
                          <a:solidFill>
                            <a:schemeClr val="tx1"/>
                          </a:solidFill>
                          <a:effectLst/>
                          <a:latin typeface="Arial" pitchFamily="34" charset="0"/>
                        </a:rPr>
                        <a:t>)</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47596">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lang="en-US" sz="1200" i="1" kern="1200" dirty="0" smtClean="0">
                          <a:solidFill>
                            <a:schemeClr val="tx1"/>
                          </a:solidFill>
                          <a:latin typeface="Arial" pitchFamily="34" charset="0"/>
                          <a:ea typeface="+mn-ea"/>
                          <a:cs typeface="Arial" pitchFamily="34" charset="0"/>
                        </a:rPr>
                        <a:t>Click</a:t>
                      </a:r>
                      <a:r>
                        <a:rPr lang="en-US" sz="1200" kern="1200" dirty="0" smtClean="0">
                          <a:solidFill>
                            <a:schemeClr val="tx1"/>
                          </a:solidFill>
                          <a:latin typeface="Arial" pitchFamily="34" charset="0"/>
                          <a:ea typeface="+mn-ea"/>
                          <a:cs typeface="Arial" pitchFamily="34" charset="0"/>
                        </a:rPr>
                        <a:t> on </a:t>
                      </a:r>
                      <a:r>
                        <a:rPr lang="en-US" sz="1200" b="1" kern="1200" dirty="0" smtClean="0">
                          <a:solidFill>
                            <a:schemeClr val="tx1"/>
                          </a:solidFill>
                          <a:latin typeface="Arial" pitchFamily="34" charset="0"/>
                          <a:ea typeface="+mn-ea"/>
                          <a:cs typeface="Arial" pitchFamily="34" charset="0"/>
                        </a:rPr>
                        <a:t>your name </a:t>
                      </a:r>
                      <a:r>
                        <a:rPr lang="en-US" sz="1200" kern="1200" dirty="0" smtClean="0">
                          <a:solidFill>
                            <a:schemeClr val="tx1"/>
                          </a:solidFill>
                          <a:latin typeface="Arial" pitchFamily="34" charset="0"/>
                          <a:ea typeface="+mn-ea"/>
                          <a:cs typeface="Arial" pitchFamily="34" charset="0"/>
                        </a:rPr>
                        <a:t>in the light blue section of the header.  </a:t>
                      </a:r>
                    </a:p>
                    <a:p>
                      <a:pPr marL="457200" marR="0" lvl="1" indent="0" algn="l" defTabSz="914400" rtl="0" eaLnBrk="0" fontAlgn="base" latinLnBrk="0" hangingPunct="0">
                        <a:lnSpc>
                          <a:spcPct val="120000"/>
                        </a:lnSpc>
                        <a:spcBef>
                          <a:spcPct val="20000"/>
                        </a:spcBef>
                        <a:spcAft>
                          <a:spcPct val="0"/>
                        </a:spcAft>
                        <a:buClrTx/>
                        <a:buSzTx/>
                        <a:buFont typeface="Arial" pitchFamily="34" charset="0"/>
                        <a:buChar char="•"/>
                        <a:tabLst/>
                      </a:pPr>
                      <a:r>
                        <a:rPr lang="en-US" sz="1100" b="0" kern="1200" baseline="0" dirty="0" smtClean="0">
                          <a:solidFill>
                            <a:schemeClr val="tx1"/>
                          </a:solidFill>
                          <a:latin typeface="+mn-lt"/>
                          <a:ea typeface="+mn-ea"/>
                          <a:cs typeface="+mn-cs"/>
                        </a:rPr>
                        <a:t>Your User Profile will appear in a pop-up window.  </a:t>
                      </a:r>
                      <a:endParaRPr kumimoji="0" lang="en-US" sz="11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021">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AutoNum type="arabicPeriod" startAt="2"/>
                        <a:tabLst/>
                      </a:pPr>
                      <a:r>
                        <a:rPr kumimoji="0" lang="en-US" sz="1200" b="0" i="0" u="none" strike="noStrike" cap="none" normalizeH="0" baseline="0" dirty="0" smtClean="0">
                          <a:ln>
                            <a:noFill/>
                          </a:ln>
                          <a:solidFill>
                            <a:srgbClr val="000000"/>
                          </a:solidFill>
                          <a:effectLst/>
                          <a:latin typeface="Arial" pitchFamily="34" charset="0"/>
                        </a:rPr>
                        <a:t> </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pPr>
                      <a:r>
                        <a:rPr lang="en-US" sz="1200" i="1" kern="1200" dirty="0" smtClean="0">
                          <a:solidFill>
                            <a:schemeClr val="tx1"/>
                          </a:solidFill>
                          <a:latin typeface="+mn-lt"/>
                          <a:ea typeface="+mn-ea"/>
                          <a:cs typeface="+mn-cs"/>
                        </a:rPr>
                        <a:t>Click </a:t>
                      </a:r>
                      <a:r>
                        <a:rPr lang="en-US" sz="1200" kern="1200" dirty="0" smtClean="0">
                          <a:solidFill>
                            <a:schemeClr val="tx1"/>
                          </a:solidFill>
                          <a:latin typeface="+mn-lt"/>
                          <a:ea typeface="+mn-ea"/>
                          <a:cs typeface="+mn-cs"/>
                        </a:rPr>
                        <a:t>on</a:t>
                      </a:r>
                      <a:r>
                        <a:rPr lang="en-US" sz="1200" b="1" kern="1200" dirty="0" smtClean="0">
                          <a:solidFill>
                            <a:schemeClr val="tx1"/>
                          </a:solidFill>
                          <a:latin typeface="+mn-lt"/>
                          <a:ea typeface="+mn-ea"/>
                          <a:cs typeface="+mn-cs"/>
                        </a:rPr>
                        <a:t> close </a:t>
                      </a:r>
                      <a:r>
                        <a:rPr lang="en-US" sz="1200" kern="1200" dirty="0" smtClean="0">
                          <a:solidFill>
                            <a:schemeClr val="tx1"/>
                          </a:solidFill>
                          <a:latin typeface="+mn-lt"/>
                          <a:ea typeface="+mn-ea"/>
                          <a:cs typeface="+mn-cs"/>
                        </a:rPr>
                        <a:t>in the upper right hand </a:t>
                      </a:r>
                    </a:p>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pPr>
                      <a:r>
                        <a:rPr lang="en-US" sz="1200" kern="1200" dirty="0" smtClean="0">
                          <a:solidFill>
                            <a:schemeClr val="tx1"/>
                          </a:solidFill>
                          <a:latin typeface="+mn-lt"/>
                          <a:ea typeface="+mn-ea"/>
                          <a:cs typeface="+mn-cs"/>
                        </a:rPr>
                        <a:t>corner  of the window to</a:t>
                      </a:r>
                      <a:r>
                        <a:rPr lang="en-US" sz="1200" kern="1200" baseline="0" dirty="0" smtClean="0">
                          <a:solidFill>
                            <a:schemeClr val="tx1"/>
                          </a:solidFill>
                          <a:latin typeface="+mn-lt"/>
                          <a:ea typeface="+mn-ea"/>
                          <a:cs typeface="+mn-cs"/>
                        </a:rPr>
                        <a:t> exit</a:t>
                      </a:r>
                      <a:r>
                        <a:rPr lang="en-US" sz="120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275" name="TextBox 13"/>
          <p:cNvSpPr txBox="1">
            <a:spLocks noChangeArrowheads="1"/>
          </p:cNvSpPr>
          <p:nvPr/>
        </p:nvSpPr>
        <p:spPr bwMode="auto">
          <a:xfrm>
            <a:off x="5924550" y="4953000"/>
            <a:ext cx="1544012" cy="215444"/>
          </a:xfrm>
          <a:prstGeom prst="rect">
            <a:avLst/>
          </a:prstGeom>
          <a:noFill/>
          <a:ln w="9525">
            <a:noFill/>
            <a:miter lim="800000"/>
            <a:headEnd/>
            <a:tailEnd/>
          </a:ln>
        </p:spPr>
        <p:txBody>
          <a:bodyPr wrap="none">
            <a:spAutoFit/>
          </a:bodyPr>
          <a:lstStyle/>
          <a:p>
            <a:r>
              <a:rPr lang="en-US" sz="800" dirty="0">
                <a:ea typeface="MS PGothic"/>
                <a:cs typeface="MS PGothic"/>
              </a:rPr>
              <a:t>Graphic </a:t>
            </a:r>
            <a:r>
              <a:rPr lang="en-US" sz="800" dirty="0" smtClean="0">
                <a:ea typeface="MS PGothic"/>
                <a:cs typeface="MS PGothic"/>
              </a:rPr>
              <a:t>1.3.7.2: </a:t>
            </a:r>
            <a:r>
              <a:rPr lang="en-US" sz="800" dirty="0">
                <a:ea typeface="MS PGothic"/>
                <a:cs typeface="MS PGothic"/>
              </a:rPr>
              <a:t>User Profile </a:t>
            </a:r>
          </a:p>
        </p:txBody>
      </p:sp>
      <p:grpSp>
        <p:nvGrpSpPr>
          <p:cNvPr id="16" name="Group 15"/>
          <p:cNvGrpSpPr/>
          <p:nvPr/>
        </p:nvGrpSpPr>
        <p:grpSpPr>
          <a:xfrm>
            <a:off x="4064907" y="1785259"/>
            <a:ext cx="4521200" cy="759279"/>
            <a:chOff x="4303032" y="1975759"/>
            <a:chExt cx="4521200" cy="759279"/>
          </a:xfrm>
        </p:grpSpPr>
        <p:pic>
          <p:nvPicPr>
            <p:cNvPr id="17" name="Picture 4" descr="Lesson Three Header"/>
            <p:cNvPicPr>
              <a:picLocks noChangeAspect="1" noChangeArrowheads="1"/>
            </p:cNvPicPr>
            <p:nvPr/>
          </p:nvPicPr>
          <p:blipFill>
            <a:blip r:embed="rId4" cstate="print"/>
            <a:srcRect/>
            <a:stretch>
              <a:fillRect/>
            </a:stretch>
          </p:blipFill>
          <p:spPr bwMode="auto">
            <a:xfrm>
              <a:off x="4303032" y="1975759"/>
              <a:ext cx="4521200" cy="759279"/>
            </a:xfrm>
            <a:prstGeom prst="rect">
              <a:avLst/>
            </a:prstGeom>
            <a:noFill/>
            <a:ln w="19050">
              <a:solidFill>
                <a:schemeClr val="accent4"/>
              </a:solidFill>
              <a:miter lim="800000"/>
              <a:headEnd/>
              <a:tailEnd/>
            </a:ln>
          </p:spPr>
        </p:pic>
        <p:sp>
          <p:nvSpPr>
            <p:cNvPr id="18" name="Rectangle 17"/>
            <p:cNvSpPr/>
            <p:nvPr/>
          </p:nvSpPr>
          <p:spPr bwMode="auto">
            <a:xfrm>
              <a:off x="4314825" y="2428875"/>
              <a:ext cx="971550" cy="16192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S Gothic" pitchFamily="49" charset="-128"/>
              </a:endParaRPr>
            </a:p>
          </p:txBody>
        </p:sp>
        <p:pic>
          <p:nvPicPr>
            <p:cNvPr id="19" name="Picture 3"/>
            <p:cNvPicPr>
              <a:picLocks noChangeAspect="1" noChangeArrowheads="1"/>
            </p:cNvPicPr>
            <p:nvPr/>
          </p:nvPicPr>
          <p:blipFill>
            <a:blip r:embed="rId5" cstate="print"/>
            <a:srcRect/>
            <a:stretch>
              <a:fillRect/>
            </a:stretch>
          </p:blipFill>
          <p:spPr bwMode="auto">
            <a:xfrm>
              <a:off x="4319588" y="2424113"/>
              <a:ext cx="942975" cy="123825"/>
            </a:xfrm>
            <a:prstGeom prst="rect">
              <a:avLst/>
            </a:prstGeom>
            <a:noFill/>
            <a:ln w="9525">
              <a:noFill/>
              <a:miter lim="800000"/>
              <a:headEnd/>
              <a:tailEnd/>
            </a:ln>
          </p:spPr>
        </p:pic>
      </p:grpSp>
      <p:pic>
        <p:nvPicPr>
          <p:cNvPr id="20" name="Picture 4"/>
          <p:cNvPicPr>
            <a:picLocks noChangeAspect="1" noChangeArrowheads="1"/>
          </p:cNvPicPr>
          <p:nvPr/>
        </p:nvPicPr>
        <p:blipFill>
          <a:blip r:embed="rId6" cstate="print"/>
          <a:srcRect/>
          <a:stretch>
            <a:fillRect/>
          </a:stretch>
        </p:blipFill>
        <p:spPr bwMode="auto">
          <a:xfrm>
            <a:off x="4767263" y="3733800"/>
            <a:ext cx="3857625" cy="11811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Course Topics</a:t>
            </a:r>
          </a:p>
        </p:txBody>
      </p:sp>
      <p:graphicFrame>
        <p:nvGraphicFramePr>
          <p:cNvPr id="5149" name="Group 29"/>
          <p:cNvGraphicFramePr>
            <a:graphicFrameLocks noGrp="1"/>
          </p:cNvGraphicFramePr>
          <p:nvPr>
            <p:ph type="tbl" idx="1"/>
          </p:nvPr>
        </p:nvGraphicFramePr>
        <p:xfrm>
          <a:off x="209067" y="1857722"/>
          <a:ext cx="8402637" cy="1820948"/>
        </p:xfrm>
        <a:graphic>
          <a:graphicData uri="http://schemas.openxmlformats.org/drawingml/2006/table">
            <a:tbl>
              <a:tblPr/>
              <a:tblGrid>
                <a:gridCol w="1646237"/>
                <a:gridCol w="6756400"/>
              </a:tblGrid>
              <a:tr h="302382">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lang="en-US" sz="1200" b="1" dirty="0" smtClean="0"/>
                        <a:t>Module Two </a:t>
                      </a: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200" b="1" dirty="0" smtClean="0"/>
                        <a:t>Workgroup Audits</a:t>
                      </a: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My Workgroup Overview</a:t>
                      </a: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ction="ppaction://hlinksldjump"/>
                        </a:rPr>
                        <a:t>About My Workgroup</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4" action="ppaction://hlinksldjump"/>
                        </a:rPr>
                        <a:t>DCMA</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5" action="ppaction://hlinksldjump"/>
                        </a:rPr>
                        <a:t>Army</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6" action="ppaction://hlinksldjump"/>
                        </a:rPr>
                        <a:t>Navy</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7" action="ppaction://hlinksldjump"/>
                        </a:rPr>
                        <a:t>TRICARE</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Six</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8" action="ppaction://hlinksldjump"/>
                        </a:rPr>
                        <a:t>Air Force</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bl>
          </a:graphicData>
        </a:graphic>
      </p:graphicFrame>
      <p:sp>
        <p:nvSpPr>
          <p:cNvPr id="13333"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1F482AF0-226C-4B08-AD3B-5D2A7A312C58}" type="slidenum">
              <a:rPr lang="en-US" sz="800" smtClean="0"/>
              <a:pPr/>
              <a:t>4</a:t>
            </a:fld>
            <a:endParaRPr lang="en-US" sz="800" smtClean="0"/>
          </a:p>
        </p:txBody>
      </p:sp>
      <p:sp>
        <p:nvSpPr>
          <p:cNvPr id="7" name="Rectangle 6">
            <a:hlinkClick r:id="rId9"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8" name="Rectangle 3"/>
          <p:cNvSpPr txBox="1">
            <a:spLocks noChangeArrowheads="1"/>
          </p:cNvSpPr>
          <p:nvPr/>
        </p:nvSpPr>
        <p:spPr bwMode="auto">
          <a:xfrm>
            <a:off x="0" y="1020763"/>
            <a:ext cx="6305550" cy="741362"/>
          </a:xfrm>
          <a:prstGeom prst="rect">
            <a:avLst/>
          </a:prstGeom>
          <a:noFill/>
          <a:ln w="9525">
            <a:noFill/>
            <a:miter lim="800000"/>
            <a:headEnd/>
            <a:tailEnd/>
          </a:ln>
        </p:spPr>
        <p:txBody>
          <a:bodyPr/>
          <a:lstStyle/>
          <a:p>
            <a:pPr marL="457200" indent="-457200" eaLnBrk="0" hangingPunct="0">
              <a:lnSpc>
                <a:spcPct val="150000"/>
              </a:lnSpc>
              <a:spcBef>
                <a:spcPct val="20000"/>
              </a:spcBef>
            </a:pPr>
            <a:r>
              <a:rPr lang="en-US" sz="1600" b="1" dirty="0"/>
              <a:t>Course Topics</a:t>
            </a:r>
          </a:p>
          <a:p>
            <a:pPr marL="457200" indent="-457200" eaLnBrk="0" hangingPunct="0">
              <a:lnSpc>
                <a:spcPct val="150000"/>
              </a:lnSpc>
              <a:spcBef>
                <a:spcPct val="20000"/>
              </a:spcBef>
            </a:pPr>
            <a:r>
              <a:rPr lang="en-US" sz="1200" b="1" dirty="0"/>
              <a:t>Note:  </a:t>
            </a:r>
            <a:r>
              <a:rPr lang="en-US" sz="1200" dirty="0"/>
              <a:t>Links will</a:t>
            </a:r>
            <a:r>
              <a:rPr lang="en-US" sz="1200" b="1" i="1" dirty="0"/>
              <a:t> only </a:t>
            </a:r>
            <a:r>
              <a:rPr lang="en-US" sz="1200" dirty="0"/>
              <a:t>work in PowerPoint’s </a:t>
            </a:r>
            <a:r>
              <a:rPr lang="en-US" sz="1200" b="1" dirty="0"/>
              <a:t>slide show </a:t>
            </a:r>
            <a:r>
              <a:rPr lang="en-US" sz="1200" dirty="0"/>
              <a:t>view.</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smtClean="0"/>
              <a:t>Topic Eight – Modifying Browser Text Size</a:t>
            </a:r>
          </a:p>
        </p:txBody>
      </p:sp>
      <p:sp>
        <p:nvSpPr>
          <p:cNvPr id="54275" name="Text Box 24"/>
          <p:cNvSpPr txBox="1">
            <a:spLocks noChangeArrowheads="1"/>
          </p:cNvSpPr>
          <p:nvPr/>
        </p:nvSpPr>
        <p:spPr bwMode="auto">
          <a:xfrm>
            <a:off x="133350" y="1219200"/>
            <a:ext cx="6657975" cy="338138"/>
          </a:xfrm>
          <a:prstGeom prst="rect">
            <a:avLst/>
          </a:prstGeom>
          <a:noFill/>
          <a:ln w="9525">
            <a:noFill/>
            <a:miter lim="800000"/>
            <a:headEnd/>
            <a:tailEnd/>
          </a:ln>
        </p:spPr>
        <p:txBody>
          <a:bodyPr>
            <a:spAutoFit/>
          </a:bodyPr>
          <a:lstStyle/>
          <a:p>
            <a:pPr>
              <a:spcBef>
                <a:spcPct val="50000"/>
              </a:spcBef>
            </a:pPr>
            <a:r>
              <a:rPr lang="en-US" sz="1600" b="1"/>
              <a:t>Modifying Browser Text Size</a:t>
            </a:r>
          </a:p>
        </p:txBody>
      </p:sp>
      <p:sp>
        <p:nvSpPr>
          <p:cNvPr id="54276" name="Slide Number Placeholder 12"/>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17E49CE5-BD3E-4E6D-8626-EB424675B915}" type="slidenum">
              <a:rPr lang="en-US" sz="800">
                <a:solidFill>
                  <a:schemeClr val="bg1"/>
                </a:solidFill>
              </a:rPr>
              <a:pPr algn="r"/>
              <a:t>40</a:t>
            </a:fld>
            <a:endParaRPr lang="en-US" sz="800">
              <a:solidFill>
                <a:schemeClr val="bg1"/>
              </a:solidFill>
            </a:endParaRPr>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54278" name="TextBox 10"/>
          <p:cNvSpPr txBox="1">
            <a:spLocks noChangeArrowheads="1"/>
          </p:cNvSpPr>
          <p:nvPr/>
        </p:nvSpPr>
        <p:spPr bwMode="auto">
          <a:xfrm>
            <a:off x="254000" y="1636713"/>
            <a:ext cx="3460750" cy="1015663"/>
          </a:xfrm>
          <a:prstGeom prst="rect">
            <a:avLst/>
          </a:prstGeom>
          <a:noFill/>
          <a:ln w="9525">
            <a:noFill/>
            <a:miter lim="800000"/>
            <a:headEnd/>
            <a:tailEnd/>
          </a:ln>
        </p:spPr>
        <p:txBody>
          <a:bodyPr>
            <a:spAutoFit/>
          </a:bodyPr>
          <a:lstStyle/>
          <a:p>
            <a:r>
              <a:rPr lang="en-US" sz="1200" dirty="0"/>
              <a:t>Text size can be modified from the Internet Explorer menu </a:t>
            </a:r>
            <a:r>
              <a:rPr lang="en-US" sz="1200" dirty="0" smtClean="0"/>
              <a:t>bar. Please note that the default text size is </a:t>
            </a:r>
            <a:r>
              <a:rPr lang="en-US" sz="1200" dirty="0" smtClean="0">
                <a:solidFill>
                  <a:srgbClr val="000000"/>
                </a:solidFill>
              </a:rPr>
              <a:t>Medium.</a:t>
            </a:r>
            <a:endParaRPr lang="en-US" sz="1200" dirty="0"/>
          </a:p>
          <a:p>
            <a:endParaRPr lang="en-US" sz="1200" dirty="0"/>
          </a:p>
          <a:p>
            <a:endParaRPr lang="en-US" sz="1200" dirty="0"/>
          </a:p>
        </p:txBody>
      </p:sp>
      <p:sp>
        <p:nvSpPr>
          <p:cNvPr id="54279" name="TextBox 14"/>
          <p:cNvSpPr txBox="1">
            <a:spLocks noChangeArrowheads="1"/>
          </p:cNvSpPr>
          <p:nvPr/>
        </p:nvSpPr>
        <p:spPr bwMode="auto">
          <a:xfrm>
            <a:off x="5044848" y="2161949"/>
            <a:ext cx="2595562"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1.3.8.1: </a:t>
            </a:r>
            <a:r>
              <a:rPr lang="en-US" sz="800" dirty="0">
                <a:ea typeface="MS PGothic"/>
                <a:cs typeface="MS PGothic"/>
              </a:rPr>
              <a:t>Modifying Browser Text Size</a:t>
            </a:r>
          </a:p>
        </p:txBody>
      </p:sp>
      <p:graphicFrame>
        <p:nvGraphicFramePr>
          <p:cNvPr id="25" name="Group 28"/>
          <p:cNvGraphicFramePr>
            <a:graphicFrameLocks noGrp="1"/>
          </p:cNvGraphicFramePr>
          <p:nvPr/>
        </p:nvGraphicFramePr>
        <p:xfrm>
          <a:off x="201613" y="3119438"/>
          <a:ext cx="3657599" cy="1511618"/>
        </p:xfrm>
        <a:graphic>
          <a:graphicData uri="http://schemas.openxmlformats.org/drawingml/2006/table">
            <a:tbl>
              <a:tblPr/>
              <a:tblGrid>
                <a:gridCol w="380918"/>
                <a:gridCol w="3276681"/>
              </a:tblGrid>
              <a:tr h="267174">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Modifying Browser Text Size (Graphics  </a:t>
                      </a:r>
                      <a:r>
                        <a:rPr kumimoji="0" lang="en-US" sz="1000" b="1" i="0" u="none" strike="noStrike" cap="none" normalizeH="0" baseline="0" dirty="0" smtClean="0">
                          <a:ln>
                            <a:noFill/>
                          </a:ln>
                          <a:solidFill>
                            <a:schemeClr val="tx1"/>
                          </a:solidFill>
                          <a:effectLst/>
                          <a:latin typeface="+mn-lt"/>
                          <a:ea typeface="ＭＳ Ｐゴシック" pitchFamily="34" charset="-128"/>
                        </a:rPr>
                        <a:t>1.3.8.1 - 1.3.8.2</a:t>
                      </a:r>
                      <a:r>
                        <a:rPr kumimoji="0" lang="en-US" sz="1000" b="1" i="0" u="none" strike="noStrike" cap="none" normalizeH="0" baseline="0" dirty="0" smtClean="0">
                          <a:ln>
                            <a:noFill/>
                          </a:ln>
                          <a:solidFill>
                            <a:schemeClr val="tx1"/>
                          </a:solidFill>
                          <a:effectLst/>
                          <a:latin typeface="Arial" pitchFamily="34" charset="0"/>
                        </a:rPr>
                        <a:t>)</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lang="en-US" sz="1200" i="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from the menu bar.</a:t>
                      </a:r>
                      <a:endParaRPr kumimoji="0" lang="en-US" sz="12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Select</a:t>
                      </a:r>
                      <a:r>
                        <a:rPr kumimoji="0" lang="en-US" sz="1200" b="1" i="0" u="none" strike="noStrike" cap="none" normalizeH="0" baseline="0" dirty="0" smtClean="0">
                          <a:ln>
                            <a:noFill/>
                          </a:ln>
                          <a:solidFill>
                            <a:srgbClr val="000000"/>
                          </a:solidFill>
                          <a:effectLst/>
                          <a:latin typeface="Arial" pitchFamily="34" charset="0"/>
                        </a:rPr>
                        <a:t> Text Size </a:t>
                      </a:r>
                      <a:r>
                        <a:rPr kumimoji="0" lang="en-US" sz="1200" b="0" i="0" u="none" strike="noStrike" cap="none" normalizeH="0" baseline="0" dirty="0" smtClean="0">
                          <a:ln>
                            <a:noFill/>
                          </a:ln>
                          <a:solidFill>
                            <a:srgbClr val="000000"/>
                          </a:solidFill>
                          <a:effectLst/>
                          <a:latin typeface="Arial" pitchFamily="34" charset="0"/>
                        </a:rPr>
                        <a:t>from the view list.</a:t>
                      </a:r>
                    </a:p>
                    <a:p>
                      <a:pPr marL="457200" marR="0" lvl="1" indent="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rgbClr val="000000"/>
                          </a:solidFill>
                          <a:effectLst/>
                          <a:latin typeface="Arial" pitchFamily="34" charset="0"/>
                        </a:rPr>
                        <a:t> </a:t>
                      </a:r>
                      <a:r>
                        <a:rPr kumimoji="0" lang="en-US" sz="1100" b="0" i="0" u="none" strike="noStrike" cap="none" normalizeH="0" baseline="0" dirty="0" smtClean="0">
                          <a:ln>
                            <a:noFill/>
                          </a:ln>
                          <a:solidFill>
                            <a:srgbClr val="000000"/>
                          </a:solidFill>
                          <a:effectLst/>
                          <a:latin typeface="Arial" pitchFamily="34" charset="0"/>
                        </a:rPr>
                        <a:t>A list of text sizes will display</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85">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None/>
                        <a:tabLst/>
                      </a:pPr>
                      <a:r>
                        <a:rPr kumimoji="0" lang="en-US" sz="1200" b="0" i="0" u="none" strike="noStrike" cap="none" normalizeH="0" baseline="0" dirty="0" smtClean="0">
                          <a:ln>
                            <a:noFill/>
                          </a:ln>
                          <a:solidFill>
                            <a:srgbClr val="000000"/>
                          </a:solidFill>
                          <a:effectLst/>
                          <a:latin typeface="Arial" pitchFamily="34" charset="0"/>
                        </a:rPr>
                        <a:t>3.</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pPr>
                      <a:r>
                        <a:rPr kumimoji="0" lang="en-US" sz="1200" b="0" i="1" u="none" strike="noStrike" cap="none" normalizeH="0" baseline="0" dirty="0" smtClean="0">
                          <a:ln>
                            <a:noFill/>
                          </a:ln>
                          <a:solidFill>
                            <a:srgbClr val="000000"/>
                          </a:solidFill>
                          <a:effectLst/>
                          <a:latin typeface="Arial" pitchFamily="34" charset="0"/>
                        </a:rPr>
                        <a:t>Choose</a:t>
                      </a:r>
                      <a:r>
                        <a:rPr kumimoji="0" lang="en-US" sz="1200" b="0" i="0" u="none" strike="noStrike" cap="none" normalizeH="0" baseline="0" dirty="0" smtClean="0">
                          <a:ln>
                            <a:noFill/>
                          </a:ln>
                          <a:solidFill>
                            <a:srgbClr val="000000"/>
                          </a:solidFill>
                          <a:effectLst/>
                          <a:latin typeface="Arial" pitchFamily="34" charset="0"/>
                        </a:rPr>
                        <a:t> the desired </a:t>
                      </a:r>
                      <a:r>
                        <a:rPr kumimoji="0" lang="en-US" sz="1200" b="1" i="0" u="none" strike="noStrike" cap="none" normalizeH="0" baseline="0" dirty="0" smtClean="0">
                          <a:ln>
                            <a:noFill/>
                          </a:ln>
                          <a:solidFill>
                            <a:srgbClr val="000000"/>
                          </a:solidFill>
                          <a:effectLst/>
                          <a:latin typeface="Arial" pitchFamily="34" charset="0"/>
                        </a:rPr>
                        <a:t>text size.</a:t>
                      </a:r>
                      <a:endParaRPr kumimoji="0" lang="en-US" sz="12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4298" name="Picture 11"/>
          <p:cNvPicPr>
            <a:picLocks noChangeAspect="1" noChangeArrowheads="1"/>
          </p:cNvPicPr>
          <p:nvPr/>
        </p:nvPicPr>
        <p:blipFill>
          <a:blip r:embed="rId4" cstate="print"/>
          <a:srcRect/>
          <a:stretch>
            <a:fillRect/>
          </a:stretch>
        </p:blipFill>
        <p:spPr bwMode="auto">
          <a:xfrm>
            <a:off x="5319713" y="2733675"/>
            <a:ext cx="2028825" cy="2362200"/>
          </a:xfrm>
          <a:prstGeom prst="rect">
            <a:avLst/>
          </a:prstGeom>
          <a:noFill/>
          <a:ln w="19050">
            <a:solidFill>
              <a:schemeClr val="accent4"/>
            </a:solidFill>
            <a:miter lim="800000"/>
            <a:headEnd/>
            <a:tailEnd/>
          </a:ln>
        </p:spPr>
      </p:pic>
      <p:sp>
        <p:nvSpPr>
          <p:cNvPr id="54299" name="TextBox 14"/>
          <p:cNvSpPr txBox="1">
            <a:spLocks noChangeArrowheads="1"/>
          </p:cNvSpPr>
          <p:nvPr/>
        </p:nvSpPr>
        <p:spPr bwMode="auto">
          <a:xfrm>
            <a:off x="5300663" y="5160963"/>
            <a:ext cx="2319337" cy="215444"/>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1.3.8.2: </a:t>
            </a:r>
            <a:r>
              <a:rPr lang="en-US" sz="800" dirty="0">
                <a:ea typeface="MS PGothic"/>
                <a:cs typeface="MS PGothic"/>
              </a:rPr>
              <a:t>Modifying Browser Text Size</a:t>
            </a:r>
          </a:p>
        </p:txBody>
      </p:sp>
      <p:grpSp>
        <p:nvGrpSpPr>
          <p:cNvPr id="18" name="Group 17"/>
          <p:cNvGrpSpPr/>
          <p:nvPr/>
        </p:nvGrpSpPr>
        <p:grpSpPr>
          <a:xfrm>
            <a:off x="5206774" y="1828800"/>
            <a:ext cx="2562225" cy="261938"/>
            <a:chOff x="5206774" y="1828800"/>
            <a:chExt cx="2562225" cy="261938"/>
          </a:xfrm>
        </p:grpSpPr>
        <p:pic>
          <p:nvPicPr>
            <p:cNvPr id="54296" name="Picture 9"/>
            <p:cNvPicPr>
              <a:picLocks noChangeAspect="1" noChangeArrowheads="1"/>
            </p:cNvPicPr>
            <p:nvPr/>
          </p:nvPicPr>
          <p:blipFill>
            <a:blip r:embed="rId5" cstate="print"/>
            <a:srcRect/>
            <a:stretch>
              <a:fillRect/>
            </a:stretch>
          </p:blipFill>
          <p:spPr bwMode="auto">
            <a:xfrm>
              <a:off x="5206774" y="1852613"/>
              <a:ext cx="2562225" cy="238125"/>
            </a:xfrm>
            <a:prstGeom prst="rect">
              <a:avLst/>
            </a:prstGeom>
            <a:solidFill>
              <a:srgbClr val="FFFF00"/>
            </a:solidFill>
            <a:ln w="19050">
              <a:solidFill>
                <a:schemeClr val="accent4"/>
              </a:solidFill>
              <a:miter lim="800000"/>
              <a:headEnd/>
              <a:tailEnd/>
            </a:ln>
          </p:spPr>
        </p:pic>
        <p:sp>
          <p:nvSpPr>
            <p:cNvPr id="14" name="Rectangle 13"/>
            <p:cNvSpPr/>
            <p:nvPr/>
          </p:nvSpPr>
          <p:spPr bwMode="auto">
            <a:xfrm>
              <a:off x="5834743" y="1828800"/>
              <a:ext cx="359229" cy="250371"/>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S Gothic" pitchFamily="49" charset="-128"/>
              </a:endParaRPr>
            </a:p>
          </p:txBody>
        </p:sp>
      </p:grpSp>
      <p:grpSp>
        <p:nvGrpSpPr>
          <p:cNvPr id="17" name="Group 16"/>
          <p:cNvGrpSpPr/>
          <p:nvPr/>
        </p:nvGrpSpPr>
        <p:grpSpPr>
          <a:xfrm>
            <a:off x="5355771" y="4049486"/>
            <a:ext cx="1796143" cy="609600"/>
            <a:chOff x="5355771" y="4049486"/>
            <a:chExt cx="1796143" cy="609600"/>
          </a:xfrm>
        </p:grpSpPr>
        <p:sp>
          <p:nvSpPr>
            <p:cNvPr id="15" name="Rectangle 14"/>
            <p:cNvSpPr/>
            <p:nvPr/>
          </p:nvSpPr>
          <p:spPr bwMode="auto">
            <a:xfrm>
              <a:off x="5355771" y="4049486"/>
              <a:ext cx="664029" cy="1415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S Gothic" pitchFamily="49" charset="-128"/>
              </a:endParaRPr>
            </a:p>
          </p:txBody>
        </p:sp>
        <p:sp>
          <p:nvSpPr>
            <p:cNvPr id="16" name="Rectangle 15"/>
            <p:cNvSpPr/>
            <p:nvPr/>
          </p:nvSpPr>
          <p:spPr bwMode="auto">
            <a:xfrm>
              <a:off x="6618514" y="4484914"/>
              <a:ext cx="533400" cy="17417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S Gothic" pitchFamily="49" charset="-128"/>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r>
              <a:rPr lang="en-US" smtClean="0"/>
              <a:t>Topic Nine – Application Messages</a:t>
            </a:r>
          </a:p>
        </p:txBody>
      </p:sp>
      <p:sp>
        <p:nvSpPr>
          <p:cNvPr id="55299" name="Text Box 24"/>
          <p:cNvSpPr txBox="1">
            <a:spLocks noChangeArrowheads="1"/>
          </p:cNvSpPr>
          <p:nvPr/>
        </p:nvSpPr>
        <p:spPr bwMode="auto">
          <a:xfrm>
            <a:off x="133350" y="1219200"/>
            <a:ext cx="6657975" cy="338138"/>
          </a:xfrm>
          <a:prstGeom prst="rect">
            <a:avLst/>
          </a:prstGeom>
          <a:noFill/>
          <a:ln w="9525">
            <a:noFill/>
            <a:miter lim="800000"/>
            <a:headEnd/>
            <a:tailEnd/>
          </a:ln>
        </p:spPr>
        <p:txBody>
          <a:bodyPr>
            <a:spAutoFit/>
          </a:bodyPr>
          <a:lstStyle/>
          <a:p>
            <a:pPr>
              <a:spcBef>
                <a:spcPct val="50000"/>
              </a:spcBef>
            </a:pPr>
            <a:r>
              <a:rPr lang="en-US" sz="1600" b="1" dirty="0"/>
              <a:t>Application Messages</a:t>
            </a:r>
          </a:p>
        </p:txBody>
      </p:sp>
      <p:sp>
        <p:nvSpPr>
          <p:cNvPr id="55300" name="Slide Number Placeholder 12"/>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93E05453-3069-4501-A48C-FD92FBBF5A94}" type="slidenum">
              <a:rPr lang="en-US" sz="800">
                <a:solidFill>
                  <a:schemeClr val="bg1"/>
                </a:solidFill>
              </a:rPr>
              <a:pPr algn="r"/>
              <a:t>41</a:t>
            </a:fld>
            <a:endParaRPr lang="en-US" sz="800">
              <a:solidFill>
                <a:schemeClr val="bg1"/>
              </a:solidFill>
            </a:endParaRPr>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55302" name="TextBox 10"/>
          <p:cNvSpPr txBox="1">
            <a:spLocks noChangeArrowheads="1"/>
          </p:cNvSpPr>
          <p:nvPr/>
        </p:nvSpPr>
        <p:spPr bwMode="auto">
          <a:xfrm>
            <a:off x="254000" y="1843547"/>
            <a:ext cx="3298825" cy="1938337"/>
          </a:xfrm>
          <a:prstGeom prst="rect">
            <a:avLst/>
          </a:prstGeom>
          <a:noFill/>
          <a:ln w="9525">
            <a:noFill/>
            <a:miter lim="800000"/>
            <a:headEnd/>
            <a:tailEnd/>
          </a:ln>
        </p:spPr>
        <p:txBody>
          <a:bodyPr wrap="square">
            <a:spAutoFit/>
          </a:bodyPr>
          <a:lstStyle/>
          <a:p>
            <a:r>
              <a:rPr lang="en-US" sz="1200" dirty="0"/>
              <a:t>If you have selected Submit, Cancel or an action on a Data Table, you will receive a message informing you that the system has performed the appropriate action.  The confirmation will direct you to the screen from which you originated or to a related screen </a:t>
            </a:r>
            <a:r>
              <a:rPr lang="en-US" sz="1200" dirty="0" smtClean="0"/>
              <a:t>.  </a:t>
            </a:r>
            <a:endParaRPr lang="en-US" sz="1200" dirty="0"/>
          </a:p>
          <a:p>
            <a:endParaRPr lang="en-US" sz="1200" dirty="0"/>
          </a:p>
          <a:p>
            <a:r>
              <a:rPr lang="en-US" sz="1200" b="1" dirty="0"/>
              <a:t>System Time Out</a:t>
            </a:r>
            <a:endParaRPr lang="en-US" sz="1200" dirty="0"/>
          </a:p>
          <a:p>
            <a:endParaRPr lang="en-US" sz="1200" dirty="0"/>
          </a:p>
          <a:p>
            <a:endParaRPr lang="en-US" sz="1200" dirty="0"/>
          </a:p>
        </p:txBody>
      </p:sp>
      <p:sp>
        <p:nvSpPr>
          <p:cNvPr id="55303" name="TextBox 14"/>
          <p:cNvSpPr txBox="1">
            <a:spLocks noChangeArrowheads="1"/>
          </p:cNvSpPr>
          <p:nvPr/>
        </p:nvSpPr>
        <p:spPr bwMode="auto">
          <a:xfrm>
            <a:off x="4330474" y="3076348"/>
            <a:ext cx="4110037"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1.3.9.1: </a:t>
            </a:r>
            <a:r>
              <a:rPr lang="en-US" sz="800" dirty="0">
                <a:ea typeface="MS PGothic"/>
                <a:cs typeface="MS PGothic"/>
              </a:rPr>
              <a:t>Application Message – Successful Submit Confirmation</a:t>
            </a:r>
          </a:p>
        </p:txBody>
      </p:sp>
      <p:sp>
        <p:nvSpPr>
          <p:cNvPr id="55304" name="Rectangle 9"/>
          <p:cNvSpPr>
            <a:spLocks noChangeArrowheads="1"/>
          </p:cNvSpPr>
          <p:nvPr/>
        </p:nvSpPr>
        <p:spPr bwMode="auto">
          <a:xfrm>
            <a:off x="269424" y="3403827"/>
            <a:ext cx="3369126" cy="830997"/>
          </a:xfrm>
          <a:prstGeom prst="rect">
            <a:avLst/>
          </a:prstGeom>
          <a:noFill/>
          <a:ln w="9525">
            <a:noFill/>
            <a:miter lim="800000"/>
            <a:headEnd/>
            <a:tailEnd/>
          </a:ln>
        </p:spPr>
        <p:txBody>
          <a:bodyPr wrap="square">
            <a:spAutoFit/>
          </a:bodyPr>
          <a:lstStyle/>
          <a:p>
            <a:r>
              <a:rPr lang="en-US" sz="1200" dirty="0"/>
              <a:t>If the user has taken no action in CAFU</a:t>
            </a:r>
          </a:p>
          <a:p>
            <a:r>
              <a:rPr lang="en-US" sz="1200" dirty="0"/>
              <a:t> (i.e. click on link or button) for 4 hours, the system will automatically log the user out of the application. </a:t>
            </a:r>
            <a:r>
              <a:rPr lang="en-US" sz="1200" dirty="0" smtClean="0"/>
              <a:t> At </a:t>
            </a:r>
            <a:r>
              <a:rPr lang="en-US" sz="1200" dirty="0"/>
              <a:t>this point, you must log back in.  </a:t>
            </a:r>
          </a:p>
        </p:txBody>
      </p:sp>
      <p:sp>
        <p:nvSpPr>
          <p:cNvPr id="55307" name="TextBox 14"/>
          <p:cNvSpPr txBox="1">
            <a:spLocks noChangeArrowheads="1"/>
          </p:cNvSpPr>
          <p:nvPr/>
        </p:nvSpPr>
        <p:spPr bwMode="auto">
          <a:xfrm>
            <a:off x="4510088" y="4901066"/>
            <a:ext cx="4110037"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1.3.9.2: </a:t>
            </a:r>
            <a:r>
              <a:rPr lang="en-US" sz="800" dirty="0">
                <a:ea typeface="MS PGothic"/>
                <a:cs typeface="MS PGothic"/>
              </a:rPr>
              <a:t>Application Message – Cancellation  Confirmation</a:t>
            </a:r>
          </a:p>
        </p:txBody>
      </p:sp>
      <p:pic>
        <p:nvPicPr>
          <p:cNvPr id="1026" name="Picture 2"/>
          <p:cNvPicPr>
            <a:picLocks noChangeAspect="1" noChangeArrowheads="1"/>
          </p:cNvPicPr>
          <p:nvPr/>
        </p:nvPicPr>
        <p:blipFill>
          <a:blip r:embed="rId4" cstate="print"/>
          <a:srcRect/>
          <a:stretch>
            <a:fillRect/>
          </a:stretch>
        </p:blipFill>
        <p:spPr bwMode="auto">
          <a:xfrm>
            <a:off x="4044855" y="1911610"/>
            <a:ext cx="4772584" cy="1071075"/>
          </a:xfrm>
          <a:prstGeom prst="rect">
            <a:avLst/>
          </a:prstGeom>
          <a:noFill/>
          <a:ln w="19050">
            <a:solidFill>
              <a:schemeClr val="tx2"/>
            </a:solid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147703" y="4169227"/>
            <a:ext cx="4813259" cy="686481"/>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1755775" y="320675"/>
            <a:ext cx="7388225" cy="695325"/>
          </a:xfrm>
        </p:spPr>
        <p:txBody>
          <a:bodyPr/>
          <a:lstStyle/>
          <a:p>
            <a:r>
              <a:rPr lang="en-US" smtClean="0"/>
              <a:t>Lesson Three – Review</a:t>
            </a:r>
          </a:p>
        </p:txBody>
      </p:sp>
      <p:sp>
        <p:nvSpPr>
          <p:cNvPr id="56323" name="TextBox 9"/>
          <p:cNvSpPr txBox="1">
            <a:spLocks noChangeArrowheads="1"/>
          </p:cNvSpPr>
          <p:nvPr/>
        </p:nvSpPr>
        <p:spPr bwMode="auto">
          <a:xfrm>
            <a:off x="128588" y="1420813"/>
            <a:ext cx="4813300" cy="584200"/>
          </a:xfrm>
          <a:prstGeom prst="rect">
            <a:avLst/>
          </a:prstGeom>
          <a:noFill/>
          <a:ln w="9525">
            <a:noFill/>
            <a:miter lim="800000"/>
            <a:headEnd/>
            <a:tailEnd/>
          </a:ln>
        </p:spPr>
        <p:txBody>
          <a:bodyPr>
            <a:spAutoFit/>
          </a:bodyPr>
          <a:lstStyle/>
          <a:p>
            <a:pPr eaLnBrk="0" hangingPunct="0"/>
            <a:r>
              <a:rPr lang="en-US" sz="1600" b="1"/>
              <a:t>Lesson Three</a:t>
            </a:r>
            <a:r>
              <a:rPr lang="en-US" sz="1600"/>
              <a:t> </a:t>
            </a:r>
            <a:r>
              <a:rPr lang="en-US" sz="1600" b="1"/>
              <a:t>Covered the Following Topics:</a:t>
            </a:r>
          </a:p>
          <a:p>
            <a:pPr eaLnBrk="0" hangingPunct="0"/>
            <a:endParaRPr lang="en-US" sz="1600" b="1">
              <a:ea typeface="MS PGothic"/>
              <a:cs typeface="MS PGothic"/>
            </a:endParaRPr>
          </a:p>
        </p:txBody>
      </p:sp>
      <p:sp>
        <p:nvSpPr>
          <p:cNvPr id="56324"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542110BC-2982-4D8B-A4FC-BF9392C7DAD0}" type="slidenum">
              <a:rPr lang="en-US" sz="800" smtClean="0"/>
              <a:pPr/>
              <a:t>42</a:t>
            </a:fld>
            <a:endParaRPr lang="en-US" sz="800" smtClean="0"/>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7" name="Group 13"/>
          <p:cNvGraphicFramePr>
            <a:graphicFrameLocks noGrp="1"/>
          </p:cNvGraphicFramePr>
          <p:nvPr/>
        </p:nvGraphicFramePr>
        <p:xfrm>
          <a:off x="495711" y="2026960"/>
          <a:ext cx="6381750" cy="3821393"/>
        </p:xfrm>
        <a:graphic>
          <a:graphicData uri="http://schemas.openxmlformats.org/drawingml/2006/table">
            <a:tbl>
              <a:tblPr/>
              <a:tblGrid>
                <a:gridCol w="1315210"/>
                <a:gridCol w="5066540"/>
              </a:tblGrid>
              <a:tr h="3934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Look and Feel</a:t>
                      </a:r>
                    </a:p>
                  </a:txBody>
                  <a:tcPr horzOverflow="overflow">
                    <a:lnL>
                      <a:noFill/>
                    </a:lnL>
                    <a:lnR>
                      <a:noFill/>
                    </a:lnR>
                    <a:lnT>
                      <a:noFill/>
                    </a:lnT>
                    <a:lnB>
                      <a:noFill/>
                    </a:lnB>
                    <a:lnTlToBr>
                      <a:noFill/>
                    </a:lnTlToBr>
                    <a:lnBlToTr>
                      <a:noFill/>
                    </a:lnBlToTr>
                    <a:noFill/>
                  </a:tcPr>
                </a:tc>
              </a:tr>
              <a:tr h="39573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Two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Header</a:t>
                      </a:r>
                    </a:p>
                  </a:txBody>
                  <a:tcPr horzOverflow="overflow">
                    <a:lnL>
                      <a:noFill/>
                    </a:lnL>
                    <a:lnR>
                      <a:noFill/>
                    </a:lnR>
                    <a:lnT>
                      <a:noFill/>
                    </a:lnT>
                    <a:lnB>
                      <a:noFill/>
                    </a:lnB>
                    <a:lnTlToBr>
                      <a:noFill/>
                    </a:lnTlToBr>
                    <a:lnBlToTr>
                      <a:noFill/>
                    </a:lnBlToTr>
                    <a:noFill/>
                  </a:tcPr>
                </a:tc>
              </a:tr>
              <a:tr h="39911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Three</a:t>
                      </a:r>
                    </a:p>
                  </a:txBody>
                  <a:tcPr horzOverflow="overflow">
                    <a:lnL>
                      <a:noFill/>
                    </a:lnL>
                    <a:lnR>
                      <a:noFill/>
                    </a:lnR>
                    <a:lnT>
                      <a:noFill/>
                    </a:lnT>
                    <a:lnB>
                      <a:noFill/>
                    </a:lnB>
                    <a:lnTlToBr>
                      <a:noFill/>
                    </a:lnTlToBr>
                    <a:lnBlToTr>
                      <a:noFill/>
                    </a:lnBlToTr>
                    <a:noFill/>
                  </a:tcPr>
                </a:tc>
                <a:tc>
                  <a:txBody>
                    <a:bodyPr/>
                    <a:lstStyle/>
                    <a:p>
                      <a:r>
                        <a:rPr lang="en-US" sz="1600" b="0" dirty="0" smtClean="0"/>
                        <a:t>Content Area</a:t>
                      </a:r>
                      <a:endParaRPr lang="en-US" sz="1600" b="0" dirty="0"/>
                    </a:p>
                  </a:txBody>
                  <a:tcPr horzOverflow="overflow">
                    <a:lnL>
                      <a:noFill/>
                    </a:lnL>
                    <a:lnR>
                      <a:noFill/>
                    </a:lnR>
                    <a:lnT>
                      <a:noFill/>
                    </a:lnT>
                    <a:lnB>
                      <a:noFill/>
                    </a:lnB>
                    <a:lnTlToBr>
                      <a:noFill/>
                    </a:lnTlToBr>
                    <a:lnBlToTr>
                      <a:noFill/>
                    </a:lnBlToTr>
                    <a:noFill/>
                  </a:tcPr>
                </a:tc>
              </a:tr>
              <a:tr h="4273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Four</a:t>
                      </a:r>
                    </a:p>
                  </a:txBody>
                  <a:tcPr horzOverflow="overflow">
                    <a:lnL>
                      <a:noFill/>
                    </a:lnL>
                    <a:lnR>
                      <a:noFill/>
                    </a:lnR>
                    <a:lnT>
                      <a:noFill/>
                    </a:lnT>
                    <a:lnB>
                      <a:noFill/>
                    </a:lnB>
                    <a:lnTlToBr>
                      <a:noFill/>
                    </a:lnTlToBr>
                    <a:lnBlToTr>
                      <a:noFill/>
                    </a:lnBlToTr>
                    <a:noFill/>
                  </a:tcPr>
                </a:tc>
                <a:tc>
                  <a:txBody>
                    <a:bodyPr/>
                    <a:lstStyle/>
                    <a:p>
                      <a:r>
                        <a:rPr lang="en-US" sz="1600" b="0" dirty="0" smtClean="0"/>
                        <a:t>Footer</a:t>
                      </a:r>
                      <a:endParaRPr lang="en-US" sz="1600" b="0" dirty="0"/>
                    </a:p>
                  </a:txBody>
                  <a:tcPr horzOverflow="overflow">
                    <a:lnL>
                      <a:noFill/>
                    </a:lnL>
                    <a:lnR>
                      <a:noFill/>
                    </a:lnR>
                    <a:lnT>
                      <a:noFill/>
                    </a:lnT>
                    <a:lnB>
                      <a:noFill/>
                    </a:lnB>
                    <a:lnTlToBr>
                      <a:noFill/>
                    </a:lnTlToBr>
                    <a:lnBlToTr>
                      <a:noFill/>
                    </a:lnBlToTr>
                    <a:noFill/>
                  </a:tcPr>
                </a:tc>
              </a:tr>
              <a:tr h="44288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Five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Common Indicators</a:t>
                      </a:r>
                    </a:p>
                  </a:txBody>
                  <a:tcPr horzOverflow="overflow">
                    <a:lnL>
                      <a:noFill/>
                    </a:lnL>
                    <a:lnR>
                      <a:noFill/>
                    </a:lnR>
                    <a:lnT>
                      <a:noFill/>
                    </a:lnT>
                    <a:lnB>
                      <a:noFill/>
                    </a:lnB>
                    <a:lnTlToBr>
                      <a:noFill/>
                    </a:lnTlToBr>
                    <a:lnBlToTr>
                      <a:noFill/>
                    </a:lnBlToTr>
                    <a:noFill/>
                  </a:tcPr>
                </a:tc>
              </a:tr>
              <a:tr h="44288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Six</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Calendar</a:t>
                      </a:r>
                    </a:p>
                  </a:txBody>
                  <a:tcPr horzOverflow="overflow">
                    <a:lnL>
                      <a:noFill/>
                    </a:lnL>
                    <a:lnR>
                      <a:noFill/>
                    </a:lnR>
                    <a:lnT>
                      <a:noFill/>
                    </a:lnT>
                    <a:lnB>
                      <a:noFill/>
                    </a:lnB>
                    <a:lnTlToBr>
                      <a:noFill/>
                    </a:lnTlToBr>
                    <a:lnBlToTr>
                      <a:noFill/>
                    </a:lnBlToTr>
                    <a:noFill/>
                  </a:tcPr>
                </a:tc>
              </a:tr>
              <a:tr h="43421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Seven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User Profile</a:t>
                      </a:r>
                    </a:p>
                  </a:txBody>
                  <a:tcPr horzOverflow="overflow">
                    <a:lnL>
                      <a:noFill/>
                    </a:lnL>
                    <a:lnR>
                      <a:noFill/>
                    </a:lnR>
                    <a:lnT>
                      <a:noFill/>
                    </a:lnT>
                    <a:lnB>
                      <a:noFill/>
                    </a:lnB>
                    <a:lnTlToBr>
                      <a:noFill/>
                    </a:lnTlToBr>
                    <a:lnBlToTr>
                      <a:noFill/>
                    </a:lnBlToTr>
                    <a:noFill/>
                  </a:tcPr>
                </a:tc>
              </a:tr>
              <a:tr h="44288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Eight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Modifying Browser Text Size</a:t>
                      </a:r>
                    </a:p>
                  </a:txBody>
                  <a:tcPr horzOverflow="overflow">
                    <a:lnL>
                      <a:noFill/>
                    </a:lnL>
                    <a:lnR>
                      <a:noFill/>
                    </a:lnR>
                    <a:lnT>
                      <a:noFill/>
                    </a:lnT>
                    <a:lnB>
                      <a:noFill/>
                    </a:lnB>
                    <a:lnTlToBr>
                      <a:noFill/>
                    </a:lnTlToBr>
                    <a:lnBlToTr>
                      <a:noFill/>
                    </a:lnBlToTr>
                    <a:noFill/>
                  </a:tcPr>
                </a:tc>
              </a:tr>
              <a:tr h="44288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Nine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Application Messages</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755775" y="292100"/>
            <a:ext cx="7388225" cy="695325"/>
          </a:xfrm>
        </p:spPr>
        <p:txBody>
          <a:bodyPr/>
          <a:lstStyle/>
          <a:p>
            <a:r>
              <a:rPr lang="en-US" smtClean="0"/>
              <a:t>Lesson Four– Home Page</a:t>
            </a:r>
          </a:p>
        </p:txBody>
      </p:sp>
      <p:sp>
        <p:nvSpPr>
          <p:cNvPr id="57347" name="Rectangle 2"/>
          <p:cNvSpPr txBox="1">
            <a:spLocks noChangeArrowheads="1"/>
          </p:cNvSpPr>
          <p:nvPr/>
        </p:nvSpPr>
        <p:spPr bwMode="auto">
          <a:xfrm>
            <a:off x="1016000" y="2876550"/>
            <a:ext cx="6946900" cy="511175"/>
          </a:xfrm>
          <a:prstGeom prst="rect">
            <a:avLst/>
          </a:prstGeom>
          <a:noFill/>
          <a:ln w="9525">
            <a:noFill/>
            <a:miter lim="800000"/>
            <a:headEnd/>
            <a:tailEnd/>
          </a:ln>
        </p:spPr>
        <p:txBody>
          <a:bodyPr anchor="ctr"/>
          <a:lstStyle/>
          <a:p>
            <a:pPr algn="ctr" eaLnBrk="0" hangingPunct="0"/>
            <a:r>
              <a:rPr lang="en-US" sz="4000" b="1"/>
              <a:t>Lesson Four</a:t>
            </a:r>
          </a:p>
          <a:p>
            <a:pPr algn="ctr" eaLnBrk="0" hangingPunct="0"/>
            <a:endParaRPr lang="en-US" sz="4000" b="1"/>
          </a:p>
          <a:p>
            <a:pPr algn="ctr" eaLnBrk="0" hangingPunct="0"/>
            <a:r>
              <a:rPr lang="en-US" sz="2400" b="1"/>
              <a:t>Home Page</a:t>
            </a:r>
          </a:p>
          <a:p>
            <a:pPr eaLnBrk="0" hangingPunct="0"/>
            <a:endParaRPr lang="en-US" b="1"/>
          </a:p>
        </p:txBody>
      </p:sp>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57349"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71A25B7D-BB93-49BF-BAC9-BA2AEC986813}" type="slidenum">
              <a:rPr lang="en-US" sz="800" smtClean="0"/>
              <a:pPr/>
              <a:t>43</a:t>
            </a:fld>
            <a:endParaRPr lang="en-US" sz="8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755775" y="292100"/>
            <a:ext cx="7388225" cy="695325"/>
          </a:xfrm>
        </p:spPr>
        <p:txBody>
          <a:bodyPr/>
          <a:lstStyle/>
          <a:p>
            <a:r>
              <a:rPr lang="en-US" smtClean="0"/>
              <a:t>Lesson Four – Topics</a:t>
            </a:r>
          </a:p>
        </p:txBody>
      </p:sp>
      <p:sp>
        <p:nvSpPr>
          <p:cNvPr id="58371" name="TextBox 9"/>
          <p:cNvSpPr txBox="1">
            <a:spLocks noChangeArrowheads="1"/>
          </p:cNvSpPr>
          <p:nvPr/>
        </p:nvSpPr>
        <p:spPr bwMode="auto">
          <a:xfrm>
            <a:off x="128588" y="1420813"/>
            <a:ext cx="4222750" cy="336550"/>
          </a:xfrm>
          <a:prstGeom prst="rect">
            <a:avLst/>
          </a:prstGeom>
          <a:noFill/>
          <a:ln w="9525">
            <a:noFill/>
            <a:miter lim="800000"/>
            <a:headEnd/>
            <a:tailEnd/>
          </a:ln>
        </p:spPr>
        <p:txBody>
          <a:bodyPr>
            <a:spAutoFit/>
          </a:bodyPr>
          <a:lstStyle/>
          <a:p>
            <a:pPr eaLnBrk="0" hangingPunct="0">
              <a:tabLst>
                <a:tab pos="3086100" algn="l"/>
              </a:tabLst>
            </a:pPr>
            <a:r>
              <a:rPr lang="en-US" sz="1600" b="1">
                <a:ea typeface="MS PGothic"/>
                <a:cs typeface="MS PGothic"/>
              </a:rPr>
              <a:t>Lesson Four Topics</a:t>
            </a:r>
          </a:p>
        </p:txBody>
      </p:sp>
      <p:graphicFrame>
        <p:nvGraphicFramePr>
          <p:cNvPr id="7181" name="Group 13"/>
          <p:cNvGraphicFramePr>
            <a:graphicFrameLocks noGrp="1"/>
          </p:cNvGraphicFramePr>
          <p:nvPr/>
        </p:nvGraphicFramePr>
        <p:xfrm>
          <a:off x="479425" y="2060575"/>
          <a:ext cx="6986588" cy="731838"/>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Home Page </a:t>
                      </a:r>
                      <a:endParaRPr kumimoji="0" lang="en-US" sz="1600" b="0" i="0" u="none" strike="noStrike" cap="none" normalizeH="0" baseline="0" dirty="0" smtClean="0">
                        <a:ln>
                          <a:noFill/>
                        </a:ln>
                        <a:solidFill>
                          <a:srgbClr val="FF0000"/>
                        </a:solidFill>
                        <a:effectLst/>
                        <a:latin typeface="Arial"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58378"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39AB1FF0-8AC5-468C-B0DC-AFD88DB4075B}" type="slidenum">
              <a:rPr lang="en-US" sz="800" smtClean="0"/>
              <a:pPr/>
              <a:t>44</a:t>
            </a:fld>
            <a:endParaRPr lang="en-US" sz="8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1755775" y="282575"/>
            <a:ext cx="6092825" cy="717550"/>
          </a:xfrm>
        </p:spPr>
        <p:txBody>
          <a:bodyPr/>
          <a:lstStyle/>
          <a:p>
            <a:r>
              <a:rPr lang="en-US" smtClean="0"/>
              <a:t>Topic One – Home Page Content</a:t>
            </a:r>
          </a:p>
        </p:txBody>
      </p:sp>
      <p:sp>
        <p:nvSpPr>
          <p:cNvPr id="12291" name="Rectangle 3"/>
          <p:cNvSpPr>
            <a:spLocks noGrp="1" noChangeArrowheads="1"/>
          </p:cNvSpPr>
          <p:nvPr>
            <p:ph type="body" idx="4294967295"/>
          </p:nvPr>
        </p:nvSpPr>
        <p:spPr>
          <a:xfrm>
            <a:off x="279400" y="1055235"/>
            <a:ext cx="8083550" cy="935037"/>
          </a:xfrm>
        </p:spPr>
        <p:txBody>
          <a:bodyPr/>
          <a:lstStyle/>
          <a:p>
            <a:pPr marL="0" indent="0">
              <a:lnSpc>
                <a:spcPct val="100000"/>
              </a:lnSpc>
              <a:buFontTx/>
              <a:buNone/>
              <a:defRPr/>
            </a:pPr>
            <a:r>
              <a:rPr lang="en-US" sz="1600" dirty="0" smtClean="0"/>
              <a:t>Home Page </a:t>
            </a:r>
            <a:r>
              <a:rPr lang="en-US" sz="1600" dirty="0" smtClean="0">
                <a:cs typeface="Arial" pitchFamily="34" charset="0"/>
              </a:rPr>
              <a:t>Content</a:t>
            </a:r>
            <a:endParaRPr lang="en-US" sz="1600" dirty="0" smtClean="0"/>
          </a:p>
          <a:p>
            <a:pPr>
              <a:lnSpc>
                <a:spcPct val="100000"/>
              </a:lnSpc>
              <a:buFontTx/>
              <a:buNone/>
              <a:defRPr/>
            </a:pPr>
            <a:r>
              <a:rPr lang="en-US" sz="1600" b="0" dirty="0" smtClean="0">
                <a:cs typeface="Arial" pitchFamily="34" charset="0"/>
              </a:rPr>
              <a:t>	</a:t>
            </a:r>
            <a:r>
              <a:rPr lang="en-US" sz="1200" b="0" dirty="0" smtClean="0">
                <a:cs typeface="Arial" pitchFamily="34" charset="0"/>
              </a:rPr>
              <a:t>The Home Page is the first page that the user will see when they access CAFU.  Your Home Page will be unique for your particular Service. </a:t>
            </a:r>
          </a:p>
          <a:p>
            <a:pPr>
              <a:buFontTx/>
              <a:buNone/>
              <a:defRPr/>
            </a:pPr>
            <a:endParaRPr lang="en-US" sz="1200" b="0" dirty="0" smtClean="0">
              <a:cs typeface="Arial" pitchFamily="34" charset="0"/>
            </a:endParaRPr>
          </a:p>
          <a:p>
            <a:pPr marL="400050" lvl="1" indent="0">
              <a:buFont typeface="Wingdings" pitchFamily="2" charset="2"/>
              <a:buNone/>
              <a:defRPr/>
            </a:pPr>
            <a:endParaRPr lang="en-US" sz="1600" b="0" dirty="0" smtClean="0"/>
          </a:p>
          <a:p>
            <a:pPr marL="336550" lvl="1" indent="0" algn="ctr">
              <a:buFont typeface="Wingdings" pitchFamily="2" charset="2"/>
              <a:buNone/>
              <a:tabLst>
                <a:tab pos="6464300" algn="l"/>
              </a:tabLst>
              <a:defRPr/>
            </a:pPr>
            <a:endParaRPr lang="en-US" sz="1600" b="0" dirty="0" smtClean="0"/>
          </a:p>
          <a:p>
            <a:pPr marL="336550" lvl="1" indent="0" algn="ctr">
              <a:buFont typeface="Wingdings" pitchFamily="2" charset="2"/>
              <a:buNone/>
              <a:tabLst>
                <a:tab pos="6464300" algn="l"/>
              </a:tabLst>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p:txBody>
      </p:sp>
      <p:sp>
        <p:nvSpPr>
          <p:cNvPr id="59396"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EF649C48-B2A4-44C0-AE21-22A5C67DB045}" type="slidenum">
              <a:rPr lang="en-US" sz="800" smtClean="0"/>
              <a:pPr/>
              <a:t>45</a:t>
            </a:fld>
            <a:endParaRPr lang="en-US" sz="800" smtClean="0"/>
          </a:p>
        </p:txBody>
      </p:sp>
      <p:sp>
        <p:nvSpPr>
          <p:cNvPr id="6" name="Rectangle 5">
            <a:hlinkClick r:id="rId3" action="ppaction://hlinksldjump"/>
          </p:cNvPr>
          <p:cNvSpPr/>
          <p:nvPr/>
        </p:nvSpPr>
        <p:spPr bwMode="auto">
          <a:xfrm>
            <a:off x="12892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59398" name="TextBox 6"/>
          <p:cNvSpPr txBox="1">
            <a:spLocks noChangeArrowheads="1"/>
          </p:cNvSpPr>
          <p:nvPr/>
        </p:nvSpPr>
        <p:spPr bwMode="auto">
          <a:xfrm>
            <a:off x="3589338" y="6264275"/>
            <a:ext cx="3457575"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1.4.1.1: </a:t>
            </a:r>
            <a:r>
              <a:rPr lang="en-US" sz="800" dirty="0">
                <a:ea typeface="MS PGothic"/>
                <a:cs typeface="MS PGothic"/>
              </a:rPr>
              <a:t>Home Page Content</a:t>
            </a:r>
          </a:p>
        </p:txBody>
      </p:sp>
      <p:pic>
        <p:nvPicPr>
          <p:cNvPr id="3074" name="Picture 2"/>
          <p:cNvPicPr>
            <a:picLocks noChangeAspect="1" noChangeArrowheads="1"/>
          </p:cNvPicPr>
          <p:nvPr/>
        </p:nvPicPr>
        <p:blipFill>
          <a:blip r:embed="rId4" cstate="print"/>
          <a:srcRect/>
          <a:stretch>
            <a:fillRect/>
          </a:stretch>
        </p:blipFill>
        <p:spPr bwMode="auto">
          <a:xfrm>
            <a:off x="523875" y="2095500"/>
            <a:ext cx="8214411" cy="40767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1755775" y="320675"/>
            <a:ext cx="7388225" cy="695325"/>
          </a:xfrm>
        </p:spPr>
        <p:txBody>
          <a:bodyPr/>
          <a:lstStyle/>
          <a:p>
            <a:r>
              <a:rPr lang="en-US" smtClean="0"/>
              <a:t>Lesson Four – Review</a:t>
            </a:r>
          </a:p>
        </p:txBody>
      </p:sp>
      <p:sp>
        <p:nvSpPr>
          <p:cNvPr id="61443" name="TextBox 9"/>
          <p:cNvSpPr txBox="1">
            <a:spLocks noChangeArrowheads="1"/>
          </p:cNvSpPr>
          <p:nvPr/>
        </p:nvSpPr>
        <p:spPr bwMode="auto">
          <a:xfrm>
            <a:off x="128588" y="1420813"/>
            <a:ext cx="4813300" cy="581025"/>
          </a:xfrm>
          <a:prstGeom prst="rect">
            <a:avLst/>
          </a:prstGeom>
          <a:noFill/>
          <a:ln w="9525">
            <a:noFill/>
            <a:miter lim="800000"/>
            <a:headEnd/>
            <a:tailEnd/>
          </a:ln>
        </p:spPr>
        <p:txBody>
          <a:bodyPr>
            <a:spAutoFit/>
          </a:bodyPr>
          <a:lstStyle/>
          <a:p>
            <a:pPr eaLnBrk="0" hangingPunct="0"/>
            <a:r>
              <a:rPr lang="en-US" sz="1600" b="1"/>
              <a:t>Lesson Four Covered the Following Topics:</a:t>
            </a:r>
          </a:p>
          <a:p>
            <a:pPr eaLnBrk="0" hangingPunct="0"/>
            <a:endParaRPr lang="en-US" sz="1600" b="1">
              <a:ea typeface="MS PGothic"/>
              <a:cs typeface="MS PGothic"/>
            </a:endParaRPr>
          </a:p>
        </p:txBody>
      </p:sp>
      <p:sp>
        <p:nvSpPr>
          <p:cNvPr id="61444"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F220F0D9-902B-4A7E-8BAA-90063BD28773}" type="slidenum">
              <a:rPr lang="en-US" sz="800" smtClean="0"/>
              <a:pPr/>
              <a:t>46</a:t>
            </a:fld>
            <a:endParaRPr lang="en-US" sz="800" smtClean="0"/>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7" name="Group 13"/>
          <p:cNvGraphicFramePr>
            <a:graphicFrameLocks noGrp="1"/>
          </p:cNvGraphicFramePr>
          <p:nvPr/>
        </p:nvGraphicFramePr>
        <p:xfrm>
          <a:off x="479425" y="2060575"/>
          <a:ext cx="6986588" cy="731838"/>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Home Page </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755775" y="292100"/>
            <a:ext cx="7388225" cy="695325"/>
          </a:xfrm>
        </p:spPr>
        <p:txBody>
          <a:bodyPr/>
          <a:lstStyle/>
          <a:p>
            <a:r>
              <a:rPr lang="en-US" smtClean="0"/>
              <a:t>Lesson Five – Work Screen Layout</a:t>
            </a:r>
          </a:p>
        </p:txBody>
      </p:sp>
      <p:sp>
        <p:nvSpPr>
          <p:cNvPr id="62467" name="Rectangle 2"/>
          <p:cNvSpPr txBox="1">
            <a:spLocks noChangeArrowheads="1"/>
          </p:cNvSpPr>
          <p:nvPr/>
        </p:nvSpPr>
        <p:spPr bwMode="auto">
          <a:xfrm>
            <a:off x="1016000" y="2876550"/>
            <a:ext cx="6946900" cy="511175"/>
          </a:xfrm>
          <a:prstGeom prst="rect">
            <a:avLst/>
          </a:prstGeom>
          <a:noFill/>
          <a:ln w="9525">
            <a:noFill/>
            <a:miter lim="800000"/>
            <a:headEnd/>
            <a:tailEnd/>
          </a:ln>
        </p:spPr>
        <p:txBody>
          <a:bodyPr anchor="ctr"/>
          <a:lstStyle/>
          <a:p>
            <a:pPr algn="ctr" eaLnBrk="0" hangingPunct="0"/>
            <a:r>
              <a:rPr lang="en-US" sz="4000" b="1" dirty="0"/>
              <a:t>Lesson Five</a:t>
            </a:r>
          </a:p>
          <a:p>
            <a:pPr algn="ctr" eaLnBrk="0" hangingPunct="0"/>
            <a:endParaRPr lang="en-US" sz="2400" b="1" dirty="0" smtClean="0"/>
          </a:p>
          <a:p>
            <a:pPr algn="ctr" eaLnBrk="0" hangingPunct="0"/>
            <a:r>
              <a:rPr lang="en-US" sz="2400" b="1" dirty="0" smtClean="0"/>
              <a:t>Work </a:t>
            </a:r>
            <a:r>
              <a:rPr lang="en-US" sz="2400" b="1" dirty="0"/>
              <a:t>Screen Layout</a:t>
            </a:r>
          </a:p>
          <a:p>
            <a:pPr eaLnBrk="0" hangingPunct="0"/>
            <a:endParaRPr lang="en-US" b="1" dirty="0"/>
          </a:p>
        </p:txBody>
      </p:sp>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62469"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E60DEC93-0775-4291-9D46-1A6958D4F600}" type="slidenum">
              <a:rPr lang="en-US" sz="800" smtClean="0"/>
              <a:pPr/>
              <a:t>47</a:t>
            </a:fld>
            <a:endParaRPr lang="en-US" sz="8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755775" y="292100"/>
            <a:ext cx="7388225" cy="695325"/>
          </a:xfrm>
        </p:spPr>
        <p:txBody>
          <a:bodyPr/>
          <a:lstStyle/>
          <a:p>
            <a:r>
              <a:rPr lang="en-US" smtClean="0"/>
              <a:t>Lesson Five – Topics</a:t>
            </a:r>
          </a:p>
        </p:txBody>
      </p:sp>
      <p:sp>
        <p:nvSpPr>
          <p:cNvPr id="63491" name="TextBox 9"/>
          <p:cNvSpPr txBox="1">
            <a:spLocks noChangeArrowheads="1"/>
          </p:cNvSpPr>
          <p:nvPr/>
        </p:nvSpPr>
        <p:spPr bwMode="auto">
          <a:xfrm>
            <a:off x="128588" y="1420813"/>
            <a:ext cx="4222750" cy="336550"/>
          </a:xfrm>
          <a:prstGeom prst="rect">
            <a:avLst/>
          </a:prstGeom>
          <a:noFill/>
          <a:ln w="9525">
            <a:noFill/>
            <a:miter lim="800000"/>
            <a:headEnd/>
            <a:tailEnd/>
          </a:ln>
        </p:spPr>
        <p:txBody>
          <a:bodyPr>
            <a:spAutoFit/>
          </a:bodyPr>
          <a:lstStyle/>
          <a:p>
            <a:pPr eaLnBrk="0" hangingPunct="0">
              <a:tabLst>
                <a:tab pos="3086100" algn="l"/>
              </a:tabLst>
            </a:pPr>
            <a:r>
              <a:rPr lang="en-US" sz="1600" b="1">
                <a:ea typeface="MS PGothic"/>
                <a:cs typeface="MS PGothic"/>
              </a:rPr>
              <a:t>Lesson Five Topics</a:t>
            </a:r>
          </a:p>
        </p:txBody>
      </p:sp>
      <p:graphicFrame>
        <p:nvGraphicFramePr>
          <p:cNvPr id="7181" name="Group 13"/>
          <p:cNvGraphicFramePr>
            <a:graphicFrameLocks noGrp="1"/>
          </p:cNvGraphicFramePr>
          <p:nvPr/>
        </p:nvGraphicFramePr>
        <p:xfrm>
          <a:off x="479425" y="2060575"/>
          <a:ext cx="6986588" cy="1463676"/>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My Work Screen</a:t>
                      </a:r>
                      <a:endParaRPr kumimoji="0" lang="en-US" sz="1600" b="0" i="0" u="none" strike="noStrike" cap="none" normalizeH="0" baseline="0" dirty="0" smtClean="0">
                        <a:ln>
                          <a:noFill/>
                        </a:ln>
                        <a:solidFill>
                          <a:srgbClr val="FF0000"/>
                        </a:solidFill>
                        <a:effectLst/>
                        <a:latin typeface="Arial" pitchFamily="34" charset="0"/>
                      </a:endParaRP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Two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View My Activity</a:t>
                      </a:r>
                    </a:p>
                  </a:txBody>
                  <a:tcPr horzOverflow="overflow">
                    <a:lnL>
                      <a:noFill/>
                    </a:lnL>
                    <a:lnR>
                      <a:noFill/>
                    </a:lnR>
                    <a:lnT>
                      <a:noFill/>
                    </a:lnT>
                    <a:lnB>
                      <a:noFill/>
                    </a:lnB>
                    <a:lnTlToBr>
                      <a:noFill/>
                    </a:lnTlToBr>
                    <a:lnBlToTr>
                      <a:noFill/>
                    </a:lnBlToTr>
                    <a:noFill/>
                  </a:tcPr>
                </a:tc>
              </a:tr>
            </a:tbl>
          </a:graphicData>
        </a:graphic>
      </p:graphicFrame>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63498"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B62FA395-64BE-447B-9E53-9A871CE0A3A0}" type="slidenum">
              <a:rPr lang="en-US" sz="800" smtClean="0"/>
              <a:pPr/>
              <a:t>48</a:t>
            </a:fld>
            <a:endParaRPr lang="en-US" sz="8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755775" y="282575"/>
            <a:ext cx="6092825" cy="717550"/>
          </a:xfrm>
        </p:spPr>
        <p:txBody>
          <a:bodyPr/>
          <a:lstStyle/>
          <a:p>
            <a:r>
              <a:rPr lang="en-US" dirty="0" smtClean="0"/>
              <a:t>Topic One – My Work Screen</a:t>
            </a:r>
          </a:p>
        </p:txBody>
      </p:sp>
      <p:sp>
        <p:nvSpPr>
          <p:cNvPr id="64515" name="Rectangle 3"/>
          <p:cNvSpPr>
            <a:spLocks noGrp="1" noChangeArrowheads="1"/>
          </p:cNvSpPr>
          <p:nvPr>
            <p:ph idx="1"/>
          </p:nvPr>
        </p:nvSpPr>
        <p:spPr>
          <a:xfrm>
            <a:off x="279400" y="1102055"/>
            <a:ext cx="7969250" cy="4694237"/>
          </a:xfrm>
        </p:spPr>
        <p:txBody>
          <a:bodyPr lIns="182880" rIns="91440"/>
          <a:lstStyle/>
          <a:p>
            <a:pPr marL="0" indent="0">
              <a:lnSpc>
                <a:spcPct val="150000"/>
              </a:lnSpc>
              <a:buFontTx/>
              <a:buNone/>
            </a:pPr>
            <a:r>
              <a:rPr lang="en-US" sz="1600" dirty="0" smtClean="0"/>
              <a:t>My Work Screen</a:t>
            </a:r>
          </a:p>
          <a:p>
            <a:pPr marL="0" indent="0">
              <a:buFontTx/>
              <a:buNone/>
            </a:pPr>
            <a:endParaRPr lang="en-US" sz="1600" b="0" dirty="0" smtClean="0"/>
          </a:p>
          <a:p>
            <a:pPr marL="457200" lvl="2" indent="-220663">
              <a:buFont typeface="Arial" pitchFamily="34" charset="0"/>
              <a:buChar char="•"/>
            </a:pPr>
            <a:r>
              <a:rPr lang="en-US" sz="1600" b="0" dirty="0" smtClean="0">
                <a:cs typeface="Arial" pitchFamily="34" charset="0"/>
              </a:rPr>
              <a:t>My Work displays audits that are waiting for an action to be completed by you  </a:t>
            </a:r>
          </a:p>
          <a:p>
            <a:pPr marL="457200" lvl="2" indent="-220663">
              <a:buFont typeface="Arial" pitchFamily="34" charset="0"/>
              <a:buChar char="•"/>
            </a:pPr>
            <a:r>
              <a:rPr lang="en-US" sz="1600" b="0" dirty="0" smtClean="0">
                <a:cs typeface="Arial" pitchFamily="34" charset="0"/>
              </a:rPr>
              <a:t>Monitors are responsible for assignment, correction, and adding (HQ and MACOM) and deleting (HQ) audits assigned to them or audits taken-over from their workgroup. COs are responsible for the follow-up activities from planning to forwarding the memo</a:t>
            </a:r>
          </a:p>
          <a:p>
            <a:pPr marL="457200" lvl="2" indent="-220663"/>
            <a:r>
              <a:rPr lang="en-US" sz="1600" b="0" dirty="0" smtClean="0">
                <a:cs typeface="Arial" pitchFamily="34" charset="0"/>
              </a:rPr>
              <a:t>There are only three roles for Non-DCMA agencies:</a:t>
            </a:r>
          </a:p>
          <a:p>
            <a:pPr marL="800100" lvl="4" indent="0">
              <a:buFontTx/>
              <a:buAutoNum type="arabicPeriod"/>
            </a:pPr>
            <a:r>
              <a:rPr lang="en-US" sz="1600" b="0" dirty="0" smtClean="0">
                <a:cs typeface="Arial" pitchFamily="34" charset="0"/>
              </a:rPr>
              <a:t>HQ Monitors</a:t>
            </a:r>
          </a:p>
          <a:p>
            <a:pPr marL="800100" lvl="4" indent="0">
              <a:buFontTx/>
              <a:buAutoNum type="arabicPeriod"/>
            </a:pPr>
            <a:r>
              <a:rPr lang="en-US" sz="1600" b="0" dirty="0" smtClean="0">
                <a:cs typeface="Arial" pitchFamily="34" charset="0"/>
              </a:rPr>
              <a:t>Major Command Monitors</a:t>
            </a:r>
          </a:p>
          <a:p>
            <a:pPr marL="800100" lvl="4" indent="0">
              <a:buFontTx/>
              <a:buAutoNum type="arabicPeriod"/>
            </a:pPr>
            <a:r>
              <a:rPr lang="en-US" sz="1600" b="0" dirty="0" smtClean="0">
                <a:cs typeface="Arial" pitchFamily="34" charset="0"/>
              </a:rPr>
              <a:t>COs</a:t>
            </a:r>
          </a:p>
          <a:p>
            <a:pPr marL="457200" indent="0">
              <a:buFontTx/>
              <a:buNone/>
            </a:pPr>
            <a:r>
              <a:rPr lang="en-US" sz="1600" b="0" dirty="0" smtClean="0">
                <a:cs typeface="Arial" pitchFamily="34" charset="0"/>
              </a:rPr>
              <a:t>The workgroup for service agencies, include all users within the agency. </a:t>
            </a:r>
          </a:p>
          <a:p>
            <a:pPr marL="400050" lvl="1" indent="0">
              <a:buFont typeface="Wingdings" pitchFamily="2" charset="2"/>
              <a:buNone/>
            </a:pPr>
            <a:endParaRPr lang="en-US" sz="1600" b="0" dirty="0" smtClean="0"/>
          </a:p>
          <a:p>
            <a:pPr marL="400050" lvl="1" indent="0">
              <a:buFont typeface="Wingdings" pitchFamily="2" charset="2"/>
              <a:buNone/>
            </a:pPr>
            <a:endParaRPr lang="en-US" sz="1600" b="0" dirty="0" smtClean="0"/>
          </a:p>
          <a:p>
            <a:pPr marL="400050" lvl="1" indent="0">
              <a:buFont typeface="Wingdings" pitchFamily="2" charset="2"/>
              <a:buNone/>
            </a:pPr>
            <a:endParaRPr lang="en-US" sz="1600" b="0" dirty="0" smtClean="0"/>
          </a:p>
          <a:p>
            <a:pPr marL="400050" lvl="1" indent="0" algn="ctr">
              <a:buFont typeface="Wingdings" pitchFamily="2" charset="2"/>
              <a:buNone/>
            </a:pPr>
            <a:endParaRPr lang="en-US" sz="1600" b="0" dirty="0" smtClean="0"/>
          </a:p>
          <a:p>
            <a:pPr marL="400050" lvl="1" indent="0" algn="ctr">
              <a:buFont typeface="Wingdings" pitchFamily="2" charset="2"/>
              <a:buNone/>
            </a:pPr>
            <a:endParaRPr lang="en-US" sz="1600" b="0" dirty="0" smtClean="0"/>
          </a:p>
          <a:p>
            <a:pPr marL="400050" lvl="1" indent="0">
              <a:buFont typeface="Wingdings" pitchFamily="2" charset="2"/>
              <a:buNone/>
            </a:pPr>
            <a:endParaRPr lang="en-US" sz="1600" b="0" dirty="0" smtClean="0"/>
          </a:p>
          <a:p>
            <a:pPr marL="400050" lvl="1" indent="0">
              <a:buFont typeface="Wingdings" pitchFamily="2" charset="2"/>
              <a:buNone/>
            </a:pPr>
            <a:endParaRPr lang="en-US" sz="1600" b="0" dirty="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64517"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237FD10E-D84F-4C0A-9057-B0322380B232}" type="slidenum">
              <a:rPr lang="en-US" sz="800" smtClean="0"/>
              <a:pPr/>
              <a:t>49</a:t>
            </a:fld>
            <a:endParaRPr lang="en-US" sz="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Course Topics</a:t>
            </a:r>
          </a:p>
        </p:txBody>
      </p:sp>
      <p:graphicFrame>
        <p:nvGraphicFramePr>
          <p:cNvPr id="5149" name="Group 29"/>
          <p:cNvGraphicFramePr>
            <a:graphicFrameLocks noGrp="1"/>
          </p:cNvGraphicFramePr>
          <p:nvPr>
            <p:ph type="tbl" idx="1"/>
          </p:nvPr>
        </p:nvGraphicFramePr>
        <p:xfrm>
          <a:off x="219007" y="1850058"/>
          <a:ext cx="8402637" cy="2644217"/>
        </p:xfrm>
        <a:graphic>
          <a:graphicData uri="http://schemas.openxmlformats.org/drawingml/2006/table">
            <a:tbl>
              <a:tblPr/>
              <a:tblGrid>
                <a:gridCol w="1706562"/>
                <a:gridCol w="6696075"/>
              </a:tblGrid>
              <a:tr h="376307">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lang="en-US" sz="1200" b="1" dirty="0" smtClean="0"/>
                        <a:t>Module Three </a:t>
                      </a: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200" b="1" dirty="0" smtClean="0"/>
                        <a:t>Audits</a:t>
                      </a: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Audits</a:t>
                      </a: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ction="ppaction://hlinksldjump"/>
                        </a:rPr>
                        <a:t>Workgroup Audits Screen</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endPar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285750" marR="0" lvl="0"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1"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rPr>
                        <a:t>    Lesson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rPr>
                        <a:t>Viewing Audit Details and Actions</a:t>
                      </a: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4" action="ppaction://hlinksldjump"/>
                        </a:rPr>
                        <a:t>Viewing Audit Details and Actions Overview</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5" action="ppaction://hlinksldjump"/>
                        </a:rPr>
                        <a:t>From Audits</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685800" marR="0" lvl="1" indent="-22860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6" action="ppaction://hlinksldjump"/>
                        </a:rPr>
                        <a:t>From My Work</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685800" marR="0" lvl="1" indent="-228600" algn="l" defTabSz="9144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285750" marR="0" lvl="0"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1"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rPr>
                        <a:t>    Lesson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rPr>
                        <a:t>Printing the Audit</a:t>
                      </a:r>
                    </a:p>
                  </a:txBody>
                  <a:tcPr marL="62856" marR="62856" marT="0" marB="0" horzOverflow="overflow">
                    <a:lnL>
                      <a:noFill/>
                    </a:lnL>
                    <a:lnR>
                      <a:noFill/>
                    </a:lnR>
                    <a:lnT>
                      <a:noFill/>
                    </a:lnT>
                    <a:lnB>
                      <a:noFill/>
                    </a:lnB>
                    <a:lnTlToBr>
                      <a:noFill/>
                    </a:lnTlToBr>
                    <a:lnBlToTr>
                      <a:noFill/>
                    </a:lnBlToTr>
                    <a:noFill/>
                  </a:tcPr>
                </a:tc>
              </a:tr>
              <a:tr h="216938">
                <a:tc>
                  <a:txBody>
                    <a:bodyPr/>
                    <a:lstStyle/>
                    <a:p>
                      <a:pPr marL="285750" marR="0" lvl="0" indent="-285750" algn="l" defTabSz="914400" rtl="0" eaLnBrk="1" fontAlgn="base" latinLnBrk="0" hangingPunct="1">
                        <a:lnSpc>
                          <a:spcPct val="115000"/>
                        </a:lnSpc>
                        <a:spcBef>
                          <a:spcPct val="0"/>
                        </a:spcBef>
                        <a:spcAft>
                          <a:spcPct val="0"/>
                        </a:spcAft>
                        <a:buClrTx/>
                        <a:buSzTx/>
                        <a:buFont typeface="Wingdings" pitchFamily="2" charset="2"/>
                        <a:buNone/>
                        <a:tabLst/>
                        <a:defRPr/>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Topic One</a:t>
                      </a:r>
                    </a:p>
                    <a:p>
                      <a:pPr marL="285750" marR="0" lvl="0" indent="-285750" algn="l" defTabSz="914400" rtl="0" eaLnBrk="1" fontAlgn="base" latinLnBrk="0" hangingPunct="1">
                        <a:lnSpc>
                          <a:spcPct val="115000"/>
                        </a:lnSpc>
                        <a:spcBef>
                          <a:spcPct val="0"/>
                        </a:spcBef>
                        <a:spcAft>
                          <a:spcPct val="0"/>
                        </a:spcAft>
                        <a:buClrTx/>
                        <a:buSzTx/>
                        <a:buFont typeface="Wingdings" pitchFamily="2" charset="2"/>
                        <a:buNone/>
                        <a:tabLst/>
                      </a:pPr>
                      <a:endParaRPr kumimoji="0" lang="en-US" sz="900" b="1"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hlinkClick r:id="rId7" action="ppaction://hlinksldjump"/>
                        </a:rPr>
                        <a:t>Printing the Audit</a:t>
                      </a:r>
                      <a:endPar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bl>
          </a:graphicData>
        </a:graphic>
      </p:graphicFrame>
      <p:sp>
        <p:nvSpPr>
          <p:cNvPr id="14365"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866D7873-8E7C-4ECE-A778-7A8D720B2DEC}" type="slidenum">
              <a:rPr lang="en-US" sz="800" smtClean="0"/>
              <a:pPr/>
              <a:t>5</a:t>
            </a:fld>
            <a:endParaRPr lang="en-US" sz="800" smtClean="0"/>
          </a:p>
        </p:txBody>
      </p:sp>
      <p:sp>
        <p:nvSpPr>
          <p:cNvPr id="7" name="Rectangle 6">
            <a:hlinkClick r:id="rId8"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8" name="Rectangle 3"/>
          <p:cNvSpPr txBox="1">
            <a:spLocks noChangeArrowheads="1"/>
          </p:cNvSpPr>
          <p:nvPr/>
        </p:nvSpPr>
        <p:spPr bwMode="auto">
          <a:xfrm>
            <a:off x="0" y="1020763"/>
            <a:ext cx="6305550" cy="741362"/>
          </a:xfrm>
          <a:prstGeom prst="rect">
            <a:avLst/>
          </a:prstGeom>
          <a:noFill/>
          <a:ln w="9525">
            <a:noFill/>
            <a:miter lim="800000"/>
            <a:headEnd/>
            <a:tailEnd/>
          </a:ln>
        </p:spPr>
        <p:txBody>
          <a:bodyPr/>
          <a:lstStyle/>
          <a:p>
            <a:pPr marL="457200" indent="-457200" eaLnBrk="0" hangingPunct="0">
              <a:lnSpc>
                <a:spcPct val="150000"/>
              </a:lnSpc>
              <a:spcBef>
                <a:spcPct val="20000"/>
              </a:spcBef>
            </a:pPr>
            <a:r>
              <a:rPr lang="en-US" sz="1600" b="1" dirty="0"/>
              <a:t>Course Topics</a:t>
            </a:r>
          </a:p>
          <a:p>
            <a:pPr marL="457200" indent="-457200" eaLnBrk="0" hangingPunct="0">
              <a:lnSpc>
                <a:spcPct val="150000"/>
              </a:lnSpc>
              <a:spcBef>
                <a:spcPct val="20000"/>
              </a:spcBef>
            </a:pPr>
            <a:r>
              <a:rPr lang="en-US" sz="1200" b="1" dirty="0"/>
              <a:t>Note:  </a:t>
            </a:r>
            <a:r>
              <a:rPr lang="en-US" sz="1200" dirty="0"/>
              <a:t>Links will</a:t>
            </a:r>
            <a:r>
              <a:rPr lang="en-US" sz="1200" b="1" i="1" dirty="0"/>
              <a:t> only </a:t>
            </a:r>
            <a:r>
              <a:rPr lang="en-US" sz="1200" dirty="0"/>
              <a:t>work in PowerPoint’s </a:t>
            </a:r>
            <a:r>
              <a:rPr lang="en-US" sz="1200" b="1" dirty="0"/>
              <a:t>slide show </a:t>
            </a:r>
            <a:r>
              <a:rPr lang="en-US" sz="1200" dirty="0"/>
              <a:t>view.</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755775" y="282575"/>
            <a:ext cx="6092825" cy="717550"/>
          </a:xfrm>
        </p:spPr>
        <p:txBody>
          <a:bodyPr/>
          <a:lstStyle/>
          <a:p>
            <a:r>
              <a:rPr lang="en-US" smtClean="0"/>
              <a:t>Topic One – My Work Screen</a:t>
            </a:r>
          </a:p>
        </p:txBody>
      </p:sp>
      <p:sp>
        <p:nvSpPr>
          <p:cNvPr id="12291" name="Rectangle 3"/>
          <p:cNvSpPr>
            <a:spLocks noGrp="1" noChangeArrowheads="1"/>
          </p:cNvSpPr>
          <p:nvPr>
            <p:ph idx="1"/>
          </p:nvPr>
        </p:nvSpPr>
        <p:spPr>
          <a:xfrm>
            <a:off x="269875" y="1061583"/>
            <a:ext cx="8874125" cy="674687"/>
          </a:xfrm>
        </p:spPr>
        <p:txBody>
          <a:bodyPr/>
          <a:lstStyle/>
          <a:p>
            <a:pPr marL="0" indent="0">
              <a:lnSpc>
                <a:spcPct val="150000"/>
              </a:lnSpc>
              <a:buFontTx/>
              <a:buNone/>
              <a:defRPr/>
            </a:pPr>
            <a:r>
              <a:rPr lang="en-US" sz="1600" dirty="0" smtClean="0"/>
              <a:t>My Work Screen (continued)</a:t>
            </a:r>
          </a:p>
          <a:p>
            <a:pPr>
              <a:buNone/>
            </a:pPr>
            <a:r>
              <a:rPr lang="en-US" sz="1200" b="0" dirty="0" smtClean="0"/>
              <a:t>To jump to the edit audit screen follow the directions below. </a:t>
            </a:r>
            <a:r>
              <a:rPr lang="en-US" sz="1200" b="0" kern="1200" dirty="0" smtClean="0">
                <a:latin typeface="Arial" pitchFamily="34" charset="0"/>
                <a:cs typeface="Arial" pitchFamily="34" charset="0"/>
              </a:rPr>
              <a:t>The work flow  explains the difference in pipeline positions shown</a:t>
            </a:r>
          </a:p>
          <a:p>
            <a:pPr>
              <a:buNone/>
            </a:pPr>
            <a:r>
              <a:rPr lang="en-US" sz="1200" b="0" kern="1200" dirty="0" smtClean="0">
                <a:latin typeface="Arial" pitchFamily="34" charset="0"/>
                <a:cs typeface="Arial" pitchFamily="34" charset="0"/>
              </a:rPr>
              <a:t>when editing the record. </a:t>
            </a:r>
            <a:endParaRPr lang="en-US" sz="3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336550" lvl="1" indent="0" algn="ctr">
              <a:buFont typeface="Wingdings" pitchFamily="2" charset="2"/>
              <a:buNone/>
              <a:tabLst>
                <a:tab pos="6464300" algn="l"/>
              </a:tabLst>
              <a:defRPr/>
            </a:pPr>
            <a:endParaRPr lang="en-US" sz="1600" b="0" dirty="0" smtClean="0"/>
          </a:p>
          <a:p>
            <a:pPr marL="336550" lvl="1" indent="0" algn="ctr">
              <a:buFont typeface="Wingdings" pitchFamily="2" charset="2"/>
              <a:buNone/>
              <a:tabLst>
                <a:tab pos="6464300" algn="l"/>
              </a:tabLst>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dirty="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5" name="Group 28"/>
          <p:cNvGraphicFramePr>
            <a:graphicFrameLocks noGrp="1"/>
          </p:cNvGraphicFramePr>
          <p:nvPr/>
        </p:nvGraphicFramePr>
        <p:xfrm>
          <a:off x="209550" y="2527771"/>
          <a:ext cx="3790950" cy="2487168"/>
        </p:xfrm>
        <a:graphic>
          <a:graphicData uri="http://schemas.openxmlformats.org/drawingml/2006/table">
            <a:tbl>
              <a:tblPr/>
              <a:tblGrid>
                <a:gridCol w="394805"/>
                <a:gridCol w="3396145"/>
              </a:tblGrid>
              <a:tr h="234838">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My Work Screen (Graphics  </a:t>
                      </a:r>
                      <a:r>
                        <a:rPr kumimoji="0" lang="en-US" sz="1000" b="1" i="0" u="none" strike="noStrike" cap="none" normalizeH="0" baseline="0" dirty="0" smtClean="0">
                          <a:ln>
                            <a:noFill/>
                          </a:ln>
                          <a:solidFill>
                            <a:schemeClr val="tx1"/>
                          </a:solidFill>
                          <a:effectLst/>
                          <a:latin typeface="+mn-lt"/>
                          <a:ea typeface="ＭＳ Ｐゴシック" pitchFamily="34" charset="-128"/>
                        </a:rPr>
                        <a:t>1.5.1.1 – 1.5.1.2</a:t>
                      </a:r>
                      <a:r>
                        <a:rPr kumimoji="0" lang="en-US" sz="1000" b="1" i="0" u="none" strike="noStrike" cap="none" normalizeH="0" baseline="0" dirty="0" smtClean="0">
                          <a:ln>
                            <a:noFill/>
                          </a:ln>
                          <a:solidFill>
                            <a:schemeClr val="tx1"/>
                          </a:solidFill>
                          <a:effectLst/>
                          <a:latin typeface="+mn-lt"/>
                        </a:rPr>
                        <a:t>) </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54019">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the </a:t>
                      </a:r>
                      <a:r>
                        <a:rPr kumimoji="0" lang="en-US" sz="1200" b="1" i="0" u="none" strike="noStrike" cap="none" normalizeH="0" baseline="0" dirty="0" smtClean="0">
                          <a:ln>
                            <a:noFill/>
                          </a:ln>
                          <a:solidFill>
                            <a:schemeClr val="tx1"/>
                          </a:solidFill>
                          <a:effectLst/>
                          <a:latin typeface="Arial" pitchFamily="34" charset="0"/>
                        </a:rPr>
                        <a:t>Edit Pencil </a:t>
                      </a:r>
                      <a:r>
                        <a:rPr kumimoji="0" lang="en-US" sz="1200" b="0" i="0" u="none" strike="noStrike" cap="none" normalizeH="0" baseline="0" dirty="0" smtClean="0">
                          <a:ln>
                            <a:noFill/>
                          </a:ln>
                          <a:solidFill>
                            <a:schemeClr val="tx1"/>
                          </a:solidFill>
                          <a:effectLst/>
                          <a:latin typeface="Arial" pitchFamily="34" charset="0"/>
                        </a:rPr>
                        <a:t>Icon</a:t>
                      </a:r>
                      <a:r>
                        <a:rPr kumimoji="0" lang="en-US" sz="1200" b="1" i="0" u="none" strike="noStrike" cap="none" normalizeH="0" baseline="0" dirty="0" smtClean="0">
                          <a:ln>
                            <a:noFill/>
                          </a:ln>
                          <a:solidFill>
                            <a:schemeClr val="tx1"/>
                          </a:solidFill>
                          <a:effectLst/>
                          <a:latin typeface="Arial" pitchFamily="34" charset="0"/>
                        </a:rPr>
                        <a:t>.</a:t>
                      </a:r>
                    </a:p>
                    <a:p>
                      <a:pPr marL="457200" marR="0" lvl="1" indent="-223838" algn="l" defTabSz="914400" rtl="0" eaLnBrk="0" fontAlgn="base" latinLnBrk="0" hangingPunct="0">
                        <a:lnSpc>
                          <a:spcPct val="100000"/>
                        </a:lnSpc>
                        <a:spcBef>
                          <a:spcPct val="20000"/>
                        </a:spcBef>
                        <a:spcAft>
                          <a:spcPct val="0"/>
                        </a:spcAft>
                        <a:buClrTx/>
                        <a:buSzTx/>
                        <a:buFont typeface="Arial" pitchFamily="34" charset="0"/>
                        <a:buChar char="•"/>
                        <a:tabLst/>
                      </a:pPr>
                      <a:r>
                        <a:rPr lang="en-US" sz="1100" b="0" kern="1200" dirty="0" smtClean="0">
                          <a:solidFill>
                            <a:schemeClr val="tx1"/>
                          </a:solidFill>
                          <a:latin typeface="+mn-lt"/>
                          <a:ea typeface="+mn-ea"/>
                          <a:cs typeface="+mn-cs"/>
                        </a:rPr>
                        <a:t>Clicking on the Audit Report Number takes you to the View Audit Follow-Up screen that shows the details about the audit</a:t>
                      </a:r>
                    </a:p>
                    <a:p>
                      <a:pPr marL="457200" marR="0" lvl="1" indent="-223838" algn="l" defTabSz="914400" rtl="0" eaLnBrk="0" fontAlgn="base" latinLnBrk="0" hangingPunct="0">
                        <a:lnSpc>
                          <a:spcPct val="100000"/>
                        </a:lnSpc>
                        <a:spcBef>
                          <a:spcPct val="20000"/>
                        </a:spcBef>
                        <a:spcAft>
                          <a:spcPct val="0"/>
                        </a:spcAft>
                        <a:buClrTx/>
                        <a:buSzTx/>
                        <a:buFont typeface="Arial" pitchFamily="34" charset="0"/>
                        <a:buNone/>
                        <a:tabLst/>
                      </a:pPr>
                      <a:endParaRPr lang="en-US" sz="800" b="0" kern="1200" dirty="0" smtClean="0">
                        <a:solidFill>
                          <a:schemeClr val="tx1"/>
                        </a:solidFill>
                        <a:latin typeface="+mn-lt"/>
                        <a:ea typeface="+mn-ea"/>
                        <a:cs typeface="+mn-cs"/>
                      </a:endParaRPr>
                    </a:p>
                    <a:p>
                      <a:pPr marL="457200" marR="0" lvl="1" indent="-223838" algn="l" defTabSz="914400" rtl="0" eaLnBrk="0" fontAlgn="base" latinLnBrk="0" hangingPunct="0">
                        <a:lnSpc>
                          <a:spcPct val="100000"/>
                        </a:lnSpc>
                        <a:spcBef>
                          <a:spcPct val="20000"/>
                        </a:spcBef>
                        <a:spcAft>
                          <a:spcPct val="0"/>
                        </a:spcAft>
                        <a:buClrTx/>
                        <a:buSzTx/>
                        <a:buFont typeface="Arial" pitchFamily="34" charset="0"/>
                        <a:buChar char="•"/>
                        <a:tabLst/>
                      </a:pPr>
                      <a:r>
                        <a:rPr lang="en-US" sz="1100" b="0" kern="1200" dirty="0" smtClean="0">
                          <a:solidFill>
                            <a:schemeClr val="tx1"/>
                          </a:solidFill>
                          <a:latin typeface="+mn-lt"/>
                          <a:ea typeface="+mn-ea"/>
                          <a:cs typeface="+mn-cs"/>
                        </a:rPr>
                        <a:t>Clicking on the Contractor name shows  details about the Contractor (if available)</a:t>
                      </a:r>
                    </a:p>
                    <a:p>
                      <a:pPr marL="457200" marR="0" lvl="1" indent="-223838" algn="l" defTabSz="914400" rtl="0" eaLnBrk="0" fontAlgn="base" latinLnBrk="0" hangingPunct="0">
                        <a:lnSpc>
                          <a:spcPct val="100000"/>
                        </a:lnSpc>
                        <a:spcBef>
                          <a:spcPct val="20000"/>
                        </a:spcBef>
                        <a:spcAft>
                          <a:spcPct val="0"/>
                        </a:spcAft>
                        <a:buClrTx/>
                        <a:buSzTx/>
                        <a:buFont typeface="Arial" pitchFamily="34" charset="0"/>
                        <a:buNone/>
                        <a:tabLst/>
                      </a:pPr>
                      <a:endParaRPr lang="en-US" sz="800" b="0" kern="1200" dirty="0" smtClean="0">
                        <a:solidFill>
                          <a:schemeClr val="tx1"/>
                        </a:solidFill>
                        <a:latin typeface="+mn-lt"/>
                        <a:ea typeface="+mn-ea"/>
                        <a:cs typeface="+mn-cs"/>
                      </a:endParaRPr>
                    </a:p>
                    <a:p>
                      <a:pPr marL="457200" marR="0" lvl="1" indent="-223838" algn="l" defTabSz="914400" rtl="0" eaLnBrk="0" fontAlgn="base" latinLnBrk="0" hangingPunct="0">
                        <a:lnSpc>
                          <a:spcPct val="100000"/>
                        </a:lnSpc>
                        <a:spcBef>
                          <a:spcPct val="20000"/>
                        </a:spcBef>
                        <a:spcAft>
                          <a:spcPct val="0"/>
                        </a:spcAft>
                        <a:buClrTx/>
                        <a:buSzTx/>
                        <a:buFont typeface="Arial" pitchFamily="34" charset="0"/>
                        <a:buChar char="•"/>
                        <a:tabLst/>
                      </a:pPr>
                      <a:r>
                        <a:rPr lang="en-US" sz="1100" b="0" kern="1200" dirty="0" smtClean="0">
                          <a:solidFill>
                            <a:schemeClr val="tx1"/>
                          </a:solidFill>
                          <a:latin typeface="+mn-lt"/>
                          <a:ea typeface="+mn-ea"/>
                          <a:cs typeface="+mn-cs"/>
                        </a:rPr>
                        <a:t>Clicking on the Action link takes you to the CAFU Work Flow Diagram.  (The </a:t>
                      </a:r>
                      <a:r>
                        <a:rPr lang="en-US" sz="1100" b="0" kern="1200" dirty="0" smtClean="0">
                          <a:solidFill>
                            <a:schemeClr val="tx1"/>
                          </a:solidFill>
                          <a:latin typeface="+mn-lt"/>
                          <a:ea typeface="+mn-ea"/>
                          <a:cs typeface="+mn-cs"/>
                          <a:hlinkClick r:id="rId4" action="ppaction://hlinksldjump"/>
                        </a:rPr>
                        <a:t>Work  Flow Diagram</a:t>
                      </a:r>
                      <a:r>
                        <a:rPr lang="en-US" sz="1100" b="0" kern="1200" dirty="0" smtClean="0">
                          <a:solidFill>
                            <a:schemeClr val="tx1"/>
                          </a:solidFill>
                          <a:latin typeface="+mn-lt"/>
                          <a:ea typeface="+mn-ea"/>
                          <a:cs typeface="+mn-cs"/>
                        </a:rPr>
                        <a:t> is discussed in Module Four     Lesson One</a:t>
                      </a: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5559" name="TextBox 9"/>
          <p:cNvSpPr txBox="1">
            <a:spLocks noChangeArrowheads="1"/>
          </p:cNvSpPr>
          <p:nvPr/>
        </p:nvSpPr>
        <p:spPr bwMode="auto">
          <a:xfrm>
            <a:off x="5524500" y="3131003"/>
            <a:ext cx="1689886" cy="215444"/>
          </a:xfrm>
          <a:prstGeom prst="rect">
            <a:avLst/>
          </a:prstGeom>
          <a:noFill/>
          <a:ln w="9525">
            <a:noFill/>
            <a:miter lim="800000"/>
            <a:headEnd/>
            <a:tailEnd/>
          </a:ln>
        </p:spPr>
        <p:txBody>
          <a:bodyPr wrap="none">
            <a:spAutoFit/>
          </a:bodyPr>
          <a:lstStyle/>
          <a:p>
            <a:r>
              <a:rPr lang="en-US" sz="800" dirty="0">
                <a:ea typeface="MS PGothic"/>
                <a:cs typeface="MS PGothic"/>
              </a:rPr>
              <a:t>Graphic  </a:t>
            </a:r>
            <a:r>
              <a:rPr lang="en-US" sz="800" dirty="0" smtClean="0">
                <a:ea typeface="MS PGothic"/>
                <a:cs typeface="MS PGothic"/>
              </a:rPr>
              <a:t>1.5.1.1: </a:t>
            </a:r>
            <a:r>
              <a:rPr lang="en-US" sz="800" dirty="0">
                <a:ea typeface="MS PGothic"/>
                <a:cs typeface="MS PGothic"/>
              </a:rPr>
              <a:t>Edit Pencil Icon</a:t>
            </a:r>
          </a:p>
        </p:txBody>
      </p:sp>
      <p:pic>
        <p:nvPicPr>
          <p:cNvPr id="65560" name="Picture 20" descr="PPTFB3.png"/>
          <p:cNvPicPr>
            <a:picLocks noChangeAspect="1"/>
          </p:cNvPicPr>
          <p:nvPr/>
        </p:nvPicPr>
        <p:blipFill>
          <a:blip r:embed="rId5" cstate="print"/>
          <a:srcRect/>
          <a:stretch>
            <a:fillRect/>
          </a:stretch>
        </p:blipFill>
        <p:spPr bwMode="auto">
          <a:xfrm>
            <a:off x="5140325" y="3759200"/>
            <a:ext cx="3400425" cy="2524125"/>
          </a:xfrm>
          <a:prstGeom prst="rect">
            <a:avLst/>
          </a:prstGeom>
          <a:noFill/>
          <a:ln w="9525">
            <a:noFill/>
            <a:miter lim="800000"/>
            <a:headEnd/>
            <a:tailEnd/>
          </a:ln>
        </p:spPr>
      </p:pic>
      <p:sp>
        <p:nvSpPr>
          <p:cNvPr id="65561" name="TextBox 21"/>
          <p:cNvSpPr txBox="1">
            <a:spLocks noChangeArrowheads="1"/>
          </p:cNvSpPr>
          <p:nvPr/>
        </p:nvSpPr>
        <p:spPr bwMode="auto">
          <a:xfrm>
            <a:off x="5495925" y="6297613"/>
            <a:ext cx="306705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1.5.1.2</a:t>
            </a:r>
            <a:r>
              <a:rPr lang="en-US" sz="800" dirty="0">
                <a:ea typeface="MS PGothic"/>
                <a:cs typeface="MS PGothic"/>
              </a:rPr>
              <a:t>: Disposition Deferred Audit Follow-UP</a:t>
            </a:r>
          </a:p>
        </p:txBody>
      </p:sp>
      <p:sp>
        <p:nvSpPr>
          <p:cNvPr id="65562"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F92A66BF-89F2-4E96-85B0-C01ECEE2C71B}" type="slidenum">
              <a:rPr lang="en-US" sz="800" smtClean="0"/>
              <a:pPr/>
              <a:t>50</a:t>
            </a:fld>
            <a:endParaRPr lang="en-US" sz="800" smtClean="0"/>
          </a:p>
        </p:txBody>
      </p:sp>
      <p:grpSp>
        <p:nvGrpSpPr>
          <p:cNvPr id="16" name="Group 15"/>
          <p:cNvGrpSpPr/>
          <p:nvPr/>
        </p:nvGrpSpPr>
        <p:grpSpPr>
          <a:xfrm>
            <a:off x="4105275" y="1825625"/>
            <a:ext cx="4876800" cy="1295400"/>
            <a:chOff x="4105275" y="1825625"/>
            <a:chExt cx="4876800" cy="1295400"/>
          </a:xfrm>
        </p:grpSpPr>
        <p:pic>
          <p:nvPicPr>
            <p:cNvPr id="65563" name="Picture 15" descr="PPT4D.gif"/>
            <p:cNvPicPr>
              <a:picLocks noChangeAspect="1"/>
            </p:cNvPicPr>
            <p:nvPr/>
          </p:nvPicPr>
          <p:blipFill>
            <a:blip r:embed="rId6" cstate="print"/>
            <a:srcRect/>
            <a:stretch>
              <a:fillRect/>
            </a:stretch>
          </p:blipFill>
          <p:spPr bwMode="auto">
            <a:xfrm>
              <a:off x="4105275" y="1825625"/>
              <a:ext cx="4876800" cy="1295400"/>
            </a:xfrm>
            <a:prstGeom prst="rect">
              <a:avLst/>
            </a:prstGeom>
            <a:noFill/>
            <a:ln w="9525">
              <a:noFill/>
              <a:miter lim="800000"/>
              <a:headEnd/>
              <a:tailEnd/>
            </a:ln>
          </p:spPr>
        </p:pic>
        <p:sp>
          <p:nvSpPr>
            <p:cNvPr id="65564" name="Rectangle 17"/>
            <p:cNvSpPr>
              <a:spLocks noChangeArrowheads="1"/>
            </p:cNvSpPr>
            <p:nvPr/>
          </p:nvSpPr>
          <p:spPr bwMode="auto">
            <a:xfrm>
              <a:off x="4124325" y="2733675"/>
              <a:ext cx="171450" cy="180975"/>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sp>
          <p:nvSpPr>
            <p:cNvPr id="65565" name="Rectangle 18"/>
            <p:cNvSpPr>
              <a:spLocks noChangeArrowheads="1"/>
            </p:cNvSpPr>
            <p:nvPr/>
          </p:nvSpPr>
          <p:spPr bwMode="auto">
            <a:xfrm>
              <a:off x="6496050" y="2609850"/>
              <a:ext cx="542925" cy="171450"/>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sp>
          <p:nvSpPr>
            <p:cNvPr id="65566" name="Rectangle 22"/>
            <p:cNvSpPr>
              <a:spLocks noChangeArrowheads="1"/>
            </p:cNvSpPr>
            <p:nvPr/>
          </p:nvSpPr>
          <p:spPr bwMode="auto">
            <a:xfrm>
              <a:off x="8086725" y="2628900"/>
              <a:ext cx="323850" cy="123825"/>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grpSp>
        <p:nvGrpSpPr>
          <p:cNvPr id="17" name="Group 16"/>
          <p:cNvGrpSpPr/>
          <p:nvPr/>
        </p:nvGrpSpPr>
        <p:grpSpPr>
          <a:xfrm>
            <a:off x="5064125" y="3349625"/>
            <a:ext cx="3486150" cy="2905125"/>
            <a:chOff x="5064125" y="3349625"/>
            <a:chExt cx="3486150" cy="2905125"/>
          </a:xfrm>
        </p:grpSpPr>
        <p:pic>
          <p:nvPicPr>
            <p:cNvPr id="65567" name="Picture 24" descr="PPT58.gif"/>
            <p:cNvPicPr>
              <a:picLocks noChangeAspect="1"/>
            </p:cNvPicPr>
            <p:nvPr/>
          </p:nvPicPr>
          <p:blipFill>
            <a:blip r:embed="rId7" cstate="print"/>
            <a:srcRect/>
            <a:stretch>
              <a:fillRect/>
            </a:stretch>
          </p:blipFill>
          <p:spPr bwMode="auto">
            <a:xfrm>
              <a:off x="5064125" y="3349625"/>
              <a:ext cx="3486150" cy="2905125"/>
            </a:xfrm>
            <a:prstGeom prst="rect">
              <a:avLst/>
            </a:prstGeom>
            <a:noFill/>
            <a:ln w="19050">
              <a:solidFill>
                <a:schemeClr val="accent4">
                  <a:alpha val="99000"/>
                </a:schemeClr>
              </a:solidFill>
              <a:miter lim="800000"/>
              <a:headEnd/>
              <a:tailEnd/>
            </a:ln>
          </p:spPr>
        </p:pic>
        <p:sp>
          <p:nvSpPr>
            <p:cNvPr id="65568" name="Rectangle 15"/>
            <p:cNvSpPr>
              <a:spLocks noChangeArrowheads="1"/>
            </p:cNvSpPr>
            <p:nvPr/>
          </p:nvSpPr>
          <p:spPr bwMode="auto">
            <a:xfrm>
              <a:off x="5867400" y="4525963"/>
              <a:ext cx="460375" cy="100012"/>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755775" y="282575"/>
            <a:ext cx="6092825" cy="717550"/>
          </a:xfrm>
        </p:spPr>
        <p:txBody>
          <a:bodyPr/>
          <a:lstStyle/>
          <a:p>
            <a:r>
              <a:rPr lang="en-US" smtClean="0"/>
              <a:t>Topic One – My Work Screen</a:t>
            </a:r>
          </a:p>
        </p:txBody>
      </p:sp>
      <p:sp>
        <p:nvSpPr>
          <p:cNvPr id="12291" name="Rectangle 3"/>
          <p:cNvSpPr>
            <a:spLocks noGrp="1" noChangeArrowheads="1"/>
          </p:cNvSpPr>
          <p:nvPr>
            <p:ph idx="1"/>
          </p:nvPr>
        </p:nvSpPr>
        <p:spPr>
          <a:xfrm>
            <a:off x="279400" y="1220788"/>
            <a:ext cx="8216900" cy="5218112"/>
          </a:xfrm>
        </p:spPr>
        <p:txBody>
          <a:bodyPr/>
          <a:lstStyle/>
          <a:p>
            <a:pPr marL="0" indent="0">
              <a:lnSpc>
                <a:spcPct val="150000"/>
              </a:lnSpc>
              <a:buFontTx/>
              <a:buNone/>
              <a:defRPr/>
            </a:pPr>
            <a:r>
              <a:rPr lang="en-US" sz="1600" dirty="0" smtClean="0"/>
              <a:t>My Work Screen (continued)</a:t>
            </a:r>
            <a:endParaRPr lang="en-US" sz="1200" b="0" dirty="0" smtClean="0"/>
          </a:p>
          <a:p>
            <a:pPr marL="0" indent="0">
              <a:buFontTx/>
              <a:buNone/>
              <a:defRPr/>
            </a:pPr>
            <a:endParaRPr lang="en-US" sz="3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336550" lvl="1" indent="0" algn="ctr">
              <a:buFont typeface="Wingdings" pitchFamily="2" charset="2"/>
              <a:buNone/>
              <a:tabLst>
                <a:tab pos="6464300" algn="l"/>
              </a:tabLst>
              <a:defRPr/>
            </a:pPr>
            <a:endParaRPr lang="en-US" sz="1600" b="0" dirty="0" smtClean="0"/>
          </a:p>
          <a:p>
            <a:pPr marL="336550" lvl="1" indent="0" algn="ctr">
              <a:buFont typeface="Wingdings" pitchFamily="2" charset="2"/>
              <a:buNone/>
              <a:tabLst>
                <a:tab pos="6464300" algn="l"/>
              </a:tabLst>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dirty="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5" name="Group 28"/>
          <p:cNvGraphicFramePr>
            <a:graphicFrameLocks noGrp="1"/>
          </p:cNvGraphicFramePr>
          <p:nvPr/>
        </p:nvGraphicFramePr>
        <p:xfrm>
          <a:off x="406400" y="2047875"/>
          <a:ext cx="3657599" cy="3343656"/>
        </p:xfrm>
        <a:graphic>
          <a:graphicData uri="http://schemas.openxmlformats.org/drawingml/2006/table">
            <a:tbl>
              <a:tblPr/>
              <a:tblGrid>
                <a:gridCol w="380918"/>
                <a:gridCol w="3276681"/>
              </a:tblGrid>
              <a:tr h="267174">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My Work Screen (Graphic  </a:t>
                      </a:r>
                      <a:r>
                        <a:rPr kumimoji="0" lang="en-US" sz="1000" b="1" i="0" u="none" strike="noStrike" cap="none" normalizeH="0" baseline="0" dirty="0" smtClean="0">
                          <a:ln>
                            <a:noFill/>
                          </a:ln>
                          <a:solidFill>
                            <a:schemeClr val="tx1"/>
                          </a:solidFill>
                          <a:effectLst/>
                          <a:latin typeface="+mn-lt"/>
                          <a:ea typeface="ＭＳ Ｐゴシック" pitchFamily="34" charset="-128"/>
                        </a:rPr>
                        <a:t>1.5.1.3</a:t>
                      </a:r>
                      <a:r>
                        <a:rPr kumimoji="0" lang="en-US" sz="1000" b="1" i="0" u="none" strike="noStrike" cap="none" normalizeH="0" baseline="0" dirty="0" smtClean="0">
                          <a:ln>
                            <a:noFill/>
                          </a:ln>
                          <a:solidFill>
                            <a:schemeClr val="tx1"/>
                          </a:solidFill>
                          <a:effectLst/>
                          <a:latin typeface="+mn-lt"/>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 typeface="Arial" pitchFamily="34" charset="0"/>
                        <a:buNone/>
                        <a:tabLst/>
                        <a:defRPr/>
                      </a:pPr>
                      <a:r>
                        <a:rPr lang="en-US" sz="1200" i="1"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refresh</a:t>
                      </a:r>
                      <a:r>
                        <a:rPr lang="en-US" sz="1200" kern="1200" dirty="0" smtClean="0">
                          <a:solidFill>
                            <a:schemeClr val="tx1"/>
                          </a:solidFill>
                          <a:latin typeface="+mn-lt"/>
                          <a:ea typeface="+mn-ea"/>
                          <a:cs typeface="+mn-cs"/>
                        </a:rPr>
                        <a:t> link to have the system look for newly assigned audits.</a:t>
                      </a:r>
                      <a:endParaRPr lang="en-US" sz="1200" b="1" kern="1200" dirty="0" smtClean="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7124">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None/>
                        <a:tabLst/>
                      </a:pPr>
                      <a:r>
                        <a:rPr kumimoji="0" lang="en-US" sz="1200" b="0" i="0" u="none" strike="noStrike" cap="none" normalizeH="0" baseline="0" dirty="0" smtClean="0">
                          <a:ln>
                            <a:noFill/>
                          </a:ln>
                          <a:solidFill>
                            <a:srgbClr val="000000"/>
                          </a:solidFill>
                          <a:effectLst/>
                          <a:latin typeface="Arial" pitchFamily="34" charset="0"/>
                        </a:rPr>
                        <a:t>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add audit </a:t>
                      </a:r>
                      <a:r>
                        <a:rPr kumimoji="0" lang="en-US" sz="1200" b="0" i="0" u="none" strike="noStrike" cap="none" normalizeH="0" baseline="0" dirty="0" smtClean="0">
                          <a:ln>
                            <a:noFill/>
                          </a:ln>
                          <a:solidFill>
                            <a:srgbClr val="000000"/>
                          </a:solidFill>
                          <a:effectLst/>
                          <a:latin typeface="Arial" pitchFamily="34" charset="0"/>
                        </a:rPr>
                        <a:t>feature is available to CMO, </a:t>
                      </a:r>
                    </a:p>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000000"/>
                          </a:solidFill>
                          <a:effectLst/>
                          <a:latin typeface="Arial" pitchFamily="34" charset="0"/>
                        </a:rPr>
                        <a:t>District and MC Monitors. If you have </a:t>
                      </a:r>
                    </a:p>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000000"/>
                          </a:solidFill>
                          <a:effectLst/>
                          <a:latin typeface="Arial" pitchFamily="34" charset="0"/>
                        </a:rPr>
                        <a:t>received an audit report from DCAA that is </a:t>
                      </a:r>
                    </a:p>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000000"/>
                          </a:solidFill>
                          <a:effectLst/>
                          <a:latin typeface="Arial" pitchFamily="34" charset="0"/>
                        </a:rPr>
                        <a:t>not in your work, please have your CMO, HQ</a:t>
                      </a:r>
                    </a:p>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000000"/>
                          </a:solidFill>
                          <a:effectLst/>
                          <a:latin typeface="Arial" pitchFamily="34" charset="0"/>
                        </a:rPr>
                        <a:t> or MACOM/District add it to the system.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85">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None/>
                        <a:tabLst/>
                      </a:pPr>
                      <a:r>
                        <a:rPr kumimoji="0" lang="en-US" sz="1200" b="0" i="0" u="none" strike="noStrike" cap="none" normalizeH="0" baseline="0" dirty="0" smtClean="0">
                          <a:ln>
                            <a:noFill/>
                          </a:ln>
                          <a:solidFill>
                            <a:srgbClr val="000000"/>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pPr>
                      <a:r>
                        <a:rPr lang="en-US" sz="1200" kern="1200" dirty="0" smtClean="0">
                          <a:solidFill>
                            <a:schemeClr val="tx1"/>
                          </a:solidFill>
                          <a:latin typeface="Arial" pitchFamily="34" charset="0"/>
                          <a:ea typeface="+mn-ea"/>
                          <a:cs typeface="Arial" pitchFamily="34" charset="0"/>
                        </a:rPr>
                        <a:t>You can filter this list to locate specific audits</a:t>
                      </a:r>
                    </a:p>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pPr>
                      <a:r>
                        <a:rPr lang="en-US" sz="1200" kern="1200" dirty="0" smtClean="0">
                          <a:solidFill>
                            <a:schemeClr val="tx1"/>
                          </a:solidFill>
                          <a:latin typeface="Arial" pitchFamily="34" charset="0"/>
                          <a:ea typeface="+mn-ea"/>
                          <a:cs typeface="Arial" pitchFamily="34" charset="0"/>
                        </a:rPr>
                        <a:t> by using the </a:t>
                      </a:r>
                      <a:r>
                        <a:rPr lang="en-US" sz="1200" b="1" kern="1200" dirty="0" smtClean="0">
                          <a:solidFill>
                            <a:schemeClr val="tx1"/>
                          </a:solidFill>
                          <a:latin typeface="Arial" pitchFamily="34" charset="0"/>
                          <a:ea typeface="+mn-ea"/>
                          <a:cs typeface="Arial" pitchFamily="34" charset="0"/>
                        </a:rPr>
                        <a:t>search</a:t>
                      </a:r>
                      <a:r>
                        <a:rPr lang="en-US" sz="1200" kern="1200" dirty="0" smtClean="0">
                          <a:solidFill>
                            <a:schemeClr val="tx1"/>
                          </a:solidFill>
                          <a:latin typeface="Arial" pitchFamily="34" charset="0"/>
                          <a:ea typeface="+mn-ea"/>
                          <a:cs typeface="Arial" pitchFamily="34" charset="0"/>
                        </a:rPr>
                        <a:t> link. </a:t>
                      </a:r>
                    </a:p>
                    <a:p>
                      <a:pPr marL="685800" marR="0" lvl="1" indent="-228600" algn="l" defTabSz="914400" rtl="0" eaLnBrk="0" fontAlgn="base" latinLnBrk="0" hangingPunct="0">
                        <a:lnSpc>
                          <a:spcPct val="120000"/>
                        </a:lnSpc>
                        <a:spcBef>
                          <a:spcPct val="20000"/>
                        </a:spcBef>
                        <a:spcAft>
                          <a:spcPct val="0"/>
                        </a:spcAft>
                        <a:buClrTx/>
                        <a:buSzTx/>
                        <a:buFont typeface="Arial" pitchFamily="34" charset="0"/>
                        <a:buChar char="•"/>
                        <a:tabLst/>
                      </a:pPr>
                      <a:r>
                        <a:rPr lang="en-US" sz="1100" b="0" kern="1200" dirty="0" smtClean="0">
                          <a:solidFill>
                            <a:schemeClr val="tx1"/>
                          </a:solidFill>
                          <a:latin typeface="Arial" pitchFamily="34" charset="0"/>
                          <a:ea typeface="+mn-ea"/>
                          <a:cs typeface="Arial" pitchFamily="34" charset="0"/>
                        </a:rPr>
                        <a:t>Note </a:t>
                      </a:r>
                      <a:r>
                        <a:rPr lang="en-US" sz="1100" kern="1200" dirty="0" smtClean="0">
                          <a:solidFill>
                            <a:schemeClr val="tx1"/>
                          </a:solidFill>
                          <a:latin typeface="Arial" pitchFamily="34" charset="0"/>
                          <a:ea typeface="+mn-ea"/>
                          <a:cs typeface="Arial" pitchFamily="34" charset="0"/>
                        </a:rPr>
                        <a:t>that using the search feature here will only search within the audits in your work.</a:t>
                      </a:r>
                      <a:endParaRPr kumimoji="0" lang="en-US" sz="1100" b="0" i="0" u="none" strike="noStrike" cap="none" normalizeH="0" baseline="0" dirty="0" smtClean="0">
                        <a:ln>
                          <a:noFill/>
                        </a:ln>
                        <a:solidFill>
                          <a:srgbClr val="00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6580" name="TextBox 21"/>
          <p:cNvSpPr txBox="1">
            <a:spLocks noChangeArrowheads="1"/>
          </p:cNvSpPr>
          <p:nvPr/>
        </p:nvSpPr>
        <p:spPr bwMode="auto">
          <a:xfrm>
            <a:off x="5086350" y="5030788"/>
            <a:ext cx="306705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1.5.1.3</a:t>
            </a:r>
            <a:r>
              <a:rPr lang="en-US" sz="800" dirty="0">
                <a:ea typeface="MS PGothic"/>
                <a:cs typeface="MS PGothic"/>
              </a:rPr>
              <a:t>: Refresh, Add Audit and Search Links</a:t>
            </a:r>
          </a:p>
        </p:txBody>
      </p:sp>
      <p:grpSp>
        <p:nvGrpSpPr>
          <p:cNvPr id="13" name="Group 12"/>
          <p:cNvGrpSpPr/>
          <p:nvPr/>
        </p:nvGrpSpPr>
        <p:grpSpPr>
          <a:xfrm>
            <a:off x="4521200" y="2444750"/>
            <a:ext cx="4171950" cy="2495550"/>
            <a:chOff x="4521200" y="2444750"/>
            <a:chExt cx="4171950" cy="2495550"/>
          </a:xfrm>
        </p:grpSpPr>
        <p:pic>
          <p:nvPicPr>
            <p:cNvPr id="66581" name="Picture 11" descr="PPTFB8.png"/>
            <p:cNvPicPr>
              <a:picLocks noChangeAspect="1"/>
            </p:cNvPicPr>
            <p:nvPr/>
          </p:nvPicPr>
          <p:blipFill>
            <a:blip r:embed="rId4" cstate="print"/>
            <a:srcRect/>
            <a:stretch>
              <a:fillRect/>
            </a:stretch>
          </p:blipFill>
          <p:spPr bwMode="auto">
            <a:xfrm>
              <a:off x="4521200" y="2444750"/>
              <a:ext cx="4171950" cy="2495550"/>
            </a:xfrm>
            <a:prstGeom prst="rect">
              <a:avLst/>
            </a:prstGeom>
            <a:noFill/>
            <a:ln w="9525">
              <a:noFill/>
              <a:miter lim="800000"/>
              <a:headEnd/>
              <a:tailEnd/>
            </a:ln>
          </p:spPr>
        </p:pic>
        <p:sp>
          <p:nvSpPr>
            <p:cNvPr id="66582" name="Rectangle 12"/>
            <p:cNvSpPr>
              <a:spLocks noChangeArrowheads="1"/>
            </p:cNvSpPr>
            <p:nvPr/>
          </p:nvSpPr>
          <p:spPr bwMode="auto">
            <a:xfrm>
              <a:off x="6562725" y="2562225"/>
              <a:ext cx="438150" cy="161925"/>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sp>
          <p:nvSpPr>
            <p:cNvPr id="66583" name="Rectangle 14"/>
            <p:cNvSpPr>
              <a:spLocks noChangeArrowheads="1"/>
            </p:cNvSpPr>
            <p:nvPr/>
          </p:nvSpPr>
          <p:spPr bwMode="auto">
            <a:xfrm>
              <a:off x="7305675" y="2552700"/>
              <a:ext cx="657225" cy="171450"/>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sp>
          <p:nvSpPr>
            <p:cNvPr id="66584" name="Rectangle 17"/>
            <p:cNvSpPr>
              <a:spLocks noChangeArrowheads="1"/>
            </p:cNvSpPr>
            <p:nvPr/>
          </p:nvSpPr>
          <p:spPr bwMode="auto">
            <a:xfrm>
              <a:off x="8210550" y="2533650"/>
              <a:ext cx="438150" cy="180975"/>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sp>
        <p:nvSpPr>
          <p:cNvPr id="66585"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E577712B-36CB-47B5-B2DB-F599B5C11B3E}" type="slidenum">
              <a:rPr lang="en-US" sz="800" smtClean="0"/>
              <a:pPr/>
              <a:t>51</a:t>
            </a:fld>
            <a:endParaRPr lang="en-US" sz="800" smtClean="0"/>
          </a:p>
        </p:txBody>
      </p:sp>
      <p:sp>
        <p:nvSpPr>
          <p:cNvPr id="12" name="TextBox 11"/>
          <p:cNvSpPr txBox="1"/>
          <p:nvPr/>
        </p:nvSpPr>
        <p:spPr bwMode="auto">
          <a:xfrm>
            <a:off x="489837" y="1676398"/>
            <a:ext cx="6312049" cy="276999"/>
          </a:xfrm>
          <a:prstGeom prst="rect">
            <a:avLst/>
          </a:prstGeom>
          <a:noFill/>
          <a:ln w="9525">
            <a:noFill/>
            <a:miter lim="800000"/>
            <a:headEnd/>
            <a:tailEnd/>
          </a:ln>
        </p:spPr>
        <p:txBody>
          <a:bodyPr wrap="none" rtlCol="0">
            <a:spAutoFit/>
          </a:bodyPr>
          <a:lstStyle/>
          <a:p>
            <a:r>
              <a:rPr lang="en-US" sz="1200" dirty="0" smtClean="0"/>
              <a:t>Follow the directions below for information on the Refresh, Add Audit, and Search Buttons.</a:t>
            </a:r>
            <a:endParaRPr lang="en-US" sz="1200" dirty="0">
              <a:solidFill>
                <a:srgbClr val="FF0000"/>
              </a:solidFill>
              <a:ea typeface="MS PGothic" pitchFamily="34" charset="-12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755775" y="282575"/>
            <a:ext cx="7388225" cy="717550"/>
          </a:xfrm>
        </p:spPr>
        <p:txBody>
          <a:bodyPr/>
          <a:lstStyle/>
          <a:p>
            <a:r>
              <a:rPr lang="en-US" smtClean="0"/>
              <a:t>Topic Two – View My Activity</a:t>
            </a:r>
          </a:p>
        </p:txBody>
      </p:sp>
      <p:sp>
        <p:nvSpPr>
          <p:cNvPr id="67587" name="TextBox 11"/>
          <p:cNvSpPr txBox="1">
            <a:spLocks noChangeArrowheads="1"/>
          </p:cNvSpPr>
          <p:nvPr/>
        </p:nvSpPr>
        <p:spPr bwMode="auto">
          <a:xfrm>
            <a:off x="4730750" y="3263900"/>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1.5.2.1: </a:t>
            </a:r>
            <a:r>
              <a:rPr lang="en-US" sz="800" dirty="0">
                <a:ea typeface="MS PGothic"/>
                <a:cs typeface="MS PGothic"/>
              </a:rPr>
              <a:t>My Work Window</a:t>
            </a:r>
          </a:p>
        </p:txBody>
      </p:sp>
      <p:sp>
        <p:nvSpPr>
          <p:cNvPr id="67588"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7CCBDF40-A953-49B6-9372-028D46B38A72}" type="slidenum">
              <a:rPr lang="en-US" sz="800">
                <a:solidFill>
                  <a:schemeClr val="bg1"/>
                </a:solidFill>
              </a:rPr>
              <a:pPr algn="r"/>
              <a:t>52</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279400" y="1220788"/>
            <a:ext cx="8216900" cy="430212"/>
          </a:xfrm>
          <a:prstGeom prst="rect">
            <a:avLst/>
          </a:prstGeom>
          <a:noFill/>
          <a:ln w="9525">
            <a:noFill/>
            <a:miter lim="800000"/>
            <a:headEnd/>
            <a:tailEnd/>
          </a:ln>
        </p:spPr>
        <p:txBody>
          <a:bodyPr/>
          <a:lstStyle/>
          <a:p>
            <a:pPr>
              <a:defRPr/>
            </a:pPr>
            <a:r>
              <a:rPr lang="en-US" sz="1600" b="1" kern="0" dirty="0"/>
              <a:t>View My Activity</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67591" name="Text Box 18"/>
          <p:cNvSpPr txBox="1">
            <a:spLocks noChangeArrowheads="1"/>
          </p:cNvSpPr>
          <p:nvPr/>
        </p:nvSpPr>
        <p:spPr bwMode="auto">
          <a:xfrm>
            <a:off x="228600" y="1600200"/>
            <a:ext cx="3457575" cy="461665"/>
          </a:xfrm>
          <a:prstGeom prst="rect">
            <a:avLst/>
          </a:prstGeom>
          <a:noFill/>
          <a:ln w="9525">
            <a:noFill/>
            <a:miter lim="800000"/>
            <a:headEnd/>
            <a:tailEnd/>
          </a:ln>
        </p:spPr>
        <p:txBody>
          <a:bodyPr wrap="square">
            <a:spAutoFit/>
          </a:bodyPr>
          <a:lstStyle/>
          <a:p>
            <a:pPr lvl="1"/>
            <a:r>
              <a:rPr lang="en-US" sz="1200" dirty="0"/>
              <a:t>View My Activity displays activities for the current user</a:t>
            </a:r>
            <a:r>
              <a:rPr lang="en-US" sz="1200" dirty="0" smtClean="0"/>
              <a:t>.</a:t>
            </a:r>
            <a:endParaRPr lang="en-US" sz="1200" dirty="0">
              <a:solidFill>
                <a:srgbClr val="000000"/>
              </a:solidFill>
            </a:endParaRPr>
          </a:p>
        </p:txBody>
      </p:sp>
      <p:sp>
        <p:nvSpPr>
          <p:cNvPr id="67592" name="Rectangle 11"/>
          <p:cNvSpPr>
            <a:spLocks noChangeArrowheads="1"/>
          </p:cNvSpPr>
          <p:nvPr/>
        </p:nvSpPr>
        <p:spPr bwMode="auto">
          <a:xfrm>
            <a:off x="7105650" y="1619250"/>
            <a:ext cx="685800" cy="133350"/>
          </a:xfrm>
          <a:prstGeom prst="rect">
            <a:avLst/>
          </a:prstGeom>
          <a:noFill/>
          <a:ln w="9525" algn="ctr">
            <a:solidFill>
              <a:srgbClr val="FF0000"/>
            </a:solidFill>
            <a:round/>
            <a:headEnd/>
            <a:tailEnd/>
          </a:ln>
        </p:spPr>
        <p:txBody>
          <a:bodyPr/>
          <a:lstStyle/>
          <a:p>
            <a:pPr eaLnBrk="0" hangingPunct="0"/>
            <a:endParaRPr lang="en-US" sz="2400">
              <a:latin typeface="MS Gothic"/>
            </a:endParaRPr>
          </a:p>
        </p:txBody>
      </p:sp>
      <p:sp>
        <p:nvSpPr>
          <p:cNvPr id="67594" name="TextBox 18"/>
          <p:cNvSpPr txBox="1">
            <a:spLocks noChangeArrowheads="1"/>
          </p:cNvSpPr>
          <p:nvPr/>
        </p:nvSpPr>
        <p:spPr bwMode="auto">
          <a:xfrm>
            <a:off x="5476875" y="6391275"/>
            <a:ext cx="28956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1.5.2.2:  </a:t>
            </a:r>
            <a:r>
              <a:rPr lang="en-US" sz="800" dirty="0">
                <a:ea typeface="MS PGothic"/>
                <a:cs typeface="MS PGothic"/>
              </a:rPr>
              <a:t>View My Activity Window </a:t>
            </a:r>
          </a:p>
        </p:txBody>
      </p:sp>
      <p:grpSp>
        <p:nvGrpSpPr>
          <p:cNvPr id="17" name="Group 16"/>
          <p:cNvGrpSpPr/>
          <p:nvPr/>
        </p:nvGrpSpPr>
        <p:grpSpPr>
          <a:xfrm>
            <a:off x="4673600" y="3502025"/>
            <a:ext cx="4067175" cy="2895600"/>
            <a:chOff x="4673600" y="3502025"/>
            <a:chExt cx="4067175" cy="2895600"/>
          </a:xfrm>
        </p:grpSpPr>
        <p:pic>
          <p:nvPicPr>
            <p:cNvPr id="67593" name="Picture 17" descr="PPT1E3F.png"/>
            <p:cNvPicPr>
              <a:picLocks noChangeAspect="1"/>
            </p:cNvPicPr>
            <p:nvPr/>
          </p:nvPicPr>
          <p:blipFill>
            <a:blip r:embed="rId4" cstate="print"/>
            <a:srcRect/>
            <a:stretch>
              <a:fillRect/>
            </a:stretch>
          </p:blipFill>
          <p:spPr bwMode="auto">
            <a:xfrm>
              <a:off x="4673600" y="3502025"/>
              <a:ext cx="4067175" cy="2895600"/>
            </a:xfrm>
            <a:prstGeom prst="rect">
              <a:avLst/>
            </a:prstGeom>
            <a:noFill/>
            <a:ln w="12700">
              <a:solidFill>
                <a:schemeClr val="tx1"/>
              </a:solidFill>
              <a:miter lim="800000"/>
              <a:headEnd/>
              <a:tailEnd/>
            </a:ln>
          </p:spPr>
        </p:pic>
        <p:sp>
          <p:nvSpPr>
            <p:cNvPr id="67595" name="Rectangle 15"/>
            <p:cNvSpPr>
              <a:spLocks noChangeArrowheads="1"/>
            </p:cNvSpPr>
            <p:nvPr/>
          </p:nvSpPr>
          <p:spPr bwMode="auto">
            <a:xfrm>
              <a:off x="4781550" y="4829175"/>
              <a:ext cx="800100" cy="104775"/>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sp>
          <p:nvSpPr>
            <p:cNvPr id="67596" name="Rectangle 21"/>
            <p:cNvSpPr>
              <a:spLocks noChangeArrowheads="1"/>
            </p:cNvSpPr>
            <p:nvPr/>
          </p:nvSpPr>
          <p:spPr bwMode="auto">
            <a:xfrm>
              <a:off x="5619750" y="4829175"/>
              <a:ext cx="695325" cy="85725"/>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graphicFrame>
        <p:nvGraphicFramePr>
          <p:cNvPr id="27" name="Group 28"/>
          <p:cNvGraphicFramePr>
            <a:graphicFrameLocks noGrp="1"/>
          </p:cNvGraphicFramePr>
          <p:nvPr/>
        </p:nvGraphicFramePr>
        <p:xfrm>
          <a:off x="232229" y="2842532"/>
          <a:ext cx="3657599" cy="1953768"/>
        </p:xfrm>
        <a:graphic>
          <a:graphicData uri="http://schemas.openxmlformats.org/drawingml/2006/table">
            <a:tbl>
              <a:tblPr/>
              <a:tblGrid>
                <a:gridCol w="380918"/>
                <a:gridCol w="3276681"/>
              </a:tblGrid>
              <a:tr h="267174">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View My Activity Steps (Graphics 1.5.2.1 – 1.5.2.2)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lang="en-US" sz="1200" dirty="0" smtClean="0"/>
                        <a:t>the </a:t>
                      </a:r>
                      <a:r>
                        <a:rPr lang="en-US" sz="1200" b="1" dirty="0" smtClean="0"/>
                        <a:t>View My Activity </a:t>
                      </a:r>
                      <a:r>
                        <a:rPr lang="en-US" sz="1200" dirty="0" smtClean="0"/>
                        <a:t>Link from the My Work window.</a:t>
                      </a:r>
                    </a:p>
                    <a:p>
                      <a:pPr marL="457200" marR="0" lvl="1" indent="0" algn="l" defTabSz="914400" rtl="0" eaLnBrk="0" fontAlgn="base" latinLnBrk="0" hangingPunct="0">
                        <a:lnSpc>
                          <a:spcPct val="120000"/>
                        </a:lnSpc>
                        <a:spcBef>
                          <a:spcPct val="20000"/>
                        </a:spcBef>
                        <a:spcAft>
                          <a:spcPct val="0"/>
                        </a:spcAft>
                        <a:buClrTx/>
                        <a:buSzTx/>
                        <a:buFont typeface="Arial" pitchFamily="34" charset="0"/>
                        <a:buChar char="•"/>
                        <a:tabLst/>
                        <a:defRPr/>
                      </a:pPr>
                      <a:r>
                        <a:rPr lang="en-US" sz="1100" b="0" dirty="0" smtClean="0"/>
                        <a:t>The View Activity window opens </a:t>
                      </a:r>
                      <a:endParaRPr kumimoji="0" lang="en-US" sz="11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85">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AutoNum type="arabicPeriod" startAt="2"/>
                        <a:tabLst/>
                      </a:pPr>
                      <a:r>
                        <a:rPr kumimoji="0" lang="en-US" sz="1200" b="0" i="0" u="none" strike="noStrike" cap="none" normalizeH="0" baseline="0" dirty="0" smtClean="0">
                          <a:ln>
                            <a:noFill/>
                          </a:ln>
                          <a:solidFill>
                            <a:srgbClr val="000000"/>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buFont typeface="Arial" pitchFamily="34" charset="0"/>
                        <a:buNone/>
                      </a:pPr>
                      <a:r>
                        <a:rPr lang="en-US" sz="1200" i="1" dirty="0" smtClean="0"/>
                        <a:t>Click </a:t>
                      </a:r>
                      <a:r>
                        <a:rPr lang="en-US" sz="1200" i="0" dirty="0" smtClean="0"/>
                        <a:t>o</a:t>
                      </a:r>
                      <a:r>
                        <a:rPr lang="en-US" sz="1200" dirty="0" smtClean="0"/>
                        <a:t>n the </a:t>
                      </a:r>
                      <a:r>
                        <a:rPr lang="en-US" sz="1200" b="1" dirty="0" smtClean="0"/>
                        <a:t>Date and Time </a:t>
                      </a:r>
                      <a:r>
                        <a:rPr lang="en-US" sz="1200" b="0" dirty="0" smtClean="0"/>
                        <a:t>column for </a:t>
                      </a:r>
                      <a:r>
                        <a:rPr lang="en-US" sz="1200" dirty="0" smtClean="0"/>
                        <a:t>a </a:t>
                      </a:r>
                    </a:p>
                    <a:p>
                      <a:pPr algn="l">
                        <a:buFont typeface="Arial" pitchFamily="34" charset="0"/>
                        <a:buNone/>
                      </a:pPr>
                      <a:r>
                        <a:rPr lang="en-US" sz="1200" dirty="0" smtClean="0"/>
                        <a:t> snapshot of the Audit Report, if available.</a:t>
                      </a:r>
                      <a:endParaRPr kumimoji="0" lang="en-US" sz="1200" b="1"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85">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AutoNum type="arabicPeriod" startAt="3"/>
                        <a:tabLst/>
                      </a:pPr>
                      <a:r>
                        <a:rPr kumimoji="0" lang="en-US" sz="1200" b="0" i="0" u="none" strike="noStrike" cap="none" normalizeH="0" baseline="0" dirty="0" smtClean="0">
                          <a:ln>
                            <a:noFill/>
                          </a:ln>
                          <a:solidFill>
                            <a:srgbClr val="000000"/>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buFont typeface="Arial" pitchFamily="34" charset="0"/>
                        <a:buNone/>
                      </a:pPr>
                      <a:r>
                        <a:rPr lang="en-US" sz="1200" i="1" dirty="0" smtClean="0"/>
                        <a:t>Click </a:t>
                      </a:r>
                      <a:r>
                        <a:rPr lang="en-US" sz="1200" dirty="0" smtClean="0"/>
                        <a:t>on the </a:t>
                      </a:r>
                      <a:r>
                        <a:rPr lang="en-US" sz="1200" b="1" dirty="0" smtClean="0"/>
                        <a:t>Audit Report Number  </a:t>
                      </a:r>
                      <a:r>
                        <a:rPr lang="en-US" sz="1200" b="0" dirty="0" smtClean="0"/>
                        <a:t>to access the </a:t>
                      </a:r>
                      <a:r>
                        <a:rPr lang="en-US" sz="1200" dirty="0" smtClean="0"/>
                        <a:t>View Audit Follow-Up screen. </a:t>
                      </a:r>
                      <a:endParaRPr kumimoji="0" lang="en-US" sz="1200" b="1"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6" name="Group 15"/>
          <p:cNvGrpSpPr/>
          <p:nvPr/>
        </p:nvGrpSpPr>
        <p:grpSpPr>
          <a:xfrm>
            <a:off x="4029075" y="1247775"/>
            <a:ext cx="4752975" cy="2028825"/>
            <a:chOff x="4029075" y="1247775"/>
            <a:chExt cx="4752975" cy="2028825"/>
          </a:xfrm>
        </p:grpSpPr>
        <p:pic>
          <p:nvPicPr>
            <p:cNvPr id="67613" name="Picture 29" descr="PPT75.gif"/>
            <p:cNvPicPr>
              <a:picLocks noChangeAspect="1"/>
            </p:cNvPicPr>
            <p:nvPr/>
          </p:nvPicPr>
          <p:blipFill>
            <a:blip r:embed="rId5" cstate="print"/>
            <a:srcRect/>
            <a:stretch>
              <a:fillRect/>
            </a:stretch>
          </p:blipFill>
          <p:spPr bwMode="auto">
            <a:xfrm>
              <a:off x="4029075" y="1247775"/>
              <a:ext cx="4752975" cy="2028825"/>
            </a:xfrm>
            <a:prstGeom prst="rect">
              <a:avLst/>
            </a:prstGeom>
            <a:noFill/>
            <a:ln w="9525">
              <a:noFill/>
              <a:miter lim="800000"/>
              <a:headEnd/>
              <a:tailEnd/>
            </a:ln>
          </p:spPr>
        </p:pic>
        <p:sp>
          <p:nvSpPr>
            <p:cNvPr id="67614" name="Rectangle 30"/>
            <p:cNvSpPr>
              <a:spLocks noChangeArrowheads="1"/>
            </p:cNvSpPr>
            <p:nvPr/>
          </p:nvSpPr>
          <p:spPr bwMode="auto">
            <a:xfrm>
              <a:off x="7134225" y="1628775"/>
              <a:ext cx="762000" cy="133350"/>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1755775" y="320675"/>
            <a:ext cx="7388225" cy="695325"/>
          </a:xfrm>
        </p:spPr>
        <p:txBody>
          <a:bodyPr/>
          <a:lstStyle/>
          <a:p>
            <a:r>
              <a:rPr lang="en-US" smtClean="0"/>
              <a:t>Module One – Lesson Five - Review</a:t>
            </a:r>
          </a:p>
        </p:txBody>
      </p:sp>
      <p:sp>
        <p:nvSpPr>
          <p:cNvPr id="68611" name="TextBox 9"/>
          <p:cNvSpPr txBox="1">
            <a:spLocks noChangeArrowheads="1"/>
          </p:cNvSpPr>
          <p:nvPr/>
        </p:nvSpPr>
        <p:spPr bwMode="auto">
          <a:xfrm>
            <a:off x="128588" y="1420813"/>
            <a:ext cx="4813300" cy="581025"/>
          </a:xfrm>
          <a:prstGeom prst="rect">
            <a:avLst/>
          </a:prstGeom>
          <a:noFill/>
          <a:ln w="9525">
            <a:noFill/>
            <a:miter lim="800000"/>
            <a:headEnd/>
            <a:tailEnd/>
          </a:ln>
        </p:spPr>
        <p:txBody>
          <a:bodyPr>
            <a:spAutoFit/>
          </a:bodyPr>
          <a:lstStyle/>
          <a:p>
            <a:pPr eaLnBrk="0" hangingPunct="0"/>
            <a:r>
              <a:rPr lang="en-US" sz="1600" b="1"/>
              <a:t>Lesson Five Covered the Following Topics:</a:t>
            </a:r>
          </a:p>
          <a:p>
            <a:pPr eaLnBrk="0" hangingPunct="0"/>
            <a:endParaRPr lang="en-US" sz="1600" b="1">
              <a:ea typeface="MS PGothic"/>
              <a:cs typeface="MS PGothic"/>
            </a:endParaRPr>
          </a:p>
        </p:txBody>
      </p:sp>
      <p:sp>
        <p:nvSpPr>
          <p:cNvPr id="68612"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A4492366-72CF-4A3F-AA1F-3BCDB824606D}" type="slidenum">
              <a:rPr lang="en-US" sz="800" smtClean="0"/>
              <a:pPr/>
              <a:t>53</a:t>
            </a:fld>
            <a:endParaRPr lang="en-US" sz="800" smtClean="0"/>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7" name="Group 13"/>
          <p:cNvGraphicFramePr>
            <a:graphicFrameLocks noGrp="1"/>
          </p:cNvGraphicFramePr>
          <p:nvPr/>
        </p:nvGraphicFramePr>
        <p:xfrm>
          <a:off x="479425" y="2060575"/>
          <a:ext cx="6986588" cy="1463676"/>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My Work Screen</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Two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View My Activity</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1755775" y="320675"/>
            <a:ext cx="7388225" cy="695325"/>
          </a:xfrm>
        </p:spPr>
        <p:txBody>
          <a:bodyPr/>
          <a:lstStyle/>
          <a:p>
            <a:r>
              <a:rPr lang="en-US" smtClean="0"/>
              <a:t>Module One – Review</a:t>
            </a:r>
          </a:p>
        </p:txBody>
      </p:sp>
      <p:sp>
        <p:nvSpPr>
          <p:cNvPr id="69635" name="TextBox 9"/>
          <p:cNvSpPr txBox="1">
            <a:spLocks noChangeArrowheads="1"/>
          </p:cNvSpPr>
          <p:nvPr/>
        </p:nvSpPr>
        <p:spPr bwMode="auto">
          <a:xfrm>
            <a:off x="128588" y="1420813"/>
            <a:ext cx="4813300" cy="581025"/>
          </a:xfrm>
          <a:prstGeom prst="rect">
            <a:avLst/>
          </a:prstGeom>
          <a:noFill/>
          <a:ln w="9525">
            <a:noFill/>
            <a:miter lim="800000"/>
            <a:headEnd/>
            <a:tailEnd/>
          </a:ln>
        </p:spPr>
        <p:txBody>
          <a:bodyPr>
            <a:spAutoFit/>
          </a:bodyPr>
          <a:lstStyle/>
          <a:p>
            <a:pPr eaLnBrk="0" hangingPunct="0"/>
            <a:r>
              <a:rPr lang="en-US" sz="1600" b="1"/>
              <a:t>Module One Covered the Following Lessons:</a:t>
            </a:r>
          </a:p>
          <a:p>
            <a:pPr eaLnBrk="0" hangingPunct="0"/>
            <a:endParaRPr lang="en-US" sz="1600" b="1">
              <a:ea typeface="MS PGothic"/>
              <a:cs typeface="MS PGothic"/>
            </a:endParaRPr>
          </a:p>
        </p:txBody>
      </p:sp>
      <p:sp>
        <p:nvSpPr>
          <p:cNvPr id="69636"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F06CE73A-2DE1-41C4-998D-551AE68EC1AC}" type="slidenum">
              <a:rPr lang="en-US" sz="800" smtClean="0"/>
              <a:pPr/>
              <a:t>54</a:t>
            </a:fld>
            <a:endParaRPr lang="en-US" sz="800" smtClean="0"/>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7" name="Group 13"/>
          <p:cNvGraphicFramePr>
            <a:graphicFrameLocks noGrp="1"/>
          </p:cNvGraphicFramePr>
          <p:nvPr/>
        </p:nvGraphicFramePr>
        <p:xfrm>
          <a:off x="479425" y="2060575"/>
          <a:ext cx="6986588" cy="3659190"/>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Lesson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Overview of CAFU 3.5</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Lesson Two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CAFU Functions by Role</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Lesson Three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r>
                        <a:rPr lang="en-US" sz="1600" b="0" dirty="0" smtClean="0"/>
                        <a:t>Layout Screen</a:t>
                      </a:r>
                      <a:endParaRPr lang="en-US" sz="1600" b="0" dirty="0"/>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Lesson Four</a:t>
                      </a:r>
                    </a:p>
                  </a:txBody>
                  <a:tcPr horzOverflow="overflow">
                    <a:lnL>
                      <a:noFill/>
                    </a:lnL>
                    <a:lnR>
                      <a:noFill/>
                    </a:lnR>
                    <a:lnT>
                      <a:noFill/>
                    </a:lnT>
                    <a:lnB>
                      <a:noFill/>
                    </a:lnB>
                    <a:lnTlToBr>
                      <a:noFill/>
                    </a:lnTlToBr>
                    <a:lnBlToTr>
                      <a:noFill/>
                    </a:lnBlToTr>
                    <a:noFill/>
                  </a:tcPr>
                </a:tc>
                <a:tc>
                  <a:txBody>
                    <a:bodyPr/>
                    <a:lstStyle/>
                    <a:p>
                      <a:r>
                        <a:rPr lang="en-US" sz="1600" b="0" dirty="0" smtClean="0"/>
                        <a:t>Home Page</a:t>
                      </a:r>
                      <a:endParaRPr lang="en-US" sz="1600" b="0" dirty="0"/>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Lesson Five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Work Screen Layout</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755775" y="330200"/>
            <a:ext cx="7388225" cy="695325"/>
          </a:xfrm>
        </p:spPr>
        <p:txBody>
          <a:bodyPr/>
          <a:lstStyle/>
          <a:p>
            <a:r>
              <a:rPr lang="en-US" smtClean="0"/>
              <a:t>Module Two – Workgroup Audits</a:t>
            </a:r>
          </a:p>
        </p:txBody>
      </p:sp>
      <p:sp>
        <p:nvSpPr>
          <p:cNvPr id="70659" name="Rectangle 2"/>
          <p:cNvSpPr txBox="1">
            <a:spLocks noChangeArrowheads="1"/>
          </p:cNvSpPr>
          <p:nvPr/>
        </p:nvSpPr>
        <p:spPr bwMode="auto">
          <a:xfrm>
            <a:off x="947738" y="2581275"/>
            <a:ext cx="6946900" cy="695325"/>
          </a:xfrm>
          <a:prstGeom prst="rect">
            <a:avLst/>
          </a:prstGeom>
          <a:noFill/>
          <a:ln w="9525">
            <a:noFill/>
            <a:miter lim="800000"/>
            <a:headEnd/>
            <a:tailEnd/>
          </a:ln>
        </p:spPr>
        <p:txBody>
          <a:bodyPr anchor="ctr"/>
          <a:lstStyle/>
          <a:p>
            <a:pPr algn="ctr" eaLnBrk="0" hangingPunct="0"/>
            <a:r>
              <a:rPr lang="en-US" sz="4000" b="1">
                <a:ea typeface="MS PGothic"/>
                <a:cs typeface="MS PGothic"/>
              </a:rPr>
              <a:t>Module Two </a:t>
            </a:r>
          </a:p>
          <a:p>
            <a:pPr algn="ctr" eaLnBrk="0" hangingPunct="0"/>
            <a:endParaRPr lang="en-US" sz="4000" b="1">
              <a:ea typeface="MS PGothic"/>
              <a:cs typeface="MS PGothic"/>
            </a:endParaRPr>
          </a:p>
          <a:p>
            <a:pPr algn="ctr" eaLnBrk="0" hangingPunct="0"/>
            <a:r>
              <a:rPr lang="en-US" sz="2400" b="1">
                <a:ea typeface="MS PGothic"/>
                <a:cs typeface="MS PGothic"/>
              </a:rPr>
              <a:t>Workgroup Audits</a:t>
            </a:r>
          </a:p>
          <a:p>
            <a:pPr eaLnBrk="0" hangingPunct="0"/>
            <a:endParaRPr lang="en-US" sz="2400" b="1">
              <a:ea typeface="MS PGothic"/>
              <a:cs typeface="MS PGothic"/>
            </a:endParaRPr>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70661"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FDACC20E-A20A-4F86-8393-6783DFF9024C}" type="slidenum">
              <a:rPr lang="en-US" sz="800" smtClean="0"/>
              <a:pPr/>
              <a:t>55</a:t>
            </a:fld>
            <a:endParaRPr lang="en-US" sz="8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755775" y="292100"/>
            <a:ext cx="7388225" cy="695325"/>
          </a:xfrm>
        </p:spPr>
        <p:txBody>
          <a:bodyPr/>
          <a:lstStyle/>
          <a:p>
            <a:r>
              <a:rPr lang="en-US" smtClean="0"/>
              <a:t>Module Two – Workgroup Audits</a:t>
            </a:r>
          </a:p>
        </p:txBody>
      </p:sp>
      <p:sp>
        <p:nvSpPr>
          <p:cNvPr id="10" name="TextBox 9"/>
          <p:cNvSpPr txBox="1"/>
          <p:nvPr/>
        </p:nvSpPr>
        <p:spPr>
          <a:xfrm>
            <a:off x="128588" y="1420813"/>
            <a:ext cx="4222750" cy="336550"/>
          </a:xfrm>
          <a:prstGeom prst="rect">
            <a:avLst/>
          </a:prstGeom>
          <a:noFill/>
        </p:spPr>
        <p:txBody>
          <a:bodyPr>
            <a:spAutoFit/>
          </a:bodyPr>
          <a:lstStyle/>
          <a:p>
            <a:pPr eaLnBrk="0" fontAlgn="auto" hangingPunct="0">
              <a:spcBef>
                <a:spcPts val="0"/>
              </a:spcBef>
              <a:spcAft>
                <a:spcPts val="0"/>
              </a:spcAft>
              <a:defRPr/>
            </a:pPr>
            <a:r>
              <a:rPr lang="en-US" sz="1600" b="1" dirty="0">
                <a:latin typeface="+mj-lt"/>
              </a:rPr>
              <a:t>Module Two Lessons</a:t>
            </a:r>
          </a:p>
        </p:txBody>
      </p:sp>
      <p:sp>
        <p:nvSpPr>
          <p:cNvPr id="71684" name="Slide Number Placeholder 5"/>
          <p:cNvSpPr txBox="1">
            <a:spLocks noGrp="1"/>
          </p:cNvSpPr>
          <p:nvPr/>
        </p:nvSpPr>
        <p:spPr bwMode="auto">
          <a:xfrm>
            <a:off x="7010400" y="6680200"/>
            <a:ext cx="2133600" cy="476250"/>
          </a:xfrm>
          <a:prstGeom prst="rect">
            <a:avLst/>
          </a:prstGeom>
          <a:noFill/>
          <a:ln w="9525">
            <a:noFill/>
            <a:miter lim="800000"/>
            <a:headEnd/>
            <a:tailEnd/>
          </a:ln>
        </p:spPr>
        <p:txBody>
          <a:bodyPr/>
          <a:lstStyle/>
          <a:p>
            <a:pPr algn="r" eaLnBrk="0" hangingPunct="0"/>
            <a:endParaRPr lang="en-US" sz="800">
              <a:solidFill>
                <a:schemeClr val="bg1"/>
              </a:solidFill>
            </a:endParaRPr>
          </a:p>
        </p:txBody>
      </p:sp>
      <p:graphicFrame>
        <p:nvGraphicFramePr>
          <p:cNvPr id="7" name="Table 6"/>
          <p:cNvGraphicFramePr>
            <a:graphicFrameLocks noGrp="1"/>
          </p:cNvGraphicFramePr>
          <p:nvPr/>
        </p:nvGraphicFramePr>
        <p:xfrm>
          <a:off x="479425" y="2060575"/>
          <a:ext cx="6986588" cy="731838"/>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Lesson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My Workgroup Overview</a:t>
                      </a:r>
                    </a:p>
                  </a:txBody>
                  <a:tcPr horzOverflow="overflow">
                    <a:lnL>
                      <a:noFill/>
                    </a:lnL>
                    <a:lnR>
                      <a:noFill/>
                    </a:lnR>
                    <a:lnT>
                      <a:noFill/>
                    </a:lnT>
                    <a:lnB>
                      <a:noFill/>
                    </a:lnB>
                    <a:lnTlToBr>
                      <a:noFill/>
                    </a:lnTlToBr>
                    <a:lnBlToTr>
                      <a:noFill/>
                    </a:lnBlToTr>
                    <a:noFill/>
                  </a:tcPr>
                </a:tc>
              </a:tr>
            </a:tbl>
          </a:graphicData>
        </a:graphic>
      </p:graphicFrame>
      <p:sp>
        <p:nvSpPr>
          <p:cNvPr id="9" name="Rectangle 8">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71689"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81D0B933-990E-4914-BCDE-E61A7AE43BB1}" type="slidenum">
              <a:rPr lang="en-US" sz="800" smtClean="0"/>
              <a:pPr/>
              <a:t>56</a:t>
            </a:fld>
            <a:endParaRPr lang="en-US" sz="8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755775" y="292100"/>
            <a:ext cx="7388225" cy="695325"/>
          </a:xfrm>
        </p:spPr>
        <p:txBody>
          <a:bodyPr/>
          <a:lstStyle/>
          <a:p>
            <a:r>
              <a:rPr lang="en-US" dirty="0" smtClean="0"/>
              <a:t>Lesson One – My Workgroup Overview</a:t>
            </a:r>
          </a:p>
        </p:txBody>
      </p:sp>
      <p:sp>
        <p:nvSpPr>
          <p:cNvPr id="72707" name="Rectangle 2"/>
          <p:cNvSpPr txBox="1">
            <a:spLocks noChangeArrowheads="1"/>
          </p:cNvSpPr>
          <p:nvPr/>
        </p:nvSpPr>
        <p:spPr bwMode="auto">
          <a:xfrm>
            <a:off x="1016000" y="2692400"/>
            <a:ext cx="6946900" cy="695325"/>
          </a:xfrm>
          <a:prstGeom prst="rect">
            <a:avLst/>
          </a:prstGeom>
          <a:noFill/>
          <a:ln w="9525">
            <a:noFill/>
            <a:miter lim="800000"/>
            <a:headEnd/>
            <a:tailEnd/>
          </a:ln>
        </p:spPr>
        <p:txBody>
          <a:bodyPr anchor="ctr"/>
          <a:lstStyle/>
          <a:p>
            <a:pPr algn="ctr" eaLnBrk="0" hangingPunct="0"/>
            <a:r>
              <a:rPr lang="en-US" sz="4000" b="1"/>
              <a:t>Lesson One</a:t>
            </a:r>
          </a:p>
          <a:p>
            <a:pPr algn="ctr" eaLnBrk="0" hangingPunct="0"/>
            <a:endParaRPr lang="en-US" sz="4000" b="1"/>
          </a:p>
          <a:p>
            <a:pPr algn="ctr" eaLnBrk="0" hangingPunct="0"/>
            <a:r>
              <a:rPr lang="en-US" sz="2400" b="1"/>
              <a:t>My Workgroup Overview</a:t>
            </a:r>
          </a:p>
          <a:p>
            <a:pPr eaLnBrk="0" hangingPunct="0"/>
            <a:endParaRPr lang="en-US" b="1"/>
          </a:p>
        </p:txBody>
      </p:sp>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72709"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355B9C3A-442C-48B0-87C1-D75238FCD039}" type="slidenum">
              <a:rPr lang="en-US" sz="800" smtClean="0"/>
              <a:pPr/>
              <a:t>57</a:t>
            </a:fld>
            <a:endParaRPr lang="en-US" sz="8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755775" y="292100"/>
            <a:ext cx="7388225" cy="695325"/>
          </a:xfrm>
        </p:spPr>
        <p:txBody>
          <a:bodyPr/>
          <a:lstStyle/>
          <a:p>
            <a:r>
              <a:rPr lang="en-US" smtClean="0"/>
              <a:t>Lesson One – Topics</a:t>
            </a:r>
          </a:p>
        </p:txBody>
      </p:sp>
      <p:sp>
        <p:nvSpPr>
          <p:cNvPr id="73731" name="TextBox 9"/>
          <p:cNvSpPr txBox="1">
            <a:spLocks noChangeArrowheads="1"/>
          </p:cNvSpPr>
          <p:nvPr/>
        </p:nvSpPr>
        <p:spPr bwMode="auto">
          <a:xfrm>
            <a:off x="128588" y="1420813"/>
            <a:ext cx="4222750" cy="336550"/>
          </a:xfrm>
          <a:prstGeom prst="rect">
            <a:avLst/>
          </a:prstGeom>
          <a:noFill/>
          <a:ln w="9525">
            <a:noFill/>
            <a:miter lim="800000"/>
            <a:headEnd/>
            <a:tailEnd/>
          </a:ln>
        </p:spPr>
        <p:txBody>
          <a:bodyPr>
            <a:spAutoFit/>
          </a:bodyPr>
          <a:lstStyle/>
          <a:p>
            <a:pPr eaLnBrk="0" hangingPunct="0">
              <a:tabLst>
                <a:tab pos="3086100" algn="l"/>
              </a:tabLst>
            </a:pPr>
            <a:r>
              <a:rPr lang="en-US" sz="1600" b="1">
                <a:ea typeface="MS PGothic"/>
                <a:cs typeface="MS PGothic"/>
              </a:rPr>
              <a:t>Lesson One Topics</a:t>
            </a:r>
          </a:p>
        </p:txBody>
      </p:sp>
      <p:graphicFrame>
        <p:nvGraphicFramePr>
          <p:cNvPr id="7181" name="Group 13"/>
          <p:cNvGraphicFramePr>
            <a:graphicFrameLocks noGrp="1"/>
          </p:cNvGraphicFramePr>
          <p:nvPr/>
        </p:nvGraphicFramePr>
        <p:xfrm>
          <a:off x="479425" y="2060575"/>
          <a:ext cx="6986588" cy="4391028"/>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About My Workgroup</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Two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DCMA</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Three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r>
                        <a:rPr lang="en-US" sz="1600" b="0" dirty="0" smtClean="0"/>
                        <a:t>Army</a:t>
                      </a:r>
                      <a:endParaRPr lang="en-US" sz="1600" b="0" dirty="0"/>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Four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r>
                        <a:rPr lang="en-US" sz="1600" b="0" dirty="0" smtClean="0"/>
                        <a:t>Navy</a:t>
                      </a:r>
                      <a:endParaRPr lang="en-US" sz="1600" b="0" dirty="0"/>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Five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TRICARE</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 Six</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Air Force</a:t>
                      </a:r>
                    </a:p>
                  </a:txBody>
                  <a:tcPr horzOverflow="overflow">
                    <a:lnL>
                      <a:noFill/>
                    </a:lnL>
                    <a:lnR>
                      <a:noFill/>
                    </a:lnR>
                    <a:lnT>
                      <a:noFill/>
                    </a:lnT>
                    <a:lnB>
                      <a:noFill/>
                    </a:lnB>
                    <a:lnTlToBr>
                      <a:noFill/>
                    </a:lnTlToBr>
                    <a:lnBlToTr>
                      <a:noFill/>
                    </a:lnBlToTr>
                    <a:noFill/>
                  </a:tcPr>
                </a:tc>
              </a:tr>
            </a:tbl>
          </a:graphicData>
        </a:graphic>
      </p:graphicFrame>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73746"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32B12A51-7FC4-462A-B751-93A206FE6269}" type="slidenum">
              <a:rPr lang="en-US" sz="800" smtClean="0"/>
              <a:pPr/>
              <a:t>58</a:t>
            </a:fld>
            <a:endParaRPr lang="en-US" sz="8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755775" y="282575"/>
            <a:ext cx="6092825" cy="717550"/>
          </a:xfrm>
        </p:spPr>
        <p:txBody>
          <a:bodyPr/>
          <a:lstStyle/>
          <a:p>
            <a:r>
              <a:rPr lang="en-US" smtClean="0"/>
              <a:t>Topic One –</a:t>
            </a:r>
            <a:r>
              <a:rPr lang="en-US" smtClean="0">
                <a:solidFill>
                  <a:srgbClr val="FF0000"/>
                </a:solidFill>
              </a:rPr>
              <a:t> </a:t>
            </a:r>
            <a:r>
              <a:rPr lang="en-US" smtClean="0"/>
              <a:t>About My Workgroup</a:t>
            </a:r>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74756"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7716476B-C01F-4877-BE80-5A5B290DAA0B}" type="slidenum">
              <a:rPr lang="en-US" sz="800" smtClean="0"/>
              <a:pPr/>
              <a:t>59</a:t>
            </a:fld>
            <a:endParaRPr lang="en-US" sz="800" smtClean="0"/>
          </a:p>
        </p:txBody>
      </p:sp>
      <p:graphicFrame>
        <p:nvGraphicFramePr>
          <p:cNvPr id="8" name="Table 7"/>
          <p:cNvGraphicFramePr>
            <a:graphicFrameLocks noGrp="1"/>
          </p:cNvGraphicFramePr>
          <p:nvPr/>
        </p:nvGraphicFramePr>
        <p:xfrm>
          <a:off x="617538" y="1447800"/>
          <a:ext cx="8069580" cy="3250571"/>
        </p:xfrm>
        <a:graphic>
          <a:graphicData uri="http://schemas.openxmlformats.org/drawingml/2006/table">
            <a:tbl>
              <a:tblPr firstRow="1" bandRow="1">
                <a:tableStyleId>{93296810-A885-4BE3-A3E7-6D5BEEA58F35}</a:tableStyleId>
              </a:tblPr>
              <a:tblGrid>
                <a:gridCol w="8069580"/>
              </a:tblGrid>
              <a:tr h="344488">
                <a:tc>
                  <a:txBody>
                    <a:bodyPr/>
                    <a:lstStyle/>
                    <a:p>
                      <a:pPr marL="0" marR="0">
                        <a:lnSpc>
                          <a:spcPct val="115000"/>
                        </a:lnSpc>
                        <a:spcBef>
                          <a:spcPts val="0"/>
                        </a:spcBef>
                        <a:spcAft>
                          <a:spcPts val="0"/>
                        </a:spcAft>
                      </a:pPr>
                      <a:r>
                        <a:rPr lang="en-US" sz="1800" dirty="0"/>
                        <a:t>About My Workgroup </a:t>
                      </a:r>
                      <a:endParaRPr lang="en-US" sz="1800" dirty="0">
                        <a:latin typeface="Arial" pitchFamily="34" charset="0"/>
                        <a:ea typeface="Calibri"/>
                        <a:cs typeface="Arial"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44488">
                <a:tc>
                  <a:txBody>
                    <a:bodyPr/>
                    <a:lstStyle/>
                    <a:p>
                      <a:pPr marL="0" marR="0" lvl="0">
                        <a:lnSpc>
                          <a:spcPct val="115000"/>
                        </a:lnSpc>
                        <a:spcBef>
                          <a:spcPts val="0"/>
                        </a:spcBef>
                        <a:spcAft>
                          <a:spcPts val="0"/>
                        </a:spcAft>
                        <a:buFont typeface="Arial" pitchFamily="34" charset="0"/>
                        <a:buNone/>
                      </a:pPr>
                      <a:r>
                        <a:rPr lang="en-US" sz="1600" kern="1200" dirty="0" smtClean="0"/>
                        <a:t>Workgroup Audits provides information about your CAFU account, your</a:t>
                      </a:r>
                    </a:p>
                    <a:p>
                      <a:pPr marL="0" marR="0" lvl="0">
                        <a:lnSpc>
                          <a:spcPct val="115000"/>
                        </a:lnSpc>
                        <a:spcBef>
                          <a:spcPts val="0"/>
                        </a:spcBef>
                        <a:spcAft>
                          <a:spcPts val="0"/>
                        </a:spcAft>
                        <a:buFont typeface="Arial" pitchFamily="34" charset="0"/>
                        <a:buNone/>
                      </a:pPr>
                      <a:r>
                        <a:rPr lang="en-US" sz="1600" kern="1200" dirty="0" smtClean="0"/>
                        <a:t>workgroup, and members of your workgroup</a:t>
                      </a:r>
                      <a:r>
                        <a:rPr lang="en-US" sz="1600" kern="1200" baseline="0" dirty="0" smtClean="0"/>
                        <a:t> </a:t>
                      </a:r>
                      <a:endParaRPr lang="en-US" sz="1600" dirty="0">
                        <a:latin typeface="Arial" pitchFamily="34" charset="0"/>
                        <a:ea typeface="Calibri"/>
                        <a:cs typeface="Arial"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79099">
                <a:tc>
                  <a:txBody>
                    <a:bodyPr/>
                    <a:lstStyle/>
                    <a:p>
                      <a:pPr marL="342900" marR="0" lvl="0" indent="-342900" algn="l" defTabSz="914400" rtl="0" eaLnBrk="1" fontAlgn="auto" latinLnBrk="0" hangingPunct="1">
                        <a:lnSpc>
                          <a:spcPct val="115000"/>
                        </a:lnSpc>
                        <a:spcBef>
                          <a:spcPts val="0"/>
                        </a:spcBef>
                        <a:spcAft>
                          <a:spcPts val="0"/>
                        </a:spcAft>
                        <a:buClrTx/>
                        <a:buSzTx/>
                        <a:buFont typeface="Arial" pitchFamily="34" charset="0"/>
                        <a:buNone/>
                        <a:tabLst>
                          <a:tab pos="457200" algn="l"/>
                        </a:tabLst>
                        <a:defRPr/>
                      </a:pPr>
                      <a:r>
                        <a:rPr lang="en-US" sz="1600" dirty="0"/>
                        <a:t>A workgroup is defined by a group of people working at different levels </a:t>
                      </a:r>
                      <a:r>
                        <a:rPr lang="en-US" sz="1600" dirty="0" smtClean="0"/>
                        <a:t>functioning</a:t>
                      </a:r>
                    </a:p>
                    <a:p>
                      <a:pPr marL="342900" marR="0" lvl="0" indent="-342900" algn="l" defTabSz="914400" rtl="0" eaLnBrk="1" fontAlgn="auto" latinLnBrk="0" hangingPunct="1">
                        <a:lnSpc>
                          <a:spcPct val="115000"/>
                        </a:lnSpc>
                        <a:spcBef>
                          <a:spcPts val="0"/>
                        </a:spcBef>
                        <a:spcAft>
                          <a:spcPts val="0"/>
                        </a:spcAft>
                        <a:buClrTx/>
                        <a:buSzTx/>
                        <a:buFont typeface="Arial" pitchFamily="34" charset="0"/>
                        <a:buNone/>
                        <a:tabLst>
                          <a:tab pos="457200" algn="l"/>
                        </a:tabLst>
                        <a:defRPr/>
                      </a:pPr>
                      <a:r>
                        <a:rPr lang="en-US" sz="1600" dirty="0" smtClean="0"/>
                        <a:t>as a logical group for audit follow-up. You can click on the activity link for a workgroup</a:t>
                      </a:r>
                    </a:p>
                    <a:p>
                      <a:pPr marL="342900" marR="0" lvl="0" indent="-342900" algn="l" defTabSz="914400" rtl="0" eaLnBrk="1" fontAlgn="auto" latinLnBrk="0" hangingPunct="1">
                        <a:lnSpc>
                          <a:spcPct val="115000"/>
                        </a:lnSpc>
                        <a:spcBef>
                          <a:spcPts val="0"/>
                        </a:spcBef>
                        <a:spcAft>
                          <a:spcPts val="0"/>
                        </a:spcAft>
                        <a:buClrTx/>
                        <a:buSzTx/>
                        <a:buFont typeface="Arial" pitchFamily="34" charset="0"/>
                        <a:buNone/>
                        <a:tabLst>
                          <a:tab pos="457200" algn="l"/>
                        </a:tabLst>
                        <a:defRPr/>
                      </a:pPr>
                      <a:r>
                        <a:rPr lang="en-US" sz="1600" dirty="0" smtClean="0"/>
                        <a:t>member to see his/her activity</a:t>
                      </a:r>
                      <a:endParaRPr lang="en-US" sz="1600" b="0" dirty="0">
                        <a:latin typeface="Arial" pitchFamily="34" charset="0"/>
                        <a:ea typeface="Calibri"/>
                        <a:cs typeface="Arial"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44488">
                <a:tc>
                  <a:txBody>
                    <a:bodyPr/>
                    <a:lstStyle/>
                    <a:p>
                      <a:pPr marL="342900" marR="0" lvl="0" indent="-342900">
                        <a:lnSpc>
                          <a:spcPct val="115000"/>
                        </a:lnSpc>
                        <a:spcBef>
                          <a:spcPts val="0"/>
                        </a:spcBef>
                        <a:spcAft>
                          <a:spcPts val="0"/>
                        </a:spcAft>
                        <a:buFont typeface="Arial" pitchFamily="34" charset="0"/>
                        <a:buNone/>
                        <a:tabLst>
                          <a:tab pos="457200" algn="l"/>
                        </a:tabLst>
                      </a:pPr>
                      <a:r>
                        <a:rPr lang="en-US" sz="1600" dirty="0"/>
                        <a:t>Actions pertaining to a role cannot be taken directly from My </a:t>
                      </a:r>
                      <a:r>
                        <a:rPr lang="en-US" sz="1600" dirty="0" smtClean="0"/>
                        <a:t>Workgroup</a:t>
                      </a:r>
                      <a:endParaRPr lang="en-US" sz="1600" b="0" dirty="0">
                        <a:latin typeface="Arial" pitchFamily="34" charset="0"/>
                        <a:ea typeface="Calibri"/>
                        <a:cs typeface="Arial"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44488">
                <a:tc>
                  <a:txBody>
                    <a:bodyPr/>
                    <a:lstStyle/>
                    <a:p>
                      <a:pPr marL="342900" marR="0" lvl="0" indent="-342900">
                        <a:lnSpc>
                          <a:spcPct val="115000"/>
                        </a:lnSpc>
                        <a:spcBef>
                          <a:spcPts val="0"/>
                        </a:spcBef>
                        <a:spcAft>
                          <a:spcPts val="0"/>
                        </a:spcAft>
                        <a:buFont typeface="Arial" pitchFamily="34" charset="0"/>
                        <a:buNone/>
                        <a:tabLst>
                          <a:tab pos="457200" algn="l"/>
                        </a:tabLst>
                      </a:pPr>
                      <a:r>
                        <a:rPr lang="en-US" sz="1600" dirty="0"/>
                        <a:t>Only Monitors have the option to take over an audit from their workgroup</a:t>
                      </a:r>
                      <a:r>
                        <a:rPr lang="en-US" sz="1600" dirty="0" smtClean="0"/>
                        <a:t>, at which</a:t>
                      </a:r>
                    </a:p>
                    <a:p>
                      <a:pPr marL="342900" marR="0" lvl="0" indent="-342900">
                        <a:lnSpc>
                          <a:spcPct val="115000"/>
                        </a:lnSpc>
                        <a:spcBef>
                          <a:spcPts val="0"/>
                        </a:spcBef>
                        <a:spcAft>
                          <a:spcPts val="0"/>
                        </a:spcAft>
                        <a:buFont typeface="Arial" pitchFamily="34" charset="0"/>
                        <a:buNone/>
                        <a:tabLst>
                          <a:tab pos="457200" algn="l"/>
                        </a:tabLst>
                      </a:pPr>
                      <a:r>
                        <a:rPr lang="en-US" sz="1600" dirty="0" smtClean="0"/>
                        <a:t>time, actions can be taken against an audit directly from My Work screen</a:t>
                      </a:r>
                      <a:endParaRPr lang="en-US" sz="1600" b="0" dirty="0">
                        <a:latin typeface="Arial" pitchFamily="34" charset="0"/>
                        <a:ea typeface="Calibri"/>
                        <a:cs typeface="Arial"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44488">
                <a:tc>
                  <a:txBody>
                    <a:bodyPr/>
                    <a:lstStyle/>
                    <a:p>
                      <a:pPr marL="342900" marR="0" lvl="0" indent="-342900" algn="l" defTabSz="914400" rtl="0" eaLnBrk="1" fontAlgn="auto" latinLnBrk="0" hangingPunct="1">
                        <a:lnSpc>
                          <a:spcPct val="115000"/>
                        </a:lnSpc>
                        <a:spcBef>
                          <a:spcPts val="0"/>
                        </a:spcBef>
                        <a:spcAft>
                          <a:spcPts val="0"/>
                        </a:spcAft>
                        <a:buClrTx/>
                        <a:buSzTx/>
                        <a:buFont typeface="Arial" pitchFamily="34" charset="0"/>
                        <a:buNone/>
                        <a:tabLst>
                          <a:tab pos="457200" algn="l"/>
                        </a:tabLst>
                        <a:defRPr/>
                      </a:pPr>
                      <a:r>
                        <a:rPr lang="en-US" sz="1600" dirty="0" smtClean="0"/>
                        <a:t>For </a:t>
                      </a:r>
                      <a:r>
                        <a:rPr lang="en-US" sz="1600" dirty="0"/>
                        <a:t>each user in your workgroup, a list of their activities can be viewed by </a:t>
                      </a:r>
                      <a:r>
                        <a:rPr lang="en-US" sz="1600" dirty="0" smtClean="0"/>
                        <a:t>clicking</a:t>
                      </a:r>
                    </a:p>
                    <a:p>
                      <a:pPr marL="342900" marR="0" lvl="0" indent="-342900" algn="l" defTabSz="914400" rtl="0" eaLnBrk="1" fontAlgn="auto" latinLnBrk="0" hangingPunct="1">
                        <a:lnSpc>
                          <a:spcPct val="115000"/>
                        </a:lnSpc>
                        <a:spcBef>
                          <a:spcPts val="0"/>
                        </a:spcBef>
                        <a:spcAft>
                          <a:spcPts val="0"/>
                        </a:spcAft>
                        <a:buClrTx/>
                        <a:buSzTx/>
                        <a:buFont typeface="Arial" pitchFamily="34" charset="0"/>
                        <a:buNone/>
                        <a:tabLst>
                          <a:tab pos="457200" algn="l"/>
                        </a:tabLst>
                        <a:defRPr/>
                      </a:pPr>
                      <a:r>
                        <a:rPr lang="en-US" sz="1600" dirty="0" smtClean="0"/>
                        <a:t>on the activity link located in the Show Activity column</a:t>
                      </a:r>
                      <a:endParaRPr lang="en-US" sz="1600" b="0" dirty="0">
                        <a:latin typeface="Arial" pitchFamily="34" charset="0"/>
                        <a:ea typeface="Calibri"/>
                        <a:cs typeface="Arial"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4776" name="TextBox 10"/>
          <p:cNvSpPr txBox="1">
            <a:spLocks noChangeArrowheads="1"/>
          </p:cNvSpPr>
          <p:nvPr/>
        </p:nvSpPr>
        <p:spPr bwMode="auto">
          <a:xfrm>
            <a:off x="3562372" y="5057775"/>
            <a:ext cx="3343275" cy="215900"/>
          </a:xfrm>
          <a:prstGeom prst="rect">
            <a:avLst/>
          </a:prstGeom>
          <a:noFill/>
          <a:ln w="9525">
            <a:noFill/>
            <a:miter lim="800000"/>
            <a:headEnd/>
            <a:tailEnd/>
          </a:ln>
        </p:spPr>
        <p:txBody>
          <a:bodyPr>
            <a:spAutoFit/>
          </a:bodyPr>
          <a:lstStyle/>
          <a:p>
            <a:r>
              <a:rPr lang="en-US" sz="800" dirty="0">
                <a:ea typeface="MS PGothic"/>
                <a:cs typeface="MS PGothic"/>
              </a:rPr>
              <a:t>Table </a:t>
            </a:r>
            <a:r>
              <a:rPr lang="en-US" sz="800" dirty="0" smtClean="0">
                <a:ea typeface="MS PGothic"/>
                <a:cs typeface="MS PGothic"/>
              </a:rPr>
              <a:t>2.1.1.1:  </a:t>
            </a:r>
            <a:r>
              <a:rPr lang="en-US" sz="800" dirty="0">
                <a:ea typeface="MS PGothic"/>
                <a:cs typeface="MS PGothic"/>
              </a:rPr>
              <a:t>My Workgroup </a:t>
            </a:r>
          </a:p>
        </p:txBody>
      </p:sp>
      <p:sp>
        <p:nvSpPr>
          <p:cNvPr id="9" name="TextBox 8"/>
          <p:cNvSpPr txBox="1"/>
          <p:nvPr/>
        </p:nvSpPr>
        <p:spPr bwMode="auto">
          <a:xfrm>
            <a:off x="1288171" y="5498062"/>
            <a:ext cx="7082388" cy="276999"/>
          </a:xfrm>
          <a:prstGeom prst="rect">
            <a:avLst/>
          </a:prstGeom>
          <a:noFill/>
          <a:ln w="9525">
            <a:noFill/>
            <a:miter lim="800000"/>
            <a:headEnd/>
            <a:tailEnd/>
          </a:ln>
        </p:spPr>
        <p:txBody>
          <a:bodyPr wrap="none" rtlCol="0">
            <a:spAutoFit/>
          </a:bodyPr>
          <a:lstStyle/>
          <a:p>
            <a:pPr lvl="0"/>
            <a:r>
              <a:rPr lang="en-US" sz="1200" b="1" dirty="0" smtClean="0"/>
              <a:t>Note</a:t>
            </a:r>
            <a:r>
              <a:rPr lang="en-US" sz="1200" dirty="0" smtClean="0"/>
              <a:t>: **Invalid**  may appear in the Role column when a user does not have proper access privileges</a:t>
            </a:r>
            <a:endParaRPr lang="en-US" sz="1200" dirty="0">
              <a:solidFill>
                <a:srgbClr val="FF0000"/>
              </a:solidFill>
              <a:ea typeface="MS PGothic"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Course Topics</a:t>
            </a:r>
          </a:p>
        </p:txBody>
      </p:sp>
      <p:sp>
        <p:nvSpPr>
          <p:cNvPr id="15401"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288EF871-50BA-4E5D-B0D8-19398178E2B5}" type="slidenum">
              <a:rPr lang="en-US" sz="800" smtClean="0"/>
              <a:pPr/>
              <a:t>6</a:t>
            </a:fld>
            <a:endParaRPr lang="en-US" sz="800" smtClean="0"/>
          </a:p>
        </p:txBody>
      </p:sp>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8" name="Rectangle 3"/>
          <p:cNvSpPr txBox="1">
            <a:spLocks noChangeArrowheads="1"/>
          </p:cNvSpPr>
          <p:nvPr/>
        </p:nvSpPr>
        <p:spPr bwMode="auto">
          <a:xfrm>
            <a:off x="0" y="1020763"/>
            <a:ext cx="6305550" cy="741362"/>
          </a:xfrm>
          <a:prstGeom prst="rect">
            <a:avLst/>
          </a:prstGeom>
          <a:noFill/>
          <a:ln w="9525">
            <a:noFill/>
            <a:miter lim="800000"/>
            <a:headEnd/>
            <a:tailEnd/>
          </a:ln>
        </p:spPr>
        <p:txBody>
          <a:bodyPr/>
          <a:lstStyle/>
          <a:p>
            <a:pPr marL="457200" indent="-457200" eaLnBrk="0" hangingPunct="0">
              <a:lnSpc>
                <a:spcPct val="150000"/>
              </a:lnSpc>
              <a:spcBef>
                <a:spcPct val="20000"/>
              </a:spcBef>
            </a:pPr>
            <a:r>
              <a:rPr lang="en-US" sz="1600" b="1" dirty="0"/>
              <a:t>Course Topics</a:t>
            </a:r>
          </a:p>
          <a:p>
            <a:pPr marL="457200" indent="-457200" eaLnBrk="0" hangingPunct="0">
              <a:lnSpc>
                <a:spcPct val="150000"/>
              </a:lnSpc>
              <a:spcBef>
                <a:spcPct val="20000"/>
              </a:spcBef>
            </a:pPr>
            <a:r>
              <a:rPr lang="en-US" sz="1200" b="1" dirty="0"/>
              <a:t>Note:  </a:t>
            </a:r>
            <a:r>
              <a:rPr lang="en-US" sz="1200" dirty="0"/>
              <a:t>Links will</a:t>
            </a:r>
            <a:r>
              <a:rPr lang="en-US" sz="1200" b="1" i="1" dirty="0"/>
              <a:t> only </a:t>
            </a:r>
            <a:r>
              <a:rPr lang="en-US" sz="1200" dirty="0"/>
              <a:t>work in PowerPoint’s </a:t>
            </a:r>
            <a:r>
              <a:rPr lang="en-US" sz="1200" b="1" dirty="0"/>
              <a:t>slide show </a:t>
            </a:r>
            <a:r>
              <a:rPr lang="en-US" sz="1200" dirty="0"/>
              <a:t>view.</a:t>
            </a:r>
          </a:p>
        </p:txBody>
      </p:sp>
      <p:graphicFrame>
        <p:nvGraphicFramePr>
          <p:cNvPr id="9" name="Group 29"/>
          <p:cNvGraphicFramePr>
            <a:graphicFrameLocks/>
          </p:cNvGraphicFramePr>
          <p:nvPr/>
        </p:nvGraphicFramePr>
        <p:xfrm>
          <a:off x="219007" y="1850058"/>
          <a:ext cx="8402637" cy="2979563"/>
        </p:xfrm>
        <a:graphic>
          <a:graphicData uri="http://schemas.openxmlformats.org/drawingml/2006/table">
            <a:tbl>
              <a:tblPr/>
              <a:tblGrid>
                <a:gridCol w="1706562"/>
                <a:gridCol w="6696075"/>
              </a:tblGrid>
              <a:tr h="376307">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lang="en-US" sz="1200" b="1" dirty="0" smtClean="0"/>
                        <a:t>Module Four </a:t>
                      </a: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200" b="1" dirty="0" smtClean="0"/>
                        <a:t>Working with Audit Records</a:t>
                      </a: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CAFU Pipeline</a:t>
                      </a: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4" action="ppaction://hlinksldjump"/>
                        </a:rPr>
                        <a:t>Work Flow Diagram</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endPar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285750" marR="0" lvl="0"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1"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rPr>
                        <a:t>    Lesson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Working with Audit Records Overview</a:t>
                      </a: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5" action="ppaction://hlinksldjump"/>
                        </a:rPr>
                        <a:t>Common Actions</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6" action="ppaction://hlinksldjump"/>
                        </a:rPr>
                        <a:t>Validation Error</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685800" marR="0" lvl="1" indent="-228600" algn="l" defTabSz="9144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285750" marR="0" lvl="0"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1"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rPr>
                        <a:t>    Lesson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Searching for Audits</a:t>
                      </a:r>
                    </a:p>
                  </a:txBody>
                  <a:tcPr marL="62856" marR="62856" marT="0" marB="0" horzOverflow="overflow">
                    <a:lnL>
                      <a:noFill/>
                    </a:lnL>
                    <a:lnR>
                      <a:noFill/>
                    </a:lnR>
                    <a:lnT>
                      <a:noFill/>
                    </a:lnT>
                    <a:lnB>
                      <a:noFill/>
                    </a:lnB>
                    <a:lnTlToBr>
                      <a:noFill/>
                    </a:lnTlToBr>
                    <a:lnBlToTr>
                      <a:noFill/>
                    </a:lnBlToTr>
                    <a:noFill/>
                  </a:tcPr>
                </a:tc>
              </a:tr>
              <a:tr h="216938">
                <a:tc>
                  <a:txBody>
                    <a:bodyPr/>
                    <a:lstStyle/>
                    <a:p>
                      <a:pPr marL="285750" marR="0" lvl="0" indent="-285750" algn="l" defTabSz="914400" rtl="0" eaLnBrk="1" fontAlgn="base" latinLnBrk="0" hangingPunct="1">
                        <a:lnSpc>
                          <a:spcPct val="115000"/>
                        </a:lnSpc>
                        <a:spcBef>
                          <a:spcPct val="0"/>
                        </a:spcBef>
                        <a:spcAft>
                          <a:spcPct val="0"/>
                        </a:spcAft>
                        <a:buClrTx/>
                        <a:buSzTx/>
                        <a:buFont typeface="Wingdings" pitchFamily="2" charset="2"/>
                        <a:buNone/>
                        <a:tabLst/>
                        <a:defRPr/>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Topic One</a:t>
                      </a:r>
                      <a:endParaRPr kumimoji="0" lang="en-US" sz="900" b="1"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7" action="ppaction://hlinksldjump"/>
                        </a:rPr>
                        <a:t>Searching for Audits Overview</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285750" marR="0" lvl="0" indent="-285750" algn="l" defTabSz="914400" rtl="0" eaLnBrk="1" fontAlgn="base" latinLnBrk="0" hangingPunct="1">
                        <a:lnSpc>
                          <a:spcPct val="115000"/>
                        </a:lnSpc>
                        <a:spcBef>
                          <a:spcPct val="0"/>
                        </a:spcBef>
                        <a:spcAft>
                          <a:spcPct val="0"/>
                        </a:spcAft>
                        <a:buClrTx/>
                        <a:buSzTx/>
                        <a:buFont typeface="Wingdings" pitchFamily="2" charset="2"/>
                        <a:buNone/>
                        <a:tabLst/>
                        <a:defRPr/>
                      </a:pPr>
                      <a:r>
                        <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rPr>
                        <a:t>          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8" action="ppaction://hlinksldjump"/>
                        </a:rPr>
                        <a:t>Using the Search Screen</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285750" marR="0" lvl="0" indent="-285750" algn="l" defTabSz="914400" rtl="0" eaLnBrk="1" fontAlgn="base" latinLnBrk="0" hangingPunct="1">
                        <a:lnSpc>
                          <a:spcPct val="115000"/>
                        </a:lnSpc>
                        <a:spcBef>
                          <a:spcPct val="0"/>
                        </a:spcBef>
                        <a:spcAft>
                          <a:spcPct val="0"/>
                        </a:spcAft>
                        <a:buClrTx/>
                        <a:buSzTx/>
                        <a:buFont typeface="Wingdings" pitchFamily="2" charset="2"/>
                        <a:buNone/>
                        <a:tabLst/>
                        <a:defRPr/>
                      </a:pPr>
                      <a:r>
                        <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rPr>
                        <a:t>          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9" action="ppaction://hlinksldjump"/>
                        </a:rPr>
                        <a:t>Search Results</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285750" marR="0" lvl="0" indent="-285750" algn="l" defTabSz="914400" rtl="0" eaLnBrk="1" fontAlgn="base" latinLnBrk="0" hangingPunct="1">
                        <a:lnSpc>
                          <a:spcPct val="115000"/>
                        </a:lnSpc>
                        <a:spcBef>
                          <a:spcPct val="0"/>
                        </a:spcBef>
                        <a:spcAft>
                          <a:spcPct val="0"/>
                        </a:spcAft>
                        <a:buClrTx/>
                        <a:buSzTx/>
                        <a:buFont typeface="Wingdings" pitchFamily="2" charset="2"/>
                        <a:buNone/>
                        <a:tabLst/>
                        <a:defRPr/>
                      </a:pPr>
                      <a:endPar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755775" y="282575"/>
            <a:ext cx="7388225" cy="717550"/>
          </a:xfrm>
        </p:spPr>
        <p:txBody>
          <a:bodyPr/>
          <a:lstStyle/>
          <a:p>
            <a:r>
              <a:rPr lang="en-US" smtClean="0"/>
              <a:t>Topic Two – DCMA</a:t>
            </a:r>
          </a:p>
        </p:txBody>
      </p:sp>
      <p:sp>
        <p:nvSpPr>
          <p:cNvPr id="75779" name="TextBox 11"/>
          <p:cNvSpPr txBox="1">
            <a:spLocks noChangeArrowheads="1"/>
          </p:cNvSpPr>
          <p:nvPr/>
        </p:nvSpPr>
        <p:spPr bwMode="auto">
          <a:xfrm>
            <a:off x="3980933" y="5755463"/>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2.1.2.1: DCMA Workgroup</a:t>
            </a:r>
            <a:endParaRPr lang="en-US" sz="800" dirty="0">
              <a:ea typeface="MS PGothic"/>
              <a:cs typeface="MS PGothic"/>
            </a:endParaRPr>
          </a:p>
        </p:txBody>
      </p:sp>
      <p:sp>
        <p:nvSpPr>
          <p:cNvPr id="75780" name="Slide Number Placeholder 9"/>
          <p:cNvSpPr txBox="1">
            <a:spLocks noGrp="1"/>
          </p:cNvSpPr>
          <p:nvPr/>
        </p:nvSpPr>
        <p:spPr bwMode="auto">
          <a:xfrm>
            <a:off x="7010400" y="6667500"/>
            <a:ext cx="2133600" cy="190500"/>
          </a:xfrm>
          <a:prstGeom prst="rect">
            <a:avLst/>
          </a:prstGeom>
          <a:noFill/>
          <a:ln w="9525">
            <a:noFill/>
            <a:miter lim="800000"/>
            <a:headEnd/>
            <a:tailEnd/>
          </a:ln>
        </p:spPr>
        <p:txBody>
          <a:bodyPr/>
          <a:lstStyle/>
          <a:p>
            <a:pPr algn="r"/>
            <a:fld id="{D44B5511-7FA9-4846-823F-A95CD16E8BD3}" type="slidenum">
              <a:rPr lang="en-US" sz="800">
                <a:solidFill>
                  <a:schemeClr val="bg1"/>
                </a:solidFill>
              </a:rPr>
              <a:pPr algn="r"/>
              <a:t>60</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279400" y="1220788"/>
            <a:ext cx="8216900" cy="430212"/>
          </a:xfrm>
          <a:prstGeom prst="rect">
            <a:avLst/>
          </a:prstGeom>
          <a:noFill/>
          <a:ln w="9525">
            <a:noFill/>
            <a:miter lim="800000"/>
            <a:headEnd/>
            <a:tailEnd/>
          </a:ln>
        </p:spPr>
        <p:txBody>
          <a:bodyPr/>
          <a:lstStyle/>
          <a:p>
            <a:pPr>
              <a:defRPr/>
            </a:pPr>
            <a:r>
              <a:rPr lang="en-US" sz="1600" b="1" kern="0" dirty="0" smtClean="0"/>
              <a:t>DCMA Workgroup</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75783" name="Text Box 18"/>
          <p:cNvSpPr txBox="1">
            <a:spLocks noChangeArrowheads="1"/>
          </p:cNvSpPr>
          <p:nvPr/>
        </p:nvSpPr>
        <p:spPr bwMode="auto">
          <a:xfrm>
            <a:off x="228600" y="1743075"/>
            <a:ext cx="3131288" cy="1384995"/>
          </a:xfrm>
          <a:prstGeom prst="rect">
            <a:avLst/>
          </a:prstGeom>
          <a:noFill/>
          <a:ln w="9525">
            <a:noFill/>
            <a:miter lim="800000"/>
            <a:headEnd/>
            <a:tailEnd/>
          </a:ln>
        </p:spPr>
        <p:txBody>
          <a:bodyPr wrap="square">
            <a:spAutoFit/>
          </a:bodyPr>
          <a:lstStyle/>
          <a:p>
            <a:r>
              <a:rPr lang="en-US" sz="1200" dirty="0"/>
              <a:t>This page provides information about your CAFU account, </a:t>
            </a:r>
            <a:r>
              <a:rPr lang="en-US" sz="1200" dirty="0" smtClean="0"/>
              <a:t>your </a:t>
            </a:r>
            <a:r>
              <a:rPr lang="en-US" sz="1200" dirty="0"/>
              <a:t>workgroup, and members of </a:t>
            </a:r>
            <a:r>
              <a:rPr lang="en-US" sz="1200" dirty="0" smtClean="0"/>
              <a:t>your </a:t>
            </a:r>
            <a:r>
              <a:rPr lang="en-US" sz="1200" dirty="0"/>
              <a:t>workgroup. </a:t>
            </a:r>
            <a:endParaRPr lang="en-US" sz="1200" dirty="0" smtClean="0"/>
          </a:p>
          <a:p>
            <a:endParaRPr lang="en-US" sz="1200" dirty="0" smtClean="0"/>
          </a:p>
          <a:p>
            <a:r>
              <a:rPr lang="en-US" sz="1200" dirty="0" smtClean="0"/>
              <a:t>The </a:t>
            </a:r>
            <a:r>
              <a:rPr lang="en-US" sz="1200" dirty="0"/>
              <a:t>CAFU workgroup consists of two roles and three </a:t>
            </a:r>
            <a:r>
              <a:rPr lang="en-US" sz="1200" dirty="0" smtClean="0"/>
              <a:t>levels as illustrated in the organization chart to the right.</a:t>
            </a:r>
            <a:endParaRPr lang="en-US" sz="1200" dirty="0">
              <a:solidFill>
                <a:srgbClr val="000000"/>
              </a:solidFill>
            </a:endParaRPr>
          </a:p>
        </p:txBody>
      </p:sp>
      <p:pic>
        <p:nvPicPr>
          <p:cNvPr id="75784" name="Picture 8" descr="PPT1EC2.png"/>
          <p:cNvPicPr>
            <a:picLocks noChangeAspect="1"/>
          </p:cNvPicPr>
          <p:nvPr/>
        </p:nvPicPr>
        <p:blipFill>
          <a:blip r:embed="rId4" cstate="print"/>
          <a:srcRect/>
          <a:stretch>
            <a:fillRect/>
          </a:stretch>
        </p:blipFill>
        <p:spPr bwMode="auto">
          <a:xfrm>
            <a:off x="3854941" y="1568672"/>
            <a:ext cx="4906287" cy="4157644"/>
          </a:xfrm>
          <a:prstGeom prst="rect">
            <a:avLst/>
          </a:prstGeom>
          <a:noFill/>
          <a:ln w="9525">
            <a:noFill/>
            <a:miter lim="800000"/>
            <a:headEnd/>
            <a:tailEnd/>
          </a:ln>
        </p:spPr>
      </p:pic>
      <p:sp>
        <p:nvSpPr>
          <p:cNvPr id="75785" name="Rectangle 11"/>
          <p:cNvSpPr>
            <a:spLocks noChangeArrowheads="1"/>
          </p:cNvSpPr>
          <p:nvPr/>
        </p:nvSpPr>
        <p:spPr bwMode="auto">
          <a:xfrm>
            <a:off x="209550" y="3371622"/>
            <a:ext cx="3192869" cy="1569660"/>
          </a:xfrm>
          <a:prstGeom prst="rect">
            <a:avLst/>
          </a:prstGeom>
          <a:noFill/>
          <a:ln w="9525">
            <a:noFill/>
            <a:miter lim="800000"/>
            <a:headEnd/>
            <a:tailEnd/>
          </a:ln>
        </p:spPr>
        <p:txBody>
          <a:bodyPr wrap="square">
            <a:spAutoFit/>
          </a:bodyPr>
          <a:lstStyle/>
          <a:p>
            <a:r>
              <a:rPr lang="en-US" sz="1200" dirty="0"/>
              <a:t>Monitors are responsible for assignment, correction, and adding (CMO and District) and deleting (District) audits within their workgroup. </a:t>
            </a:r>
            <a:endParaRPr lang="en-US" sz="1200" dirty="0" smtClean="0"/>
          </a:p>
          <a:p>
            <a:endParaRPr lang="en-US" sz="1200" dirty="0" smtClean="0"/>
          </a:p>
          <a:p>
            <a:r>
              <a:rPr lang="en-US" sz="1200" dirty="0" smtClean="0"/>
              <a:t>ACOs </a:t>
            </a:r>
            <a:r>
              <a:rPr lang="en-US" sz="1200" dirty="0"/>
              <a:t>are responsible for the follow-up activities from planning to forward the memo.</a:t>
            </a:r>
          </a:p>
        </p:txBody>
      </p:sp>
      <p:sp>
        <p:nvSpPr>
          <p:cNvPr id="10" name="TextBox 9"/>
          <p:cNvSpPr txBox="1"/>
          <p:nvPr/>
        </p:nvSpPr>
        <p:spPr bwMode="auto">
          <a:xfrm>
            <a:off x="2000250" y="6181725"/>
            <a:ext cx="6196183" cy="276999"/>
          </a:xfrm>
          <a:prstGeom prst="rect">
            <a:avLst/>
          </a:prstGeom>
          <a:noFill/>
          <a:ln w="9525">
            <a:noFill/>
            <a:miter lim="800000"/>
            <a:headEnd/>
            <a:tailEnd/>
          </a:ln>
        </p:spPr>
        <p:txBody>
          <a:bodyPr wrap="none" rtlCol="0">
            <a:spAutoFit/>
          </a:bodyPr>
          <a:lstStyle/>
          <a:p>
            <a:pPr algn="l"/>
            <a:r>
              <a:rPr lang="en-US" sz="1200" b="1" dirty="0" smtClean="0">
                <a:solidFill>
                  <a:schemeClr val="tx2"/>
                </a:solidFill>
                <a:ea typeface="MS PGothic" pitchFamily="34" charset="-128"/>
              </a:rPr>
              <a:t>Note: </a:t>
            </a:r>
            <a:r>
              <a:rPr lang="en-US" sz="1200" dirty="0" smtClean="0">
                <a:solidFill>
                  <a:schemeClr val="tx2"/>
                </a:solidFill>
                <a:ea typeface="MS PGothic" pitchFamily="34" charset="-128"/>
              </a:rPr>
              <a:t>This Workgroup is for information purposes only. It is a DCMA Internal Workgroup.</a:t>
            </a:r>
            <a:endParaRPr lang="en-US" sz="1200" dirty="0">
              <a:solidFill>
                <a:schemeClr val="tx2"/>
              </a:solidFill>
              <a:ea typeface="MS PGothic" pitchFamily="34" charset="-12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755775" y="282575"/>
            <a:ext cx="5965825" cy="717550"/>
          </a:xfrm>
        </p:spPr>
        <p:txBody>
          <a:bodyPr/>
          <a:lstStyle/>
          <a:p>
            <a:r>
              <a:rPr lang="en-US" smtClean="0"/>
              <a:t>Topic Three – Army</a:t>
            </a:r>
          </a:p>
        </p:txBody>
      </p:sp>
      <p:sp>
        <p:nvSpPr>
          <p:cNvPr id="12291" name="Rectangle 3"/>
          <p:cNvSpPr>
            <a:spLocks noGrp="1" noChangeArrowheads="1"/>
          </p:cNvSpPr>
          <p:nvPr>
            <p:ph idx="1"/>
          </p:nvPr>
        </p:nvSpPr>
        <p:spPr>
          <a:xfrm>
            <a:off x="215899" y="1169988"/>
            <a:ext cx="8362043" cy="789441"/>
          </a:xfrm>
        </p:spPr>
        <p:txBody>
          <a:bodyPr/>
          <a:lstStyle/>
          <a:p>
            <a:pPr marL="0" indent="0">
              <a:lnSpc>
                <a:spcPct val="150000"/>
              </a:lnSpc>
              <a:buFontTx/>
              <a:buNone/>
              <a:defRPr/>
            </a:pPr>
            <a:r>
              <a:rPr lang="en-US" sz="1600" dirty="0" smtClean="0"/>
              <a:t>Army Workgroup</a:t>
            </a:r>
          </a:p>
          <a:p>
            <a:pPr>
              <a:buFontTx/>
              <a:buNone/>
              <a:defRPr/>
            </a:pPr>
            <a:r>
              <a:rPr lang="en-US" sz="1200" b="0" dirty="0" smtClean="0"/>
              <a:t>The Army CAFU workgroup consists of two roles and three levels, as illustrated in the following organization chart:</a:t>
            </a:r>
            <a:endParaRPr lang="en-US" sz="1600" b="0" dirty="0" smtClean="0"/>
          </a:p>
          <a:p>
            <a:pPr marL="0" indent="0">
              <a:lnSpc>
                <a:spcPct val="150000"/>
              </a:lnSpc>
              <a:buFontTx/>
              <a:buNone/>
              <a:defRPr/>
            </a:pPr>
            <a:r>
              <a:rPr lang="en-US" sz="1600" b="0" dirty="0" smtClean="0"/>
              <a:t> </a:t>
            </a:r>
          </a:p>
          <a:p>
            <a:pPr marL="0" indent="0">
              <a:lnSpc>
                <a:spcPct val="150000"/>
              </a:lnSpc>
              <a:buFontTx/>
              <a:buNone/>
              <a:defRPr/>
            </a:pPr>
            <a:r>
              <a:rPr lang="en-US" sz="1600" dirty="0" smtClean="0"/>
              <a:t> </a:t>
            </a:r>
          </a:p>
          <a:p>
            <a:pPr marL="0" indent="0">
              <a:lnSpc>
                <a:spcPct val="150000"/>
              </a:lnSpc>
              <a:buFontTx/>
              <a:buNone/>
              <a:defRPr/>
            </a:pPr>
            <a:endParaRPr lang="en-US" sz="1600" dirty="0" smtClean="0"/>
          </a:p>
          <a:p>
            <a:pPr marL="0" indent="0">
              <a:lnSpc>
                <a:spcPct val="150000"/>
              </a:lnSpc>
              <a:buFontTx/>
              <a:buNone/>
              <a:defRPr/>
            </a:pPr>
            <a:endParaRPr lang="en-US" sz="1600" b="0" dirty="0" smtClean="0"/>
          </a:p>
          <a:p>
            <a:pPr marL="0" indent="0">
              <a:buFontTx/>
              <a:buNone/>
              <a:defRPr/>
            </a:pPr>
            <a:endParaRPr lang="en-US" sz="3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336550" lvl="1" indent="0" algn="ctr">
              <a:buFont typeface="Wingdings" pitchFamily="2" charset="2"/>
              <a:buNone/>
              <a:tabLst>
                <a:tab pos="6464300" algn="l"/>
              </a:tabLst>
              <a:defRPr/>
            </a:pPr>
            <a:endParaRPr lang="en-US" sz="1600" b="0" dirty="0" smtClean="0"/>
          </a:p>
          <a:p>
            <a:pPr marL="336550" lvl="1" indent="0" algn="ctr">
              <a:buFont typeface="Wingdings" pitchFamily="2" charset="2"/>
              <a:buNone/>
              <a:tabLst>
                <a:tab pos="6464300" algn="l"/>
              </a:tabLst>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76805" name="TextBox 11"/>
          <p:cNvSpPr txBox="1">
            <a:spLocks noChangeArrowheads="1"/>
          </p:cNvSpPr>
          <p:nvPr/>
        </p:nvSpPr>
        <p:spPr bwMode="auto">
          <a:xfrm>
            <a:off x="3582376" y="5820638"/>
            <a:ext cx="311785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2.1.3.1:  </a:t>
            </a:r>
            <a:r>
              <a:rPr lang="en-US" sz="800" dirty="0">
                <a:ea typeface="MS PGothic"/>
                <a:cs typeface="MS PGothic"/>
              </a:rPr>
              <a:t>Army Workgroup</a:t>
            </a:r>
          </a:p>
        </p:txBody>
      </p:sp>
      <p:pic>
        <p:nvPicPr>
          <p:cNvPr id="76806" name="Picture 6" descr="PPT1ECF.png"/>
          <p:cNvPicPr>
            <a:picLocks noChangeAspect="1"/>
          </p:cNvPicPr>
          <p:nvPr/>
        </p:nvPicPr>
        <p:blipFill>
          <a:blip r:embed="rId4" cstate="print"/>
          <a:srcRect/>
          <a:stretch>
            <a:fillRect/>
          </a:stretch>
        </p:blipFill>
        <p:spPr bwMode="auto">
          <a:xfrm>
            <a:off x="1183735" y="2201435"/>
            <a:ext cx="6854479" cy="3456284"/>
          </a:xfrm>
          <a:prstGeom prst="rect">
            <a:avLst/>
          </a:prstGeom>
          <a:noFill/>
          <a:ln w="19050">
            <a:solidFill>
              <a:schemeClr val="accent4"/>
            </a:solidFill>
            <a:miter lim="800000"/>
            <a:headEnd/>
            <a:tailEnd/>
          </a:ln>
        </p:spPr>
      </p:pic>
      <p:sp>
        <p:nvSpPr>
          <p:cNvPr id="76807"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D55EFA5D-EDAC-4001-82C5-D3A432234905}" type="slidenum">
              <a:rPr lang="en-US" sz="800" smtClean="0"/>
              <a:pPr/>
              <a:t>61</a:t>
            </a:fld>
            <a:endParaRPr lang="en-US" sz="8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Topic Four – Navy</a:t>
            </a:r>
          </a:p>
        </p:txBody>
      </p:sp>
      <p:sp>
        <p:nvSpPr>
          <p:cNvPr id="77827" name="Text Box 24"/>
          <p:cNvSpPr txBox="1">
            <a:spLocks noChangeArrowheads="1"/>
          </p:cNvSpPr>
          <p:nvPr/>
        </p:nvSpPr>
        <p:spPr bwMode="auto">
          <a:xfrm>
            <a:off x="133350" y="1219200"/>
            <a:ext cx="6657975" cy="338138"/>
          </a:xfrm>
          <a:prstGeom prst="rect">
            <a:avLst/>
          </a:prstGeom>
          <a:noFill/>
          <a:ln w="9525">
            <a:noFill/>
            <a:miter lim="800000"/>
            <a:headEnd/>
            <a:tailEnd/>
          </a:ln>
        </p:spPr>
        <p:txBody>
          <a:bodyPr>
            <a:spAutoFit/>
          </a:bodyPr>
          <a:lstStyle/>
          <a:p>
            <a:pPr>
              <a:spcBef>
                <a:spcPct val="50000"/>
              </a:spcBef>
            </a:pPr>
            <a:r>
              <a:rPr lang="en-US" sz="1600" b="1"/>
              <a:t>Navy Workgroup</a:t>
            </a:r>
          </a:p>
        </p:txBody>
      </p:sp>
      <p:sp>
        <p:nvSpPr>
          <p:cNvPr id="77828" name="Slide Number Placeholder 12"/>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F4C4A0EC-0783-4DDD-ACD2-1E8AE2F6BB19}" type="slidenum">
              <a:rPr lang="en-US" sz="800">
                <a:solidFill>
                  <a:schemeClr val="bg1"/>
                </a:solidFill>
              </a:rPr>
              <a:pPr algn="r"/>
              <a:t>62</a:t>
            </a:fld>
            <a:endParaRPr lang="en-US" sz="800">
              <a:solidFill>
                <a:schemeClr val="bg1"/>
              </a:solidFill>
            </a:endParaRPr>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77830" name="TextBox 14"/>
          <p:cNvSpPr txBox="1">
            <a:spLocks noChangeArrowheads="1"/>
          </p:cNvSpPr>
          <p:nvPr/>
        </p:nvSpPr>
        <p:spPr bwMode="auto">
          <a:xfrm>
            <a:off x="2644181" y="4764932"/>
            <a:ext cx="4557712"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2.1.4.1: </a:t>
            </a:r>
            <a:r>
              <a:rPr lang="en-US" sz="800" dirty="0">
                <a:ea typeface="MS PGothic"/>
                <a:cs typeface="MS PGothic"/>
              </a:rPr>
              <a:t>Navy Workgroup</a:t>
            </a:r>
          </a:p>
        </p:txBody>
      </p:sp>
      <p:sp>
        <p:nvSpPr>
          <p:cNvPr id="77831" name="Rectangle 9"/>
          <p:cNvSpPr>
            <a:spLocks noChangeArrowheads="1"/>
          </p:cNvSpPr>
          <p:nvPr/>
        </p:nvSpPr>
        <p:spPr bwMode="auto">
          <a:xfrm>
            <a:off x="449045" y="1676174"/>
            <a:ext cx="8270412" cy="461665"/>
          </a:xfrm>
          <a:prstGeom prst="rect">
            <a:avLst/>
          </a:prstGeom>
          <a:noFill/>
          <a:ln w="9525">
            <a:noFill/>
            <a:miter lim="800000"/>
            <a:headEnd/>
            <a:tailEnd/>
          </a:ln>
        </p:spPr>
        <p:txBody>
          <a:bodyPr wrap="square">
            <a:spAutoFit/>
          </a:bodyPr>
          <a:lstStyle/>
          <a:p>
            <a:r>
              <a:rPr lang="en-US" sz="1200" dirty="0"/>
              <a:t>This page provides information about your CAFU account, your workgroup, and members of your workgroup. The Navy CAFU workgroup consists of two roles and two levels, as illustrated in the following organization </a:t>
            </a:r>
            <a:r>
              <a:rPr lang="en-US" sz="1200" dirty="0" smtClean="0"/>
              <a:t>chart:</a:t>
            </a:r>
            <a:endParaRPr lang="en-US" sz="1200" dirty="0"/>
          </a:p>
        </p:txBody>
      </p:sp>
      <p:pic>
        <p:nvPicPr>
          <p:cNvPr id="77832" name="Picture 10" descr="PPT1ED6.png"/>
          <p:cNvPicPr>
            <a:picLocks noChangeAspect="1"/>
          </p:cNvPicPr>
          <p:nvPr/>
        </p:nvPicPr>
        <p:blipFill>
          <a:blip r:embed="rId4" cstate="print"/>
          <a:srcRect/>
          <a:stretch>
            <a:fillRect/>
          </a:stretch>
        </p:blipFill>
        <p:spPr bwMode="auto">
          <a:xfrm>
            <a:off x="403335" y="2376270"/>
            <a:ext cx="8337472" cy="225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t>Topic Five – TRICARE</a:t>
            </a:r>
          </a:p>
        </p:txBody>
      </p:sp>
      <p:sp>
        <p:nvSpPr>
          <p:cNvPr id="78851" name="Text Box 24"/>
          <p:cNvSpPr txBox="1">
            <a:spLocks noChangeArrowheads="1"/>
          </p:cNvSpPr>
          <p:nvPr/>
        </p:nvSpPr>
        <p:spPr bwMode="auto">
          <a:xfrm>
            <a:off x="133350" y="1219200"/>
            <a:ext cx="6657975" cy="338138"/>
          </a:xfrm>
          <a:prstGeom prst="rect">
            <a:avLst/>
          </a:prstGeom>
          <a:noFill/>
          <a:ln w="9525">
            <a:noFill/>
            <a:miter lim="800000"/>
            <a:headEnd/>
            <a:tailEnd/>
          </a:ln>
        </p:spPr>
        <p:txBody>
          <a:bodyPr>
            <a:spAutoFit/>
          </a:bodyPr>
          <a:lstStyle/>
          <a:p>
            <a:pPr>
              <a:spcBef>
                <a:spcPct val="50000"/>
              </a:spcBef>
            </a:pPr>
            <a:r>
              <a:rPr lang="en-US" sz="1600" b="1"/>
              <a:t>TRICARE Workgroup</a:t>
            </a:r>
          </a:p>
        </p:txBody>
      </p:sp>
      <p:sp>
        <p:nvSpPr>
          <p:cNvPr id="78852" name="Slide Number Placeholder 12"/>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04F0D7A6-8F2B-463D-AA39-A4603D335799}" type="slidenum">
              <a:rPr lang="en-US" sz="800">
                <a:solidFill>
                  <a:schemeClr val="bg1"/>
                </a:solidFill>
              </a:rPr>
              <a:pPr algn="r"/>
              <a:t>63</a:t>
            </a:fld>
            <a:endParaRPr lang="en-US" sz="800">
              <a:solidFill>
                <a:schemeClr val="bg1"/>
              </a:solidFill>
            </a:endParaRPr>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78854" name="TextBox 14"/>
          <p:cNvSpPr txBox="1">
            <a:spLocks noChangeArrowheads="1"/>
          </p:cNvSpPr>
          <p:nvPr/>
        </p:nvSpPr>
        <p:spPr bwMode="auto">
          <a:xfrm>
            <a:off x="3454142" y="5114572"/>
            <a:ext cx="4557712"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2.1.5.1: </a:t>
            </a:r>
            <a:r>
              <a:rPr lang="en-US" sz="800" dirty="0">
                <a:ea typeface="MS PGothic"/>
                <a:cs typeface="MS PGothic"/>
              </a:rPr>
              <a:t>TRICARE  Workgroup</a:t>
            </a:r>
          </a:p>
        </p:txBody>
      </p:sp>
      <p:sp>
        <p:nvSpPr>
          <p:cNvPr id="78855" name="Rectangle 9"/>
          <p:cNvSpPr>
            <a:spLocks noChangeArrowheads="1"/>
          </p:cNvSpPr>
          <p:nvPr/>
        </p:nvSpPr>
        <p:spPr bwMode="auto">
          <a:xfrm>
            <a:off x="133350" y="1665288"/>
            <a:ext cx="4314825" cy="277812"/>
          </a:xfrm>
          <a:prstGeom prst="rect">
            <a:avLst/>
          </a:prstGeom>
          <a:noFill/>
          <a:ln w="9525">
            <a:noFill/>
            <a:miter lim="800000"/>
            <a:headEnd/>
            <a:tailEnd/>
          </a:ln>
        </p:spPr>
        <p:txBody>
          <a:bodyPr>
            <a:spAutoFit/>
          </a:bodyPr>
          <a:lstStyle/>
          <a:p>
            <a:r>
              <a:rPr lang="en-US" sz="1200"/>
              <a:t> </a:t>
            </a:r>
          </a:p>
        </p:txBody>
      </p:sp>
      <p:pic>
        <p:nvPicPr>
          <p:cNvPr id="78856" name="Picture 8" descr="PPT1EDA.png"/>
          <p:cNvPicPr>
            <a:picLocks noChangeAspect="1"/>
          </p:cNvPicPr>
          <p:nvPr/>
        </p:nvPicPr>
        <p:blipFill>
          <a:blip r:embed="rId4" cstate="print"/>
          <a:srcRect/>
          <a:stretch>
            <a:fillRect/>
          </a:stretch>
        </p:blipFill>
        <p:spPr bwMode="auto">
          <a:xfrm>
            <a:off x="442043" y="2544049"/>
            <a:ext cx="8311392" cy="2410724"/>
          </a:xfrm>
          <a:prstGeom prst="rect">
            <a:avLst/>
          </a:prstGeom>
          <a:noFill/>
          <a:ln w="19050">
            <a:solidFill>
              <a:schemeClr val="accent4"/>
            </a:solidFill>
            <a:miter lim="800000"/>
            <a:headEnd/>
            <a:tailEnd/>
          </a:ln>
        </p:spPr>
      </p:pic>
      <p:sp>
        <p:nvSpPr>
          <p:cNvPr id="78857" name="Rectangle 11"/>
          <p:cNvSpPr>
            <a:spLocks noChangeArrowheads="1"/>
          </p:cNvSpPr>
          <p:nvPr/>
        </p:nvSpPr>
        <p:spPr bwMode="auto">
          <a:xfrm>
            <a:off x="200024" y="1681163"/>
            <a:ext cx="8943975" cy="276999"/>
          </a:xfrm>
          <a:prstGeom prst="rect">
            <a:avLst/>
          </a:prstGeom>
          <a:noFill/>
          <a:ln w="9525">
            <a:noFill/>
            <a:miter lim="800000"/>
            <a:headEnd/>
            <a:tailEnd/>
          </a:ln>
        </p:spPr>
        <p:txBody>
          <a:bodyPr wrap="square">
            <a:spAutoFit/>
          </a:bodyPr>
          <a:lstStyle/>
          <a:p>
            <a:r>
              <a:rPr lang="en-US" sz="1200" dirty="0"/>
              <a:t>The TRICARE CAFU workgroup consists of two roles and two levels, as illustrated in the following organization </a:t>
            </a:r>
            <a:r>
              <a:rPr lang="en-US" sz="1200" dirty="0" smtClean="0"/>
              <a:t>chart:</a:t>
            </a:r>
            <a:endParaRPr lang="en-US" sz="12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t>Topic Six – Air Force</a:t>
            </a:r>
          </a:p>
        </p:txBody>
      </p:sp>
      <p:sp>
        <p:nvSpPr>
          <p:cNvPr id="79875" name="Text Box 24"/>
          <p:cNvSpPr txBox="1">
            <a:spLocks noChangeArrowheads="1"/>
          </p:cNvSpPr>
          <p:nvPr/>
        </p:nvSpPr>
        <p:spPr bwMode="auto">
          <a:xfrm>
            <a:off x="133350" y="1219200"/>
            <a:ext cx="6657975" cy="338138"/>
          </a:xfrm>
          <a:prstGeom prst="rect">
            <a:avLst/>
          </a:prstGeom>
          <a:noFill/>
          <a:ln w="9525">
            <a:noFill/>
            <a:miter lim="800000"/>
            <a:headEnd/>
            <a:tailEnd/>
          </a:ln>
        </p:spPr>
        <p:txBody>
          <a:bodyPr>
            <a:spAutoFit/>
          </a:bodyPr>
          <a:lstStyle/>
          <a:p>
            <a:pPr>
              <a:spcBef>
                <a:spcPct val="50000"/>
              </a:spcBef>
            </a:pPr>
            <a:r>
              <a:rPr lang="en-US" sz="1600" b="1" dirty="0" smtClean="0"/>
              <a:t>Air Force </a:t>
            </a:r>
            <a:r>
              <a:rPr lang="en-US" sz="1600" b="1" dirty="0"/>
              <a:t>Workgroup</a:t>
            </a:r>
          </a:p>
        </p:txBody>
      </p:sp>
      <p:sp>
        <p:nvSpPr>
          <p:cNvPr id="79876" name="Slide Number Placeholder 12"/>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C8CD09E5-BE90-4DCC-B20F-7D16925F7CEC}" type="slidenum">
              <a:rPr lang="en-US" sz="800">
                <a:solidFill>
                  <a:schemeClr val="bg1"/>
                </a:solidFill>
              </a:rPr>
              <a:pPr algn="r"/>
              <a:t>64</a:t>
            </a:fld>
            <a:endParaRPr lang="en-US" sz="800">
              <a:solidFill>
                <a:schemeClr val="bg1"/>
              </a:solidFill>
            </a:endParaRPr>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79878" name="Rectangle 9"/>
          <p:cNvSpPr>
            <a:spLocks noChangeArrowheads="1"/>
          </p:cNvSpPr>
          <p:nvPr/>
        </p:nvSpPr>
        <p:spPr bwMode="auto">
          <a:xfrm>
            <a:off x="133350" y="1665288"/>
            <a:ext cx="4314825" cy="277812"/>
          </a:xfrm>
          <a:prstGeom prst="rect">
            <a:avLst/>
          </a:prstGeom>
          <a:noFill/>
          <a:ln w="9525">
            <a:noFill/>
            <a:miter lim="800000"/>
            <a:headEnd/>
            <a:tailEnd/>
          </a:ln>
        </p:spPr>
        <p:txBody>
          <a:bodyPr>
            <a:spAutoFit/>
          </a:bodyPr>
          <a:lstStyle/>
          <a:p>
            <a:r>
              <a:rPr lang="en-US" sz="1200"/>
              <a:t> </a:t>
            </a:r>
          </a:p>
        </p:txBody>
      </p:sp>
      <p:sp>
        <p:nvSpPr>
          <p:cNvPr id="79879" name="Rectangle 11"/>
          <p:cNvSpPr>
            <a:spLocks noChangeArrowheads="1"/>
          </p:cNvSpPr>
          <p:nvPr/>
        </p:nvSpPr>
        <p:spPr bwMode="auto">
          <a:xfrm>
            <a:off x="200025" y="1681163"/>
            <a:ext cx="8149318" cy="276999"/>
          </a:xfrm>
          <a:prstGeom prst="rect">
            <a:avLst/>
          </a:prstGeom>
          <a:noFill/>
          <a:ln w="9525">
            <a:noFill/>
            <a:miter lim="800000"/>
            <a:headEnd/>
            <a:tailEnd/>
          </a:ln>
        </p:spPr>
        <p:txBody>
          <a:bodyPr wrap="square">
            <a:spAutoFit/>
          </a:bodyPr>
          <a:lstStyle/>
          <a:p>
            <a:r>
              <a:rPr lang="en-US" sz="1200" dirty="0"/>
              <a:t>The Air Force CAFU workgroup consists of two roles and four levels, as illustrated in the following organization </a:t>
            </a:r>
            <a:r>
              <a:rPr lang="en-US" sz="1200" dirty="0" smtClean="0"/>
              <a:t>chart:</a:t>
            </a:r>
            <a:endParaRPr lang="en-US" sz="1200" dirty="0"/>
          </a:p>
        </p:txBody>
      </p:sp>
      <p:pic>
        <p:nvPicPr>
          <p:cNvPr id="79880" name="Picture 16" descr="PPT1EE8.png"/>
          <p:cNvPicPr>
            <a:picLocks noChangeAspect="1"/>
          </p:cNvPicPr>
          <p:nvPr/>
        </p:nvPicPr>
        <p:blipFill>
          <a:blip r:embed="rId4" cstate="print"/>
          <a:srcRect/>
          <a:stretch>
            <a:fillRect/>
          </a:stretch>
        </p:blipFill>
        <p:spPr bwMode="auto">
          <a:xfrm>
            <a:off x="212651" y="2100995"/>
            <a:ext cx="8784161" cy="3601373"/>
          </a:xfrm>
          <a:prstGeom prst="rect">
            <a:avLst/>
          </a:prstGeom>
          <a:noFill/>
          <a:ln w="19050">
            <a:solidFill>
              <a:schemeClr val="accent4"/>
            </a:solidFill>
            <a:miter lim="800000"/>
            <a:headEnd/>
            <a:tailEnd/>
          </a:ln>
        </p:spPr>
      </p:pic>
      <p:sp>
        <p:nvSpPr>
          <p:cNvPr id="79881" name="TextBox 17"/>
          <p:cNvSpPr txBox="1">
            <a:spLocks noChangeArrowheads="1"/>
          </p:cNvSpPr>
          <p:nvPr/>
        </p:nvSpPr>
        <p:spPr bwMode="auto">
          <a:xfrm>
            <a:off x="2907213" y="5859267"/>
            <a:ext cx="40005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2.1.6.1: </a:t>
            </a:r>
            <a:r>
              <a:rPr lang="en-US" sz="800" dirty="0">
                <a:ea typeface="MS PGothic"/>
                <a:cs typeface="MS PGothic"/>
              </a:rPr>
              <a:t>Air </a:t>
            </a:r>
            <a:r>
              <a:rPr lang="en-US" sz="800" dirty="0" smtClean="0">
                <a:ea typeface="MS PGothic"/>
                <a:cs typeface="MS PGothic"/>
              </a:rPr>
              <a:t>Force </a:t>
            </a:r>
            <a:r>
              <a:rPr lang="en-US" sz="800" dirty="0">
                <a:ea typeface="MS PGothic"/>
                <a:cs typeface="MS PGothic"/>
              </a:rPr>
              <a:t>Workgroup</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755775" y="320675"/>
            <a:ext cx="7388225" cy="695325"/>
          </a:xfrm>
        </p:spPr>
        <p:txBody>
          <a:bodyPr/>
          <a:lstStyle/>
          <a:p>
            <a:r>
              <a:rPr lang="en-US" smtClean="0"/>
              <a:t>Module Two – Lesson One – Review</a:t>
            </a:r>
          </a:p>
        </p:txBody>
      </p:sp>
      <p:sp>
        <p:nvSpPr>
          <p:cNvPr id="80899" name="TextBox 9"/>
          <p:cNvSpPr txBox="1">
            <a:spLocks noChangeArrowheads="1"/>
          </p:cNvSpPr>
          <p:nvPr/>
        </p:nvSpPr>
        <p:spPr bwMode="auto">
          <a:xfrm>
            <a:off x="128588" y="1420813"/>
            <a:ext cx="4813300" cy="581025"/>
          </a:xfrm>
          <a:prstGeom prst="rect">
            <a:avLst/>
          </a:prstGeom>
          <a:noFill/>
          <a:ln w="9525">
            <a:noFill/>
            <a:miter lim="800000"/>
            <a:headEnd/>
            <a:tailEnd/>
          </a:ln>
        </p:spPr>
        <p:txBody>
          <a:bodyPr>
            <a:spAutoFit/>
          </a:bodyPr>
          <a:lstStyle/>
          <a:p>
            <a:pPr eaLnBrk="0" hangingPunct="0"/>
            <a:r>
              <a:rPr lang="en-US" sz="1600" b="1"/>
              <a:t>Lesson One Covered the Following Topics:</a:t>
            </a:r>
          </a:p>
          <a:p>
            <a:pPr eaLnBrk="0" hangingPunct="0"/>
            <a:endParaRPr lang="en-US" sz="1600" b="1">
              <a:ea typeface="MS PGothic"/>
              <a:cs typeface="MS PGothic"/>
            </a:endParaRPr>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7" name="Group 13"/>
          <p:cNvGraphicFramePr>
            <a:graphicFrameLocks noGrp="1"/>
          </p:cNvGraphicFramePr>
          <p:nvPr/>
        </p:nvGraphicFramePr>
        <p:xfrm>
          <a:off x="479425" y="2060575"/>
          <a:ext cx="6986588" cy="4013652"/>
        </p:xfrm>
        <a:graphic>
          <a:graphicData uri="http://schemas.openxmlformats.org/drawingml/2006/table">
            <a:tbl>
              <a:tblPr/>
              <a:tblGrid>
                <a:gridCol w="1439863"/>
                <a:gridCol w="5546725"/>
              </a:tblGrid>
              <a:tr h="6689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About My Workgroup</a:t>
                      </a:r>
                    </a:p>
                  </a:txBody>
                  <a:tcPr horzOverflow="overflow">
                    <a:lnL>
                      <a:noFill/>
                    </a:lnL>
                    <a:lnR>
                      <a:noFill/>
                    </a:lnR>
                    <a:lnT>
                      <a:noFill/>
                    </a:lnT>
                    <a:lnB>
                      <a:noFill/>
                    </a:lnB>
                    <a:lnTlToBr>
                      <a:noFill/>
                    </a:lnTlToBr>
                    <a:lnBlToTr>
                      <a:noFill/>
                    </a:lnBlToTr>
                    <a:noFill/>
                  </a:tcPr>
                </a:tc>
              </a:tr>
              <a:tr h="66894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Two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DCMA</a:t>
                      </a:r>
                    </a:p>
                  </a:txBody>
                  <a:tcPr horzOverflow="overflow">
                    <a:lnL>
                      <a:noFill/>
                    </a:lnL>
                    <a:lnR>
                      <a:noFill/>
                    </a:lnR>
                    <a:lnT>
                      <a:noFill/>
                    </a:lnT>
                    <a:lnB>
                      <a:noFill/>
                    </a:lnB>
                    <a:lnTlToBr>
                      <a:noFill/>
                    </a:lnTlToBr>
                    <a:lnBlToTr>
                      <a:noFill/>
                    </a:lnBlToTr>
                    <a:noFill/>
                  </a:tcPr>
                </a:tc>
              </a:tr>
              <a:tr h="66894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Three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r>
                        <a:rPr lang="en-US" sz="1600" b="0" dirty="0" smtClean="0"/>
                        <a:t>Army</a:t>
                      </a:r>
                      <a:endParaRPr lang="en-US" sz="1600" b="0" dirty="0"/>
                    </a:p>
                  </a:txBody>
                  <a:tcPr horzOverflow="overflow">
                    <a:lnL>
                      <a:noFill/>
                    </a:lnL>
                    <a:lnR>
                      <a:noFill/>
                    </a:lnR>
                    <a:lnT>
                      <a:noFill/>
                    </a:lnT>
                    <a:lnB>
                      <a:noFill/>
                    </a:lnB>
                    <a:lnTlToBr>
                      <a:noFill/>
                    </a:lnTlToBr>
                    <a:lnBlToTr>
                      <a:noFill/>
                    </a:lnBlToTr>
                    <a:noFill/>
                  </a:tcPr>
                </a:tc>
              </a:tr>
              <a:tr h="6689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Four</a:t>
                      </a:r>
                    </a:p>
                  </a:txBody>
                  <a:tcPr horzOverflow="overflow">
                    <a:lnL>
                      <a:noFill/>
                    </a:lnL>
                    <a:lnR>
                      <a:noFill/>
                    </a:lnR>
                    <a:lnT>
                      <a:noFill/>
                    </a:lnT>
                    <a:lnB>
                      <a:noFill/>
                    </a:lnB>
                    <a:lnTlToBr>
                      <a:noFill/>
                    </a:lnTlToBr>
                    <a:lnBlToTr>
                      <a:noFill/>
                    </a:lnBlToTr>
                    <a:noFill/>
                  </a:tcPr>
                </a:tc>
                <a:tc>
                  <a:txBody>
                    <a:bodyPr/>
                    <a:lstStyle/>
                    <a:p>
                      <a:r>
                        <a:rPr lang="en-US" sz="1600" b="0" dirty="0" smtClean="0"/>
                        <a:t>Navy</a:t>
                      </a:r>
                      <a:endParaRPr lang="en-US" sz="1600" b="0" dirty="0"/>
                    </a:p>
                  </a:txBody>
                  <a:tcPr horzOverflow="overflow">
                    <a:lnL>
                      <a:noFill/>
                    </a:lnL>
                    <a:lnR>
                      <a:noFill/>
                    </a:lnR>
                    <a:lnT>
                      <a:noFill/>
                    </a:lnT>
                    <a:lnB>
                      <a:noFill/>
                    </a:lnB>
                    <a:lnTlToBr>
                      <a:noFill/>
                    </a:lnTlToBr>
                    <a:lnBlToTr>
                      <a:noFill/>
                    </a:lnBlToTr>
                    <a:noFill/>
                  </a:tcPr>
                </a:tc>
              </a:tr>
              <a:tr h="66894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Five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TRICARE</a:t>
                      </a:r>
                    </a:p>
                  </a:txBody>
                  <a:tcPr horzOverflow="overflow">
                    <a:lnL>
                      <a:noFill/>
                    </a:lnL>
                    <a:lnR>
                      <a:noFill/>
                    </a:lnR>
                    <a:lnT>
                      <a:noFill/>
                    </a:lnT>
                    <a:lnB>
                      <a:noFill/>
                    </a:lnB>
                    <a:lnTlToBr>
                      <a:noFill/>
                    </a:lnTlToBr>
                    <a:lnBlToTr>
                      <a:noFill/>
                    </a:lnBlToTr>
                    <a:noFill/>
                  </a:tcPr>
                </a:tc>
              </a:tr>
              <a:tr h="66894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Six</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Air Force</a:t>
                      </a:r>
                    </a:p>
                  </a:txBody>
                  <a:tcPr horzOverflow="overflow">
                    <a:lnL>
                      <a:noFill/>
                    </a:lnL>
                    <a:lnR>
                      <a:noFill/>
                    </a:lnR>
                    <a:lnT>
                      <a:noFill/>
                    </a:lnT>
                    <a:lnB>
                      <a:noFill/>
                    </a:lnB>
                    <a:lnTlToBr>
                      <a:noFill/>
                    </a:lnTlToBr>
                    <a:lnBlToTr>
                      <a:noFill/>
                    </a:lnBlToTr>
                    <a:noFill/>
                  </a:tcPr>
                </a:tc>
              </a:tr>
            </a:tbl>
          </a:graphicData>
        </a:graphic>
      </p:graphicFrame>
      <p:sp>
        <p:nvSpPr>
          <p:cNvPr id="80914"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A6B96FD0-5792-4F3B-A253-66FB90B9123A}" type="slidenum">
              <a:rPr lang="en-US" sz="800" smtClean="0"/>
              <a:pPr/>
              <a:t>65</a:t>
            </a:fld>
            <a:endParaRPr lang="en-US" sz="8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755775" y="320675"/>
            <a:ext cx="7388225" cy="695325"/>
          </a:xfrm>
        </p:spPr>
        <p:txBody>
          <a:bodyPr/>
          <a:lstStyle/>
          <a:p>
            <a:r>
              <a:rPr lang="en-US" smtClean="0"/>
              <a:t>Module Two – Review</a:t>
            </a:r>
          </a:p>
        </p:txBody>
      </p:sp>
      <p:sp>
        <p:nvSpPr>
          <p:cNvPr id="81923" name="TextBox 9"/>
          <p:cNvSpPr txBox="1">
            <a:spLocks noChangeArrowheads="1"/>
          </p:cNvSpPr>
          <p:nvPr/>
        </p:nvSpPr>
        <p:spPr bwMode="auto">
          <a:xfrm>
            <a:off x="128588" y="1420813"/>
            <a:ext cx="4813300" cy="581025"/>
          </a:xfrm>
          <a:prstGeom prst="rect">
            <a:avLst/>
          </a:prstGeom>
          <a:noFill/>
          <a:ln w="9525">
            <a:noFill/>
            <a:miter lim="800000"/>
            <a:headEnd/>
            <a:tailEnd/>
          </a:ln>
        </p:spPr>
        <p:txBody>
          <a:bodyPr>
            <a:spAutoFit/>
          </a:bodyPr>
          <a:lstStyle/>
          <a:p>
            <a:pPr eaLnBrk="0" hangingPunct="0"/>
            <a:r>
              <a:rPr lang="en-US" sz="1600" b="1"/>
              <a:t>Module Two Covered the Following Lesson:</a:t>
            </a:r>
          </a:p>
          <a:p>
            <a:pPr eaLnBrk="0" hangingPunct="0"/>
            <a:endParaRPr lang="en-US" sz="1600" b="1">
              <a:ea typeface="MS PGothic"/>
              <a:cs typeface="MS PGothic"/>
            </a:endParaRPr>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7" name="Group 13"/>
          <p:cNvGraphicFramePr>
            <a:graphicFrameLocks noGrp="1"/>
          </p:cNvGraphicFramePr>
          <p:nvPr/>
        </p:nvGraphicFramePr>
        <p:xfrm>
          <a:off x="479425" y="2060575"/>
          <a:ext cx="6986588" cy="731838"/>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Lesson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My Workgroup Overview</a:t>
                      </a:r>
                    </a:p>
                  </a:txBody>
                  <a:tcPr horzOverflow="overflow">
                    <a:lnL>
                      <a:noFill/>
                    </a:lnL>
                    <a:lnR>
                      <a:noFill/>
                    </a:lnR>
                    <a:lnT>
                      <a:noFill/>
                    </a:lnT>
                    <a:lnB>
                      <a:noFill/>
                    </a:lnB>
                    <a:lnTlToBr>
                      <a:noFill/>
                    </a:lnTlToBr>
                    <a:lnBlToTr>
                      <a:noFill/>
                    </a:lnBlToTr>
                    <a:noFill/>
                  </a:tcPr>
                </a:tc>
              </a:tr>
            </a:tbl>
          </a:graphicData>
        </a:graphic>
      </p:graphicFrame>
      <p:sp>
        <p:nvSpPr>
          <p:cNvPr id="81928"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40A417AD-890A-4673-9B2F-5F38475E62FF}" type="slidenum">
              <a:rPr lang="en-US" sz="800" smtClean="0"/>
              <a:pPr/>
              <a:t>66</a:t>
            </a:fld>
            <a:endParaRPr lang="en-US" sz="80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755775" y="330200"/>
            <a:ext cx="7388225" cy="695325"/>
          </a:xfrm>
        </p:spPr>
        <p:txBody>
          <a:bodyPr/>
          <a:lstStyle/>
          <a:p>
            <a:r>
              <a:rPr lang="en-US" smtClean="0"/>
              <a:t>Module Three – Audits</a:t>
            </a:r>
          </a:p>
        </p:txBody>
      </p:sp>
      <p:sp>
        <p:nvSpPr>
          <p:cNvPr id="82947" name="Slide Number Placeholder 4"/>
          <p:cNvSpPr>
            <a:spLocks noGrp="1"/>
          </p:cNvSpPr>
          <p:nvPr>
            <p:ph type="sldNum" sz="quarter" idx="10"/>
          </p:nvPr>
        </p:nvSpPr>
        <p:spPr bwMode="auto">
          <a:xfrm>
            <a:off x="7010400" y="6667500"/>
            <a:ext cx="2133600" cy="476250"/>
          </a:xfrm>
          <a:noFill/>
          <a:ln>
            <a:miter lim="800000"/>
            <a:headEnd/>
            <a:tailEnd/>
          </a:ln>
        </p:spPr>
        <p:txBody>
          <a:bodyPr vert="horz" wrap="square" lIns="91440" tIns="45720" rIns="91440" bIns="45720" numCol="1" anchor="t" anchorCtr="0" compatLnSpc="1">
            <a:prstTxWarp prst="textNoShape">
              <a:avLst/>
            </a:prstTxWarp>
          </a:bodyPr>
          <a:lstStyle/>
          <a:p>
            <a:fld id="{B7607616-7D6E-4190-82CC-CF988029490E}" type="slidenum">
              <a:rPr lang="en-US" sz="800" smtClean="0"/>
              <a:pPr/>
              <a:t>67</a:t>
            </a:fld>
            <a:endParaRPr lang="en-US" sz="800" smtClean="0"/>
          </a:p>
        </p:txBody>
      </p:sp>
      <p:sp>
        <p:nvSpPr>
          <p:cNvPr id="82948" name="Rectangle 2"/>
          <p:cNvSpPr txBox="1">
            <a:spLocks noChangeArrowheads="1"/>
          </p:cNvSpPr>
          <p:nvPr/>
        </p:nvSpPr>
        <p:spPr bwMode="auto">
          <a:xfrm>
            <a:off x="947738" y="2581275"/>
            <a:ext cx="6946900" cy="695325"/>
          </a:xfrm>
          <a:prstGeom prst="rect">
            <a:avLst/>
          </a:prstGeom>
          <a:noFill/>
          <a:ln w="9525">
            <a:noFill/>
            <a:miter lim="800000"/>
            <a:headEnd/>
            <a:tailEnd/>
          </a:ln>
        </p:spPr>
        <p:txBody>
          <a:bodyPr anchor="ctr"/>
          <a:lstStyle/>
          <a:p>
            <a:pPr algn="ctr" eaLnBrk="0" hangingPunct="0"/>
            <a:r>
              <a:rPr lang="en-US" sz="4000" b="1">
                <a:ea typeface="MS PGothic"/>
                <a:cs typeface="MS PGothic"/>
              </a:rPr>
              <a:t>Module Three </a:t>
            </a:r>
          </a:p>
          <a:p>
            <a:pPr algn="ctr" eaLnBrk="0" hangingPunct="0"/>
            <a:endParaRPr lang="en-US" sz="4000" b="1">
              <a:ea typeface="MS PGothic"/>
              <a:cs typeface="MS PGothic"/>
            </a:endParaRPr>
          </a:p>
          <a:p>
            <a:pPr algn="ctr" eaLnBrk="0" hangingPunct="0"/>
            <a:r>
              <a:rPr lang="en-US" sz="2400" b="1">
                <a:ea typeface="MS PGothic"/>
                <a:cs typeface="MS PGothic"/>
              </a:rPr>
              <a:t>Audits</a:t>
            </a:r>
          </a:p>
          <a:p>
            <a:pPr eaLnBrk="0" hangingPunct="0"/>
            <a:endParaRPr lang="en-US" sz="2400" b="1">
              <a:ea typeface="MS PGothic"/>
              <a:cs typeface="MS PGothic"/>
            </a:endParaRPr>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755775" y="292100"/>
            <a:ext cx="7388225" cy="695325"/>
          </a:xfrm>
        </p:spPr>
        <p:txBody>
          <a:bodyPr/>
          <a:lstStyle/>
          <a:p>
            <a:r>
              <a:rPr lang="en-US" smtClean="0"/>
              <a:t>Module Three – Audits</a:t>
            </a:r>
          </a:p>
        </p:txBody>
      </p:sp>
      <p:sp>
        <p:nvSpPr>
          <p:cNvPr id="10" name="TextBox 9"/>
          <p:cNvSpPr txBox="1"/>
          <p:nvPr/>
        </p:nvSpPr>
        <p:spPr>
          <a:xfrm>
            <a:off x="128588" y="1420813"/>
            <a:ext cx="4222750" cy="336550"/>
          </a:xfrm>
          <a:prstGeom prst="rect">
            <a:avLst/>
          </a:prstGeom>
          <a:noFill/>
        </p:spPr>
        <p:txBody>
          <a:bodyPr>
            <a:spAutoFit/>
          </a:bodyPr>
          <a:lstStyle/>
          <a:p>
            <a:pPr eaLnBrk="0" fontAlgn="auto" hangingPunct="0">
              <a:spcBef>
                <a:spcPts val="0"/>
              </a:spcBef>
              <a:spcAft>
                <a:spcPts val="0"/>
              </a:spcAft>
              <a:defRPr/>
            </a:pPr>
            <a:r>
              <a:rPr lang="en-US" sz="1600" b="1" dirty="0">
                <a:latin typeface="+mj-lt"/>
              </a:rPr>
              <a:t>Module Three Lessons</a:t>
            </a:r>
          </a:p>
        </p:txBody>
      </p:sp>
      <p:sp>
        <p:nvSpPr>
          <p:cNvPr id="9" name="Rectangle 8">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83980"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55A4AD12-9B65-429B-9C09-C7D66D3EC143}" type="slidenum">
              <a:rPr lang="en-US" sz="800" smtClean="0"/>
              <a:pPr/>
              <a:t>68</a:t>
            </a:fld>
            <a:endParaRPr lang="en-US" sz="800" smtClean="0"/>
          </a:p>
        </p:txBody>
      </p:sp>
      <p:graphicFrame>
        <p:nvGraphicFramePr>
          <p:cNvPr id="8" name="Group 13"/>
          <p:cNvGraphicFramePr>
            <a:graphicFrameLocks noGrp="1"/>
          </p:cNvGraphicFramePr>
          <p:nvPr/>
        </p:nvGraphicFramePr>
        <p:xfrm>
          <a:off x="588282" y="1897289"/>
          <a:ext cx="6986588" cy="2195514"/>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Audits</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Two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Viewing Audit Details and Actions</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Three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r>
                        <a:rPr lang="en-US" sz="1600" b="0" dirty="0" smtClean="0"/>
                        <a:t>Printing the Audit</a:t>
                      </a:r>
                      <a:endParaRPr lang="en-US" sz="1600" b="0" dirty="0"/>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755775" y="292100"/>
            <a:ext cx="7388225" cy="695325"/>
          </a:xfrm>
        </p:spPr>
        <p:txBody>
          <a:bodyPr/>
          <a:lstStyle/>
          <a:p>
            <a:r>
              <a:rPr lang="en-US" dirty="0" smtClean="0"/>
              <a:t>Lesson One – Audits</a:t>
            </a:r>
          </a:p>
        </p:txBody>
      </p:sp>
      <p:sp>
        <p:nvSpPr>
          <p:cNvPr id="84995"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2C2652AF-EE91-4D2E-A6EB-55FB67A51E1E}" type="slidenum">
              <a:rPr lang="en-US" sz="800" smtClean="0"/>
              <a:pPr/>
              <a:t>69</a:t>
            </a:fld>
            <a:endParaRPr lang="en-US" sz="800" smtClean="0"/>
          </a:p>
        </p:txBody>
      </p:sp>
      <p:sp>
        <p:nvSpPr>
          <p:cNvPr id="84996" name="Rectangle 2"/>
          <p:cNvSpPr txBox="1">
            <a:spLocks noChangeArrowheads="1"/>
          </p:cNvSpPr>
          <p:nvPr/>
        </p:nvSpPr>
        <p:spPr bwMode="auto">
          <a:xfrm>
            <a:off x="1016000" y="2692400"/>
            <a:ext cx="6946900" cy="695325"/>
          </a:xfrm>
          <a:prstGeom prst="rect">
            <a:avLst/>
          </a:prstGeom>
          <a:noFill/>
          <a:ln w="9525">
            <a:noFill/>
            <a:miter lim="800000"/>
            <a:headEnd/>
            <a:tailEnd/>
          </a:ln>
        </p:spPr>
        <p:txBody>
          <a:bodyPr anchor="ctr"/>
          <a:lstStyle/>
          <a:p>
            <a:pPr algn="ctr" eaLnBrk="0" hangingPunct="0"/>
            <a:r>
              <a:rPr lang="en-US" sz="4000" b="1"/>
              <a:t>Lesson One</a:t>
            </a:r>
          </a:p>
          <a:p>
            <a:pPr algn="ctr" eaLnBrk="0" hangingPunct="0"/>
            <a:endParaRPr lang="en-US" sz="4000" b="1"/>
          </a:p>
          <a:p>
            <a:pPr algn="ctr" eaLnBrk="0" hangingPunct="0"/>
            <a:r>
              <a:rPr lang="en-US" sz="2400" b="1"/>
              <a:t>Audits</a:t>
            </a:r>
          </a:p>
          <a:p>
            <a:pPr eaLnBrk="0" hangingPunct="0"/>
            <a:endParaRPr lang="en-US" b="1"/>
          </a:p>
        </p:txBody>
      </p:sp>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Course Topics</a:t>
            </a:r>
          </a:p>
        </p:txBody>
      </p:sp>
      <p:sp>
        <p:nvSpPr>
          <p:cNvPr id="16409"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4E9C572C-D13E-49A0-9730-A257C38E2FD1}" type="slidenum">
              <a:rPr lang="en-US" sz="800" smtClean="0"/>
              <a:pPr/>
              <a:t>7</a:t>
            </a:fld>
            <a:endParaRPr lang="en-US" sz="800" smtClean="0"/>
          </a:p>
        </p:txBody>
      </p:sp>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8" name="Rectangle 3"/>
          <p:cNvSpPr txBox="1">
            <a:spLocks noChangeArrowheads="1"/>
          </p:cNvSpPr>
          <p:nvPr/>
        </p:nvSpPr>
        <p:spPr bwMode="auto">
          <a:xfrm>
            <a:off x="0" y="1020763"/>
            <a:ext cx="6305550" cy="741362"/>
          </a:xfrm>
          <a:prstGeom prst="rect">
            <a:avLst/>
          </a:prstGeom>
          <a:noFill/>
          <a:ln w="9525">
            <a:noFill/>
            <a:miter lim="800000"/>
            <a:headEnd/>
            <a:tailEnd/>
          </a:ln>
        </p:spPr>
        <p:txBody>
          <a:bodyPr/>
          <a:lstStyle/>
          <a:p>
            <a:pPr marL="457200" indent="-457200" eaLnBrk="0" hangingPunct="0">
              <a:lnSpc>
                <a:spcPct val="150000"/>
              </a:lnSpc>
              <a:spcBef>
                <a:spcPct val="20000"/>
              </a:spcBef>
            </a:pPr>
            <a:r>
              <a:rPr lang="en-US" sz="1600" b="1" dirty="0"/>
              <a:t>Course Topics</a:t>
            </a:r>
          </a:p>
          <a:p>
            <a:pPr marL="457200" indent="-457200" eaLnBrk="0" hangingPunct="0">
              <a:lnSpc>
                <a:spcPct val="150000"/>
              </a:lnSpc>
              <a:spcBef>
                <a:spcPct val="20000"/>
              </a:spcBef>
            </a:pPr>
            <a:r>
              <a:rPr lang="en-US" sz="1200" b="1" dirty="0"/>
              <a:t>Note:  </a:t>
            </a:r>
            <a:r>
              <a:rPr lang="en-US" sz="1200" dirty="0"/>
              <a:t>Links will</a:t>
            </a:r>
            <a:r>
              <a:rPr lang="en-US" sz="1200" b="1" i="1" dirty="0"/>
              <a:t> only </a:t>
            </a:r>
            <a:r>
              <a:rPr lang="en-US" sz="1200" dirty="0"/>
              <a:t>work in PowerPoint’s </a:t>
            </a:r>
            <a:r>
              <a:rPr lang="en-US" sz="1200" b="1" dirty="0"/>
              <a:t>slide show </a:t>
            </a:r>
            <a:r>
              <a:rPr lang="en-US" sz="1200" dirty="0"/>
              <a:t>view.</a:t>
            </a:r>
          </a:p>
        </p:txBody>
      </p:sp>
      <p:graphicFrame>
        <p:nvGraphicFramePr>
          <p:cNvPr id="9" name="Table 8"/>
          <p:cNvGraphicFramePr>
            <a:graphicFrameLocks noGrp="1"/>
          </p:cNvGraphicFramePr>
          <p:nvPr/>
        </p:nvGraphicFramePr>
        <p:xfrm>
          <a:off x="212052" y="1860820"/>
          <a:ext cx="8402637" cy="3240818"/>
        </p:xfrm>
        <a:graphic>
          <a:graphicData uri="http://schemas.openxmlformats.org/drawingml/2006/table">
            <a:tbl>
              <a:tblPr/>
              <a:tblGrid>
                <a:gridCol w="1706562"/>
                <a:gridCol w="6696075"/>
              </a:tblGrid>
              <a:tr h="378797">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lang="en-US" sz="1200" b="1" dirty="0" smtClean="0"/>
                        <a:t>Module Four </a:t>
                      </a: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200" b="1" dirty="0" smtClean="0"/>
                        <a:t>Working with Audit Records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Four</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Add New Audits by Monitor</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hlinkClick r:id="rId4" action="ppaction://hlinksldjump"/>
                        </a:rPr>
                        <a:t>Add New Audit </a:t>
                      </a:r>
                      <a:endPar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5" action="ppaction://hlinksldjump"/>
                        </a:rPr>
                        <a:t>Plan</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hlinkClick r:id="rId6" action="ppaction://hlinksldjump"/>
                        </a:rPr>
                        <a:t>Resolve</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7" action="ppaction://hlinksldjump"/>
                        </a:rPr>
                        <a:t>Disposition or Defer Layout</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hlinkClick r:id="rId8" action="ppaction://hlinksldjump"/>
                        </a:rPr>
                        <a:t>Forward / Send Document</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rPr>
                        <a:t>Topic Six</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9" action="ppaction://hlinksldjump"/>
                        </a:rPr>
                        <a:t>Forwarded</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rPr>
                        <a:t>Topic Seven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hlinkClick r:id="rId10" action="ppaction://hlinksldjump"/>
                        </a:rPr>
                        <a:t>Correction by Monitors</a:t>
                      </a:r>
                      <a:endPar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rPr>
                        <a:t>Topic Eight</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hlinkClick r:id="rId11" action="ppaction://hlinksldjump"/>
                        </a:rPr>
                        <a:t>Take Over an Audit from the View Audit Follow-Up Screen</a:t>
                      </a:r>
                      <a:endPar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rPr>
                        <a:t>Topic Nine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hlinkClick r:id="rId12" action="ppaction://hlinksldjump"/>
                        </a:rPr>
                        <a:t>Update Remarks by CO and Monitors</a:t>
                      </a:r>
                      <a:endParaRPr kumimoji="0" lang="en-US" sz="900" b="0"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3" action="ppaction://hlinksldjump"/>
                        </a:rPr>
                        <a:t>Update Revised Target Date (CO and Monitors)</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Eleven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4" action="ppaction://hlinksldjump"/>
                        </a:rPr>
                        <a:t>Deleting Audits</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Twelve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5" action="ppaction://hlinksldjump"/>
                        </a:rPr>
                        <a:t>Transferring an Audit </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755775" y="292100"/>
            <a:ext cx="7388225" cy="695325"/>
          </a:xfrm>
        </p:spPr>
        <p:txBody>
          <a:bodyPr/>
          <a:lstStyle/>
          <a:p>
            <a:r>
              <a:rPr lang="en-US" smtClean="0"/>
              <a:t>Lesson One – Topics </a:t>
            </a:r>
          </a:p>
        </p:txBody>
      </p:sp>
      <p:sp>
        <p:nvSpPr>
          <p:cNvPr id="86019"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2161D38F-32CB-4076-94D9-D1E57E25AD4E}" type="slidenum">
              <a:rPr lang="en-US" sz="800" smtClean="0"/>
              <a:pPr/>
              <a:t>70</a:t>
            </a:fld>
            <a:endParaRPr lang="en-US" sz="800" smtClean="0"/>
          </a:p>
        </p:txBody>
      </p:sp>
      <p:sp>
        <p:nvSpPr>
          <p:cNvPr id="86020" name="TextBox 9"/>
          <p:cNvSpPr txBox="1">
            <a:spLocks noChangeArrowheads="1"/>
          </p:cNvSpPr>
          <p:nvPr/>
        </p:nvSpPr>
        <p:spPr bwMode="auto">
          <a:xfrm>
            <a:off x="128588" y="1420813"/>
            <a:ext cx="4222750" cy="336550"/>
          </a:xfrm>
          <a:prstGeom prst="rect">
            <a:avLst/>
          </a:prstGeom>
          <a:noFill/>
          <a:ln w="9525">
            <a:noFill/>
            <a:miter lim="800000"/>
            <a:headEnd/>
            <a:tailEnd/>
          </a:ln>
        </p:spPr>
        <p:txBody>
          <a:bodyPr>
            <a:spAutoFit/>
          </a:bodyPr>
          <a:lstStyle/>
          <a:p>
            <a:pPr eaLnBrk="0" hangingPunct="0">
              <a:tabLst>
                <a:tab pos="3086100" algn="l"/>
              </a:tabLst>
            </a:pPr>
            <a:r>
              <a:rPr lang="en-US" sz="1600" b="1">
                <a:ea typeface="MS PGothic"/>
                <a:cs typeface="MS PGothic"/>
              </a:rPr>
              <a:t>Lesson One Topics</a:t>
            </a:r>
          </a:p>
        </p:txBody>
      </p:sp>
      <p:graphicFrame>
        <p:nvGraphicFramePr>
          <p:cNvPr id="7181" name="Group 13"/>
          <p:cNvGraphicFramePr>
            <a:graphicFrameLocks noGrp="1"/>
          </p:cNvGraphicFramePr>
          <p:nvPr/>
        </p:nvGraphicFramePr>
        <p:xfrm>
          <a:off x="479425" y="2060575"/>
          <a:ext cx="6986588" cy="731838"/>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Workgroup Audits Screen</a:t>
                      </a:r>
                    </a:p>
                  </a:txBody>
                  <a:tcPr horzOverflow="overflow">
                    <a:lnL>
                      <a:noFill/>
                    </a:lnL>
                    <a:lnR>
                      <a:noFill/>
                    </a:lnR>
                    <a:lnT>
                      <a:noFill/>
                    </a:lnT>
                    <a:lnB>
                      <a:noFill/>
                    </a:lnB>
                    <a:lnTlToBr>
                      <a:noFill/>
                    </a:lnTlToBr>
                    <a:lnBlToTr>
                      <a:noFill/>
                    </a:lnBlToTr>
                    <a:noFill/>
                  </a:tcPr>
                </a:tc>
              </a:tr>
            </a:tbl>
          </a:graphicData>
        </a:graphic>
      </p:graphicFrame>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1755775" y="282575"/>
            <a:ext cx="6092825" cy="717550"/>
          </a:xfrm>
        </p:spPr>
        <p:txBody>
          <a:bodyPr/>
          <a:lstStyle/>
          <a:p>
            <a:r>
              <a:rPr lang="en-US" smtClean="0"/>
              <a:t>Topic One – Workgroup Audits Screen</a:t>
            </a:r>
          </a:p>
        </p:txBody>
      </p:sp>
      <p:sp>
        <p:nvSpPr>
          <p:cNvPr id="12291" name="Rectangle 3"/>
          <p:cNvSpPr>
            <a:spLocks noGrp="1" noChangeArrowheads="1"/>
          </p:cNvSpPr>
          <p:nvPr>
            <p:ph type="body" idx="4294967295"/>
          </p:nvPr>
        </p:nvSpPr>
        <p:spPr>
          <a:xfrm>
            <a:off x="279400" y="1220788"/>
            <a:ext cx="8216900" cy="1870755"/>
          </a:xfrm>
        </p:spPr>
        <p:txBody>
          <a:bodyPr/>
          <a:lstStyle/>
          <a:p>
            <a:pPr marL="0" indent="0">
              <a:lnSpc>
                <a:spcPct val="150000"/>
              </a:lnSpc>
              <a:buFontTx/>
              <a:buNone/>
              <a:defRPr/>
            </a:pPr>
            <a:r>
              <a:rPr lang="en-US" sz="1600" dirty="0" smtClean="0"/>
              <a:t>Workgroup Audits Screen</a:t>
            </a:r>
          </a:p>
          <a:p>
            <a:pPr marL="0" indent="0">
              <a:buFontTx/>
              <a:buNone/>
              <a:defRPr/>
            </a:pPr>
            <a:endParaRPr lang="en-US" sz="300" b="0" dirty="0" smtClean="0"/>
          </a:p>
          <a:p>
            <a:pPr marL="400050" lvl="1" indent="0">
              <a:buFont typeface="Wingdings" pitchFamily="2" charset="2"/>
              <a:buNone/>
              <a:defRPr/>
            </a:pPr>
            <a:r>
              <a:rPr lang="en-US" sz="1600" b="0" dirty="0" smtClean="0">
                <a:cs typeface="Arial" pitchFamily="34" charset="0"/>
              </a:rPr>
              <a:t>Accessible from the home page through the Audits link, this screen provides a list of all audits that are in your workgroup. </a:t>
            </a:r>
          </a:p>
          <a:p>
            <a:pPr marL="400050" lvl="1" indent="0">
              <a:buFont typeface="Wingdings" pitchFamily="2" charset="2"/>
              <a:buNone/>
              <a:defRPr/>
            </a:pPr>
            <a:endParaRPr lang="en-US" sz="1600" b="0" dirty="0" smtClean="0">
              <a:cs typeface="Arial" pitchFamily="34" charset="0"/>
            </a:endParaRPr>
          </a:p>
          <a:p>
            <a:pPr marL="400050" lvl="1" indent="0">
              <a:buFont typeface="Wingdings" pitchFamily="2" charset="2"/>
              <a:buNone/>
              <a:defRPr/>
            </a:pPr>
            <a:r>
              <a:rPr lang="en-US" sz="1600" b="0" dirty="0" smtClean="0">
                <a:cs typeface="Arial" pitchFamily="34" charset="0"/>
              </a:rPr>
              <a:t>For Non-DCMA agencies, the workgroup consists of users within the agency (By default, DCMA District and HQ Monitors do not see any audits in the Audits screen). </a:t>
            </a:r>
            <a:endParaRPr lang="en-US" sz="1600" b="0" dirty="0" smtClean="0"/>
          </a:p>
        </p:txBody>
      </p:sp>
      <p:sp>
        <p:nvSpPr>
          <p:cNvPr id="87044"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077E9339-AFE1-4526-A0E1-D6414589643D}" type="slidenum">
              <a:rPr lang="en-US" sz="800" smtClean="0"/>
              <a:pPr/>
              <a:t>71</a:t>
            </a:fld>
            <a:endParaRPr lang="en-US" sz="80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1755775" y="282575"/>
            <a:ext cx="7388225" cy="717550"/>
          </a:xfrm>
        </p:spPr>
        <p:txBody>
          <a:bodyPr/>
          <a:lstStyle/>
          <a:p>
            <a:r>
              <a:rPr lang="en-US" smtClean="0"/>
              <a:t>Topic One – Workgroup Audits Screen </a:t>
            </a:r>
          </a:p>
        </p:txBody>
      </p:sp>
      <p:sp>
        <p:nvSpPr>
          <p:cNvPr id="88067" name="TextBox 11"/>
          <p:cNvSpPr txBox="1">
            <a:spLocks noChangeArrowheads="1"/>
          </p:cNvSpPr>
          <p:nvPr/>
        </p:nvSpPr>
        <p:spPr bwMode="auto">
          <a:xfrm>
            <a:off x="4654550" y="5387975"/>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3.1.1.1: </a:t>
            </a:r>
            <a:r>
              <a:rPr lang="en-US" sz="800" dirty="0">
                <a:ea typeface="MS PGothic"/>
                <a:cs typeface="MS PGothic"/>
              </a:rPr>
              <a:t>Workgroup Audits Screen</a:t>
            </a: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29022" y="1166358"/>
            <a:ext cx="8216900" cy="430212"/>
          </a:xfrm>
          <a:prstGeom prst="rect">
            <a:avLst/>
          </a:prstGeom>
          <a:noFill/>
          <a:ln w="9525">
            <a:noFill/>
            <a:miter lim="800000"/>
            <a:headEnd/>
            <a:tailEnd/>
          </a:ln>
        </p:spPr>
        <p:txBody>
          <a:bodyPr/>
          <a:lstStyle/>
          <a:p>
            <a:pPr>
              <a:defRPr/>
            </a:pPr>
            <a:r>
              <a:rPr lang="en-US" sz="1600" b="1" kern="0" dirty="0"/>
              <a:t>Workgroup Audits </a:t>
            </a:r>
            <a:r>
              <a:rPr lang="en-US" sz="1600" b="1" kern="0" dirty="0" smtClean="0"/>
              <a:t>Screen (continued)</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88070" name="Text Box 18"/>
          <p:cNvSpPr txBox="1">
            <a:spLocks noChangeArrowheads="1"/>
          </p:cNvSpPr>
          <p:nvPr/>
        </p:nvSpPr>
        <p:spPr bwMode="auto">
          <a:xfrm>
            <a:off x="228599" y="1567542"/>
            <a:ext cx="4071257" cy="461665"/>
          </a:xfrm>
          <a:prstGeom prst="rect">
            <a:avLst/>
          </a:prstGeom>
          <a:noFill/>
          <a:ln w="9525">
            <a:noFill/>
            <a:miter lim="800000"/>
            <a:headEnd/>
            <a:tailEnd/>
          </a:ln>
        </p:spPr>
        <p:txBody>
          <a:bodyPr wrap="square">
            <a:spAutoFit/>
          </a:bodyPr>
          <a:lstStyle/>
          <a:p>
            <a:r>
              <a:rPr lang="en-US" sz="1200" dirty="0"/>
              <a:t>You can filter this list to locate specific audits by using the search link. </a:t>
            </a:r>
          </a:p>
        </p:txBody>
      </p:sp>
      <p:graphicFrame>
        <p:nvGraphicFramePr>
          <p:cNvPr id="10" name="Group 28"/>
          <p:cNvGraphicFramePr>
            <a:graphicFrameLocks noGrp="1"/>
          </p:cNvGraphicFramePr>
          <p:nvPr/>
        </p:nvGraphicFramePr>
        <p:xfrm>
          <a:off x="257175" y="2472001"/>
          <a:ext cx="3657599" cy="2328672"/>
        </p:xfrm>
        <a:graphic>
          <a:graphicData uri="http://schemas.openxmlformats.org/drawingml/2006/table">
            <a:tbl>
              <a:tblPr/>
              <a:tblGrid>
                <a:gridCol w="380918"/>
                <a:gridCol w="3276681"/>
              </a:tblGrid>
              <a:tr h="267174">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Workgroup Audits Screen (Graphic  3.1.1.1)</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Report Number. </a:t>
                      </a:r>
                    </a:p>
                    <a:p>
                      <a:pPr marL="457200" marR="0" lvl="1" indent="-223838"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rgbClr val="000000"/>
                          </a:solidFill>
                          <a:effectLst/>
                          <a:latin typeface="Arial" pitchFamily="34" charset="0"/>
                        </a:rPr>
                        <a:t>  The View Workgroup Audit Follow-Up </a:t>
                      </a:r>
                    </a:p>
                    <a:p>
                      <a:pPr marL="457200" marR="0" lvl="1"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000" b="0" i="0" u="none" strike="noStrike" cap="none" normalizeH="0" baseline="0" dirty="0" smtClean="0">
                          <a:ln>
                            <a:noFill/>
                          </a:ln>
                          <a:solidFill>
                            <a:srgbClr val="000000"/>
                          </a:solidFill>
                          <a:effectLst/>
                          <a:latin typeface="Arial" pitchFamily="34" charset="0"/>
                        </a:rPr>
                        <a:t>   screen opens with audit details</a:t>
                      </a:r>
                      <a:endParaRPr kumimoji="0" lang="en-US" sz="1100" b="1"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85">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None/>
                        <a:tabLst/>
                      </a:pPr>
                      <a:r>
                        <a:rPr kumimoji="0" lang="en-US" sz="1200" b="0" i="0" u="none" strike="noStrike" cap="none" normalizeH="0" baseline="0" dirty="0" smtClean="0">
                          <a:ln>
                            <a:noFill/>
                          </a:ln>
                          <a:solidFill>
                            <a:srgbClr val="000000"/>
                          </a:solidFill>
                          <a:effectLst/>
                          <a:latin typeface="Arial" pitchFamily="34" charset="0"/>
                        </a:rPr>
                        <a:t>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pPr>
                      <a:r>
                        <a:rPr kumimoji="0" lang="en-US" sz="1200" b="0" i="1" u="none" strike="noStrike" cap="none" normalizeH="0" baseline="0" dirty="0" smtClean="0">
                          <a:ln>
                            <a:noFill/>
                          </a:ln>
                          <a:solidFill>
                            <a:srgbClr val="000000"/>
                          </a:solidFill>
                          <a:effectLst/>
                          <a:latin typeface="Arial" pitchFamily="34" charset="0"/>
                        </a:rPr>
                        <a:t>Click</a:t>
                      </a:r>
                      <a:r>
                        <a:rPr kumimoji="0" lang="en-US" sz="1200" b="0" i="0" u="none" strike="noStrike" cap="none" normalizeH="0" baseline="0" dirty="0" smtClean="0">
                          <a:ln>
                            <a:noFill/>
                          </a:ln>
                          <a:solidFill>
                            <a:srgbClr val="000000"/>
                          </a:solidFill>
                          <a:effectLst/>
                          <a:latin typeface="Arial" pitchFamily="34" charset="0"/>
                        </a:rPr>
                        <a:t> the </a:t>
                      </a:r>
                      <a:r>
                        <a:rPr kumimoji="0" lang="en-US" sz="1200" b="1" i="0" u="none" strike="noStrike" cap="none" normalizeH="0" baseline="0" dirty="0" smtClean="0">
                          <a:ln>
                            <a:noFill/>
                          </a:ln>
                          <a:solidFill>
                            <a:srgbClr val="000000"/>
                          </a:solidFill>
                          <a:effectLst/>
                          <a:latin typeface="Arial" pitchFamily="34" charset="0"/>
                        </a:rPr>
                        <a:t>Pipeline Column.</a:t>
                      </a:r>
                      <a:endParaRPr kumimoji="0" lang="en-US" sz="1200" b="0" i="0" u="none" strike="noStrike" cap="none" normalizeH="0" baseline="0" dirty="0" smtClean="0">
                        <a:ln>
                          <a:noFill/>
                        </a:ln>
                        <a:solidFill>
                          <a:srgbClr val="000000"/>
                        </a:solidFill>
                        <a:effectLst/>
                        <a:latin typeface="Arial" pitchFamily="34" charset="0"/>
                      </a:endParaRPr>
                    </a:p>
                    <a:p>
                      <a:pPr marL="627063" marR="0" lvl="1" indent="-169863"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rgbClr val="000000"/>
                          </a:solidFill>
                          <a:effectLst/>
                          <a:latin typeface="+mn-lt"/>
                        </a:rPr>
                        <a:t>This shows the CFU Work Flow Diagram </a:t>
                      </a:r>
                      <a:r>
                        <a:rPr kumimoji="0" lang="en-US" sz="1000" b="0" i="0" u="none" strike="noStrike" cap="none" normalizeH="0" baseline="0" dirty="0" smtClean="0">
                          <a:ln>
                            <a:noFill/>
                          </a:ln>
                          <a:solidFill>
                            <a:srgbClr val="000000"/>
                          </a:solidFill>
                          <a:effectLst/>
                          <a:latin typeface="+mn-lt"/>
                          <a:cs typeface="Arial" pitchFamily="34" charset="0"/>
                        </a:rPr>
                        <a:t>       </a:t>
                      </a:r>
                      <a:r>
                        <a:rPr lang="en-US" sz="1000" b="0" dirty="0" smtClean="0">
                          <a:latin typeface="+mn-lt"/>
                          <a:cs typeface="Arial" pitchFamily="34" charset="0"/>
                        </a:rPr>
                        <a:t>(</a:t>
                      </a:r>
                      <a:r>
                        <a:rPr lang="en-US" sz="1000" b="0" kern="1200" dirty="0" smtClean="0">
                          <a:solidFill>
                            <a:schemeClr val="tx1"/>
                          </a:solidFill>
                          <a:latin typeface="+mn-lt"/>
                          <a:ea typeface="+mn-ea"/>
                          <a:cs typeface="+mn-cs"/>
                        </a:rPr>
                        <a:t>The </a:t>
                      </a:r>
                      <a:r>
                        <a:rPr lang="en-US" sz="1000" b="0" kern="1200" dirty="0" smtClean="0">
                          <a:solidFill>
                            <a:schemeClr val="tx1"/>
                          </a:solidFill>
                          <a:latin typeface="+mn-lt"/>
                          <a:ea typeface="+mn-ea"/>
                          <a:cs typeface="+mn-cs"/>
                          <a:hlinkClick r:id="rId4" action="ppaction://hlinksldjump"/>
                        </a:rPr>
                        <a:t>Work Flow Diagram</a:t>
                      </a:r>
                      <a:r>
                        <a:rPr lang="en-US" sz="1000" b="0" kern="1200" dirty="0" smtClean="0">
                          <a:solidFill>
                            <a:schemeClr val="tx1"/>
                          </a:solidFill>
                          <a:latin typeface="+mn-lt"/>
                          <a:ea typeface="+mn-ea"/>
                          <a:cs typeface="+mn-cs"/>
                        </a:rPr>
                        <a:t> is discussed in  Module Four Lesson One)</a:t>
                      </a:r>
                      <a:endParaRPr kumimoji="0" lang="en-US" sz="1000" b="0" i="0" u="none" strike="noStrike" cap="none" normalizeH="0" baseline="0" dirty="0" smtClean="0">
                        <a:ln>
                          <a:noFill/>
                        </a:ln>
                        <a:solidFill>
                          <a:schemeClr val="tx1"/>
                        </a:solidFill>
                        <a:effectLst/>
                        <a:latin typeface="+mn-lt"/>
                      </a:endParaRPr>
                    </a:p>
                    <a:p>
                      <a:pPr marL="627063" marR="0" lvl="1" indent="-169863" algn="l" defTabSz="914400" rtl="0" eaLnBrk="0" fontAlgn="base" latinLnBrk="0" hangingPunct="0">
                        <a:lnSpc>
                          <a:spcPct val="120000"/>
                        </a:lnSpc>
                        <a:spcBef>
                          <a:spcPct val="20000"/>
                        </a:spcBef>
                        <a:spcAft>
                          <a:spcPct val="0"/>
                        </a:spcAft>
                        <a:buClrTx/>
                        <a:buSzTx/>
                        <a:buFont typeface="Arial" pitchFamily="34" charset="0"/>
                        <a:buChar char="•"/>
                        <a:tabLst/>
                        <a:defRPr/>
                      </a:pPr>
                      <a:r>
                        <a:rPr lang="en-US" sz="1000" b="0" dirty="0" smtClean="0">
                          <a:latin typeface="+mn-lt"/>
                          <a:cs typeface="Arial" pitchFamily="34" charset="0"/>
                        </a:rPr>
                        <a:t>The CAFU Work Flow Diagram will display</a:t>
                      </a:r>
                      <a:r>
                        <a:rPr lang="en-US" sz="1000" b="0" baseline="0" dirty="0" smtClean="0">
                          <a:latin typeface="+mn-lt"/>
                          <a:cs typeface="Arial" pitchFamily="34" charset="0"/>
                        </a:rPr>
                        <a:t> </a:t>
                      </a:r>
                      <a:r>
                        <a:rPr lang="en-US" sz="1000" b="0" dirty="0" smtClean="0">
                          <a:latin typeface="+mn-lt"/>
                          <a:cs typeface="Arial" pitchFamily="34" charset="0"/>
                        </a:rPr>
                        <a:t>the description of the pipeline that the audit has completed</a:t>
                      </a:r>
                      <a:endParaRPr kumimoji="0" lang="en-US" sz="1000" b="0" i="0" u="none" strike="noStrike" cap="none" normalizeH="0" baseline="0" dirty="0" smtClean="0">
                        <a:ln>
                          <a:noFill/>
                        </a:ln>
                        <a:solidFill>
                          <a:srgbClr val="000000"/>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6" name="Group 15"/>
          <p:cNvGrpSpPr/>
          <p:nvPr/>
        </p:nvGrpSpPr>
        <p:grpSpPr>
          <a:xfrm>
            <a:off x="4423071" y="1206057"/>
            <a:ext cx="4495800" cy="4086225"/>
            <a:chOff x="4423071" y="1206057"/>
            <a:chExt cx="4495800" cy="4086225"/>
          </a:xfrm>
        </p:grpSpPr>
        <p:pic>
          <p:nvPicPr>
            <p:cNvPr id="88086" name="Picture 11" descr="PPT1F31.png"/>
            <p:cNvPicPr>
              <a:picLocks noChangeAspect="1"/>
            </p:cNvPicPr>
            <p:nvPr/>
          </p:nvPicPr>
          <p:blipFill>
            <a:blip r:embed="rId5" cstate="print"/>
            <a:srcRect/>
            <a:stretch>
              <a:fillRect/>
            </a:stretch>
          </p:blipFill>
          <p:spPr bwMode="auto">
            <a:xfrm>
              <a:off x="4423071" y="1206057"/>
              <a:ext cx="4495800" cy="4086225"/>
            </a:xfrm>
            <a:prstGeom prst="rect">
              <a:avLst/>
            </a:prstGeom>
            <a:noFill/>
            <a:ln w="9525">
              <a:noFill/>
              <a:miter lim="800000"/>
              <a:headEnd/>
              <a:tailEnd/>
            </a:ln>
          </p:spPr>
        </p:pic>
        <p:sp>
          <p:nvSpPr>
            <p:cNvPr id="88087" name="Rectangle 13"/>
            <p:cNvSpPr>
              <a:spLocks noChangeArrowheads="1"/>
            </p:cNvSpPr>
            <p:nvPr/>
          </p:nvSpPr>
          <p:spPr bwMode="auto">
            <a:xfrm>
              <a:off x="8434057" y="2329853"/>
              <a:ext cx="380332" cy="147531"/>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cxnSp>
        <p:nvCxnSpPr>
          <p:cNvPr id="88088" name="Straight Arrow Connector 15"/>
          <p:cNvCxnSpPr>
            <a:cxnSpLocks noChangeShapeType="1"/>
          </p:cNvCxnSpPr>
          <p:nvPr/>
        </p:nvCxnSpPr>
        <p:spPr bwMode="auto">
          <a:xfrm>
            <a:off x="3341904" y="3349517"/>
            <a:ext cx="934810" cy="5444"/>
          </a:xfrm>
          <a:prstGeom prst="straightConnector1">
            <a:avLst/>
          </a:prstGeom>
          <a:noFill/>
          <a:ln w="25400" algn="ctr">
            <a:solidFill>
              <a:srgbClr val="FF0000"/>
            </a:solidFill>
            <a:round/>
            <a:headEnd/>
            <a:tailEnd type="arrow" w="med" len="med"/>
          </a:ln>
        </p:spPr>
      </p:cxnSp>
      <p:sp>
        <p:nvSpPr>
          <p:cNvPr id="88089"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5E063274-B678-49CA-8A97-3E15A533966B}" type="slidenum">
              <a:rPr lang="en-US" sz="800" smtClean="0"/>
              <a:pPr/>
              <a:t>72</a:t>
            </a:fld>
            <a:endParaRPr lang="en-US" sz="800" smtClean="0"/>
          </a:p>
        </p:txBody>
      </p:sp>
      <p:sp>
        <p:nvSpPr>
          <p:cNvPr id="14" name="TextBox 13"/>
          <p:cNvSpPr txBox="1"/>
          <p:nvPr/>
        </p:nvSpPr>
        <p:spPr bwMode="auto">
          <a:xfrm>
            <a:off x="1883229" y="5802078"/>
            <a:ext cx="6934200" cy="646331"/>
          </a:xfrm>
          <a:prstGeom prst="rect">
            <a:avLst/>
          </a:prstGeom>
          <a:noFill/>
          <a:ln w="9525">
            <a:noFill/>
            <a:miter lim="800000"/>
            <a:headEnd/>
            <a:tailEnd/>
          </a:ln>
        </p:spPr>
        <p:txBody>
          <a:bodyPr wrap="square" rtlCol="0">
            <a:spAutoFit/>
          </a:bodyPr>
          <a:lstStyle/>
          <a:p>
            <a:r>
              <a:rPr lang="en-US" sz="1200" b="1" dirty="0" smtClean="0"/>
              <a:t>Note:  </a:t>
            </a:r>
            <a:r>
              <a:rPr lang="en-US" sz="1200" dirty="0" smtClean="0"/>
              <a:t>Audits in your workgroup cannot be edited. To edit an Audit it must be assigned to you and </a:t>
            </a:r>
          </a:p>
          <a:p>
            <a:r>
              <a:rPr lang="en-US" sz="1200" dirty="0" smtClean="0"/>
              <a:t>            appear under your My Work screen. </a:t>
            </a:r>
          </a:p>
          <a:p>
            <a:pPr algn="l"/>
            <a:endParaRPr lang="en-US" sz="1200" dirty="0">
              <a:solidFill>
                <a:srgbClr val="FF0000"/>
              </a:solidFill>
              <a:ea typeface="MS PGothic" pitchFamily="34" charset="-128"/>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1755775" y="282575"/>
            <a:ext cx="7388225" cy="717550"/>
          </a:xfrm>
        </p:spPr>
        <p:txBody>
          <a:bodyPr/>
          <a:lstStyle/>
          <a:p>
            <a:r>
              <a:rPr lang="en-US" smtClean="0"/>
              <a:t>Topic One – Workgroup Audits Screen </a:t>
            </a:r>
          </a:p>
        </p:txBody>
      </p:sp>
      <p:sp>
        <p:nvSpPr>
          <p:cNvPr id="89091" name="TextBox 11"/>
          <p:cNvSpPr txBox="1">
            <a:spLocks noChangeArrowheads="1"/>
          </p:cNvSpPr>
          <p:nvPr/>
        </p:nvSpPr>
        <p:spPr bwMode="auto">
          <a:xfrm>
            <a:off x="4740275" y="6292850"/>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3.1.1.2</a:t>
            </a:r>
            <a:r>
              <a:rPr lang="en-US" sz="800" dirty="0">
                <a:ea typeface="MS PGothic"/>
                <a:cs typeface="MS PGothic"/>
              </a:rPr>
              <a:t>: Workgroup Audits  Follow-Up Screen</a:t>
            </a: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114300" y="1220788"/>
            <a:ext cx="7620000" cy="430212"/>
          </a:xfrm>
          <a:prstGeom prst="rect">
            <a:avLst/>
          </a:prstGeom>
          <a:noFill/>
          <a:ln w="9525">
            <a:noFill/>
            <a:miter lim="800000"/>
            <a:headEnd/>
            <a:tailEnd/>
          </a:ln>
        </p:spPr>
        <p:txBody>
          <a:bodyPr/>
          <a:lstStyle/>
          <a:p>
            <a:pPr>
              <a:defRPr/>
            </a:pPr>
            <a:r>
              <a:rPr lang="en-US" sz="1600" b="1" kern="0" dirty="0"/>
              <a:t>Workgroup Audits </a:t>
            </a:r>
            <a:r>
              <a:rPr lang="en-US" sz="1600" b="1" kern="0" dirty="0" smtClean="0"/>
              <a:t>Screen (continued)</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89094" name="Text Box 18"/>
          <p:cNvSpPr txBox="1">
            <a:spLocks noChangeArrowheads="1"/>
          </p:cNvSpPr>
          <p:nvPr/>
        </p:nvSpPr>
        <p:spPr bwMode="auto">
          <a:xfrm>
            <a:off x="200025" y="3733800"/>
            <a:ext cx="3514725" cy="1016000"/>
          </a:xfrm>
          <a:prstGeom prst="rect">
            <a:avLst/>
          </a:prstGeom>
          <a:noFill/>
          <a:ln w="9525">
            <a:noFill/>
            <a:miter lim="800000"/>
            <a:headEnd/>
            <a:tailEnd/>
          </a:ln>
        </p:spPr>
        <p:txBody>
          <a:bodyPr>
            <a:spAutoFit/>
          </a:bodyPr>
          <a:lstStyle/>
          <a:p>
            <a:r>
              <a:rPr lang="en-US" sz="1200" b="1" dirty="0"/>
              <a:t>NOTE:</a:t>
            </a:r>
            <a:r>
              <a:rPr lang="en-US" sz="1200" dirty="0"/>
              <a:t>  The audits listed in the workgroup audits screen not only includes audits that are assigned to individuals in the user's workgroup, but also includes audits that are assigned to the current user. </a:t>
            </a:r>
          </a:p>
        </p:txBody>
      </p:sp>
      <p:sp>
        <p:nvSpPr>
          <p:cNvPr id="89095"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2163D802-3519-477A-A834-21825980B6BF}" type="slidenum">
              <a:rPr lang="en-US" sz="800" smtClean="0"/>
              <a:pPr/>
              <a:t>73</a:t>
            </a:fld>
            <a:endParaRPr lang="en-US" sz="800" smtClean="0"/>
          </a:p>
        </p:txBody>
      </p:sp>
      <p:sp>
        <p:nvSpPr>
          <p:cNvPr id="89097" name="Rectangle 20"/>
          <p:cNvSpPr>
            <a:spLocks noChangeArrowheads="1"/>
          </p:cNvSpPr>
          <p:nvPr/>
        </p:nvSpPr>
        <p:spPr bwMode="auto">
          <a:xfrm>
            <a:off x="257175" y="1703388"/>
            <a:ext cx="3770539" cy="535531"/>
          </a:xfrm>
          <a:prstGeom prst="rect">
            <a:avLst/>
          </a:prstGeom>
          <a:noFill/>
          <a:ln w="9525">
            <a:noFill/>
            <a:miter lim="800000"/>
            <a:headEnd/>
            <a:tailEnd/>
          </a:ln>
        </p:spPr>
        <p:txBody>
          <a:bodyPr wrap="square">
            <a:spAutoFit/>
          </a:bodyPr>
          <a:lstStyle/>
          <a:p>
            <a:pPr eaLnBrk="0" hangingPunct="0">
              <a:lnSpc>
                <a:spcPct val="120000"/>
              </a:lnSpc>
              <a:spcBef>
                <a:spcPct val="20000"/>
              </a:spcBef>
            </a:pPr>
            <a:r>
              <a:rPr lang="en-US" sz="1200" dirty="0">
                <a:solidFill>
                  <a:srgbClr val="000000"/>
                </a:solidFill>
              </a:rPr>
              <a:t>The View Workgroup Audit Follow-Up screen opens with audit details after user click the report </a:t>
            </a:r>
            <a:r>
              <a:rPr lang="en-US" sz="1200" dirty="0" smtClean="0">
                <a:solidFill>
                  <a:srgbClr val="000000"/>
                </a:solidFill>
              </a:rPr>
              <a:t>number.</a:t>
            </a:r>
            <a:endParaRPr lang="en-US" sz="1200" dirty="0">
              <a:solidFill>
                <a:srgbClr val="000000"/>
              </a:solidFill>
            </a:endParaRPr>
          </a:p>
        </p:txBody>
      </p:sp>
      <p:grpSp>
        <p:nvGrpSpPr>
          <p:cNvPr id="11" name="Group 10"/>
          <p:cNvGrpSpPr/>
          <p:nvPr/>
        </p:nvGrpSpPr>
        <p:grpSpPr>
          <a:xfrm>
            <a:off x="4006850" y="1670734"/>
            <a:ext cx="4953000" cy="4543425"/>
            <a:chOff x="4006850" y="1663700"/>
            <a:chExt cx="4953000" cy="4543425"/>
          </a:xfrm>
        </p:grpSpPr>
        <p:pic>
          <p:nvPicPr>
            <p:cNvPr id="89096" name="Picture 19" descr="PPTA2.gif"/>
            <p:cNvPicPr>
              <a:picLocks noChangeAspect="1"/>
            </p:cNvPicPr>
            <p:nvPr/>
          </p:nvPicPr>
          <p:blipFill>
            <a:blip r:embed="rId4" cstate="print"/>
            <a:srcRect/>
            <a:stretch>
              <a:fillRect/>
            </a:stretch>
          </p:blipFill>
          <p:spPr bwMode="auto">
            <a:xfrm>
              <a:off x="4006850" y="1663700"/>
              <a:ext cx="4953000" cy="4543425"/>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4191714" y="4408874"/>
              <a:ext cx="675689" cy="11388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1755775" y="320675"/>
            <a:ext cx="7388225" cy="695325"/>
          </a:xfrm>
        </p:spPr>
        <p:txBody>
          <a:bodyPr/>
          <a:lstStyle/>
          <a:p>
            <a:r>
              <a:rPr lang="en-US" smtClean="0"/>
              <a:t>Module Three – Lesson One - Review</a:t>
            </a:r>
          </a:p>
        </p:txBody>
      </p:sp>
      <p:sp>
        <p:nvSpPr>
          <p:cNvPr id="91139" name="TextBox 9"/>
          <p:cNvSpPr txBox="1">
            <a:spLocks noChangeArrowheads="1"/>
          </p:cNvSpPr>
          <p:nvPr/>
        </p:nvSpPr>
        <p:spPr bwMode="auto">
          <a:xfrm>
            <a:off x="128588" y="1420813"/>
            <a:ext cx="4813300" cy="581025"/>
          </a:xfrm>
          <a:prstGeom prst="rect">
            <a:avLst/>
          </a:prstGeom>
          <a:noFill/>
          <a:ln w="9525">
            <a:noFill/>
            <a:miter lim="800000"/>
            <a:headEnd/>
            <a:tailEnd/>
          </a:ln>
        </p:spPr>
        <p:txBody>
          <a:bodyPr>
            <a:spAutoFit/>
          </a:bodyPr>
          <a:lstStyle/>
          <a:p>
            <a:pPr eaLnBrk="0" hangingPunct="0"/>
            <a:r>
              <a:rPr lang="en-US" sz="1600" b="1"/>
              <a:t>Lesson One Covered the Following Topics:</a:t>
            </a:r>
          </a:p>
          <a:p>
            <a:pPr eaLnBrk="0" hangingPunct="0"/>
            <a:endParaRPr lang="en-US" sz="1600" b="1">
              <a:ea typeface="MS PGothic"/>
              <a:cs typeface="MS PGothic"/>
            </a:endParaRPr>
          </a:p>
        </p:txBody>
      </p:sp>
      <p:sp>
        <p:nvSpPr>
          <p:cNvPr id="91140"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7BC70FE1-E30C-4252-8591-7EA27EED1658}" type="slidenum">
              <a:rPr lang="en-US" sz="800" smtClean="0"/>
              <a:pPr/>
              <a:t>74</a:t>
            </a:fld>
            <a:endParaRPr lang="en-US" sz="800" smtClean="0"/>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7" name="Group 13"/>
          <p:cNvGraphicFramePr>
            <a:graphicFrameLocks noGrp="1"/>
          </p:cNvGraphicFramePr>
          <p:nvPr/>
        </p:nvGraphicFramePr>
        <p:xfrm>
          <a:off x="479425" y="2060575"/>
          <a:ext cx="6986588" cy="731838"/>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Workgroup Audits Screen</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755775" y="292100"/>
            <a:ext cx="7388225" cy="695325"/>
          </a:xfrm>
        </p:spPr>
        <p:txBody>
          <a:bodyPr/>
          <a:lstStyle/>
          <a:p>
            <a:r>
              <a:rPr lang="en-US" smtClean="0"/>
              <a:t>Lesson Two – Viewing Audit Details and Actions</a:t>
            </a:r>
          </a:p>
        </p:txBody>
      </p:sp>
      <p:sp>
        <p:nvSpPr>
          <p:cNvPr id="92163"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794FF801-01A5-41A4-999A-F508752C4812}" type="slidenum">
              <a:rPr lang="en-US" sz="800" smtClean="0"/>
              <a:pPr/>
              <a:t>75</a:t>
            </a:fld>
            <a:endParaRPr lang="en-US" sz="800" smtClean="0"/>
          </a:p>
        </p:txBody>
      </p:sp>
      <p:sp>
        <p:nvSpPr>
          <p:cNvPr id="92164" name="Rectangle 2"/>
          <p:cNvSpPr txBox="1">
            <a:spLocks noChangeArrowheads="1"/>
          </p:cNvSpPr>
          <p:nvPr/>
        </p:nvSpPr>
        <p:spPr bwMode="auto">
          <a:xfrm>
            <a:off x="1016000" y="2692400"/>
            <a:ext cx="6946900" cy="695325"/>
          </a:xfrm>
          <a:prstGeom prst="rect">
            <a:avLst/>
          </a:prstGeom>
          <a:noFill/>
          <a:ln w="9525">
            <a:noFill/>
            <a:miter lim="800000"/>
            <a:headEnd/>
            <a:tailEnd/>
          </a:ln>
        </p:spPr>
        <p:txBody>
          <a:bodyPr anchor="ctr"/>
          <a:lstStyle/>
          <a:p>
            <a:pPr algn="ctr" eaLnBrk="0" hangingPunct="0"/>
            <a:r>
              <a:rPr lang="en-US" sz="4000" b="1"/>
              <a:t>Lesson Two</a:t>
            </a:r>
          </a:p>
          <a:p>
            <a:pPr algn="ctr" eaLnBrk="0" hangingPunct="0"/>
            <a:endParaRPr lang="en-US" sz="4000" b="1"/>
          </a:p>
          <a:p>
            <a:pPr algn="ctr" eaLnBrk="0" hangingPunct="0"/>
            <a:r>
              <a:rPr lang="en-US" sz="2400" b="1"/>
              <a:t>Viewing Audit Details and Actions</a:t>
            </a:r>
          </a:p>
          <a:p>
            <a:pPr eaLnBrk="0" hangingPunct="0"/>
            <a:endParaRPr lang="en-US" b="1"/>
          </a:p>
        </p:txBody>
      </p:sp>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755775" y="292100"/>
            <a:ext cx="7388225" cy="695325"/>
          </a:xfrm>
        </p:spPr>
        <p:txBody>
          <a:bodyPr/>
          <a:lstStyle/>
          <a:p>
            <a:r>
              <a:rPr lang="en-US" smtClean="0"/>
              <a:t>Lesson Two – Topics</a:t>
            </a:r>
          </a:p>
        </p:txBody>
      </p:sp>
      <p:sp>
        <p:nvSpPr>
          <p:cNvPr id="93187"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60D984C7-68BB-4852-A7C8-D99EF78A9D8D}" type="slidenum">
              <a:rPr lang="en-US" sz="800" smtClean="0"/>
              <a:pPr/>
              <a:t>76</a:t>
            </a:fld>
            <a:endParaRPr lang="en-US" sz="800" smtClean="0"/>
          </a:p>
        </p:txBody>
      </p:sp>
      <p:sp>
        <p:nvSpPr>
          <p:cNvPr id="93188" name="TextBox 9"/>
          <p:cNvSpPr txBox="1">
            <a:spLocks noChangeArrowheads="1"/>
          </p:cNvSpPr>
          <p:nvPr/>
        </p:nvSpPr>
        <p:spPr bwMode="auto">
          <a:xfrm>
            <a:off x="128588" y="1420813"/>
            <a:ext cx="4222750" cy="336550"/>
          </a:xfrm>
          <a:prstGeom prst="rect">
            <a:avLst/>
          </a:prstGeom>
          <a:noFill/>
          <a:ln w="9525">
            <a:noFill/>
            <a:miter lim="800000"/>
            <a:headEnd/>
            <a:tailEnd/>
          </a:ln>
        </p:spPr>
        <p:txBody>
          <a:bodyPr>
            <a:spAutoFit/>
          </a:bodyPr>
          <a:lstStyle/>
          <a:p>
            <a:pPr eaLnBrk="0" hangingPunct="0">
              <a:tabLst>
                <a:tab pos="3086100" algn="l"/>
              </a:tabLst>
            </a:pPr>
            <a:r>
              <a:rPr lang="en-US" sz="1600" b="1">
                <a:ea typeface="MS PGothic"/>
                <a:cs typeface="MS PGothic"/>
              </a:rPr>
              <a:t>Lesson Two Topics</a:t>
            </a:r>
          </a:p>
        </p:txBody>
      </p:sp>
      <p:graphicFrame>
        <p:nvGraphicFramePr>
          <p:cNvPr id="7181" name="Group 13"/>
          <p:cNvGraphicFramePr>
            <a:graphicFrameLocks noGrp="1"/>
          </p:cNvGraphicFramePr>
          <p:nvPr/>
        </p:nvGraphicFramePr>
        <p:xfrm>
          <a:off x="479425" y="2060575"/>
          <a:ext cx="6986588" cy="2195514"/>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Viewing Audit Details and Actions Overview</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Two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From Audits</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Three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r>
                        <a:rPr lang="en-US" sz="1600" b="0" dirty="0" smtClean="0"/>
                        <a:t>From My Work</a:t>
                      </a:r>
                      <a:endParaRPr lang="en-US" sz="1600" b="0" dirty="0"/>
                    </a:p>
                  </a:txBody>
                  <a:tcPr horzOverflow="overflow">
                    <a:lnL>
                      <a:noFill/>
                    </a:lnL>
                    <a:lnR>
                      <a:noFill/>
                    </a:lnR>
                    <a:lnT>
                      <a:noFill/>
                    </a:lnT>
                    <a:lnB>
                      <a:noFill/>
                    </a:lnB>
                    <a:lnTlToBr>
                      <a:noFill/>
                    </a:lnTlToBr>
                    <a:lnBlToTr>
                      <a:noFill/>
                    </a:lnBlToTr>
                    <a:noFill/>
                  </a:tcPr>
                </a:tc>
              </a:tr>
            </a:tbl>
          </a:graphicData>
        </a:graphic>
      </p:graphicFrame>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1755775" y="282575"/>
            <a:ext cx="6940550" cy="717550"/>
          </a:xfrm>
        </p:spPr>
        <p:txBody>
          <a:bodyPr/>
          <a:lstStyle/>
          <a:p>
            <a:r>
              <a:rPr lang="en-US" smtClean="0"/>
              <a:t>Topic One – </a:t>
            </a:r>
            <a:r>
              <a:rPr lang="en-US" sz="1800" smtClean="0"/>
              <a:t>Viewing Audit Details and Actions Overview</a:t>
            </a:r>
          </a:p>
        </p:txBody>
      </p:sp>
      <p:sp>
        <p:nvSpPr>
          <p:cNvPr id="12291" name="Rectangle 3"/>
          <p:cNvSpPr>
            <a:spLocks noGrp="1" noChangeArrowheads="1"/>
          </p:cNvSpPr>
          <p:nvPr>
            <p:ph type="body" idx="4294967295"/>
          </p:nvPr>
        </p:nvSpPr>
        <p:spPr>
          <a:xfrm>
            <a:off x="279400" y="1220788"/>
            <a:ext cx="7612743" cy="3590698"/>
          </a:xfrm>
        </p:spPr>
        <p:txBody>
          <a:bodyPr/>
          <a:lstStyle/>
          <a:p>
            <a:pPr marL="0" indent="0">
              <a:lnSpc>
                <a:spcPct val="150000"/>
              </a:lnSpc>
              <a:buFontTx/>
              <a:buNone/>
              <a:defRPr/>
            </a:pPr>
            <a:r>
              <a:rPr lang="en-US" sz="1600" dirty="0" smtClean="0"/>
              <a:t>Viewing Audit Details and Actions Overview</a:t>
            </a:r>
          </a:p>
          <a:p>
            <a:pPr marL="0" indent="0">
              <a:lnSpc>
                <a:spcPct val="150000"/>
              </a:lnSpc>
              <a:buFontTx/>
              <a:buNone/>
              <a:defRPr/>
            </a:pPr>
            <a:endParaRPr lang="en-US" sz="1600" b="0" dirty="0" smtClean="0"/>
          </a:p>
          <a:p>
            <a:pPr marL="0" indent="0">
              <a:lnSpc>
                <a:spcPct val="150000"/>
              </a:lnSpc>
              <a:buFontTx/>
              <a:buNone/>
              <a:defRPr/>
            </a:pPr>
            <a:endParaRPr lang="en-US" sz="300" b="0" dirty="0" smtClean="0"/>
          </a:p>
          <a:p>
            <a:pPr marL="800100" lvl="2" indent="-395288">
              <a:lnSpc>
                <a:spcPct val="100000"/>
              </a:lnSpc>
              <a:buFont typeface="Arial" pitchFamily="34" charset="0"/>
              <a:buChar char="•"/>
              <a:defRPr/>
            </a:pPr>
            <a:r>
              <a:rPr lang="en-US" sz="1600" b="0" dirty="0" smtClean="0">
                <a:cs typeface="Arial" pitchFamily="34" charset="0"/>
              </a:rPr>
              <a:t>The View Audit Follow-Up screen provides details about the audit. It also provides   links to common actions that can be taken on an audit outside of the pipeline</a:t>
            </a:r>
          </a:p>
          <a:p>
            <a:pPr marL="800100" lvl="2" indent="-395288">
              <a:lnSpc>
                <a:spcPct val="100000"/>
              </a:lnSpc>
              <a:buNone/>
              <a:defRPr/>
            </a:pPr>
            <a:endParaRPr lang="en-US" sz="1600" b="0" dirty="0" smtClean="0">
              <a:cs typeface="Arial" pitchFamily="34" charset="0"/>
            </a:endParaRPr>
          </a:p>
          <a:p>
            <a:pPr marL="800100" lvl="2" indent="-395288">
              <a:lnSpc>
                <a:spcPct val="100000"/>
              </a:lnSpc>
              <a:buFont typeface="Arial" pitchFamily="34" charset="0"/>
              <a:buChar char="•"/>
              <a:defRPr/>
            </a:pPr>
            <a:r>
              <a:rPr lang="en-US" sz="1600" b="0" dirty="0" smtClean="0">
                <a:cs typeface="Arial" pitchFamily="34" charset="0"/>
              </a:rPr>
              <a:t>The View Audit Follow-Up screen displays all of the information about an audit report for read only purposes; none of the fields are editable</a:t>
            </a:r>
          </a:p>
          <a:p>
            <a:pPr marL="800100" lvl="2" indent="-395288">
              <a:lnSpc>
                <a:spcPct val="100000"/>
              </a:lnSpc>
              <a:buNone/>
              <a:defRPr/>
            </a:pPr>
            <a:endParaRPr lang="en-US" sz="1600" b="0" dirty="0" smtClean="0">
              <a:cs typeface="Arial" pitchFamily="34" charset="0"/>
            </a:endParaRPr>
          </a:p>
          <a:p>
            <a:pPr marL="800100" lvl="2" indent="-395288">
              <a:lnSpc>
                <a:spcPct val="100000"/>
              </a:lnSpc>
              <a:buFont typeface="Arial" pitchFamily="34" charset="0"/>
              <a:buChar char="•"/>
              <a:defRPr/>
            </a:pPr>
            <a:r>
              <a:rPr lang="en-US" sz="1600" b="0" dirty="0" smtClean="0">
                <a:cs typeface="Arial" pitchFamily="34" charset="0"/>
              </a:rPr>
              <a:t>T</a:t>
            </a:r>
            <a:r>
              <a:rPr lang="en-US" sz="1600" b="0" dirty="0" smtClean="0"/>
              <a:t>here are two versions of the View Audit Follow-Up screen; one available from the Audits screen and the other from My Work screen</a:t>
            </a:r>
          </a:p>
        </p:txBody>
      </p:sp>
      <p:sp>
        <p:nvSpPr>
          <p:cNvPr id="94212"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18B3B479-EB52-411D-89BA-E2C9458341ED}" type="slidenum">
              <a:rPr lang="en-US" sz="800" smtClean="0"/>
              <a:pPr/>
              <a:t>77</a:t>
            </a:fld>
            <a:endParaRPr lang="en-US" sz="80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1755775" y="282575"/>
            <a:ext cx="7388225" cy="717550"/>
          </a:xfrm>
        </p:spPr>
        <p:txBody>
          <a:bodyPr/>
          <a:lstStyle/>
          <a:p>
            <a:r>
              <a:rPr lang="en-US" smtClean="0"/>
              <a:t>Topic Two – From Audits</a:t>
            </a:r>
          </a:p>
        </p:txBody>
      </p:sp>
      <p:sp>
        <p:nvSpPr>
          <p:cNvPr id="95235" name="TextBox 11"/>
          <p:cNvSpPr txBox="1">
            <a:spLocks noChangeArrowheads="1"/>
          </p:cNvSpPr>
          <p:nvPr/>
        </p:nvSpPr>
        <p:spPr bwMode="auto">
          <a:xfrm>
            <a:off x="4635500" y="3616325"/>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3.2.2.1: </a:t>
            </a:r>
            <a:r>
              <a:rPr lang="en-US" sz="800" dirty="0">
                <a:ea typeface="MS PGothic"/>
                <a:cs typeface="MS PGothic"/>
              </a:rPr>
              <a:t>Search Results Audits in My Workgroup</a:t>
            </a:r>
          </a:p>
        </p:txBody>
      </p:sp>
      <p:sp>
        <p:nvSpPr>
          <p:cNvPr id="95236"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95909C67-3398-43E0-9146-F5E346177D6F}" type="slidenum">
              <a:rPr lang="en-US" sz="800">
                <a:solidFill>
                  <a:schemeClr val="bg1"/>
                </a:solidFill>
              </a:rPr>
              <a:pPr algn="r"/>
              <a:t>78</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279400" y="1220788"/>
            <a:ext cx="8216900" cy="430212"/>
          </a:xfrm>
          <a:prstGeom prst="rect">
            <a:avLst/>
          </a:prstGeom>
          <a:noFill/>
          <a:ln w="9525">
            <a:noFill/>
            <a:miter lim="800000"/>
            <a:headEnd/>
            <a:tailEnd/>
          </a:ln>
        </p:spPr>
        <p:txBody>
          <a:bodyPr/>
          <a:lstStyle/>
          <a:p>
            <a:pPr>
              <a:defRPr/>
            </a:pPr>
            <a:r>
              <a:rPr lang="en-US" sz="1600" b="1" kern="0" dirty="0"/>
              <a:t>From Audits Screen</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95239" name="Text Box 18"/>
          <p:cNvSpPr txBox="1">
            <a:spLocks noChangeArrowheads="1"/>
          </p:cNvSpPr>
          <p:nvPr/>
        </p:nvSpPr>
        <p:spPr bwMode="auto">
          <a:xfrm>
            <a:off x="228600" y="1743075"/>
            <a:ext cx="3439886" cy="1938992"/>
          </a:xfrm>
          <a:prstGeom prst="rect">
            <a:avLst/>
          </a:prstGeom>
          <a:noFill/>
          <a:ln w="9525">
            <a:noFill/>
            <a:miter lim="800000"/>
            <a:headEnd/>
            <a:tailEnd/>
          </a:ln>
        </p:spPr>
        <p:txBody>
          <a:bodyPr wrap="square">
            <a:spAutoFit/>
          </a:bodyPr>
          <a:lstStyle/>
          <a:p>
            <a:r>
              <a:rPr lang="en-US" sz="1200" dirty="0"/>
              <a:t>The Audits screen lists audits from the entire workgroup and may include audits that are not assigned to you. </a:t>
            </a:r>
          </a:p>
          <a:p>
            <a:endParaRPr lang="en-US" sz="1200" dirty="0"/>
          </a:p>
          <a:p>
            <a:r>
              <a:rPr lang="en-US" sz="1200" b="1" dirty="0"/>
              <a:t>Note</a:t>
            </a:r>
            <a:r>
              <a:rPr lang="en-US" sz="1200" dirty="0"/>
              <a:t>:  This aspect of View Audit Follow-Up will not give you links for update milestones, update remarks or edit. </a:t>
            </a:r>
          </a:p>
          <a:p>
            <a:endParaRPr lang="en-US" sz="1200" dirty="0">
              <a:solidFill>
                <a:srgbClr val="000000"/>
              </a:solidFill>
            </a:endParaRPr>
          </a:p>
          <a:p>
            <a:endParaRPr lang="en-US" sz="1200" dirty="0">
              <a:solidFill>
                <a:srgbClr val="000000"/>
              </a:solidFill>
            </a:endParaRPr>
          </a:p>
          <a:p>
            <a:endParaRPr lang="en-US" sz="1200" dirty="0">
              <a:solidFill>
                <a:srgbClr val="000000"/>
              </a:solidFill>
            </a:endParaRPr>
          </a:p>
        </p:txBody>
      </p:sp>
      <p:graphicFrame>
        <p:nvGraphicFramePr>
          <p:cNvPr id="9" name="Group 28"/>
          <p:cNvGraphicFramePr>
            <a:graphicFrameLocks noGrp="1"/>
          </p:cNvGraphicFramePr>
          <p:nvPr/>
        </p:nvGraphicFramePr>
        <p:xfrm>
          <a:off x="187325" y="3933825"/>
          <a:ext cx="4145189" cy="1231392"/>
        </p:xfrm>
        <a:graphic>
          <a:graphicData uri="http://schemas.openxmlformats.org/drawingml/2006/table">
            <a:tbl>
              <a:tblPr/>
              <a:tblGrid>
                <a:gridCol w="431698"/>
                <a:gridCol w="3713491"/>
              </a:tblGrid>
              <a:tr h="267174">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Audit Follow-Up (Graphics  3.2.2.1 – 3.2.2.2 )</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3518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on a </a:t>
                      </a:r>
                      <a:r>
                        <a:rPr kumimoji="0" lang="en-US" sz="1200" b="1" i="0" u="none" strike="noStrike" cap="none" normalizeH="0" baseline="0" dirty="0" smtClean="0">
                          <a:ln>
                            <a:noFill/>
                          </a:ln>
                          <a:solidFill>
                            <a:srgbClr val="000000"/>
                          </a:solidFill>
                          <a:effectLst/>
                          <a:latin typeface="Arial" pitchFamily="34" charset="0"/>
                        </a:rPr>
                        <a:t>Report Number </a:t>
                      </a:r>
                      <a:r>
                        <a:rPr kumimoji="0" lang="en-US" sz="1200" b="0" i="0" u="none" strike="noStrike" cap="none" normalizeH="0" baseline="0" dirty="0" smtClean="0">
                          <a:ln>
                            <a:noFill/>
                          </a:ln>
                          <a:solidFill>
                            <a:srgbClr val="000000"/>
                          </a:solidFill>
                          <a:effectLst/>
                          <a:latin typeface="Arial" pitchFamily="34" charset="0"/>
                        </a:rPr>
                        <a:t>from the Audits in My Workgroup window .</a:t>
                      </a:r>
                    </a:p>
                    <a:p>
                      <a:pPr marL="457200" marR="0" lvl="1" indent="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rgbClr val="000000"/>
                          </a:solidFill>
                          <a:effectLst/>
                          <a:latin typeface="Arial" pitchFamily="34" charset="0"/>
                        </a:rPr>
                        <a:t> This will open up the View Workgroup Audit  Follow-</a:t>
                      </a:r>
                    </a:p>
                    <a:p>
                      <a:pPr marL="457200" marR="0" lvl="1" indent="0" algn="l" defTabSz="914400" rtl="0" eaLnBrk="0" fontAlgn="base" latinLnBrk="0" hangingPunct="0">
                        <a:lnSpc>
                          <a:spcPct val="120000"/>
                        </a:lnSpc>
                        <a:spcBef>
                          <a:spcPct val="20000"/>
                        </a:spcBef>
                        <a:spcAft>
                          <a:spcPct val="0"/>
                        </a:spcAft>
                        <a:buClrTx/>
                        <a:buSzTx/>
                        <a:buFont typeface="Arial" pitchFamily="34" charset="0"/>
                        <a:buNone/>
                        <a:tabLst/>
                      </a:pPr>
                      <a:r>
                        <a:rPr kumimoji="0" lang="en-US" sz="1000" b="0" i="0" u="none" strike="noStrike" cap="none" normalizeH="0" baseline="0" dirty="0" smtClean="0">
                          <a:ln>
                            <a:noFill/>
                          </a:ln>
                          <a:solidFill>
                            <a:srgbClr val="000000"/>
                          </a:solidFill>
                          <a:effectLst/>
                          <a:latin typeface="Arial" pitchFamily="34" charset="0"/>
                        </a:rPr>
                        <a:t>   Up screen.</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5250" name="Picture 2"/>
          <p:cNvPicPr>
            <a:picLocks noChangeAspect="1" noChangeArrowheads="1"/>
          </p:cNvPicPr>
          <p:nvPr/>
        </p:nvPicPr>
        <p:blipFill>
          <a:blip r:embed="rId4" cstate="print"/>
          <a:srcRect/>
          <a:stretch>
            <a:fillRect/>
          </a:stretch>
        </p:blipFill>
        <p:spPr bwMode="auto">
          <a:xfrm>
            <a:off x="4200525" y="1114425"/>
            <a:ext cx="4371975" cy="2486025"/>
          </a:xfrm>
          <a:prstGeom prst="rect">
            <a:avLst/>
          </a:prstGeom>
          <a:noFill/>
          <a:ln w="9525">
            <a:noFill/>
            <a:miter lim="800000"/>
            <a:headEnd/>
            <a:tailEnd/>
          </a:ln>
        </p:spPr>
      </p:pic>
      <p:cxnSp>
        <p:nvCxnSpPr>
          <p:cNvPr id="95251" name="Straight Arrow Connector 13"/>
          <p:cNvCxnSpPr>
            <a:cxnSpLocks noChangeShapeType="1"/>
          </p:cNvCxnSpPr>
          <p:nvPr/>
        </p:nvCxnSpPr>
        <p:spPr bwMode="auto">
          <a:xfrm flipV="1">
            <a:off x="2884714" y="3038476"/>
            <a:ext cx="1352551" cy="1261381"/>
          </a:xfrm>
          <a:prstGeom prst="straightConnector1">
            <a:avLst/>
          </a:prstGeom>
          <a:noFill/>
          <a:ln w="25400" algn="ctr">
            <a:solidFill>
              <a:srgbClr val="FF0000"/>
            </a:solidFill>
            <a:round/>
            <a:headEnd/>
            <a:tailEnd type="arrow" w="med" len="med"/>
          </a:ln>
        </p:spPr>
      </p:cxnSp>
      <p:pic>
        <p:nvPicPr>
          <p:cNvPr id="95252" name="Picture 17" descr="PPT1F54.png"/>
          <p:cNvPicPr>
            <a:picLocks noChangeAspect="1"/>
          </p:cNvPicPr>
          <p:nvPr/>
        </p:nvPicPr>
        <p:blipFill>
          <a:blip r:embed="rId5" cstate="print"/>
          <a:srcRect/>
          <a:stretch>
            <a:fillRect/>
          </a:stretch>
        </p:blipFill>
        <p:spPr bwMode="auto">
          <a:xfrm>
            <a:off x="4625975" y="3816350"/>
            <a:ext cx="3371850" cy="2543175"/>
          </a:xfrm>
          <a:prstGeom prst="rect">
            <a:avLst/>
          </a:prstGeom>
          <a:noFill/>
          <a:ln w="9525">
            <a:noFill/>
            <a:miter lim="800000"/>
            <a:headEnd/>
            <a:tailEnd/>
          </a:ln>
        </p:spPr>
      </p:pic>
      <p:sp>
        <p:nvSpPr>
          <p:cNvPr id="95253" name="TextBox 18"/>
          <p:cNvSpPr txBox="1">
            <a:spLocks noChangeArrowheads="1"/>
          </p:cNvSpPr>
          <p:nvPr/>
        </p:nvSpPr>
        <p:spPr bwMode="auto">
          <a:xfrm>
            <a:off x="5295900" y="6334125"/>
            <a:ext cx="20193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3.2.2.2: </a:t>
            </a:r>
            <a:r>
              <a:rPr lang="en-US" sz="800" dirty="0">
                <a:ea typeface="MS PGothic"/>
                <a:cs typeface="MS PGothic"/>
              </a:rPr>
              <a:t>Audit Follow-Up Screen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1755775" y="282575"/>
            <a:ext cx="7388225" cy="717550"/>
          </a:xfrm>
        </p:spPr>
        <p:txBody>
          <a:bodyPr/>
          <a:lstStyle/>
          <a:p>
            <a:r>
              <a:rPr lang="en-US" smtClean="0"/>
              <a:t>Topic Three – From My Work</a:t>
            </a:r>
          </a:p>
        </p:txBody>
      </p:sp>
      <p:sp>
        <p:nvSpPr>
          <p:cNvPr id="96259" name="TextBox 11"/>
          <p:cNvSpPr txBox="1">
            <a:spLocks noChangeArrowheads="1"/>
          </p:cNvSpPr>
          <p:nvPr/>
        </p:nvSpPr>
        <p:spPr bwMode="auto">
          <a:xfrm>
            <a:off x="4635500" y="3616325"/>
            <a:ext cx="2933700" cy="215900"/>
          </a:xfrm>
          <a:prstGeom prst="rect">
            <a:avLst/>
          </a:prstGeom>
          <a:noFill/>
          <a:ln w="9525">
            <a:noFill/>
            <a:miter lim="800000"/>
            <a:headEnd/>
            <a:tailEnd/>
          </a:ln>
        </p:spPr>
        <p:txBody>
          <a:bodyPr>
            <a:spAutoFit/>
          </a:bodyPr>
          <a:lstStyle/>
          <a:p>
            <a:r>
              <a:rPr lang="en-US" sz="800">
                <a:ea typeface="MS PGothic"/>
                <a:cs typeface="MS PGothic"/>
              </a:rPr>
              <a:t>Graphic  3.3.3. Search Results Audits in My Work</a:t>
            </a:r>
          </a:p>
        </p:txBody>
      </p:sp>
      <p:sp>
        <p:nvSpPr>
          <p:cNvPr id="96260"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541544DD-B8C6-48F7-BB05-B07E09B5B7BD}" type="slidenum">
              <a:rPr lang="en-US" sz="800">
                <a:solidFill>
                  <a:schemeClr val="bg1"/>
                </a:solidFill>
              </a:rPr>
              <a:pPr algn="r"/>
              <a:t>79</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0" y="1121456"/>
            <a:ext cx="3568700" cy="430212"/>
          </a:xfrm>
          <a:prstGeom prst="rect">
            <a:avLst/>
          </a:prstGeom>
          <a:noFill/>
          <a:ln w="9525">
            <a:noFill/>
            <a:miter lim="800000"/>
            <a:headEnd/>
            <a:tailEnd/>
          </a:ln>
        </p:spPr>
        <p:txBody>
          <a:bodyPr/>
          <a:lstStyle/>
          <a:p>
            <a:pPr>
              <a:defRPr/>
            </a:pPr>
            <a:r>
              <a:rPr lang="en-US" sz="1600" b="1" kern="0" dirty="0"/>
              <a:t>From My Work</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96263" name="Text Box 18"/>
          <p:cNvSpPr txBox="1">
            <a:spLocks noChangeArrowheads="1"/>
          </p:cNvSpPr>
          <p:nvPr/>
        </p:nvSpPr>
        <p:spPr bwMode="auto">
          <a:xfrm>
            <a:off x="238125" y="1457325"/>
            <a:ext cx="4116161" cy="646331"/>
          </a:xfrm>
          <a:prstGeom prst="rect">
            <a:avLst/>
          </a:prstGeom>
          <a:noFill/>
          <a:ln w="9525">
            <a:noFill/>
            <a:miter lim="800000"/>
            <a:headEnd/>
            <a:tailEnd/>
          </a:ln>
        </p:spPr>
        <p:txBody>
          <a:bodyPr wrap="square">
            <a:spAutoFit/>
          </a:bodyPr>
          <a:lstStyle/>
          <a:p>
            <a:r>
              <a:rPr lang="en-US" sz="1200" dirty="0"/>
              <a:t>The My Work version of the View Audit Follow-Up screen provides links for print, correct, update milestones, update remarks, update target date and edit.  </a:t>
            </a:r>
            <a:endParaRPr lang="en-US" sz="1200" dirty="0">
              <a:solidFill>
                <a:srgbClr val="000000"/>
              </a:solidFill>
            </a:endParaRPr>
          </a:p>
        </p:txBody>
      </p:sp>
      <p:graphicFrame>
        <p:nvGraphicFramePr>
          <p:cNvPr id="9" name="Group 28"/>
          <p:cNvGraphicFramePr>
            <a:graphicFrameLocks noGrp="1"/>
          </p:cNvGraphicFramePr>
          <p:nvPr/>
        </p:nvGraphicFramePr>
        <p:xfrm>
          <a:off x="168275" y="2962275"/>
          <a:ext cx="4051300" cy="2669839"/>
        </p:xfrm>
        <a:graphic>
          <a:graphicData uri="http://schemas.openxmlformats.org/drawingml/2006/table">
            <a:tbl>
              <a:tblPr/>
              <a:tblGrid>
                <a:gridCol w="421920"/>
                <a:gridCol w="3629380"/>
              </a:tblGrid>
              <a:tr h="243518">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My Work Tab (Graphics 3.2.3.1 – 3.2.3.2 )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69961">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on </a:t>
                      </a:r>
                      <a:r>
                        <a:rPr kumimoji="0" lang="en-US" sz="1200" b="1" i="0" u="none" strike="noStrike" cap="none" normalizeH="0" baseline="0" dirty="0" smtClean="0">
                          <a:ln>
                            <a:noFill/>
                          </a:ln>
                          <a:solidFill>
                            <a:srgbClr val="000000"/>
                          </a:solidFill>
                          <a:effectLst/>
                          <a:latin typeface="Arial" pitchFamily="34" charset="0"/>
                        </a:rPr>
                        <a:t>View Activity </a:t>
                      </a:r>
                      <a:r>
                        <a:rPr kumimoji="0" lang="en-US" sz="1200" b="0" i="0" u="none" strike="noStrike" cap="none" normalizeH="0" baseline="0" dirty="0" smtClean="0">
                          <a:ln>
                            <a:noFill/>
                          </a:ln>
                          <a:solidFill>
                            <a:srgbClr val="000000"/>
                          </a:solidFill>
                          <a:effectLst/>
                          <a:latin typeface="Arial" pitchFamily="34" charset="0"/>
                        </a:rPr>
                        <a:t>link</a:t>
                      </a:r>
                      <a:r>
                        <a:rPr kumimoji="0" lang="en-US" sz="1200" b="1" i="0" u="none" strike="noStrike" cap="none" normalizeH="0" baseline="0" dirty="0" smtClean="0">
                          <a:ln>
                            <a:noFill/>
                          </a:ln>
                          <a:solidFill>
                            <a:srgbClr val="000000"/>
                          </a:solidFill>
                          <a:effectLst/>
                          <a:latin typeface="Arial" pitchFamily="34" charset="0"/>
                        </a:rPr>
                        <a:t> </a:t>
                      </a:r>
                      <a:r>
                        <a:rPr kumimoji="0" lang="en-US" sz="1200" b="0" i="0" u="none" strike="noStrike" cap="none" normalizeH="0" baseline="0" dirty="0" smtClean="0">
                          <a:ln>
                            <a:noFill/>
                          </a:ln>
                          <a:solidFill>
                            <a:srgbClr val="000000"/>
                          </a:solidFill>
                          <a:effectLst/>
                          <a:latin typeface="Arial" pitchFamily="34" charset="0"/>
                        </a:rPr>
                        <a:t>to view activity for a specific audit.</a:t>
                      </a:r>
                    </a:p>
                    <a:p>
                      <a:pPr marL="457200" marR="0" lvl="1" indent="-117475"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rgbClr val="000000"/>
                          </a:solidFill>
                          <a:effectLst/>
                          <a:latin typeface="Arial" pitchFamily="34" charset="0"/>
                        </a:rPr>
                        <a:t>This will open up the  </a:t>
                      </a:r>
                      <a:r>
                        <a:rPr kumimoji="0" lang="en-US" sz="1000" b="1" i="0" u="none" strike="noStrike" cap="none" normalizeH="0" baseline="0" dirty="0" smtClean="0">
                          <a:ln>
                            <a:noFill/>
                          </a:ln>
                          <a:solidFill>
                            <a:srgbClr val="000000"/>
                          </a:solidFill>
                          <a:effectLst/>
                          <a:latin typeface="Arial" pitchFamily="34" charset="0"/>
                        </a:rPr>
                        <a:t>View Activity </a:t>
                      </a:r>
                      <a:r>
                        <a:rPr kumimoji="0" lang="en-US" sz="1000" b="0" i="0" u="none" strike="noStrike" cap="none" normalizeH="0" baseline="0" dirty="0" smtClean="0">
                          <a:ln>
                            <a:noFill/>
                          </a:ln>
                          <a:solidFill>
                            <a:srgbClr val="000000"/>
                          </a:solidFill>
                          <a:effectLst/>
                          <a:latin typeface="Arial" pitchFamily="34" charset="0"/>
                        </a:rPr>
                        <a:t>screen with the   Activity for Audit tab</a:t>
                      </a:r>
                    </a:p>
                    <a:p>
                      <a:pPr marL="457200" marR="0" lvl="1" indent="-117475" algn="l" defTabSz="914400" rtl="0" eaLnBrk="0" fontAlgn="base" latinLnBrk="0" hangingPunct="0">
                        <a:lnSpc>
                          <a:spcPct val="120000"/>
                        </a:lnSpc>
                        <a:spcBef>
                          <a:spcPct val="20000"/>
                        </a:spcBef>
                        <a:spcAft>
                          <a:spcPct val="0"/>
                        </a:spcAft>
                        <a:buClrTx/>
                        <a:buSzTx/>
                        <a:buFont typeface="Arial" pitchFamily="34" charset="0"/>
                        <a:buChar char="•"/>
                        <a:tabLst/>
                        <a:defRPr/>
                      </a:pPr>
                      <a:r>
                        <a:rPr lang="en-US" sz="1000" b="0" dirty="0" smtClean="0"/>
                        <a:t>This page lists activity related to users and audit  reports</a:t>
                      </a:r>
                      <a:endParaRPr kumimoji="0" lang="en-US" sz="10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8535">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AutoNum type="arabicPeriod" startAt="2"/>
                        <a:tabLst/>
                      </a:pPr>
                      <a:r>
                        <a:rPr kumimoji="0" lang="en-US" sz="1200" b="0" i="0" u="none" strike="noStrike" cap="none" normalizeH="0" baseline="0" dirty="0" smtClean="0">
                          <a:ln>
                            <a:noFill/>
                          </a:ln>
                          <a:solidFill>
                            <a:srgbClr val="000000"/>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on the </a:t>
                      </a:r>
                      <a:r>
                        <a:rPr kumimoji="0" lang="en-US" sz="1200" b="1" i="0" u="none" strike="noStrike" cap="none" normalizeH="0" baseline="0" dirty="0" smtClean="0">
                          <a:ln>
                            <a:noFill/>
                          </a:ln>
                          <a:solidFill>
                            <a:srgbClr val="000000"/>
                          </a:solidFill>
                          <a:effectLst/>
                          <a:latin typeface="Arial" pitchFamily="34" charset="0"/>
                        </a:rPr>
                        <a:t>Date </a:t>
                      </a:r>
                      <a:r>
                        <a:rPr kumimoji="0" lang="en-US" sz="1200" b="0" i="0" u="none" strike="noStrike" cap="none" normalizeH="0" baseline="0" dirty="0" smtClean="0">
                          <a:ln>
                            <a:noFill/>
                          </a:ln>
                          <a:solidFill>
                            <a:srgbClr val="000000"/>
                          </a:solidFill>
                          <a:effectLst/>
                          <a:latin typeface="Arial" pitchFamily="34" charset="0"/>
                        </a:rPr>
                        <a:t>and</a:t>
                      </a:r>
                      <a:r>
                        <a:rPr kumimoji="0" lang="en-US" sz="1200" b="1" i="0" u="none" strike="noStrike" cap="none" normalizeH="0" baseline="0" dirty="0" smtClean="0">
                          <a:ln>
                            <a:noFill/>
                          </a:ln>
                          <a:solidFill>
                            <a:srgbClr val="000000"/>
                          </a:solidFill>
                          <a:effectLst/>
                          <a:latin typeface="Arial" pitchFamily="34" charset="0"/>
                        </a:rPr>
                        <a:t> Time </a:t>
                      </a:r>
                      <a:r>
                        <a:rPr kumimoji="0" lang="en-US" sz="1200" b="0" i="0" u="none" strike="noStrike" cap="none" normalizeH="0" baseline="0" dirty="0" smtClean="0">
                          <a:ln>
                            <a:noFill/>
                          </a:ln>
                          <a:solidFill>
                            <a:srgbClr val="000000"/>
                          </a:solidFill>
                          <a:effectLst/>
                          <a:latin typeface="Arial" pitchFamily="34" charset="0"/>
                        </a:rPr>
                        <a:t>link to view a brief </a:t>
                      </a:r>
                    </a:p>
                    <a:p>
                      <a:pPr marL="228600" marR="0" lvl="0" indent="-22860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200" b="0" i="0" u="none" strike="noStrike" cap="none" normalizeH="0" baseline="0" dirty="0" smtClean="0">
                          <a:ln>
                            <a:noFill/>
                          </a:ln>
                          <a:solidFill>
                            <a:srgbClr val="000000"/>
                          </a:solidFill>
                          <a:effectLst/>
                          <a:latin typeface="Arial" pitchFamily="34" charset="0"/>
                        </a:rPr>
                        <a:t>snapshot of the audit report from the time of action.</a:t>
                      </a:r>
                      <a:endParaRPr kumimoji="0" lang="en-US" sz="1200" b="1"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21">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AutoNum type="arabicPeriod" startAt="3"/>
                        <a:tabLst/>
                      </a:pPr>
                      <a:r>
                        <a:rPr kumimoji="0" lang="en-US" sz="1200" b="0" i="0" u="none" strike="noStrike" cap="none" normalizeH="0" baseline="0" dirty="0" smtClean="0">
                          <a:ln>
                            <a:noFill/>
                          </a:ln>
                          <a:solidFill>
                            <a:srgbClr val="000000"/>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pPr>
                      <a:r>
                        <a:rPr kumimoji="0" lang="en-US" sz="1100" b="0" i="1" u="none" strike="noStrike" cap="none" normalizeH="0" baseline="0" dirty="0" smtClean="0">
                          <a:ln>
                            <a:noFill/>
                          </a:ln>
                          <a:solidFill>
                            <a:srgbClr val="000000"/>
                          </a:solidFill>
                          <a:effectLst/>
                          <a:latin typeface="Arial" pitchFamily="34" charset="0"/>
                        </a:rPr>
                        <a:t>Click</a:t>
                      </a:r>
                      <a:r>
                        <a:rPr kumimoji="0" lang="en-US" sz="1100" b="0" i="0" u="none" strike="noStrike" cap="none" normalizeH="0" baseline="0" dirty="0" smtClean="0">
                          <a:ln>
                            <a:noFill/>
                          </a:ln>
                          <a:solidFill>
                            <a:srgbClr val="000000"/>
                          </a:solidFill>
                          <a:effectLst/>
                          <a:latin typeface="Arial" pitchFamily="34" charset="0"/>
                        </a:rPr>
                        <a:t> on the </a:t>
                      </a:r>
                      <a:r>
                        <a:rPr kumimoji="0" lang="en-US" sz="1100" b="1" i="0" u="none" strike="noStrike" cap="none" normalizeH="0" baseline="0" dirty="0" smtClean="0">
                          <a:ln>
                            <a:noFill/>
                          </a:ln>
                          <a:solidFill>
                            <a:srgbClr val="000000"/>
                          </a:solidFill>
                          <a:effectLst/>
                          <a:latin typeface="Arial" pitchFamily="34" charset="0"/>
                        </a:rPr>
                        <a:t>Report Number </a:t>
                      </a:r>
                      <a:r>
                        <a:rPr kumimoji="0" lang="en-US" sz="1100" b="0" i="0" u="none" strike="noStrike" cap="none" normalizeH="0" baseline="0" dirty="0" smtClean="0">
                          <a:ln>
                            <a:noFill/>
                          </a:ln>
                          <a:solidFill>
                            <a:srgbClr val="000000"/>
                          </a:solidFill>
                          <a:effectLst/>
                          <a:latin typeface="Arial" pitchFamily="34" charset="0"/>
                        </a:rPr>
                        <a:t>to view the current state </a:t>
                      </a:r>
                    </a:p>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pPr>
                      <a:r>
                        <a:rPr kumimoji="0" lang="en-US" sz="1100" b="0" i="0" u="none" strike="noStrike" cap="none" normalizeH="0" baseline="0" dirty="0" smtClean="0">
                          <a:ln>
                            <a:noFill/>
                          </a:ln>
                          <a:solidFill>
                            <a:srgbClr val="000000"/>
                          </a:solidFill>
                          <a:effectLst/>
                          <a:latin typeface="Arial" pitchFamily="34" charset="0"/>
                        </a:rPr>
                        <a:t>of the audit (if available).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6282" name="TextBox 18"/>
          <p:cNvSpPr txBox="1">
            <a:spLocks noChangeArrowheads="1"/>
          </p:cNvSpPr>
          <p:nvPr/>
        </p:nvSpPr>
        <p:spPr bwMode="auto">
          <a:xfrm>
            <a:off x="4829175" y="4276725"/>
            <a:ext cx="3438525"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3.2.3.1: </a:t>
            </a:r>
            <a:r>
              <a:rPr lang="en-US" sz="800" dirty="0">
                <a:ea typeface="MS PGothic"/>
                <a:cs typeface="MS PGothic"/>
              </a:rPr>
              <a:t>My Work  View  My Audit Follow-Up Screen</a:t>
            </a:r>
          </a:p>
        </p:txBody>
      </p:sp>
      <p:sp>
        <p:nvSpPr>
          <p:cNvPr id="96283" name="Rectangle 15"/>
          <p:cNvSpPr>
            <a:spLocks noChangeArrowheads="1"/>
          </p:cNvSpPr>
          <p:nvPr/>
        </p:nvSpPr>
        <p:spPr bwMode="auto">
          <a:xfrm>
            <a:off x="219074" y="2200275"/>
            <a:ext cx="4189639" cy="646331"/>
          </a:xfrm>
          <a:prstGeom prst="rect">
            <a:avLst/>
          </a:prstGeom>
          <a:noFill/>
          <a:ln w="9525">
            <a:noFill/>
            <a:miter lim="800000"/>
            <a:headEnd/>
            <a:tailEnd/>
          </a:ln>
        </p:spPr>
        <p:txBody>
          <a:bodyPr wrap="square">
            <a:spAutoFit/>
          </a:bodyPr>
          <a:lstStyle/>
          <a:p>
            <a:pPr algn="ctr"/>
            <a:r>
              <a:rPr lang="en-US" sz="1200" b="1" dirty="0"/>
              <a:t>Note</a:t>
            </a:r>
            <a:r>
              <a:rPr lang="en-US" sz="1200" dirty="0"/>
              <a:t>: The </a:t>
            </a:r>
            <a:r>
              <a:rPr lang="en-US" sz="1200" b="1" dirty="0"/>
              <a:t>delete</a:t>
            </a:r>
            <a:r>
              <a:rPr lang="en-US" sz="1200" dirty="0"/>
              <a:t> action is only available to DCMA </a:t>
            </a:r>
            <a:endParaRPr lang="en-US" sz="1200" dirty="0" smtClean="0"/>
          </a:p>
          <a:p>
            <a:pPr algn="ctr"/>
            <a:r>
              <a:rPr lang="en-US" sz="1200" dirty="0" smtClean="0"/>
              <a:t>          &amp; </a:t>
            </a:r>
            <a:r>
              <a:rPr lang="en-US" sz="1200" dirty="0"/>
              <a:t>Service HQ Monitors; </a:t>
            </a:r>
            <a:r>
              <a:rPr lang="en-US" sz="1200" b="1" dirty="0"/>
              <a:t>correct</a:t>
            </a:r>
            <a:r>
              <a:rPr lang="en-US" sz="1200" dirty="0"/>
              <a:t> is available </a:t>
            </a:r>
            <a:endParaRPr lang="en-US" sz="1200" dirty="0" smtClean="0"/>
          </a:p>
          <a:p>
            <a:pPr algn="ctr"/>
            <a:r>
              <a:rPr lang="en-US" sz="1200" dirty="0" smtClean="0"/>
              <a:t>                to </a:t>
            </a:r>
            <a:r>
              <a:rPr lang="en-US" sz="1200" dirty="0"/>
              <a:t>MC/Service HQ and DCMA District Monitors. </a:t>
            </a:r>
          </a:p>
        </p:txBody>
      </p:sp>
      <p:grpSp>
        <p:nvGrpSpPr>
          <p:cNvPr id="18" name="Group 17"/>
          <p:cNvGrpSpPr/>
          <p:nvPr/>
        </p:nvGrpSpPr>
        <p:grpSpPr>
          <a:xfrm>
            <a:off x="4673600" y="1225550"/>
            <a:ext cx="4238625" cy="3019425"/>
            <a:chOff x="4673600" y="1225550"/>
            <a:chExt cx="4238625" cy="3019425"/>
          </a:xfrm>
        </p:grpSpPr>
        <p:pic>
          <p:nvPicPr>
            <p:cNvPr id="96284" name="Picture 19" descr="PPT2D.png"/>
            <p:cNvPicPr>
              <a:picLocks noChangeAspect="1"/>
            </p:cNvPicPr>
            <p:nvPr/>
          </p:nvPicPr>
          <p:blipFill>
            <a:blip r:embed="rId4" cstate="print"/>
            <a:srcRect/>
            <a:stretch>
              <a:fillRect/>
            </a:stretch>
          </p:blipFill>
          <p:spPr bwMode="auto">
            <a:xfrm>
              <a:off x="4673600" y="1225550"/>
              <a:ext cx="4238625" cy="3019425"/>
            </a:xfrm>
            <a:prstGeom prst="rect">
              <a:avLst/>
            </a:prstGeom>
            <a:noFill/>
            <a:ln w="9525">
              <a:noFill/>
              <a:miter lim="800000"/>
              <a:headEnd/>
              <a:tailEnd/>
            </a:ln>
          </p:spPr>
        </p:pic>
        <p:sp>
          <p:nvSpPr>
            <p:cNvPr id="96285" name="Rectangle 24"/>
            <p:cNvSpPr>
              <a:spLocks noChangeArrowheads="1"/>
            </p:cNvSpPr>
            <p:nvPr/>
          </p:nvSpPr>
          <p:spPr bwMode="auto">
            <a:xfrm>
              <a:off x="5915025" y="2182813"/>
              <a:ext cx="2847975" cy="103187"/>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sp>
          <p:nvSpPr>
            <p:cNvPr id="96286" name="Rectangle 25"/>
            <p:cNvSpPr>
              <a:spLocks noChangeArrowheads="1"/>
            </p:cNvSpPr>
            <p:nvPr/>
          </p:nvSpPr>
          <p:spPr bwMode="auto">
            <a:xfrm>
              <a:off x="7581900" y="1647825"/>
              <a:ext cx="647700" cy="112713"/>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sp>
        <p:nvSpPr>
          <p:cNvPr id="96287" name="TextBox 31"/>
          <p:cNvSpPr txBox="1">
            <a:spLocks noChangeArrowheads="1"/>
          </p:cNvSpPr>
          <p:nvPr/>
        </p:nvSpPr>
        <p:spPr bwMode="auto">
          <a:xfrm>
            <a:off x="4924425" y="6286500"/>
            <a:ext cx="2790825"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3.2.3.2: </a:t>
            </a:r>
            <a:r>
              <a:rPr lang="en-US" sz="800" dirty="0">
                <a:ea typeface="MS PGothic"/>
                <a:cs typeface="MS PGothic"/>
              </a:rPr>
              <a:t>Activity for Audit  Tab</a:t>
            </a:r>
          </a:p>
        </p:txBody>
      </p:sp>
      <p:grpSp>
        <p:nvGrpSpPr>
          <p:cNvPr id="19" name="Group 18"/>
          <p:cNvGrpSpPr/>
          <p:nvPr/>
        </p:nvGrpSpPr>
        <p:grpSpPr>
          <a:xfrm>
            <a:off x="4438650" y="4616450"/>
            <a:ext cx="4543425" cy="1590675"/>
            <a:chOff x="4438650" y="4616450"/>
            <a:chExt cx="4543425" cy="1590675"/>
          </a:xfrm>
        </p:grpSpPr>
        <p:pic>
          <p:nvPicPr>
            <p:cNvPr id="96288" name="Picture 20" descr="PPTAE.gif"/>
            <p:cNvPicPr>
              <a:picLocks noChangeAspect="1"/>
            </p:cNvPicPr>
            <p:nvPr/>
          </p:nvPicPr>
          <p:blipFill>
            <a:blip r:embed="rId5" cstate="print"/>
            <a:srcRect/>
            <a:stretch>
              <a:fillRect/>
            </a:stretch>
          </p:blipFill>
          <p:spPr bwMode="auto">
            <a:xfrm>
              <a:off x="4438650" y="4616450"/>
              <a:ext cx="4543425" cy="1590675"/>
            </a:xfrm>
            <a:prstGeom prst="rect">
              <a:avLst/>
            </a:prstGeom>
            <a:noFill/>
            <a:ln w="12700">
              <a:solidFill>
                <a:schemeClr val="tx1"/>
              </a:solidFill>
              <a:miter lim="800000"/>
              <a:headEnd/>
              <a:tailEnd/>
            </a:ln>
          </p:spPr>
        </p:pic>
        <p:sp>
          <p:nvSpPr>
            <p:cNvPr id="96289" name="Rectangle 21"/>
            <p:cNvSpPr>
              <a:spLocks noChangeArrowheads="1"/>
            </p:cNvSpPr>
            <p:nvPr/>
          </p:nvSpPr>
          <p:spPr bwMode="auto">
            <a:xfrm>
              <a:off x="4476750" y="5025876"/>
              <a:ext cx="533400" cy="237240"/>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sp>
          <p:nvSpPr>
            <p:cNvPr id="96290" name="Rectangle 22"/>
            <p:cNvSpPr>
              <a:spLocks noChangeArrowheads="1"/>
            </p:cNvSpPr>
            <p:nvPr/>
          </p:nvSpPr>
          <p:spPr bwMode="auto">
            <a:xfrm>
              <a:off x="5257800" y="5084134"/>
              <a:ext cx="847725" cy="171450"/>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Course Topics</a:t>
            </a:r>
          </a:p>
        </p:txBody>
      </p:sp>
      <p:graphicFrame>
        <p:nvGraphicFramePr>
          <p:cNvPr id="5149" name="Group 29"/>
          <p:cNvGraphicFramePr>
            <a:graphicFrameLocks noGrp="1"/>
          </p:cNvGraphicFramePr>
          <p:nvPr>
            <p:ph type="tbl" idx="1"/>
          </p:nvPr>
        </p:nvGraphicFramePr>
        <p:xfrm>
          <a:off x="213209" y="1849788"/>
          <a:ext cx="8402637" cy="3888306"/>
        </p:xfrm>
        <a:graphic>
          <a:graphicData uri="http://schemas.openxmlformats.org/drawingml/2006/table">
            <a:tbl>
              <a:tblPr/>
              <a:tblGrid>
                <a:gridCol w="1706562"/>
                <a:gridCol w="6696075"/>
              </a:tblGrid>
              <a:tr h="263525">
                <a:tc>
                  <a:txBody>
                    <a:bodyPr/>
                    <a:lstStyle/>
                    <a:p>
                      <a:pPr marL="114300" marR="0" lvl="0" indent="0" algn="l" defTabSz="914400" rtl="0" eaLnBrk="1" fontAlgn="base" latinLnBrk="0" hangingPunct="1">
                        <a:lnSpc>
                          <a:spcPct val="115000"/>
                        </a:lnSpc>
                        <a:spcBef>
                          <a:spcPct val="0"/>
                        </a:spcBef>
                        <a:spcAft>
                          <a:spcPct val="0"/>
                        </a:spcAft>
                        <a:buClrTx/>
                        <a:buSzTx/>
                        <a:buFontTx/>
                        <a:buNone/>
                        <a:tabLst/>
                        <a:defRPr/>
                      </a:pPr>
                      <a:r>
                        <a:rPr lang="en-US" sz="1200" b="1" dirty="0" smtClean="0"/>
                        <a:t>Module Five</a:t>
                      </a:r>
                    </a:p>
                    <a:p>
                      <a:pPr marL="114300" marR="0" lvl="0" indent="0" algn="l" defTabSz="914400" rtl="0" eaLnBrk="1" fontAlgn="base" latinLnBrk="0" hangingPunct="1">
                        <a:lnSpc>
                          <a:spcPct val="115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200" b="1" dirty="0" smtClean="0"/>
                        <a:t>Milestones</a:t>
                      </a: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63525">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Milestones Overview</a:t>
                      </a: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ction="ppaction://hlinksldjump"/>
                        </a:rPr>
                        <a:t>Milestones Overview</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4" action="ppaction://hlinksldjump"/>
                        </a:rPr>
                        <a:t>Adding Milestones</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5" action="ppaction://hlinksldjump"/>
                        </a:rPr>
                        <a:t>Updating and Deleting Milestones</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6" action="ppaction://hlinksldjump"/>
                        </a:rPr>
                        <a:t>Viewing Milestones from View Audit Follow-Up Screen</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1693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98533">
                <a:tc>
                  <a:txBody>
                    <a:bodyPr/>
                    <a:lstStyle/>
                    <a:p>
                      <a:pPr marL="114300" marR="0" lvl="0" indent="0" algn="l" defTabSz="914400" rtl="0" eaLnBrk="1" fontAlgn="base" latinLnBrk="0" hangingPunct="1">
                        <a:lnSpc>
                          <a:spcPct val="115000"/>
                        </a:lnSpc>
                        <a:spcBef>
                          <a:spcPct val="0"/>
                        </a:spcBef>
                        <a:spcAft>
                          <a:spcPct val="0"/>
                        </a:spcAft>
                        <a:buClrTx/>
                        <a:buSzTx/>
                        <a:buFontTx/>
                        <a:buNone/>
                        <a:tabLst/>
                        <a:defRPr/>
                      </a:pPr>
                      <a:r>
                        <a:rPr lang="en-US" sz="1200" b="1" dirty="0" smtClean="0"/>
                        <a:t>Module Six</a:t>
                      </a:r>
                      <a:endParaRPr kumimoji="0" lang="en-US" sz="1200" b="1"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200" b="1" dirty="0" smtClean="0"/>
                        <a:t>Activity Logging</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85554">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Activity Overview</a:t>
                      </a:r>
                    </a:p>
                  </a:txBody>
                  <a:tcPr marL="62856" marR="62856" marT="0" marB="0" horzOverflow="overflow">
                    <a:lnL>
                      <a:noFill/>
                    </a:lnL>
                    <a:lnR>
                      <a:noFill/>
                    </a:lnR>
                    <a:lnT>
                      <a:noFill/>
                    </a:lnT>
                    <a:lnB>
                      <a:noFill/>
                    </a:lnB>
                    <a:lnTlToBr>
                      <a:noFill/>
                    </a:lnTlToBr>
                    <a:lnBlToTr>
                      <a:noFill/>
                    </a:lnBlToTr>
                    <a:noFill/>
                  </a:tcPr>
                </a:tc>
              </a:tr>
              <a:tr h="19853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7" action="ppaction://hlinksldjump"/>
                        </a:rPr>
                        <a:t>Activity Overview</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9853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8" action="ppaction://hlinksldjump"/>
                        </a:rPr>
                        <a:t>Activity Logging per Audit Report</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9853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9" action="ppaction://hlinksldjump"/>
                        </a:rPr>
                        <a:t>Activity Logging per User</a:t>
                      </a: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9853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98533">
                <a:tc>
                  <a:txBody>
                    <a:bodyPr/>
                    <a:lstStyle/>
                    <a:p>
                      <a:pPr marL="114300" marR="0" lvl="0" indent="0" algn="l" defTabSz="914400" rtl="0" eaLnBrk="1" fontAlgn="base" latinLnBrk="0" hangingPunct="1">
                        <a:lnSpc>
                          <a:spcPct val="115000"/>
                        </a:lnSpc>
                        <a:spcBef>
                          <a:spcPct val="0"/>
                        </a:spcBef>
                        <a:spcAft>
                          <a:spcPct val="0"/>
                        </a:spcAft>
                        <a:buClrTx/>
                        <a:buSzTx/>
                        <a:buFontTx/>
                        <a:buNone/>
                        <a:tabLst/>
                        <a:defRPr/>
                      </a:pPr>
                      <a:r>
                        <a:rPr lang="en-US" sz="1200" b="1" dirty="0" smtClean="0"/>
                        <a:t>Module Seven</a:t>
                      </a:r>
                      <a:endParaRPr kumimoji="0" lang="en-US" sz="1200" b="1"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200" b="1" dirty="0" smtClean="0"/>
                        <a:t>Frequently Asked Questions</a:t>
                      </a:r>
                    </a:p>
                    <a:p>
                      <a:pPr marL="0" marR="0" lvl="0" indent="0" algn="l" defTabSz="914400" rtl="0" eaLnBrk="1" fontAlgn="base" latinLnBrk="0" hangingPunct="1">
                        <a:lnSpc>
                          <a:spcPct val="115000"/>
                        </a:lnSpc>
                        <a:spcBef>
                          <a:spcPct val="0"/>
                        </a:spcBef>
                        <a:spcAft>
                          <a:spcPct val="0"/>
                        </a:spcAft>
                        <a:buClrTx/>
                        <a:buSzTx/>
                        <a:buFontTx/>
                        <a:buNone/>
                        <a:tabLst/>
                      </a:pPr>
                      <a:endParaRPr lang="en-US" sz="1200" b="1" dirty="0" smtClean="0"/>
                    </a:p>
                  </a:txBody>
                  <a:tcPr marL="62856" marR="62856" marT="0" marB="0" horzOverflow="overflow">
                    <a:lnL>
                      <a:noFill/>
                    </a:lnL>
                    <a:lnR>
                      <a:noFill/>
                    </a:lnR>
                    <a:lnT>
                      <a:noFill/>
                    </a:lnT>
                    <a:lnB>
                      <a:noFill/>
                    </a:lnB>
                    <a:lnTlToBr>
                      <a:noFill/>
                    </a:lnTlToBr>
                    <a:lnBlToTr>
                      <a:noFill/>
                    </a:lnBlToTr>
                    <a:noFill/>
                  </a:tcPr>
                </a:tc>
              </a:tr>
              <a:tr h="198533">
                <a:tc>
                  <a:txBody>
                    <a:bodyPr/>
                    <a:lstStyle/>
                    <a:p>
                      <a:pPr marL="114300" marR="0" lvl="0" indent="0" algn="l" defTabSz="914400" rtl="0" eaLnBrk="1" fontAlgn="base" latinLnBrk="0" hangingPunct="1">
                        <a:lnSpc>
                          <a:spcPct val="115000"/>
                        </a:lnSpc>
                        <a:spcBef>
                          <a:spcPct val="0"/>
                        </a:spcBef>
                        <a:spcAft>
                          <a:spcPct val="0"/>
                        </a:spcAft>
                        <a:buClrTx/>
                        <a:buSzTx/>
                        <a:buFontTx/>
                        <a:buNone/>
                        <a:tabLst/>
                        <a:defRPr/>
                      </a:pPr>
                      <a:r>
                        <a:rPr kumimoji="0" lang="en-US" sz="9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Topic One</a:t>
                      </a:r>
                      <a:endParaRPr kumimoji="0" lang="en-US" sz="900" b="1"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900" b="1" dirty="0" smtClean="0">
                          <a:hlinkClick r:id="rId10" action="ppaction://hlinksldjump"/>
                        </a:rPr>
                        <a:t>CAFU 3.5 Frequently Asked Questions</a:t>
                      </a:r>
                      <a:endParaRPr lang="en-US" sz="900" b="1" dirty="0" smtClean="0"/>
                    </a:p>
                  </a:txBody>
                  <a:tcPr marL="62856" marR="62856" marT="0" marB="0" horzOverflow="overflow">
                    <a:lnL>
                      <a:noFill/>
                    </a:lnL>
                    <a:lnR>
                      <a:noFill/>
                    </a:lnR>
                    <a:lnT>
                      <a:noFill/>
                    </a:lnT>
                    <a:lnB>
                      <a:noFill/>
                    </a:lnB>
                    <a:lnTlToBr>
                      <a:noFill/>
                    </a:lnTlToBr>
                    <a:lnBlToTr>
                      <a:noFill/>
                    </a:lnBlToTr>
                    <a:noFill/>
                  </a:tcPr>
                </a:tc>
              </a:tr>
            </a:tbl>
          </a:graphicData>
        </a:graphic>
      </p:graphicFrame>
      <p:sp>
        <p:nvSpPr>
          <p:cNvPr id="17430" name="Rectangle 3"/>
          <p:cNvSpPr txBox="1">
            <a:spLocks noChangeArrowheads="1"/>
          </p:cNvSpPr>
          <p:nvPr/>
        </p:nvSpPr>
        <p:spPr bwMode="auto">
          <a:xfrm>
            <a:off x="495300" y="1782763"/>
            <a:ext cx="6305550" cy="455612"/>
          </a:xfrm>
          <a:prstGeom prst="rect">
            <a:avLst/>
          </a:prstGeom>
          <a:noFill/>
          <a:ln w="9525">
            <a:noFill/>
            <a:miter lim="800000"/>
            <a:headEnd/>
            <a:tailEnd/>
          </a:ln>
        </p:spPr>
        <p:txBody>
          <a:bodyPr/>
          <a:lstStyle/>
          <a:p>
            <a:pPr marL="457200" indent="-457200" eaLnBrk="0" hangingPunct="0">
              <a:lnSpc>
                <a:spcPct val="150000"/>
              </a:lnSpc>
              <a:spcBef>
                <a:spcPct val="20000"/>
              </a:spcBef>
            </a:pPr>
            <a:endParaRPr lang="en-US" sz="1600" b="1" dirty="0"/>
          </a:p>
        </p:txBody>
      </p:sp>
      <p:sp>
        <p:nvSpPr>
          <p:cNvPr id="17431"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1D7994F2-F455-4FB6-A044-03C896DE0E9C}" type="slidenum">
              <a:rPr lang="en-US" sz="800" smtClean="0"/>
              <a:pPr/>
              <a:t>8</a:t>
            </a:fld>
            <a:endParaRPr lang="en-US" sz="800" smtClean="0"/>
          </a:p>
        </p:txBody>
      </p:sp>
      <p:sp>
        <p:nvSpPr>
          <p:cNvPr id="8" name="Rectangle 7">
            <a:hlinkClick r:id="rId11"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9" name="Rectangle 3"/>
          <p:cNvSpPr txBox="1">
            <a:spLocks noChangeArrowheads="1"/>
          </p:cNvSpPr>
          <p:nvPr/>
        </p:nvSpPr>
        <p:spPr bwMode="auto">
          <a:xfrm>
            <a:off x="0" y="1020763"/>
            <a:ext cx="6305550" cy="741362"/>
          </a:xfrm>
          <a:prstGeom prst="rect">
            <a:avLst/>
          </a:prstGeom>
          <a:noFill/>
          <a:ln w="9525">
            <a:noFill/>
            <a:miter lim="800000"/>
            <a:headEnd/>
            <a:tailEnd/>
          </a:ln>
        </p:spPr>
        <p:txBody>
          <a:bodyPr/>
          <a:lstStyle/>
          <a:p>
            <a:pPr marL="457200" indent="-457200" eaLnBrk="0" hangingPunct="0">
              <a:lnSpc>
                <a:spcPct val="150000"/>
              </a:lnSpc>
              <a:spcBef>
                <a:spcPct val="20000"/>
              </a:spcBef>
            </a:pPr>
            <a:r>
              <a:rPr lang="en-US" sz="1600" b="1" dirty="0"/>
              <a:t>Course Topics</a:t>
            </a:r>
          </a:p>
          <a:p>
            <a:pPr marL="457200" indent="-457200" eaLnBrk="0" hangingPunct="0">
              <a:lnSpc>
                <a:spcPct val="150000"/>
              </a:lnSpc>
              <a:spcBef>
                <a:spcPct val="20000"/>
              </a:spcBef>
            </a:pPr>
            <a:r>
              <a:rPr lang="en-US" sz="1200" b="1" dirty="0"/>
              <a:t>Note:  </a:t>
            </a:r>
            <a:r>
              <a:rPr lang="en-US" sz="1200" dirty="0"/>
              <a:t>Links will</a:t>
            </a:r>
            <a:r>
              <a:rPr lang="en-US" sz="1200" b="1" i="1" dirty="0"/>
              <a:t> only </a:t>
            </a:r>
            <a:r>
              <a:rPr lang="en-US" sz="1200" dirty="0"/>
              <a:t>work in PowerPoint’s </a:t>
            </a:r>
            <a:r>
              <a:rPr lang="en-US" sz="1200" b="1" dirty="0"/>
              <a:t>slide show </a:t>
            </a:r>
            <a:r>
              <a:rPr lang="en-US" sz="1200" dirty="0"/>
              <a:t>view.</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1755775" y="320675"/>
            <a:ext cx="7388225" cy="695325"/>
          </a:xfrm>
        </p:spPr>
        <p:txBody>
          <a:bodyPr/>
          <a:lstStyle/>
          <a:p>
            <a:r>
              <a:rPr lang="en-US" smtClean="0"/>
              <a:t>Module Three – Lesson Two - Review</a:t>
            </a:r>
          </a:p>
        </p:txBody>
      </p:sp>
      <p:sp>
        <p:nvSpPr>
          <p:cNvPr id="97283" name="TextBox 9"/>
          <p:cNvSpPr txBox="1">
            <a:spLocks noChangeArrowheads="1"/>
          </p:cNvSpPr>
          <p:nvPr/>
        </p:nvSpPr>
        <p:spPr bwMode="auto">
          <a:xfrm>
            <a:off x="128588" y="1420813"/>
            <a:ext cx="4813300" cy="584200"/>
          </a:xfrm>
          <a:prstGeom prst="rect">
            <a:avLst/>
          </a:prstGeom>
          <a:noFill/>
          <a:ln w="9525">
            <a:noFill/>
            <a:miter lim="800000"/>
            <a:headEnd/>
            <a:tailEnd/>
          </a:ln>
        </p:spPr>
        <p:txBody>
          <a:bodyPr>
            <a:spAutoFit/>
          </a:bodyPr>
          <a:lstStyle/>
          <a:p>
            <a:pPr eaLnBrk="0" hangingPunct="0"/>
            <a:r>
              <a:rPr lang="en-US" sz="1600" b="1"/>
              <a:t>Lesson Two Covered the Following Topics:</a:t>
            </a:r>
          </a:p>
          <a:p>
            <a:pPr eaLnBrk="0" hangingPunct="0"/>
            <a:endParaRPr lang="en-US" sz="1600" b="1">
              <a:ea typeface="MS PGothic"/>
              <a:cs typeface="MS PGothic"/>
            </a:endParaRPr>
          </a:p>
        </p:txBody>
      </p:sp>
      <p:sp>
        <p:nvSpPr>
          <p:cNvPr id="97284"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FDD13A78-D575-4D1D-A469-C06184A6CAEB}" type="slidenum">
              <a:rPr lang="en-US" sz="800" smtClean="0"/>
              <a:pPr/>
              <a:t>80</a:t>
            </a:fld>
            <a:endParaRPr lang="en-US" sz="800" smtClean="0"/>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7" name="Group 13"/>
          <p:cNvGraphicFramePr>
            <a:graphicFrameLocks noGrp="1"/>
          </p:cNvGraphicFramePr>
          <p:nvPr/>
        </p:nvGraphicFramePr>
        <p:xfrm>
          <a:off x="479425" y="2060575"/>
          <a:ext cx="6986588" cy="2195514"/>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Viewing Audit Details and Actions Overview</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Two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From Audits</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Three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r>
                        <a:rPr lang="en-US" sz="1600" b="0" dirty="0" smtClean="0"/>
                        <a:t>From My Work</a:t>
                      </a:r>
                      <a:endParaRPr lang="en-US" sz="1600" b="0" dirty="0"/>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755775" y="292100"/>
            <a:ext cx="7388225" cy="695325"/>
          </a:xfrm>
        </p:spPr>
        <p:txBody>
          <a:bodyPr/>
          <a:lstStyle/>
          <a:p>
            <a:r>
              <a:rPr lang="en-US" smtClean="0"/>
              <a:t>Lesson Three – Printing the Audit</a:t>
            </a:r>
          </a:p>
        </p:txBody>
      </p:sp>
      <p:sp>
        <p:nvSpPr>
          <p:cNvPr id="98307" name="Rectangle 2"/>
          <p:cNvSpPr txBox="1">
            <a:spLocks noChangeArrowheads="1"/>
          </p:cNvSpPr>
          <p:nvPr/>
        </p:nvSpPr>
        <p:spPr bwMode="auto">
          <a:xfrm>
            <a:off x="1016000" y="2692400"/>
            <a:ext cx="6946900" cy="695325"/>
          </a:xfrm>
          <a:prstGeom prst="rect">
            <a:avLst/>
          </a:prstGeom>
          <a:noFill/>
          <a:ln w="9525">
            <a:noFill/>
            <a:miter lim="800000"/>
            <a:headEnd/>
            <a:tailEnd/>
          </a:ln>
        </p:spPr>
        <p:txBody>
          <a:bodyPr anchor="ctr"/>
          <a:lstStyle/>
          <a:p>
            <a:pPr algn="ctr" eaLnBrk="0" hangingPunct="0"/>
            <a:r>
              <a:rPr lang="en-US" sz="4000" b="1"/>
              <a:t>Lesson Three </a:t>
            </a:r>
          </a:p>
          <a:p>
            <a:pPr algn="ctr" eaLnBrk="0" hangingPunct="0"/>
            <a:endParaRPr lang="en-US" sz="4000" b="1"/>
          </a:p>
          <a:p>
            <a:pPr algn="ctr" eaLnBrk="0" hangingPunct="0"/>
            <a:r>
              <a:rPr lang="en-US" sz="2400" b="1"/>
              <a:t>Printing the Audit</a:t>
            </a:r>
          </a:p>
          <a:p>
            <a:pPr eaLnBrk="0" hangingPunct="0"/>
            <a:endParaRPr lang="en-US" b="1"/>
          </a:p>
        </p:txBody>
      </p:sp>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98309"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CF4AF164-1FEB-4A43-BF34-667E48D31DF2}" type="slidenum">
              <a:rPr lang="en-US" sz="800" smtClean="0"/>
              <a:pPr/>
              <a:t>81</a:t>
            </a:fld>
            <a:endParaRPr lang="en-US" sz="80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755775" y="292100"/>
            <a:ext cx="7388225" cy="695325"/>
          </a:xfrm>
        </p:spPr>
        <p:txBody>
          <a:bodyPr/>
          <a:lstStyle/>
          <a:p>
            <a:r>
              <a:rPr lang="en-US" smtClean="0"/>
              <a:t>Lesson Three  – Topic</a:t>
            </a:r>
          </a:p>
        </p:txBody>
      </p:sp>
      <p:sp>
        <p:nvSpPr>
          <p:cNvPr id="99331" name="TextBox 9"/>
          <p:cNvSpPr txBox="1">
            <a:spLocks noChangeArrowheads="1"/>
          </p:cNvSpPr>
          <p:nvPr/>
        </p:nvSpPr>
        <p:spPr bwMode="auto">
          <a:xfrm>
            <a:off x="128588" y="1420813"/>
            <a:ext cx="4222750" cy="338137"/>
          </a:xfrm>
          <a:prstGeom prst="rect">
            <a:avLst/>
          </a:prstGeom>
          <a:noFill/>
          <a:ln w="9525">
            <a:noFill/>
            <a:miter lim="800000"/>
            <a:headEnd/>
            <a:tailEnd/>
          </a:ln>
        </p:spPr>
        <p:txBody>
          <a:bodyPr>
            <a:spAutoFit/>
          </a:bodyPr>
          <a:lstStyle/>
          <a:p>
            <a:pPr eaLnBrk="0" hangingPunct="0">
              <a:tabLst>
                <a:tab pos="3086100" algn="l"/>
              </a:tabLst>
            </a:pPr>
            <a:r>
              <a:rPr lang="en-US" sz="1600" b="1">
                <a:ea typeface="MS PGothic"/>
                <a:cs typeface="MS PGothic"/>
              </a:rPr>
              <a:t>Lesson </a:t>
            </a:r>
            <a:r>
              <a:rPr lang="en-US" sz="1600" b="1"/>
              <a:t>Three</a:t>
            </a:r>
            <a:r>
              <a:rPr lang="en-US" sz="1600"/>
              <a:t> </a:t>
            </a:r>
            <a:r>
              <a:rPr lang="en-US" sz="1600" b="1">
                <a:ea typeface="MS PGothic"/>
                <a:cs typeface="MS PGothic"/>
              </a:rPr>
              <a:t>Topic</a:t>
            </a:r>
          </a:p>
        </p:txBody>
      </p:sp>
      <p:graphicFrame>
        <p:nvGraphicFramePr>
          <p:cNvPr id="7181" name="Group 13"/>
          <p:cNvGraphicFramePr>
            <a:graphicFrameLocks noGrp="1"/>
          </p:cNvGraphicFramePr>
          <p:nvPr/>
        </p:nvGraphicFramePr>
        <p:xfrm>
          <a:off x="479425" y="2060575"/>
          <a:ext cx="6986588" cy="731838"/>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Printing the Audit</a:t>
                      </a:r>
                    </a:p>
                  </a:txBody>
                  <a:tcPr horzOverflow="overflow">
                    <a:lnL>
                      <a:noFill/>
                    </a:lnL>
                    <a:lnR>
                      <a:noFill/>
                    </a:lnR>
                    <a:lnT>
                      <a:noFill/>
                    </a:lnT>
                    <a:lnB>
                      <a:noFill/>
                    </a:lnB>
                    <a:lnTlToBr>
                      <a:noFill/>
                    </a:lnTlToBr>
                    <a:lnBlToTr>
                      <a:noFill/>
                    </a:lnBlToTr>
                    <a:noFill/>
                  </a:tcPr>
                </a:tc>
              </a:tr>
            </a:tbl>
          </a:graphicData>
        </a:graphic>
      </p:graphicFrame>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99336"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622AD2C8-6CE7-4A94-B8FB-028FE343366D}" type="slidenum">
              <a:rPr lang="en-US" sz="800" smtClean="0"/>
              <a:pPr/>
              <a:t>82</a:t>
            </a:fld>
            <a:endParaRPr lang="en-US" sz="80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idx="4294967295"/>
          </p:nvPr>
        </p:nvSpPr>
        <p:spPr>
          <a:xfrm>
            <a:off x="1755775" y="282575"/>
            <a:ext cx="7388225" cy="717550"/>
          </a:xfrm>
        </p:spPr>
        <p:txBody>
          <a:bodyPr/>
          <a:lstStyle/>
          <a:p>
            <a:r>
              <a:rPr lang="en-US" smtClean="0"/>
              <a:t>Topic One – Printing the Audit</a:t>
            </a:r>
          </a:p>
        </p:txBody>
      </p:sp>
      <p:sp>
        <p:nvSpPr>
          <p:cNvPr id="100356" name="TextBox 11"/>
          <p:cNvSpPr txBox="1">
            <a:spLocks noChangeArrowheads="1"/>
          </p:cNvSpPr>
          <p:nvPr/>
        </p:nvSpPr>
        <p:spPr bwMode="auto">
          <a:xfrm>
            <a:off x="4397375" y="2654300"/>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3.3.1.1:  </a:t>
            </a:r>
            <a:r>
              <a:rPr lang="en-US" sz="800" dirty="0">
                <a:ea typeface="MS PGothic"/>
                <a:cs typeface="MS PGothic"/>
              </a:rPr>
              <a:t>Print the Audit </a:t>
            </a:r>
          </a:p>
        </p:txBody>
      </p:sp>
      <p:sp>
        <p:nvSpPr>
          <p:cNvPr id="100357"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2DE8BD2B-2F35-4072-BE15-2B226980854D}" type="slidenum">
              <a:rPr lang="en-US" sz="800">
                <a:solidFill>
                  <a:schemeClr val="bg1"/>
                </a:solidFill>
              </a:rPr>
              <a:pPr algn="r"/>
              <a:t>83</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279400" y="1220788"/>
            <a:ext cx="8216900" cy="430212"/>
          </a:xfrm>
          <a:prstGeom prst="rect">
            <a:avLst/>
          </a:prstGeom>
          <a:noFill/>
          <a:ln w="9525">
            <a:noFill/>
            <a:miter lim="800000"/>
            <a:headEnd/>
            <a:tailEnd/>
          </a:ln>
        </p:spPr>
        <p:txBody>
          <a:bodyPr/>
          <a:lstStyle/>
          <a:p>
            <a:pPr>
              <a:defRPr/>
            </a:pPr>
            <a:r>
              <a:rPr lang="en-US" sz="1600" b="1" kern="0" dirty="0"/>
              <a:t>Printing the Audit</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100360" name="Text Box 18"/>
          <p:cNvSpPr txBox="1">
            <a:spLocks noChangeArrowheads="1"/>
          </p:cNvSpPr>
          <p:nvPr/>
        </p:nvSpPr>
        <p:spPr bwMode="auto">
          <a:xfrm>
            <a:off x="228600" y="1743075"/>
            <a:ext cx="2336800" cy="646113"/>
          </a:xfrm>
          <a:prstGeom prst="rect">
            <a:avLst/>
          </a:prstGeom>
          <a:noFill/>
          <a:ln w="9525">
            <a:noFill/>
            <a:miter lim="800000"/>
            <a:headEnd/>
            <a:tailEnd/>
          </a:ln>
        </p:spPr>
        <p:txBody>
          <a:bodyPr>
            <a:spAutoFit/>
          </a:bodyPr>
          <a:lstStyle/>
          <a:p>
            <a:endParaRPr lang="en-US" sz="1200">
              <a:solidFill>
                <a:srgbClr val="000000"/>
              </a:solidFill>
            </a:endParaRPr>
          </a:p>
          <a:p>
            <a:endParaRPr lang="en-US" sz="1200">
              <a:solidFill>
                <a:srgbClr val="000000"/>
              </a:solidFill>
            </a:endParaRPr>
          </a:p>
          <a:p>
            <a:endParaRPr lang="en-US" sz="1200">
              <a:solidFill>
                <a:srgbClr val="000000"/>
              </a:solidFill>
            </a:endParaRPr>
          </a:p>
        </p:txBody>
      </p:sp>
      <p:graphicFrame>
        <p:nvGraphicFramePr>
          <p:cNvPr id="9" name="Group 28"/>
          <p:cNvGraphicFramePr>
            <a:graphicFrameLocks noGrp="1"/>
          </p:cNvGraphicFramePr>
          <p:nvPr/>
        </p:nvGraphicFramePr>
        <p:xfrm>
          <a:off x="187325" y="2124075"/>
          <a:ext cx="3905704" cy="2699603"/>
        </p:xfrm>
        <a:graphic>
          <a:graphicData uri="http://schemas.openxmlformats.org/drawingml/2006/table">
            <a:tbl>
              <a:tblPr/>
              <a:tblGrid>
                <a:gridCol w="406404"/>
                <a:gridCol w="3499300"/>
              </a:tblGrid>
              <a:tr h="240951">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Printing the Audit (Graphics  3.3.1.1 –  3.3.1.2)</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76176">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lang="en-US" sz="1200" i="1" kern="1200" dirty="0" smtClean="0">
                          <a:solidFill>
                            <a:schemeClr val="tx1"/>
                          </a:solidFill>
                          <a:latin typeface="+mn-lt"/>
                          <a:ea typeface="+mn-ea"/>
                          <a:cs typeface="+mn-cs"/>
                        </a:rPr>
                        <a:t>Click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print </a:t>
                      </a:r>
                      <a:r>
                        <a:rPr lang="en-US" sz="1200" kern="1200" dirty="0" smtClean="0">
                          <a:solidFill>
                            <a:schemeClr val="tx1"/>
                          </a:solidFill>
                          <a:latin typeface="+mn-lt"/>
                          <a:ea typeface="+mn-ea"/>
                          <a:cs typeface="+mn-cs"/>
                        </a:rPr>
                        <a:t>link from the Audit Follow-Up tab.</a:t>
                      </a:r>
                    </a:p>
                    <a:p>
                      <a:pPr marL="457200" marR="0" lvl="1" indent="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1200" kern="1200" dirty="0" smtClean="0">
                          <a:solidFill>
                            <a:schemeClr val="tx1"/>
                          </a:solidFill>
                          <a:latin typeface="+mn-lt"/>
                          <a:ea typeface="+mn-ea"/>
                          <a:cs typeface="+mn-cs"/>
                        </a:rPr>
                        <a:t>The print dialog box for your default </a:t>
                      </a:r>
                    </a:p>
                    <a:p>
                      <a:pPr marL="457200" marR="0" lvl="1" indent="0" algn="l" defTabSz="914400" rtl="0" eaLnBrk="0" fontAlgn="base" latinLnBrk="0" hangingPunct="0">
                        <a:lnSpc>
                          <a:spcPct val="100000"/>
                        </a:lnSpc>
                        <a:spcBef>
                          <a:spcPct val="20000"/>
                        </a:spcBef>
                        <a:spcAft>
                          <a:spcPct val="0"/>
                        </a:spcAft>
                        <a:buClrTx/>
                        <a:buSzTx/>
                        <a:buFont typeface="Arial" pitchFamily="34" charset="0"/>
                        <a:buNone/>
                        <a:tabLst/>
                        <a:defRPr/>
                      </a:pPr>
                      <a:r>
                        <a:rPr lang="en-US" sz="1200" kern="1200" dirty="0" smtClean="0">
                          <a:solidFill>
                            <a:schemeClr val="tx1"/>
                          </a:solidFill>
                          <a:latin typeface="+mn-lt"/>
                          <a:ea typeface="+mn-ea"/>
                          <a:cs typeface="+mn-cs"/>
                        </a:rPr>
                        <a:t>  printer will be displayed </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0115">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AutoNum type="arabicPeriod" startAt="2"/>
                        <a:tabLst/>
                      </a:pPr>
                      <a:r>
                        <a:rPr kumimoji="0" lang="en-US" sz="1200" b="0" i="0" u="none" strike="noStrike" cap="none" normalizeH="0" baseline="0" dirty="0" smtClean="0">
                          <a:ln>
                            <a:noFill/>
                          </a:ln>
                          <a:solidFill>
                            <a:srgbClr val="000000"/>
                          </a:solidFill>
                          <a:effectLst/>
                          <a:latin typeface="Arial" pitchFamily="34" charset="0"/>
                        </a:rPr>
                        <a:t> </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just" defTabSz="914400" rtl="0" eaLnBrk="0" fontAlgn="base" latinLnBrk="0" hangingPunct="0">
                        <a:lnSpc>
                          <a:spcPct val="120000"/>
                        </a:lnSpc>
                        <a:spcBef>
                          <a:spcPct val="20000"/>
                        </a:spcBef>
                        <a:spcAft>
                          <a:spcPct val="0"/>
                        </a:spcAft>
                        <a:buClrTx/>
                        <a:buSzTx/>
                        <a:buFont typeface="Arial" pitchFamily="34" charset="0"/>
                        <a:buNone/>
                        <a:tabLst/>
                        <a:defRPr/>
                      </a:pPr>
                      <a:r>
                        <a:rPr kumimoji="0" lang="en-US" sz="1200" b="0" i="1" u="none" strike="noStrike" cap="none" normalizeH="0" baseline="0" dirty="0" smtClean="0">
                          <a:ln>
                            <a:noFill/>
                          </a:ln>
                          <a:solidFill>
                            <a:srgbClr val="000000"/>
                          </a:solidFill>
                          <a:effectLst/>
                          <a:latin typeface="Arial" pitchFamily="34" charset="0"/>
                        </a:rPr>
                        <a:t>Click</a:t>
                      </a:r>
                      <a:r>
                        <a:rPr kumimoji="0" lang="en-US" sz="1200" b="0" i="0" u="none" strike="noStrike" cap="none" normalizeH="0" baseline="0" dirty="0" smtClean="0">
                          <a:ln>
                            <a:noFill/>
                          </a:ln>
                          <a:solidFill>
                            <a:srgbClr val="000000"/>
                          </a:solidFill>
                          <a:effectLst/>
                          <a:latin typeface="Arial" pitchFamily="34" charset="0"/>
                        </a:rPr>
                        <a:t> on the </a:t>
                      </a:r>
                      <a:r>
                        <a:rPr kumimoji="0" lang="en-US" sz="1200" b="1" i="0" u="none" strike="noStrike" cap="none" normalizeH="0" baseline="0" dirty="0" smtClean="0">
                          <a:ln>
                            <a:noFill/>
                          </a:ln>
                          <a:solidFill>
                            <a:srgbClr val="000000"/>
                          </a:solidFill>
                          <a:effectLst/>
                          <a:latin typeface="Arial" pitchFamily="34" charset="0"/>
                        </a:rPr>
                        <a:t>Print </a:t>
                      </a:r>
                      <a:r>
                        <a:rPr kumimoji="0" lang="en-US" sz="1200" b="0" i="0" u="none" strike="noStrike" cap="none" normalizeH="0" baseline="0" dirty="0" smtClean="0">
                          <a:ln>
                            <a:noFill/>
                          </a:ln>
                          <a:solidFill>
                            <a:srgbClr val="000000"/>
                          </a:solidFill>
                          <a:effectLst/>
                          <a:latin typeface="Arial" pitchFamily="34" charset="0"/>
                        </a:rPr>
                        <a:t>button.</a:t>
                      </a:r>
                      <a:endParaRPr kumimoji="0" lang="en-US" sz="1200" b="0" i="1"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8567">
                <a:tc>
                  <a:txBody>
                    <a:bodyPr/>
                    <a:lstStyle/>
                    <a:p>
                      <a:pPr marL="228600" marR="0" lvl="0" indent="-228600" algn="l" defTabSz="914400" rtl="0" eaLnBrk="0" fontAlgn="base" latinLnBrk="0" hangingPunct="0">
                        <a:lnSpc>
                          <a:spcPct val="120000"/>
                        </a:lnSpc>
                        <a:spcBef>
                          <a:spcPct val="20000"/>
                        </a:spcBef>
                        <a:spcAft>
                          <a:spcPct val="0"/>
                        </a:spcAft>
                        <a:buClrTx/>
                        <a:buSzTx/>
                        <a:buFont typeface="+mj-lt"/>
                        <a:buNone/>
                        <a:tabLst/>
                      </a:pPr>
                      <a:r>
                        <a:rPr kumimoji="0" lang="en-US" sz="1200" b="0" i="0" u="none" strike="noStrike" cap="none" normalizeH="0" baseline="0" dirty="0" smtClean="0">
                          <a:ln>
                            <a:noFill/>
                          </a:ln>
                          <a:solidFill>
                            <a:srgbClr val="000000"/>
                          </a:solidFill>
                          <a:effectLst/>
                          <a:latin typeface="Arial" pitchFamily="34" charset="0"/>
                        </a:rPr>
                        <a:t>2. </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defRPr/>
                      </a:pPr>
                      <a:r>
                        <a:rPr lang="en-US" sz="1200" kern="1200" dirty="0" smtClean="0">
                          <a:solidFill>
                            <a:schemeClr val="tx1"/>
                          </a:solidFill>
                          <a:latin typeface="+mn-lt"/>
                          <a:ea typeface="+mn-ea"/>
                          <a:cs typeface="+mn-cs"/>
                        </a:rPr>
                        <a:t>To print pages other than View Audit Follow-Up, </a:t>
                      </a:r>
                    </a:p>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defRPr/>
                      </a:pPr>
                      <a:r>
                        <a:rPr lang="en-US" sz="1200" i="1" kern="1200" dirty="0" smtClean="0">
                          <a:solidFill>
                            <a:schemeClr val="tx1"/>
                          </a:solidFill>
                          <a:latin typeface="+mn-lt"/>
                          <a:ea typeface="+mn-ea"/>
                          <a:cs typeface="+mn-cs"/>
                        </a:rPr>
                        <a:t>click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print</a:t>
                      </a:r>
                      <a:r>
                        <a:rPr lang="en-US" sz="1200" kern="1200" dirty="0" smtClean="0">
                          <a:solidFill>
                            <a:schemeClr val="tx1"/>
                          </a:solidFill>
                          <a:latin typeface="+mn-lt"/>
                          <a:ea typeface="+mn-ea"/>
                          <a:cs typeface="+mn-cs"/>
                        </a:rPr>
                        <a:t> button from your browser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(such </a:t>
                      </a:r>
                    </a:p>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defRPr/>
                      </a:pPr>
                      <a:r>
                        <a:rPr lang="en-US" sz="1200" kern="1200" dirty="0" smtClean="0">
                          <a:solidFill>
                            <a:schemeClr val="tx1"/>
                          </a:solidFill>
                          <a:latin typeface="+mn-lt"/>
                          <a:ea typeface="+mn-ea"/>
                          <a:cs typeface="+mn-cs"/>
                        </a:rPr>
                        <a:t>as Internet Explorer or Netscape) toolbar</a:t>
                      </a:r>
                      <a:r>
                        <a:rPr lang="en-US" sz="1200" kern="1200" baseline="0" dirty="0" smtClean="0">
                          <a:solidFill>
                            <a:schemeClr val="tx1"/>
                          </a:solidFill>
                          <a:latin typeface="+mn-lt"/>
                          <a:ea typeface="+mn-ea"/>
                          <a:cs typeface="+mn-cs"/>
                        </a:rPr>
                        <a:t> or from </a:t>
                      </a:r>
                    </a:p>
                    <a:p>
                      <a:pPr marL="228600" marR="0" lvl="0" indent="-228600" algn="l" defTabSz="914400" rtl="0" eaLnBrk="0" fontAlgn="base" latinLnBrk="0" hangingPunct="0">
                        <a:lnSpc>
                          <a:spcPct val="120000"/>
                        </a:lnSpc>
                        <a:spcBef>
                          <a:spcPct val="20000"/>
                        </a:spcBef>
                        <a:spcAft>
                          <a:spcPct val="0"/>
                        </a:spcAft>
                        <a:buClrTx/>
                        <a:buSzTx/>
                        <a:buFont typeface="Arial" pitchFamily="34" charset="0"/>
                        <a:buNone/>
                        <a:tabLst/>
                        <a:defRPr/>
                      </a:pPr>
                      <a:r>
                        <a:rPr lang="en-US" sz="1200" kern="1200" baseline="0" dirty="0" smtClean="0">
                          <a:solidFill>
                            <a:schemeClr val="tx1"/>
                          </a:solidFill>
                          <a:latin typeface="+mn-lt"/>
                          <a:ea typeface="+mn-ea"/>
                          <a:cs typeface="+mn-cs"/>
                        </a:rPr>
                        <a:t>the File menu.</a:t>
                      </a:r>
                      <a:endParaRPr kumimoji="0" lang="en-US" sz="1200" b="1"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0378" name="TextBox 11"/>
          <p:cNvSpPr txBox="1">
            <a:spLocks noChangeArrowheads="1"/>
          </p:cNvSpPr>
          <p:nvPr/>
        </p:nvSpPr>
        <p:spPr bwMode="auto">
          <a:xfrm>
            <a:off x="4578350" y="6252679"/>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3.3.1.2</a:t>
            </a:r>
            <a:r>
              <a:rPr lang="en-US" sz="800" dirty="0">
                <a:ea typeface="MS PGothic"/>
                <a:cs typeface="MS PGothic"/>
              </a:rPr>
              <a:t>:  Print  Dialog box  </a:t>
            </a:r>
          </a:p>
        </p:txBody>
      </p:sp>
      <p:grpSp>
        <p:nvGrpSpPr>
          <p:cNvPr id="14" name="Group 13"/>
          <p:cNvGrpSpPr/>
          <p:nvPr/>
        </p:nvGrpSpPr>
        <p:grpSpPr>
          <a:xfrm>
            <a:off x="4254500" y="2311400"/>
            <a:ext cx="4762500" cy="257175"/>
            <a:chOff x="4254500" y="2311400"/>
            <a:chExt cx="4762500" cy="257175"/>
          </a:xfrm>
        </p:grpSpPr>
        <p:pic>
          <p:nvPicPr>
            <p:cNvPr id="100377" name="Picture 13" descr="PPTA8.png"/>
            <p:cNvPicPr>
              <a:picLocks noChangeAspect="1"/>
            </p:cNvPicPr>
            <p:nvPr/>
          </p:nvPicPr>
          <p:blipFill>
            <a:blip r:embed="rId4" cstate="print"/>
            <a:srcRect/>
            <a:stretch>
              <a:fillRect/>
            </a:stretch>
          </p:blipFill>
          <p:spPr bwMode="auto">
            <a:xfrm>
              <a:off x="4254500" y="2311400"/>
              <a:ext cx="4762500" cy="257175"/>
            </a:xfrm>
            <a:prstGeom prst="rect">
              <a:avLst/>
            </a:prstGeom>
            <a:noFill/>
            <a:ln w="9525">
              <a:solidFill>
                <a:schemeClr val="tx1"/>
              </a:solidFill>
              <a:miter lim="800000"/>
              <a:headEnd/>
              <a:tailEnd/>
            </a:ln>
          </p:spPr>
        </p:pic>
        <p:sp>
          <p:nvSpPr>
            <p:cNvPr id="100379" name="Rectangle 16"/>
            <p:cNvSpPr>
              <a:spLocks noChangeArrowheads="1"/>
            </p:cNvSpPr>
            <p:nvPr/>
          </p:nvSpPr>
          <p:spPr bwMode="auto">
            <a:xfrm>
              <a:off x="5401894" y="2321169"/>
              <a:ext cx="457300" cy="124320"/>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grpSp>
        <p:nvGrpSpPr>
          <p:cNvPr id="17" name="Group 16"/>
          <p:cNvGrpSpPr/>
          <p:nvPr/>
        </p:nvGrpSpPr>
        <p:grpSpPr>
          <a:xfrm>
            <a:off x="4273550" y="2987675"/>
            <a:ext cx="3476625" cy="3190875"/>
            <a:chOff x="4273550" y="2987675"/>
            <a:chExt cx="3476625" cy="3190875"/>
          </a:xfrm>
        </p:grpSpPr>
        <p:pic>
          <p:nvPicPr>
            <p:cNvPr id="100354" name="Picture 15" descr="PPTAB.png"/>
            <p:cNvPicPr>
              <a:picLocks noChangeAspect="1"/>
            </p:cNvPicPr>
            <p:nvPr/>
          </p:nvPicPr>
          <p:blipFill>
            <a:blip r:embed="rId5" cstate="print"/>
            <a:srcRect/>
            <a:stretch>
              <a:fillRect/>
            </a:stretch>
          </p:blipFill>
          <p:spPr bwMode="auto">
            <a:xfrm>
              <a:off x="4273550" y="2987675"/>
              <a:ext cx="3476625" cy="3190875"/>
            </a:xfrm>
            <a:prstGeom prst="rect">
              <a:avLst/>
            </a:prstGeom>
            <a:solidFill>
              <a:srgbClr val="FFFF00"/>
            </a:solidFill>
            <a:ln w="12700">
              <a:solidFill>
                <a:schemeClr val="tx1"/>
              </a:solidFill>
              <a:miter lim="800000"/>
              <a:headEnd/>
              <a:tailEnd/>
            </a:ln>
          </p:spPr>
        </p:pic>
        <p:sp>
          <p:nvSpPr>
            <p:cNvPr id="16" name="Rectangle 16"/>
            <p:cNvSpPr>
              <a:spLocks noChangeArrowheads="1"/>
            </p:cNvSpPr>
            <p:nvPr/>
          </p:nvSpPr>
          <p:spPr bwMode="auto">
            <a:xfrm flipV="1">
              <a:off x="5922993" y="5929531"/>
              <a:ext cx="527044" cy="133642"/>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1755775" y="320675"/>
            <a:ext cx="7388225" cy="695325"/>
          </a:xfrm>
        </p:spPr>
        <p:txBody>
          <a:bodyPr/>
          <a:lstStyle/>
          <a:p>
            <a:r>
              <a:rPr lang="en-US" smtClean="0"/>
              <a:t>Module Three – Lesson Three - Review</a:t>
            </a:r>
          </a:p>
        </p:txBody>
      </p:sp>
      <p:sp>
        <p:nvSpPr>
          <p:cNvPr id="101379" name="TextBox 9"/>
          <p:cNvSpPr txBox="1">
            <a:spLocks noChangeArrowheads="1"/>
          </p:cNvSpPr>
          <p:nvPr/>
        </p:nvSpPr>
        <p:spPr bwMode="auto">
          <a:xfrm>
            <a:off x="128588" y="1420813"/>
            <a:ext cx="4813300" cy="581025"/>
          </a:xfrm>
          <a:prstGeom prst="rect">
            <a:avLst/>
          </a:prstGeom>
          <a:noFill/>
          <a:ln w="9525">
            <a:noFill/>
            <a:miter lim="800000"/>
            <a:headEnd/>
            <a:tailEnd/>
          </a:ln>
        </p:spPr>
        <p:txBody>
          <a:bodyPr>
            <a:spAutoFit/>
          </a:bodyPr>
          <a:lstStyle/>
          <a:p>
            <a:pPr eaLnBrk="0" hangingPunct="0"/>
            <a:r>
              <a:rPr lang="en-US" sz="1600" b="1"/>
              <a:t>Lesson Three Covered the Following Topic:</a:t>
            </a:r>
          </a:p>
          <a:p>
            <a:pPr eaLnBrk="0" hangingPunct="0"/>
            <a:endParaRPr lang="en-US" sz="1600" b="1">
              <a:ea typeface="MS PGothic"/>
              <a:cs typeface="MS PGothic"/>
            </a:endParaRPr>
          </a:p>
        </p:txBody>
      </p:sp>
      <p:sp>
        <p:nvSpPr>
          <p:cNvPr id="101380"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D31BBC44-AAA2-43D0-AA2D-A548166A3AB7}" type="slidenum">
              <a:rPr lang="en-US" sz="800" smtClean="0"/>
              <a:pPr/>
              <a:t>84</a:t>
            </a:fld>
            <a:endParaRPr lang="en-US" sz="800" smtClean="0"/>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7" name="Group 13"/>
          <p:cNvGraphicFramePr>
            <a:graphicFrameLocks noGrp="1"/>
          </p:cNvGraphicFramePr>
          <p:nvPr/>
        </p:nvGraphicFramePr>
        <p:xfrm>
          <a:off x="479425" y="2060575"/>
          <a:ext cx="6986588" cy="731838"/>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Printing the Audit</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1755775" y="320675"/>
            <a:ext cx="7388225" cy="695325"/>
          </a:xfrm>
        </p:spPr>
        <p:txBody>
          <a:bodyPr/>
          <a:lstStyle/>
          <a:p>
            <a:r>
              <a:rPr lang="en-US" smtClean="0"/>
              <a:t>Module Three – Review</a:t>
            </a:r>
          </a:p>
        </p:txBody>
      </p:sp>
      <p:sp>
        <p:nvSpPr>
          <p:cNvPr id="102403" name="TextBox 9"/>
          <p:cNvSpPr txBox="1">
            <a:spLocks noChangeArrowheads="1"/>
          </p:cNvSpPr>
          <p:nvPr/>
        </p:nvSpPr>
        <p:spPr bwMode="auto">
          <a:xfrm>
            <a:off x="128588" y="1420813"/>
            <a:ext cx="4813300" cy="581025"/>
          </a:xfrm>
          <a:prstGeom prst="rect">
            <a:avLst/>
          </a:prstGeom>
          <a:noFill/>
          <a:ln w="9525">
            <a:noFill/>
            <a:miter lim="800000"/>
            <a:headEnd/>
            <a:tailEnd/>
          </a:ln>
        </p:spPr>
        <p:txBody>
          <a:bodyPr>
            <a:spAutoFit/>
          </a:bodyPr>
          <a:lstStyle/>
          <a:p>
            <a:pPr eaLnBrk="0" hangingPunct="0"/>
            <a:r>
              <a:rPr lang="en-US" sz="1600" b="1"/>
              <a:t>Module Three Covered the Following Lessons:</a:t>
            </a:r>
          </a:p>
          <a:p>
            <a:pPr eaLnBrk="0" hangingPunct="0"/>
            <a:endParaRPr lang="en-US" sz="1600" b="1">
              <a:ea typeface="MS PGothic"/>
              <a:cs typeface="MS PGothic"/>
            </a:endParaRPr>
          </a:p>
        </p:txBody>
      </p:sp>
      <p:sp>
        <p:nvSpPr>
          <p:cNvPr id="102404"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9E7A96B9-FA8D-4B3B-8376-92D02302A87D}" type="slidenum">
              <a:rPr lang="en-US" sz="800" smtClean="0"/>
              <a:pPr/>
              <a:t>85</a:t>
            </a:fld>
            <a:endParaRPr lang="en-US" sz="800" smtClean="0"/>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7" name="Group 13"/>
          <p:cNvGraphicFramePr>
            <a:graphicFrameLocks noGrp="1"/>
          </p:cNvGraphicFramePr>
          <p:nvPr/>
        </p:nvGraphicFramePr>
        <p:xfrm>
          <a:off x="479425" y="2060575"/>
          <a:ext cx="6986588" cy="2195514"/>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Lesson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Audits</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Lesson Two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Viewing Audit Details and Actions</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Lesson Three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Printing the Audit</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755775" y="330200"/>
            <a:ext cx="7683500" cy="695325"/>
          </a:xfrm>
        </p:spPr>
        <p:txBody>
          <a:bodyPr/>
          <a:lstStyle/>
          <a:p>
            <a:r>
              <a:rPr lang="en-US" smtClean="0"/>
              <a:t>Module Four – Working with Audit Records	</a:t>
            </a:r>
          </a:p>
        </p:txBody>
      </p:sp>
      <p:sp>
        <p:nvSpPr>
          <p:cNvPr id="103427" name="Slide Number Placeholder 4"/>
          <p:cNvSpPr>
            <a:spLocks noGrp="1"/>
          </p:cNvSpPr>
          <p:nvPr>
            <p:ph type="sldNum" sz="quarter" idx="10"/>
          </p:nvPr>
        </p:nvSpPr>
        <p:spPr bwMode="auto">
          <a:xfrm>
            <a:off x="7010400" y="6692900"/>
            <a:ext cx="2133600" cy="476250"/>
          </a:xfrm>
          <a:noFill/>
          <a:ln>
            <a:miter lim="800000"/>
            <a:headEnd/>
            <a:tailEnd/>
          </a:ln>
        </p:spPr>
        <p:txBody>
          <a:bodyPr vert="horz" wrap="square" lIns="91440" tIns="45720" rIns="91440" bIns="45720" numCol="1" anchor="t" anchorCtr="0" compatLnSpc="1">
            <a:prstTxWarp prst="textNoShape">
              <a:avLst/>
            </a:prstTxWarp>
          </a:bodyPr>
          <a:lstStyle/>
          <a:p>
            <a:fld id="{B7F37903-FAD3-4DAE-A8FD-F3A31F50E87E}" type="slidenum">
              <a:rPr lang="en-US" sz="800" smtClean="0"/>
              <a:pPr/>
              <a:t>86</a:t>
            </a:fld>
            <a:endParaRPr lang="en-US" sz="800" smtClean="0"/>
          </a:p>
        </p:txBody>
      </p:sp>
      <p:sp>
        <p:nvSpPr>
          <p:cNvPr id="103428"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algn="ctr" eaLnBrk="0" hangingPunct="0"/>
            <a:r>
              <a:rPr lang="en-US" sz="4000" b="1">
                <a:ea typeface="MS PGothic"/>
                <a:cs typeface="MS PGothic"/>
              </a:rPr>
              <a:t>Module Four </a:t>
            </a:r>
          </a:p>
          <a:p>
            <a:pPr algn="ctr" eaLnBrk="0" hangingPunct="0"/>
            <a:endParaRPr lang="en-US" sz="4000" b="1">
              <a:ea typeface="MS PGothic"/>
              <a:cs typeface="MS PGothic"/>
            </a:endParaRPr>
          </a:p>
          <a:p>
            <a:pPr algn="ctr" eaLnBrk="0" hangingPunct="0"/>
            <a:r>
              <a:rPr lang="en-US" sz="2400" b="1">
                <a:ea typeface="MS PGothic"/>
                <a:cs typeface="MS PGothic"/>
              </a:rPr>
              <a:t>Working with Audit Records</a:t>
            </a:r>
          </a:p>
          <a:p>
            <a:pPr eaLnBrk="0" hangingPunct="0"/>
            <a:endParaRPr lang="en-US" sz="2400" b="1">
              <a:ea typeface="MS PGothic"/>
              <a:cs typeface="MS PGothic"/>
            </a:endParaRPr>
          </a:p>
        </p:txBody>
      </p:sp>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755775" y="292100"/>
            <a:ext cx="7388225" cy="695325"/>
          </a:xfrm>
        </p:spPr>
        <p:txBody>
          <a:bodyPr/>
          <a:lstStyle/>
          <a:p>
            <a:r>
              <a:rPr lang="en-US" smtClean="0"/>
              <a:t>Module Four – Working with Audit Records</a:t>
            </a:r>
          </a:p>
        </p:txBody>
      </p:sp>
      <p:sp>
        <p:nvSpPr>
          <p:cNvPr id="10" name="TextBox 9"/>
          <p:cNvSpPr txBox="1"/>
          <p:nvPr/>
        </p:nvSpPr>
        <p:spPr>
          <a:xfrm>
            <a:off x="128588" y="1420813"/>
            <a:ext cx="4222750" cy="336550"/>
          </a:xfrm>
          <a:prstGeom prst="rect">
            <a:avLst/>
          </a:prstGeom>
          <a:noFill/>
        </p:spPr>
        <p:txBody>
          <a:bodyPr>
            <a:spAutoFit/>
          </a:bodyPr>
          <a:lstStyle/>
          <a:p>
            <a:pPr eaLnBrk="0" fontAlgn="auto" hangingPunct="0">
              <a:spcBef>
                <a:spcPts val="0"/>
              </a:spcBef>
              <a:spcAft>
                <a:spcPts val="0"/>
              </a:spcAft>
              <a:defRPr/>
            </a:pPr>
            <a:r>
              <a:rPr lang="en-US" sz="1600" b="1" dirty="0">
                <a:latin typeface="+mj-lt"/>
              </a:rPr>
              <a:t>Module Four Lessons</a:t>
            </a:r>
          </a:p>
        </p:txBody>
      </p:sp>
      <p:graphicFrame>
        <p:nvGraphicFramePr>
          <p:cNvPr id="7" name="Table 6"/>
          <p:cNvGraphicFramePr>
            <a:graphicFrameLocks noGrp="1"/>
          </p:cNvGraphicFramePr>
          <p:nvPr/>
        </p:nvGraphicFramePr>
        <p:xfrm>
          <a:off x="479425" y="2060575"/>
          <a:ext cx="6986588" cy="2927352"/>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Lesson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CAFU Pipeline</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Lesson Two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Working with Audit Records Overview</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Lesson Three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Searching for Audits</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Lesson Four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Add New Audits by Monitor</a:t>
                      </a:r>
                    </a:p>
                  </a:txBody>
                  <a:tcPr horzOverflow="overflow">
                    <a:lnL>
                      <a:noFill/>
                    </a:lnL>
                    <a:lnR>
                      <a:noFill/>
                    </a:lnR>
                    <a:lnT>
                      <a:noFill/>
                    </a:lnT>
                    <a:lnB>
                      <a:noFill/>
                    </a:lnB>
                    <a:lnTlToBr>
                      <a:noFill/>
                    </a:lnTlToBr>
                    <a:lnBlToTr>
                      <a:noFill/>
                    </a:lnBlToTr>
                    <a:noFill/>
                  </a:tcPr>
                </a:tc>
              </a:tr>
            </a:tbl>
          </a:graphicData>
        </a:graphic>
      </p:graphicFrame>
      <p:sp>
        <p:nvSpPr>
          <p:cNvPr id="9" name="Rectangle 8">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04462"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A05AC9B5-2876-40D4-87F8-DCF3267B5705}" type="slidenum">
              <a:rPr lang="en-US" sz="800" smtClean="0"/>
              <a:pPr/>
              <a:t>87</a:t>
            </a:fld>
            <a:endParaRPr lang="en-US" sz="80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755775" y="292100"/>
            <a:ext cx="7388225" cy="695325"/>
          </a:xfrm>
        </p:spPr>
        <p:txBody>
          <a:bodyPr/>
          <a:lstStyle/>
          <a:p>
            <a:r>
              <a:rPr lang="en-US" smtClean="0"/>
              <a:t>Lesson One – CAFU Pipeline</a:t>
            </a:r>
          </a:p>
        </p:txBody>
      </p:sp>
      <p:sp>
        <p:nvSpPr>
          <p:cNvPr id="105475"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6218590D-54FD-4F41-8A7B-D849123CE291}" type="slidenum">
              <a:rPr lang="en-US" sz="800" smtClean="0"/>
              <a:pPr/>
              <a:t>88</a:t>
            </a:fld>
            <a:endParaRPr lang="en-US" sz="800" smtClean="0"/>
          </a:p>
        </p:txBody>
      </p:sp>
      <p:sp>
        <p:nvSpPr>
          <p:cNvPr id="105476" name="Rectangle 2"/>
          <p:cNvSpPr txBox="1">
            <a:spLocks noChangeArrowheads="1"/>
          </p:cNvSpPr>
          <p:nvPr/>
        </p:nvSpPr>
        <p:spPr bwMode="auto">
          <a:xfrm>
            <a:off x="1016000" y="2692400"/>
            <a:ext cx="6946900" cy="695325"/>
          </a:xfrm>
          <a:prstGeom prst="rect">
            <a:avLst/>
          </a:prstGeom>
          <a:noFill/>
          <a:ln w="9525">
            <a:noFill/>
            <a:miter lim="800000"/>
            <a:headEnd/>
            <a:tailEnd/>
          </a:ln>
        </p:spPr>
        <p:txBody>
          <a:bodyPr anchor="ctr"/>
          <a:lstStyle/>
          <a:p>
            <a:pPr algn="ctr" eaLnBrk="0" hangingPunct="0"/>
            <a:r>
              <a:rPr lang="en-US" sz="4000" b="1"/>
              <a:t>Lesson One</a:t>
            </a:r>
          </a:p>
          <a:p>
            <a:pPr algn="ctr" eaLnBrk="0" hangingPunct="0"/>
            <a:endParaRPr lang="en-US" sz="4000" b="1"/>
          </a:p>
          <a:p>
            <a:pPr algn="ctr" eaLnBrk="0" hangingPunct="0"/>
            <a:r>
              <a:rPr lang="en-US" sz="2400" b="1"/>
              <a:t>CAFU Pipeline</a:t>
            </a:r>
          </a:p>
          <a:p>
            <a:pPr eaLnBrk="0" hangingPunct="0"/>
            <a:endParaRPr lang="en-US" b="1"/>
          </a:p>
        </p:txBody>
      </p:sp>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55775" y="292100"/>
            <a:ext cx="7388225" cy="695325"/>
          </a:xfrm>
        </p:spPr>
        <p:txBody>
          <a:bodyPr/>
          <a:lstStyle/>
          <a:p>
            <a:r>
              <a:rPr lang="en-US" smtClean="0"/>
              <a:t>Lesson One – Topic</a:t>
            </a:r>
          </a:p>
        </p:txBody>
      </p:sp>
      <p:sp>
        <p:nvSpPr>
          <p:cNvPr id="106499"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DF06CA6B-E3BA-4724-8A1A-62315F2149D8}" type="slidenum">
              <a:rPr lang="en-US" sz="800" smtClean="0"/>
              <a:pPr/>
              <a:t>89</a:t>
            </a:fld>
            <a:endParaRPr lang="en-US" sz="800" smtClean="0"/>
          </a:p>
        </p:txBody>
      </p:sp>
      <p:sp>
        <p:nvSpPr>
          <p:cNvPr id="106500" name="TextBox 9"/>
          <p:cNvSpPr txBox="1">
            <a:spLocks noChangeArrowheads="1"/>
          </p:cNvSpPr>
          <p:nvPr/>
        </p:nvSpPr>
        <p:spPr bwMode="auto">
          <a:xfrm>
            <a:off x="128588" y="1420813"/>
            <a:ext cx="4222750" cy="336550"/>
          </a:xfrm>
          <a:prstGeom prst="rect">
            <a:avLst/>
          </a:prstGeom>
          <a:noFill/>
          <a:ln w="9525">
            <a:noFill/>
            <a:miter lim="800000"/>
            <a:headEnd/>
            <a:tailEnd/>
          </a:ln>
        </p:spPr>
        <p:txBody>
          <a:bodyPr>
            <a:spAutoFit/>
          </a:bodyPr>
          <a:lstStyle/>
          <a:p>
            <a:pPr eaLnBrk="0" hangingPunct="0">
              <a:tabLst>
                <a:tab pos="3086100" algn="l"/>
              </a:tabLst>
            </a:pPr>
            <a:r>
              <a:rPr lang="en-US" sz="1600" b="1">
                <a:ea typeface="MS PGothic"/>
                <a:cs typeface="MS PGothic"/>
              </a:rPr>
              <a:t>Lesson One Topic</a:t>
            </a:r>
          </a:p>
        </p:txBody>
      </p:sp>
      <p:graphicFrame>
        <p:nvGraphicFramePr>
          <p:cNvPr id="7181" name="Group 13"/>
          <p:cNvGraphicFramePr>
            <a:graphicFrameLocks noGrp="1"/>
          </p:cNvGraphicFramePr>
          <p:nvPr/>
        </p:nvGraphicFramePr>
        <p:xfrm>
          <a:off x="479425" y="2060575"/>
          <a:ext cx="6986588" cy="731838"/>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Work Flow Diagram</a:t>
                      </a:r>
                    </a:p>
                  </a:txBody>
                  <a:tcPr horzOverflow="overflow">
                    <a:lnL>
                      <a:noFill/>
                    </a:lnL>
                    <a:lnR>
                      <a:noFill/>
                    </a:lnR>
                    <a:lnT>
                      <a:noFill/>
                    </a:lnT>
                    <a:lnB>
                      <a:noFill/>
                    </a:lnB>
                    <a:lnTlToBr>
                      <a:noFill/>
                    </a:lnTlToBr>
                    <a:lnBlToTr>
                      <a:noFill/>
                    </a:lnBlToTr>
                    <a:noFill/>
                  </a:tcPr>
                </a:tc>
              </a:tr>
            </a:tbl>
          </a:graphicData>
        </a:graphic>
      </p:graphicFrame>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95463" y="319088"/>
            <a:ext cx="7002462" cy="674687"/>
          </a:xfrm>
        </p:spPr>
        <p:txBody>
          <a:bodyPr/>
          <a:lstStyle/>
          <a:p>
            <a:r>
              <a:rPr lang="en-US" dirty="0" smtClean="0"/>
              <a:t>Course Objectives </a:t>
            </a:r>
          </a:p>
        </p:txBody>
      </p:sp>
      <p:sp>
        <p:nvSpPr>
          <p:cNvPr id="20483" name="TextBox 4"/>
          <p:cNvSpPr txBox="1">
            <a:spLocks noChangeArrowheads="1"/>
          </p:cNvSpPr>
          <p:nvPr/>
        </p:nvSpPr>
        <p:spPr bwMode="auto">
          <a:xfrm>
            <a:off x="128588" y="1420813"/>
            <a:ext cx="5216525" cy="338137"/>
          </a:xfrm>
          <a:prstGeom prst="rect">
            <a:avLst/>
          </a:prstGeom>
          <a:noFill/>
          <a:ln w="9525">
            <a:noFill/>
            <a:miter lim="800000"/>
            <a:headEnd/>
            <a:tailEnd/>
          </a:ln>
        </p:spPr>
        <p:txBody>
          <a:bodyPr>
            <a:spAutoFit/>
          </a:bodyPr>
          <a:lstStyle/>
          <a:p>
            <a:pPr eaLnBrk="0" hangingPunct="0"/>
            <a:r>
              <a:rPr lang="en-US" sz="1600" b="1" dirty="0">
                <a:ea typeface="MS PGothic"/>
                <a:cs typeface="MS PGothic"/>
              </a:rPr>
              <a:t>At the end of this training you should be able to:</a:t>
            </a:r>
          </a:p>
        </p:txBody>
      </p:sp>
      <p:graphicFrame>
        <p:nvGraphicFramePr>
          <p:cNvPr id="10254" name="Group 14"/>
          <p:cNvGraphicFramePr>
            <a:graphicFrameLocks noGrp="1"/>
          </p:cNvGraphicFramePr>
          <p:nvPr/>
        </p:nvGraphicFramePr>
        <p:xfrm>
          <a:off x="479425" y="2060575"/>
          <a:ext cx="8464550" cy="3698734"/>
        </p:xfrm>
        <a:graphic>
          <a:graphicData uri="http://schemas.openxmlformats.org/drawingml/2006/table">
            <a:tbl>
              <a:tblPr/>
              <a:tblGrid>
                <a:gridCol w="8464550"/>
              </a:tblGrid>
              <a:tr h="871220">
                <a:tc>
                  <a:txBody>
                    <a:bodyPr/>
                    <a:lstStyle/>
                    <a:p>
                      <a:pPr marL="231775" marR="0" lvl="0" indent="-231775" algn="l" defTabSz="914400" rtl="0" eaLnBrk="1" fontAlgn="base" latinLnBrk="0" hangingPunct="1">
                        <a:lnSpc>
                          <a:spcPct val="100000"/>
                        </a:lnSpc>
                        <a:spcBef>
                          <a:spcPct val="0"/>
                        </a:spcBef>
                        <a:spcAft>
                          <a:spcPct val="0"/>
                        </a:spcAft>
                        <a:buClrTx/>
                        <a:buSzTx/>
                        <a:buFontTx/>
                        <a:buChar char="•"/>
                        <a:tabLst/>
                        <a:defRPr/>
                      </a:pPr>
                      <a:r>
                        <a:rPr lang="en-US" sz="1600" b="0" kern="1200" dirty="0" smtClean="0">
                          <a:solidFill>
                            <a:schemeClr val="tx1"/>
                          </a:solidFill>
                          <a:latin typeface="+mn-lt"/>
                          <a:ea typeface="+mn-ea"/>
                          <a:cs typeface="+mn-cs"/>
                        </a:rPr>
                        <a:t>Enter all key information for tracking reportable and non-reportable audit records in a single web-based database with the Single Sign On (SSO) feature</a:t>
                      </a:r>
                    </a:p>
                    <a:p>
                      <a:pPr>
                        <a:buFont typeface="Arial" pitchFamily="34" charset="0"/>
                        <a:buNone/>
                      </a:pPr>
                      <a:endParaRPr lang="en-US" sz="1600" b="0" dirty="0" smtClean="0">
                        <a:latin typeface="+mn-lt"/>
                      </a:endParaRPr>
                    </a:p>
                    <a:p>
                      <a:pPr>
                        <a:buFont typeface="Arial" pitchFamily="34" charset="0"/>
                        <a:buNone/>
                      </a:pPr>
                      <a:endParaRPr lang="en-US" sz="1600" b="0" dirty="0">
                        <a:latin typeface="+mn-lt"/>
                      </a:endParaRPr>
                    </a:p>
                  </a:txBody>
                  <a:tcPr horzOverflow="overflow">
                    <a:lnL>
                      <a:noFill/>
                    </a:lnL>
                    <a:lnR>
                      <a:noFill/>
                    </a:lnR>
                    <a:lnT>
                      <a:noFill/>
                    </a:lnT>
                    <a:lnB>
                      <a:noFill/>
                    </a:lnB>
                    <a:lnTlToBr>
                      <a:noFill/>
                    </a:lnTlToBr>
                    <a:lnBlToTr>
                      <a:noFill/>
                    </a:lnBlToTr>
                    <a:noFill/>
                  </a:tcPr>
                </a:tc>
              </a:tr>
              <a:tr h="871220">
                <a:tc>
                  <a:txBody>
                    <a:bodyPr/>
                    <a:lstStyle/>
                    <a:p>
                      <a:pPr marL="231775" marR="0" lvl="0" indent="-231775" algn="l" defTabSz="914400" rtl="0" eaLnBrk="1" fontAlgn="base" latinLnBrk="0" hangingPunct="1">
                        <a:lnSpc>
                          <a:spcPct val="100000"/>
                        </a:lnSpc>
                        <a:spcBef>
                          <a:spcPct val="0"/>
                        </a:spcBef>
                        <a:spcAft>
                          <a:spcPct val="0"/>
                        </a:spcAft>
                        <a:buClrTx/>
                        <a:buSzTx/>
                        <a:buFontTx/>
                        <a:buChar char="•"/>
                        <a:tabLst/>
                        <a:defRPr/>
                      </a:pPr>
                      <a:r>
                        <a:rPr lang="en-US" sz="1600" b="0" dirty="0" smtClean="0">
                          <a:latin typeface="+mn-lt"/>
                        </a:rPr>
                        <a:t>Collect</a:t>
                      </a:r>
                      <a:r>
                        <a:rPr lang="en-US" sz="1600" b="0" baseline="0" dirty="0" smtClean="0">
                          <a:latin typeface="+mn-lt"/>
                        </a:rPr>
                        <a:t> </a:t>
                      </a:r>
                      <a:r>
                        <a:rPr lang="en-US" sz="1600" b="0" dirty="0" smtClean="0">
                          <a:latin typeface="+mn-lt"/>
                        </a:rPr>
                        <a:t>information and create reports for management of CAFU and reporting to the DoD IG for each semi-annual reporting period</a:t>
                      </a:r>
                    </a:p>
                    <a:p>
                      <a:pPr marL="231775" marR="0" lvl="0" indent="-231775"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rgbClr val="000000"/>
                        </a:solidFill>
                        <a:effectLst/>
                        <a:latin typeface="+mn-lt"/>
                      </a:endParaRPr>
                    </a:p>
                  </a:txBody>
                  <a:tcPr horzOverflow="overflow">
                    <a:lnL>
                      <a:noFill/>
                    </a:lnL>
                    <a:lnR>
                      <a:noFill/>
                    </a:lnR>
                    <a:lnT>
                      <a:noFill/>
                    </a:lnT>
                    <a:lnB>
                      <a:noFill/>
                    </a:lnB>
                    <a:lnTlToBr>
                      <a:noFill/>
                    </a:lnTlToBr>
                    <a:lnBlToTr>
                      <a:noFill/>
                    </a:lnBlToTr>
                    <a:noFill/>
                  </a:tcPr>
                </a:tc>
              </a:tr>
              <a:tr h="889494">
                <a:tc>
                  <a:txBody>
                    <a:bodyPr/>
                    <a:lstStyle/>
                    <a:p>
                      <a:pPr marL="231775" marR="0" lvl="0" indent="-231775" algn="l" defTabSz="914400" rtl="0" eaLnBrk="1" fontAlgn="base" latinLnBrk="0" hangingPunct="1">
                        <a:lnSpc>
                          <a:spcPct val="100000"/>
                        </a:lnSpc>
                        <a:spcBef>
                          <a:spcPct val="0"/>
                        </a:spcBef>
                        <a:spcAft>
                          <a:spcPct val="0"/>
                        </a:spcAft>
                        <a:buClrTx/>
                        <a:buSzTx/>
                        <a:buFontTx/>
                        <a:buChar char="•"/>
                        <a:tabLst/>
                        <a:defRPr/>
                      </a:pPr>
                      <a:r>
                        <a:rPr lang="en-US" sz="1600" b="0" dirty="0" smtClean="0">
                          <a:latin typeface="+mn-lt"/>
                        </a:rPr>
                        <a:t>Provide alert notifications to users on audit records needing attention for completing the required tasks of Resolution and Disposition, as well as, new assignments</a:t>
                      </a:r>
                    </a:p>
                    <a:p>
                      <a:pPr marL="231775" marR="0" lvl="0" indent="-231775"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mn-lt"/>
                        </a:rPr>
                        <a:t> </a:t>
                      </a:r>
                    </a:p>
                  </a:txBody>
                  <a:tcPr horzOverflow="overflow">
                    <a:lnL>
                      <a:noFill/>
                    </a:lnL>
                    <a:lnR>
                      <a:noFill/>
                    </a:lnR>
                    <a:lnT>
                      <a:noFill/>
                    </a:lnT>
                    <a:lnB>
                      <a:noFill/>
                    </a:lnB>
                    <a:lnTlToBr>
                      <a:noFill/>
                    </a:lnTlToBr>
                    <a:lnBlToTr>
                      <a:noFill/>
                    </a:lnBlToTr>
                    <a:noFill/>
                  </a:tcPr>
                </a:tc>
              </a:tr>
              <a:tr h="871220">
                <a:tc>
                  <a:txBody>
                    <a:bodyPr/>
                    <a:lstStyle/>
                    <a:p>
                      <a:pPr marL="231775" marR="0" lvl="0" indent="-231775"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 </a:t>
                      </a:r>
                    </a:p>
                  </a:txBody>
                  <a:tcPr horzOverflow="overflow">
                    <a:lnL>
                      <a:noFill/>
                    </a:lnL>
                    <a:lnR>
                      <a:noFill/>
                    </a:lnR>
                    <a:lnT>
                      <a:noFill/>
                    </a:lnT>
                    <a:lnB>
                      <a:noFill/>
                    </a:lnB>
                    <a:lnTlToBr>
                      <a:noFill/>
                    </a:lnTlToBr>
                    <a:lnBlToTr>
                      <a:noFill/>
                    </a:lnBlToTr>
                    <a:noFill/>
                  </a:tcPr>
                </a:tc>
              </a:tr>
            </a:tbl>
          </a:graphicData>
        </a:graphic>
      </p:graphicFrame>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20490"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30EFA221-44D9-4CEF-ADB7-428739E7C63E}" type="slidenum">
              <a:rPr lang="en-US" sz="800" smtClean="0"/>
              <a:pPr/>
              <a:t>9</a:t>
            </a:fld>
            <a:endParaRPr lang="en-US" sz="80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755775" y="282575"/>
            <a:ext cx="6092825" cy="717550"/>
          </a:xfrm>
        </p:spPr>
        <p:txBody>
          <a:bodyPr/>
          <a:lstStyle/>
          <a:p>
            <a:r>
              <a:rPr lang="en-US" smtClean="0"/>
              <a:t>Topic One – Work Flow Diagram</a:t>
            </a:r>
          </a:p>
        </p:txBody>
      </p:sp>
      <p:sp>
        <p:nvSpPr>
          <p:cNvPr id="12291" name="Rectangle 3"/>
          <p:cNvSpPr>
            <a:spLocks noGrp="1" noChangeArrowheads="1"/>
          </p:cNvSpPr>
          <p:nvPr>
            <p:ph idx="1"/>
          </p:nvPr>
        </p:nvSpPr>
        <p:spPr>
          <a:xfrm>
            <a:off x="279400" y="1220788"/>
            <a:ext cx="8216900" cy="5218112"/>
          </a:xfrm>
        </p:spPr>
        <p:txBody>
          <a:bodyPr/>
          <a:lstStyle/>
          <a:p>
            <a:pPr marL="0" indent="0">
              <a:lnSpc>
                <a:spcPct val="150000"/>
              </a:lnSpc>
              <a:buFontTx/>
              <a:buNone/>
              <a:defRPr/>
            </a:pPr>
            <a:r>
              <a:rPr lang="en-US" sz="1600" dirty="0" smtClean="0"/>
              <a:t>Work Flow Diagram</a:t>
            </a:r>
          </a:p>
          <a:p>
            <a:pPr marL="0" indent="0">
              <a:lnSpc>
                <a:spcPct val="150000"/>
              </a:lnSpc>
              <a:buFontTx/>
              <a:buNone/>
              <a:defRPr/>
            </a:pPr>
            <a:endParaRPr lang="en-US" sz="1600" dirty="0" smtClean="0"/>
          </a:p>
          <a:p>
            <a:pPr marL="0" indent="0">
              <a:buFontTx/>
              <a:buNone/>
              <a:defRPr/>
            </a:pPr>
            <a:endParaRPr lang="en-US" sz="300" b="0" dirty="0" smtClean="0"/>
          </a:p>
          <a:p>
            <a:pPr>
              <a:buFontTx/>
              <a:buNone/>
              <a:defRPr/>
            </a:pPr>
            <a:r>
              <a:rPr lang="en-US" sz="1600" b="0" dirty="0" smtClean="0"/>
              <a:t>	The CAFU Pipeline is defined as the work flow that an audit goes through in the </a:t>
            </a:r>
          </a:p>
          <a:p>
            <a:pPr>
              <a:buFontTx/>
              <a:buNone/>
              <a:defRPr/>
            </a:pPr>
            <a:r>
              <a:rPr lang="en-US" sz="1600" b="0" dirty="0" smtClean="0"/>
              <a:t>	Contract Audit Follow-Up process. Each activity in the work flow is referred to </a:t>
            </a:r>
          </a:p>
          <a:p>
            <a:pPr>
              <a:buFontTx/>
              <a:buNone/>
              <a:defRPr/>
            </a:pPr>
            <a:r>
              <a:rPr lang="en-US" sz="1600" b="0" dirty="0" smtClean="0"/>
              <a:t>	as a position in the pipeline. The application enforces business rules such as </a:t>
            </a:r>
          </a:p>
          <a:p>
            <a:pPr>
              <a:buFontTx/>
              <a:buNone/>
              <a:defRPr/>
            </a:pPr>
            <a:r>
              <a:rPr lang="en-US" sz="1600" b="0" dirty="0" smtClean="0"/>
              <a:t>	who can do what to an audit for each position. </a:t>
            </a:r>
          </a:p>
          <a:p>
            <a:pPr>
              <a:buFontTx/>
              <a:buNone/>
              <a:defRPr/>
            </a:pPr>
            <a:endParaRPr lang="en-US" sz="1600" dirty="0" smtClean="0"/>
          </a:p>
          <a:p>
            <a:pPr marL="400050" lvl="1" indent="0">
              <a:buFont typeface="Wingdings" pitchFamily="2" charset="2"/>
              <a:buNone/>
              <a:defRPr/>
            </a:pPr>
            <a:endParaRPr lang="en-US" sz="1600" b="0" dirty="0" smtClean="0"/>
          </a:p>
          <a:p>
            <a:pPr marL="336550" lvl="1" indent="0" algn="ctr">
              <a:buFont typeface="Wingdings" pitchFamily="2" charset="2"/>
              <a:buNone/>
              <a:tabLst>
                <a:tab pos="6464300" algn="l"/>
              </a:tabLst>
              <a:defRPr/>
            </a:pPr>
            <a:endParaRPr lang="en-US" sz="1600" b="0" dirty="0" smtClean="0"/>
          </a:p>
          <a:p>
            <a:pPr marL="336550" lvl="1" indent="0" algn="ctr">
              <a:buFont typeface="Wingdings" pitchFamily="2" charset="2"/>
              <a:buNone/>
              <a:tabLst>
                <a:tab pos="6464300" algn="l"/>
              </a:tabLst>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07525"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2266A75D-2F09-4236-99B2-7957B1A6DC51}" type="slidenum">
              <a:rPr lang="en-US" sz="800" smtClean="0"/>
              <a:pPr/>
              <a:t>90</a:t>
            </a:fld>
            <a:endParaRPr lang="en-US" sz="80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dirty="0" smtClean="0"/>
              <a:t>Topic One – Work Flow Diagram </a:t>
            </a:r>
          </a:p>
        </p:txBody>
      </p:sp>
      <p:sp>
        <p:nvSpPr>
          <p:cNvPr id="108547" name="Content Placeholder 2"/>
          <p:cNvSpPr>
            <a:spLocks noGrp="1"/>
          </p:cNvSpPr>
          <p:nvPr>
            <p:ph idx="1"/>
          </p:nvPr>
        </p:nvSpPr>
        <p:spPr>
          <a:xfrm>
            <a:off x="228600" y="1447800"/>
            <a:ext cx="2421835" cy="1679713"/>
          </a:xfrm>
        </p:spPr>
        <p:txBody>
          <a:bodyPr/>
          <a:lstStyle/>
          <a:p>
            <a:pPr>
              <a:buFontTx/>
              <a:buNone/>
            </a:pPr>
            <a:r>
              <a:rPr lang="en-US" sz="1600" dirty="0" smtClean="0"/>
              <a:t>Work Flow Diagram</a:t>
            </a:r>
          </a:p>
          <a:p>
            <a:pPr>
              <a:buFontTx/>
              <a:buNone/>
            </a:pPr>
            <a:endParaRPr lang="en-US" sz="1600" dirty="0" smtClean="0"/>
          </a:p>
          <a:p>
            <a:pPr>
              <a:lnSpc>
                <a:spcPct val="100000"/>
              </a:lnSpc>
              <a:buFontTx/>
              <a:buNone/>
            </a:pPr>
            <a:r>
              <a:rPr lang="en-US" sz="1200" b="0" dirty="0" smtClean="0"/>
              <a:t>This diagram illustrates the</a:t>
            </a:r>
          </a:p>
          <a:p>
            <a:pPr>
              <a:lnSpc>
                <a:spcPct val="100000"/>
              </a:lnSpc>
              <a:buFontTx/>
              <a:buNone/>
            </a:pPr>
            <a:r>
              <a:rPr lang="en-US" sz="1200" b="0" dirty="0" smtClean="0"/>
              <a:t> CAFU Work Flow.</a:t>
            </a:r>
          </a:p>
          <a:p>
            <a:pPr>
              <a:buFontTx/>
              <a:buNone/>
            </a:pPr>
            <a:endParaRPr lang="en-US" sz="1600" dirty="0" smtClean="0"/>
          </a:p>
          <a:p>
            <a:pPr>
              <a:buFontTx/>
              <a:buNone/>
            </a:pPr>
            <a:endParaRPr lang="en-US" sz="1600" dirty="0" smtClean="0"/>
          </a:p>
          <a:p>
            <a:endParaRPr lang="en-US" dirty="0" smtClean="0"/>
          </a:p>
        </p:txBody>
      </p:sp>
      <p:pic>
        <p:nvPicPr>
          <p:cNvPr id="108548" name="Picture 3"/>
          <p:cNvPicPr>
            <a:picLocks noChangeAspect="1" noChangeArrowheads="1"/>
          </p:cNvPicPr>
          <p:nvPr/>
        </p:nvPicPr>
        <p:blipFill>
          <a:blip r:embed="rId3" cstate="print"/>
          <a:srcRect/>
          <a:stretch>
            <a:fillRect/>
          </a:stretch>
        </p:blipFill>
        <p:spPr bwMode="auto">
          <a:xfrm>
            <a:off x="2609850" y="1252538"/>
            <a:ext cx="5715000" cy="5057775"/>
          </a:xfrm>
          <a:prstGeom prst="rect">
            <a:avLst/>
          </a:prstGeom>
          <a:noFill/>
          <a:ln w="19050">
            <a:solidFill>
              <a:schemeClr val="accent4"/>
            </a:solidFill>
            <a:miter lim="800000"/>
            <a:headEnd/>
            <a:tailEnd/>
          </a:ln>
        </p:spPr>
      </p:pic>
      <p:sp>
        <p:nvSpPr>
          <p:cNvPr id="108549"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EC9B034F-2BE6-48DF-9936-737EDDE5FF42}" type="slidenum">
              <a:rPr lang="en-US" sz="800" smtClean="0"/>
              <a:pPr/>
              <a:t>91</a:t>
            </a:fld>
            <a:endParaRPr lang="en-US" sz="800" smtClean="0"/>
          </a:p>
        </p:txBody>
      </p:sp>
      <p:sp>
        <p:nvSpPr>
          <p:cNvPr id="6" name="Rectangle 5">
            <a:hlinkClick r:id="rId4"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7" name="TextBox 11"/>
          <p:cNvSpPr txBox="1">
            <a:spLocks noChangeArrowheads="1"/>
          </p:cNvSpPr>
          <p:nvPr/>
        </p:nvSpPr>
        <p:spPr bwMode="auto">
          <a:xfrm>
            <a:off x="3982003" y="6345444"/>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4.1.1.1:  CAFU Work Flow Diagram  </a:t>
            </a:r>
            <a:endParaRPr lang="en-US" sz="800" dirty="0">
              <a:ea typeface="MS PGothic"/>
              <a:cs typeface="MS PGothic"/>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1755775" y="282575"/>
            <a:ext cx="5965825" cy="717550"/>
          </a:xfrm>
        </p:spPr>
        <p:txBody>
          <a:bodyPr/>
          <a:lstStyle/>
          <a:p>
            <a:r>
              <a:rPr lang="en-US" smtClean="0"/>
              <a:t>Topic One – Work Flow Diagram</a:t>
            </a:r>
          </a:p>
        </p:txBody>
      </p:sp>
      <p:sp>
        <p:nvSpPr>
          <p:cNvPr id="12291" name="Rectangle 3"/>
          <p:cNvSpPr>
            <a:spLocks noGrp="1" noChangeArrowheads="1"/>
          </p:cNvSpPr>
          <p:nvPr>
            <p:ph type="body" idx="4294967295"/>
          </p:nvPr>
        </p:nvSpPr>
        <p:spPr>
          <a:xfrm>
            <a:off x="136388" y="1024216"/>
            <a:ext cx="8928100" cy="764827"/>
          </a:xfrm>
        </p:spPr>
        <p:txBody>
          <a:bodyPr/>
          <a:lstStyle/>
          <a:p>
            <a:pPr marL="0" indent="0">
              <a:lnSpc>
                <a:spcPct val="150000"/>
              </a:lnSpc>
              <a:buFontTx/>
              <a:buNone/>
              <a:defRPr/>
            </a:pPr>
            <a:r>
              <a:rPr lang="en-US" sz="1600" dirty="0" smtClean="0"/>
              <a:t>Work Flow Table</a:t>
            </a:r>
          </a:p>
          <a:p>
            <a:pPr>
              <a:buFontTx/>
              <a:buNone/>
              <a:defRPr/>
            </a:pPr>
            <a:r>
              <a:rPr lang="en-US" sz="1600" b="0" dirty="0" smtClean="0"/>
              <a:t>	This following table provides a brief description of each activity: </a:t>
            </a:r>
          </a:p>
          <a:p>
            <a:pPr marL="0" indent="0">
              <a:lnSpc>
                <a:spcPct val="150000"/>
              </a:lnSpc>
              <a:buFontTx/>
              <a:buNone/>
              <a:defRPr/>
            </a:pPr>
            <a:r>
              <a:rPr lang="en-US" sz="1600" dirty="0" smtClean="0"/>
              <a:t> </a:t>
            </a:r>
          </a:p>
          <a:p>
            <a:pPr marL="0" indent="0">
              <a:lnSpc>
                <a:spcPct val="150000"/>
              </a:lnSpc>
              <a:buFontTx/>
              <a:buNone/>
              <a:defRPr/>
            </a:pPr>
            <a:endParaRPr lang="en-US" sz="1600" dirty="0" smtClean="0"/>
          </a:p>
          <a:p>
            <a:pPr marL="0" indent="0">
              <a:lnSpc>
                <a:spcPct val="150000"/>
              </a:lnSpc>
              <a:buFontTx/>
              <a:buNone/>
              <a:defRPr/>
            </a:pPr>
            <a:endParaRPr lang="en-US" sz="1600" b="0" dirty="0" smtClean="0"/>
          </a:p>
          <a:p>
            <a:pPr marL="0" indent="0">
              <a:buFontTx/>
              <a:buNone/>
              <a:defRPr/>
            </a:pPr>
            <a:endParaRPr lang="en-US" sz="3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336550" lvl="1" indent="0" algn="ctr">
              <a:buFont typeface="Wingdings" pitchFamily="2" charset="2"/>
              <a:buNone/>
              <a:tabLst>
                <a:tab pos="6464300" algn="l"/>
              </a:tabLst>
              <a:defRPr/>
            </a:pPr>
            <a:endParaRPr lang="en-US" sz="1600" b="0" dirty="0" smtClean="0"/>
          </a:p>
          <a:p>
            <a:pPr marL="336550" lvl="1" indent="0" algn="ctr">
              <a:buFont typeface="Wingdings" pitchFamily="2" charset="2"/>
              <a:buNone/>
              <a:tabLst>
                <a:tab pos="6464300" algn="l"/>
              </a:tabLst>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p:txBody>
      </p:sp>
      <p:sp>
        <p:nvSpPr>
          <p:cNvPr id="109572"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CDD628CE-EFBF-47D9-BFD2-D645653CD4A8}" type="slidenum">
              <a:rPr lang="en-US" sz="800" smtClean="0"/>
              <a:pPr/>
              <a:t>92</a:t>
            </a:fld>
            <a:endParaRPr lang="en-US" sz="80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14" name="Table 13"/>
          <p:cNvGraphicFramePr>
            <a:graphicFrameLocks noGrp="1"/>
          </p:cNvGraphicFramePr>
          <p:nvPr/>
        </p:nvGraphicFramePr>
        <p:xfrm>
          <a:off x="173106" y="1846610"/>
          <a:ext cx="8507067" cy="4378411"/>
        </p:xfrm>
        <a:graphic>
          <a:graphicData uri="http://schemas.openxmlformats.org/drawingml/2006/table">
            <a:tbl>
              <a:tblPr firstRow="1" bandRow="1">
                <a:tableStyleId>{93296810-A885-4BE3-A3E7-6D5BEEA58F35}</a:tableStyleId>
              </a:tblPr>
              <a:tblGrid>
                <a:gridCol w="2144893"/>
                <a:gridCol w="1610489"/>
                <a:gridCol w="4751685"/>
              </a:tblGrid>
              <a:tr h="317990">
                <a:tc>
                  <a:txBody>
                    <a:bodyPr/>
                    <a:lstStyle/>
                    <a:p>
                      <a:pPr algn="ctr"/>
                      <a:r>
                        <a:rPr lang="en-US" sz="1400" dirty="0" smtClean="0"/>
                        <a:t>Activity</a:t>
                      </a:r>
                      <a:endParaRPr lang="en-US"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t>Performed By</a:t>
                      </a:r>
                      <a:endParaRPr lang="en-US"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t>Description</a:t>
                      </a:r>
                      <a:endParaRPr lang="en-US"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91282">
                <a:tc>
                  <a:txBody>
                    <a:bodyPr/>
                    <a:lstStyle/>
                    <a:p>
                      <a:r>
                        <a:rPr lang="en-US" sz="1400" dirty="0" smtClean="0"/>
                        <a:t>Plan</a:t>
                      </a:r>
                      <a:endParaRPr lang="en-US" sz="1400" dirty="0">
                        <a:solidFill>
                          <a:schemeClr val="tx1"/>
                        </a:solidFill>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t>CO</a:t>
                      </a:r>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t>CO inputs the planned resolution and disposition dates</a:t>
                      </a:r>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83793">
                <a:tc>
                  <a:txBody>
                    <a:bodyPr/>
                    <a:lstStyle/>
                    <a:p>
                      <a:r>
                        <a:rPr lang="en-US" sz="1400" dirty="0" smtClean="0"/>
                        <a:t>Resolve</a:t>
                      </a:r>
                      <a:endParaRPr lang="en-US" sz="1400" dirty="0">
                        <a:solidFill>
                          <a:schemeClr val="tx1"/>
                        </a:solidFill>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t>CO</a:t>
                      </a:r>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buFont typeface="Arial" pitchFamily="34" charset="0"/>
                        <a:buNone/>
                      </a:pPr>
                      <a:r>
                        <a:rPr lang="en-US" sz="1400" kern="1200" dirty="0" smtClean="0"/>
                        <a:t>CO inputs the resolution actual date</a:t>
                      </a:r>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89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Disposition or Defer</a:t>
                      </a:r>
                    </a:p>
                    <a:p>
                      <a:endParaRPr lang="en-US" sz="1400" dirty="0">
                        <a:solidFill>
                          <a:schemeClr val="tx1"/>
                        </a:solidFill>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t>CO</a:t>
                      </a:r>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kern="1200" dirty="0" smtClean="0"/>
                        <a:t>CO inputs the disposition actual date.  In the case of Litigation or Criminal Investigation, CO inputs defer date and reason to defer </a:t>
                      </a:r>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91113">
                <a:tc>
                  <a:txBody>
                    <a:bodyPr/>
                    <a:lstStyle/>
                    <a:p>
                      <a:r>
                        <a:rPr lang="en-US" sz="1400" dirty="0" smtClean="0"/>
                        <a:t>Disposition after Defer</a:t>
                      </a:r>
                      <a:endParaRPr lang="en-US" sz="1400" dirty="0">
                        <a:solidFill>
                          <a:schemeClr val="tx1"/>
                        </a:solidFill>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t>CO</a:t>
                      </a:r>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kern="1200" dirty="0" smtClean="0"/>
                        <a:t>CO inputs the disposition actual date after a deferral </a:t>
                      </a:r>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347955">
                <a:tc>
                  <a:txBody>
                    <a:bodyPr/>
                    <a:lstStyle/>
                    <a:p>
                      <a:r>
                        <a:rPr lang="en-US" sz="1400" dirty="0" smtClean="0"/>
                        <a:t>Forward</a:t>
                      </a:r>
                      <a:endParaRPr lang="en-US" sz="1400" dirty="0">
                        <a:solidFill>
                          <a:schemeClr val="tx1"/>
                        </a:solidFill>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t>CO</a:t>
                      </a:r>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kern="1200" baseline="0" dirty="0" smtClean="0"/>
                        <a:t>CO sends the memo to DCAA external to CAFU and inputs the date it was forwarded.  The audit will no longer be available for editing in his/her work. The audit appears in his/her workgroup audits list as viewable only.  Once a forward date is entered, the CO has an option to have the CAFU application to generate an E-Mail for them </a:t>
                      </a:r>
                      <a:endParaRPr lang="en-US" sz="1400" baseline="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91113">
                <a:tc>
                  <a:txBody>
                    <a:bodyPr/>
                    <a:lstStyle/>
                    <a:p>
                      <a:r>
                        <a:rPr lang="en-US" sz="1400" dirty="0" smtClean="0"/>
                        <a:t>Archive/Forwarded</a:t>
                      </a:r>
                      <a:endParaRPr lang="en-US" sz="1400"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t>CAFU System</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kern="1200" dirty="0" smtClean="0"/>
                        <a:t>CAFU System archives the audit after it has been dispositioned for 2 years </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109608" name="TextBox 11"/>
          <p:cNvSpPr txBox="1">
            <a:spLocks noChangeArrowheads="1"/>
          </p:cNvSpPr>
          <p:nvPr/>
        </p:nvSpPr>
        <p:spPr bwMode="auto">
          <a:xfrm>
            <a:off x="3464284" y="6315555"/>
            <a:ext cx="3117850" cy="215900"/>
          </a:xfrm>
          <a:prstGeom prst="rect">
            <a:avLst/>
          </a:prstGeom>
          <a:noFill/>
          <a:ln w="9525">
            <a:noFill/>
            <a:miter lim="800000"/>
            <a:headEnd/>
            <a:tailEnd/>
          </a:ln>
        </p:spPr>
        <p:txBody>
          <a:bodyPr>
            <a:spAutoFit/>
          </a:bodyPr>
          <a:lstStyle/>
          <a:p>
            <a:r>
              <a:rPr lang="en-US" sz="800" dirty="0">
                <a:ea typeface="MS PGothic"/>
                <a:cs typeface="MS PGothic"/>
              </a:rPr>
              <a:t>Table  </a:t>
            </a:r>
            <a:r>
              <a:rPr lang="en-US" sz="800" dirty="0" smtClean="0">
                <a:ea typeface="MS PGothic"/>
                <a:cs typeface="MS PGothic"/>
              </a:rPr>
              <a:t>4.1.1.2:  </a:t>
            </a:r>
            <a:r>
              <a:rPr lang="en-US" sz="800" dirty="0">
                <a:ea typeface="MS PGothic"/>
                <a:cs typeface="MS PGothic"/>
              </a:rPr>
              <a:t>Work Flow </a:t>
            </a:r>
            <a:r>
              <a:rPr lang="en-US" sz="800" dirty="0" smtClean="0">
                <a:ea typeface="MS PGothic"/>
                <a:cs typeface="MS PGothic"/>
              </a:rPr>
              <a:t>Table</a:t>
            </a:r>
            <a:endParaRPr lang="en-US" sz="800" dirty="0">
              <a:ea typeface="MS PGothic"/>
              <a:cs typeface="MS PGothic"/>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755775" y="282575"/>
            <a:ext cx="5965825" cy="717550"/>
          </a:xfrm>
        </p:spPr>
        <p:txBody>
          <a:bodyPr/>
          <a:lstStyle/>
          <a:p>
            <a:r>
              <a:rPr lang="en-US" smtClean="0"/>
              <a:t>Topic One – Work Flow Diagram</a:t>
            </a:r>
          </a:p>
        </p:txBody>
      </p:sp>
      <p:sp>
        <p:nvSpPr>
          <p:cNvPr id="12291" name="Rectangle 3"/>
          <p:cNvSpPr>
            <a:spLocks noGrp="1" noChangeArrowheads="1"/>
          </p:cNvSpPr>
          <p:nvPr>
            <p:ph type="body" idx="4294967295"/>
          </p:nvPr>
        </p:nvSpPr>
        <p:spPr>
          <a:xfrm>
            <a:off x="215900" y="1169988"/>
            <a:ext cx="8928100" cy="998537"/>
          </a:xfrm>
        </p:spPr>
        <p:txBody>
          <a:bodyPr/>
          <a:lstStyle/>
          <a:p>
            <a:pPr marL="0" indent="0">
              <a:lnSpc>
                <a:spcPct val="150000"/>
              </a:lnSpc>
              <a:buFontTx/>
              <a:buNone/>
              <a:defRPr/>
            </a:pPr>
            <a:r>
              <a:rPr lang="en-US" sz="1600" dirty="0" smtClean="0"/>
              <a:t>Work Flow Exceptions</a:t>
            </a:r>
          </a:p>
          <a:p>
            <a:pPr>
              <a:buFontTx/>
              <a:buNone/>
              <a:defRPr/>
            </a:pPr>
            <a:r>
              <a:rPr lang="en-US" sz="1600" b="0" dirty="0" smtClean="0"/>
              <a:t>This following table provides activities to handle exceptions : </a:t>
            </a:r>
          </a:p>
          <a:p>
            <a:pPr marL="0" indent="0">
              <a:lnSpc>
                <a:spcPct val="150000"/>
              </a:lnSpc>
              <a:buFontTx/>
              <a:buNone/>
              <a:defRPr/>
            </a:pPr>
            <a:r>
              <a:rPr lang="en-US" sz="1600" dirty="0" smtClean="0"/>
              <a:t> </a:t>
            </a:r>
          </a:p>
          <a:p>
            <a:pPr marL="0" indent="0">
              <a:lnSpc>
                <a:spcPct val="150000"/>
              </a:lnSpc>
              <a:buFontTx/>
              <a:buNone/>
              <a:defRPr/>
            </a:pPr>
            <a:endParaRPr lang="en-US" sz="1600" dirty="0" smtClean="0"/>
          </a:p>
          <a:p>
            <a:pPr marL="0" indent="0">
              <a:lnSpc>
                <a:spcPct val="150000"/>
              </a:lnSpc>
              <a:buFontTx/>
              <a:buNone/>
              <a:defRPr/>
            </a:pPr>
            <a:endParaRPr lang="en-US" sz="1600" b="0" dirty="0" smtClean="0"/>
          </a:p>
          <a:p>
            <a:pPr marL="0" indent="0">
              <a:buFontTx/>
              <a:buNone/>
              <a:defRPr/>
            </a:pPr>
            <a:endParaRPr lang="en-US" sz="3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336550" lvl="1" indent="0" algn="ctr">
              <a:buFont typeface="Wingdings" pitchFamily="2" charset="2"/>
              <a:buNone/>
              <a:tabLst>
                <a:tab pos="6464300" algn="l"/>
              </a:tabLst>
              <a:defRPr/>
            </a:pPr>
            <a:endParaRPr lang="en-US" sz="1600" b="0" dirty="0" smtClean="0"/>
          </a:p>
          <a:p>
            <a:pPr marL="336550" lvl="1" indent="0" algn="ctr">
              <a:buFont typeface="Wingdings" pitchFamily="2" charset="2"/>
              <a:buNone/>
              <a:tabLst>
                <a:tab pos="6464300" algn="l"/>
              </a:tabLst>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p:txBody>
      </p:sp>
      <p:sp>
        <p:nvSpPr>
          <p:cNvPr id="110596"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0AE348B3-BF82-4AEE-981F-8B2C54A15AD2}" type="slidenum">
              <a:rPr lang="en-US" sz="800" smtClean="0"/>
              <a:pPr/>
              <a:t>93</a:t>
            </a:fld>
            <a:endParaRPr lang="en-US" sz="80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14" name="Table 13"/>
          <p:cNvGraphicFramePr>
            <a:graphicFrameLocks noGrp="1"/>
          </p:cNvGraphicFramePr>
          <p:nvPr/>
        </p:nvGraphicFramePr>
        <p:xfrm>
          <a:off x="176833" y="2126557"/>
          <a:ext cx="8807449" cy="3672498"/>
        </p:xfrm>
        <a:graphic>
          <a:graphicData uri="http://schemas.openxmlformats.org/drawingml/2006/table">
            <a:tbl>
              <a:tblPr firstRow="1" bandRow="1">
                <a:tableStyleId>{93296810-A885-4BE3-A3E7-6D5BEEA58F35}</a:tableStyleId>
              </a:tblPr>
              <a:tblGrid>
                <a:gridCol w="2220628"/>
                <a:gridCol w="1667355"/>
                <a:gridCol w="4919466"/>
              </a:tblGrid>
              <a:tr h="319698">
                <a:tc>
                  <a:txBody>
                    <a:bodyPr/>
                    <a:lstStyle/>
                    <a:p>
                      <a:pPr algn="ctr"/>
                      <a:r>
                        <a:rPr lang="en-US" sz="1400" dirty="0" smtClean="0"/>
                        <a:t>Activity</a:t>
                      </a:r>
                      <a:endParaRPr lang="en-US"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t>Performed By</a:t>
                      </a:r>
                      <a:endParaRPr lang="en-US"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t>Description</a:t>
                      </a:r>
                      <a:endParaRPr lang="en-US"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21971">
                <a:tc>
                  <a:txBody>
                    <a:bodyPr/>
                    <a:lstStyle/>
                    <a:p>
                      <a:r>
                        <a:rPr lang="en-US" sz="1400" dirty="0" smtClean="0"/>
                        <a:t>Correction</a:t>
                      </a:r>
                      <a:endParaRPr lang="en-US" sz="1400"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t>Monitor</a:t>
                      </a:r>
                      <a:endParaRPr 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kern="1200" dirty="0" smtClean="0"/>
                        <a:t>Monitor corrects the audit based on a user's transfer</a:t>
                      </a:r>
                      <a:r>
                        <a:rPr lang="en-US" sz="1400" kern="1200" baseline="0" dirty="0" smtClean="0"/>
                        <a:t> or</a:t>
                      </a:r>
                    </a:p>
                    <a:p>
                      <a:r>
                        <a:rPr lang="en-US" sz="1400" kern="1200" dirty="0" smtClean="0"/>
                        <a:t>Monitor's Take Over of an Audit. Monitors may actively correct an audit without a transfer being completed</a:t>
                      </a:r>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21971">
                <a:tc>
                  <a:txBody>
                    <a:bodyPr/>
                    <a:lstStyle/>
                    <a:p>
                      <a:r>
                        <a:rPr lang="en-US" sz="1400" dirty="0" smtClean="0"/>
                        <a:t>Add Audit Monitor</a:t>
                      </a:r>
                      <a:endParaRPr lang="en-US" sz="1400" dirty="0">
                        <a:solidFill>
                          <a:schemeClr val="tx1"/>
                        </a:solidFill>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1400" dirty="0" smtClean="0"/>
                    </a:p>
                    <a:p>
                      <a:r>
                        <a:rPr lang="en-US" sz="1400" dirty="0" smtClean="0"/>
                        <a:t>Monitor</a:t>
                      </a:r>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Add an audit to the CAFU System to handle cases of missing DCAA records for Audit Reports received but not sent electronically</a:t>
                      </a:r>
                    </a:p>
                    <a:p>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90501">
                <a:tc>
                  <a:txBody>
                    <a:bodyPr/>
                    <a:lstStyle/>
                    <a:p>
                      <a:r>
                        <a:rPr lang="en-US" sz="1400" dirty="0" smtClean="0"/>
                        <a:t>Delete Audit HQ Monitor</a:t>
                      </a:r>
                      <a:endParaRPr lang="en-US" sz="1400" dirty="0">
                        <a:solidFill>
                          <a:schemeClr val="tx1"/>
                        </a:solidFill>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t>HQ Monitor</a:t>
                      </a:r>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buFont typeface="Arial" pitchFamily="34" charset="0"/>
                        <a:buNone/>
                      </a:pPr>
                      <a:r>
                        <a:rPr lang="en-US" sz="1400" kern="1200" dirty="0" smtClean="0"/>
                        <a:t>Delete an audit that does not belong in CAFU or was incorrectly added</a:t>
                      </a:r>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1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Transfer CO,</a:t>
                      </a:r>
                      <a:r>
                        <a:rPr lang="en-US" sz="1400" baseline="0" dirty="0" smtClean="0"/>
                        <a:t> Monitor</a:t>
                      </a:r>
                      <a:endParaRPr lang="en-US" sz="1400" dirty="0" smtClean="0"/>
                    </a:p>
                    <a:p>
                      <a:endParaRPr lang="en-US" sz="1400" dirty="0">
                        <a:solidFill>
                          <a:schemeClr val="tx1"/>
                        </a:solidFill>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1400" dirty="0" smtClean="0"/>
                    </a:p>
                    <a:p>
                      <a:r>
                        <a:rPr lang="en-US" sz="1400" dirty="0" smtClean="0"/>
                        <a:t>CO, Monitor</a:t>
                      </a:r>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kern="1200" dirty="0" smtClean="0"/>
                        <a:t> CAFU user assigns an audit that is assigned to Audit himself/herself and assigns it to another CAFU user within own agency. Only HQ Monitors can transfer audits outside of his/her agency. When transferring an audit outside the user's agency, the audit will inherit the assignees </a:t>
                      </a:r>
                      <a:r>
                        <a:rPr lang="en-US" sz="1400" kern="1200" dirty="0" err="1" smtClean="0"/>
                        <a:t>DoDAAC</a:t>
                      </a:r>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110624" name="TextBox 11"/>
          <p:cNvSpPr txBox="1">
            <a:spLocks noChangeArrowheads="1"/>
          </p:cNvSpPr>
          <p:nvPr/>
        </p:nvSpPr>
        <p:spPr bwMode="auto">
          <a:xfrm>
            <a:off x="3402645" y="5986455"/>
            <a:ext cx="3117850" cy="215900"/>
          </a:xfrm>
          <a:prstGeom prst="rect">
            <a:avLst/>
          </a:prstGeom>
          <a:noFill/>
          <a:ln w="9525">
            <a:noFill/>
            <a:miter lim="800000"/>
            <a:headEnd/>
            <a:tailEnd/>
          </a:ln>
        </p:spPr>
        <p:txBody>
          <a:bodyPr>
            <a:spAutoFit/>
          </a:bodyPr>
          <a:lstStyle/>
          <a:p>
            <a:r>
              <a:rPr lang="en-US" sz="800" dirty="0">
                <a:ea typeface="MS PGothic"/>
                <a:cs typeface="MS PGothic"/>
              </a:rPr>
              <a:t>Table </a:t>
            </a:r>
            <a:r>
              <a:rPr lang="en-US" sz="800" dirty="0" smtClean="0">
                <a:ea typeface="MS PGothic"/>
                <a:cs typeface="MS PGothic"/>
              </a:rPr>
              <a:t>4.1.1.3: </a:t>
            </a:r>
            <a:r>
              <a:rPr lang="en-US" sz="800" dirty="0">
                <a:ea typeface="MS PGothic"/>
                <a:cs typeface="MS PGothic"/>
              </a:rPr>
              <a:t>Work Flow </a:t>
            </a:r>
            <a:r>
              <a:rPr lang="en-US" sz="800" dirty="0" smtClean="0">
                <a:ea typeface="MS PGothic"/>
                <a:cs typeface="MS PGothic"/>
              </a:rPr>
              <a:t>Exceptions</a:t>
            </a:r>
            <a:endParaRPr lang="en-US" sz="800" dirty="0">
              <a:ea typeface="MS PGothic"/>
              <a:cs typeface="MS PGothic"/>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1755775" y="282575"/>
            <a:ext cx="5965825" cy="717550"/>
          </a:xfrm>
        </p:spPr>
        <p:txBody>
          <a:bodyPr/>
          <a:lstStyle/>
          <a:p>
            <a:r>
              <a:rPr lang="en-US" smtClean="0"/>
              <a:t>Topic One – Work Flow Diagram</a:t>
            </a:r>
          </a:p>
        </p:txBody>
      </p:sp>
      <p:sp>
        <p:nvSpPr>
          <p:cNvPr id="12291" name="Rectangle 3"/>
          <p:cNvSpPr>
            <a:spLocks noGrp="1" noChangeArrowheads="1"/>
          </p:cNvSpPr>
          <p:nvPr>
            <p:ph type="body" idx="4294967295"/>
          </p:nvPr>
        </p:nvSpPr>
        <p:spPr>
          <a:xfrm>
            <a:off x="215900" y="1169988"/>
            <a:ext cx="8928100" cy="998537"/>
          </a:xfrm>
        </p:spPr>
        <p:txBody>
          <a:bodyPr/>
          <a:lstStyle/>
          <a:p>
            <a:pPr marL="0" indent="0">
              <a:lnSpc>
                <a:spcPct val="150000"/>
              </a:lnSpc>
              <a:buFontTx/>
              <a:buNone/>
              <a:defRPr/>
            </a:pPr>
            <a:r>
              <a:rPr lang="en-US" sz="1600" dirty="0" smtClean="0"/>
              <a:t>Work Flow Exceptions</a:t>
            </a:r>
          </a:p>
          <a:p>
            <a:pPr>
              <a:buFontTx/>
              <a:buNone/>
              <a:defRPr/>
            </a:pPr>
            <a:r>
              <a:rPr lang="en-US" sz="1600" b="0" dirty="0" smtClean="0"/>
              <a:t>This following table provides activities to handle exceptions : </a:t>
            </a:r>
          </a:p>
          <a:p>
            <a:pPr marL="0" indent="0">
              <a:lnSpc>
                <a:spcPct val="150000"/>
              </a:lnSpc>
              <a:buFontTx/>
              <a:buNone/>
              <a:defRPr/>
            </a:pPr>
            <a:r>
              <a:rPr lang="en-US" sz="1600" dirty="0" smtClean="0"/>
              <a:t> </a:t>
            </a:r>
          </a:p>
          <a:p>
            <a:pPr marL="0" indent="0">
              <a:lnSpc>
                <a:spcPct val="150000"/>
              </a:lnSpc>
              <a:buFontTx/>
              <a:buNone/>
              <a:defRPr/>
            </a:pPr>
            <a:endParaRPr lang="en-US" sz="1600" dirty="0" smtClean="0"/>
          </a:p>
          <a:p>
            <a:pPr marL="0" indent="0">
              <a:lnSpc>
                <a:spcPct val="150000"/>
              </a:lnSpc>
              <a:buFontTx/>
              <a:buNone/>
              <a:defRPr/>
            </a:pPr>
            <a:endParaRPr lang="en-US" sz="1600" b="0" dirty="0" smtClean="0"/>
          </a:p>
          <a:p>
            <a:pPr marL="0" indent="0">
              <a:buFontTx/>
              <a:buNone/>
              <a:defRPr/>
            </a:pPr>
            <a:endParaRPr lang="en-US" sz="3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a:p>
            <a:pPr marL="336550" lvl="1" indent="0" algn="ctr">
              <a:buFont typeface="Wingdings" pitchFamily="2" charset="2"/>
              <a:buNone/>
              <a:tabLst>
                <a:tab pos="6464300" algn="l"/>
              </a:tabLst>
              <a:defRPr/>
            </a:pPr>
            <a:endParaRPr lang="en-US" sz="1600" b="0" dirty="0" smtClean="0"/>
          </a:p>
          <a:p>
            <a:pPr marL="336550" lvl="1" indent="0" algn="ctr">
              <a:buFont typeface="Wingdings" pitchFamily="2" charset="2"/>
              <a:buNone/>
              <a:tabLst>
                <a:tab pos="6464300" algn="l"/>
              </a:tabLst>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p:txBody>
      </p:sp>
      <p:sp>
        <p:nvSpPr>
          <p:cNvPr id="111620" name="Slide Number Placeholder 4"/>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C55AC7F5-4387-4D46-B050-ADA9CEFE2DEE}" type="slidenum">
              <a:rPr lang="en-US" sz="800" smtClean="0"/>
              <a:pPr/>
              <a:t>94</a:t>
            </a:fld>
            <a:endParaRPr lang="en-US" sz="80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14" name="Table 13"/>
          <p:cNvGraphicFramePr>
            <a:graphicFrameLocks noGrp="1"/>
          </p:cNvGraphicFramePr>
          <p:nvPr/>
        </p:nvGraphicFramePr>
        <p:xfrm>
          <a:off x="115888" y="2147888"/>
          <a:ext cx="8807449" cy="2636178"/>
        </p:xfrm>
        <a:graphic>
          <a:graphicData uri="http://schemas.openxmlformats.org/drawingml/2006/table">
            <a:tbl>
              <a:tblPr firstRow="1" bandRow="1">
                <a:tableStyleId>{93296810-A885-4BE3-A3E7-6D5BEEA58F35}</a:tableStyleId>
              </a:tblPr>
              <a:tblGrid>
                <a:gridCol w="2220628"/>
                <a:gridCol w="1667355"/>
                <a:gridCol w="4919466"/>
              </a:tblGrid>
              <a:tr h="319698">
                <a:tc>
                  <a:txBody>
                    <a:bodyPr/>
                    <a:lstStyle/>
                    <a:p>
                      <a:pPr algn="ctr"/>
                      <a:r>
                        <a:rPr lang="en-US" sz="1400" dirty="0" smtClean="0"/>
                        <a:t>Activity</a:t>
                      </a:r>
                      <a:endParaRPr lang="en-US"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t>Performed By</a:t>
                      </a:r>
                      <a:endParaRPr lang="en-US"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t>Description</a:t>
                      </a:r>
                      <a:endParaRPr lang="en-US"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21971">
                <a:tc>
                  <a:txBody>
                    <a:bodyPr/>
                    <a:lstStyle/>
                    <a:p>
                      <a:r>
                        <a:rPr lang="en-US" sz="1400" dirty="0" smtClean="0"/>
                        <a:t>Take Over Monitor</a:t>
                      </a:r>
                      <a:endParaRPr lang="en-US" sz="1400" dirty="0">
                        <a:solidFill>
                          <a:schemeClr val="tx1"/>
                        </a:solidFill>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1400" dirty="0" smtClean="0"/>
                    </a:p>
                    <a:p>
                      <a:r>
                        <a:rPr lang="en-US" sz="1400" dirty="0" smtClean="0"/>
                        <a:t>Monitor</a:t>
                      </a:r>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kern="1200" dirty="0" smtClean="0"/>
                        <a:t>Monitor may view audits assigned to a CAFU user</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Audit </a:t>
                      </a:r>
                      <a:r>
                        <a:rPr lang="en-US" sz="1400" kern="1200" baseline="0" dirty="0" smtClean="0"/>
                        <a:t> </a:t>
                      </a:r>
                      <a:r>
                        <a:rPr lang="en-US" sz="1400" kern="1200" dirty="0" smtClean="0"/>
                        <a:t>his/her agency and actively assign any number of those audits to himself/herself.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This type of assignment is referred to as a Take Over. </a:t>
                      </a:r>
                      <a:endParaRPr lang="en-US" sz="1400" kern="1200" dirty="0" smtClean="0">
                        <a:solidFill>
                          <a:schemeClr val="dk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59094">
                <a:tc>
                  <a:txBody>
                    <a:bodyPr/>
                    <a:lstStyle/>
                    <a:p>
                      <a:r>
                        <a:rPr lang="en-US" sz="1400" dirty="0" smtClean="0"/>
                        <a:t>View</a:t>
                      </a:r>
                      <a:endParaRPr lang="en-US" sz="1400" dirty="0">
                        <a:solidFill>
                          <a:schemeClr val="tx1"/>
                        </a:solidFill>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1400" dirty="0" smtClean="0"/>
                    </a:p>
                    <a:p>
                      <a:r>
                        <a:rPr lang="en-US" sz="1400" dirty="0" smtClean="0"/>
                        <a:t>Monitor, CO</a:t>
                      </a:r>
                      <a:endParaRPr lang="en-US" sz="1400" dirty="0" smtClean="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kern="1200" dirty="0" smtClean="0"/>
                        <a:t>Once an audit is forwarded, CAFU users can still see the </a:t>
                      </a:r>
                    </a:p>
                    <a:p>
                      <a:r>
                        <a:rPr lang="en-US" sz="1400" kern="1200" dirty="0" smtClean="0"/>
                        <a:t>audit in his/her workgroup audits list.  No edits are allowed at this stage and an attempt to edit the record will result in an error message indicating that the record is for viewing only. </a:t>
                      </a:r>
                    </a:p>
                    <a:p>
                      <a:r>
                        <a:rPr lang="en-US" sz="1400" kern="1200" dirty="0" smtClean="0"/>
                        <a:t>Note:  In CAFU</a:t>
                      </a:r>
                      <a:r>
                        <a:rPr lang="en-US" sz="1400" kern="1200" baseline="0" dirty="0" smtClean="0"/>
                        <a:t> 3.5, Monitors inherit CO privileges.</a:t>
                      </a:r>
                      <a:endParaRPr lang="en-US" sz="1400" kern="1200" dirty="0" smtClean="0">
                        <a:solidFill>
                          <a:schemeClr val="dk1"/>
                        </a:solidFill>
                        <a:latin typeface="Arial" pitchFamily="34" charset="0"/>
                        <a:ea typeface="+mn-ea"/>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111640" name="TextBox 11"/>
          <p:cNvSpPr txBox="1">
            <a:spLocks noChangeArrowheads="1"/>
          </p:cNvSpPr>
          <p:nvPr/>
        </p:nvSpPr>
        <p:spPr bwMode="auto">
          <a:xfrm>
            <a:off x="2898430" y="4858872"/>
            <a:ext cx="3475865" cy="215444"/>
          </a:xfrm>
          <a:prstGeom prst="rect">
            <a:avLst/>
          </a:prstGeom>
          <a:noFill/>
          <a:ln w="9525">
            <a:noFill/>
            <a:miter lim="800000"/>
            <a:headEnd/>
            <a:tailEnd/>
          </a:ln>
        </p:spPr>
        <p:txBody>
          <a:bodyPr wrap="square">
            <a:spAutoFit/>
          </a:bodyPr>
          <a:lstStyle/>
          <a:p>
            <a:r>
              <a:rPr lang="en-US" sz="800" dirty="0">
                <a:ea typeface="MS PGothic"/>
                <a:cs typeface="MS PGothic"/>
              </a:rPr>
              <a:t>Table </a:t>
            </a:r>
            <a:r>
              <a:rPr lang="en-US" sz="800" dirty="0" smtClean="0">
                <a:ea typeface="MS PGothic"/>
                <a:cs typeface="MS PGothic"/>
              </a:rPr>
              <a:t>4.1.1.4: </a:t>
            </a:r>
            <a:r>
              <a:rPr lang="en-US" sz="800" dirty="0">
                <a:ea typeface="MS PGothic"/>
                <a:cs typeface="MS PGothic"/>
              </a:rPr>
              <a:t>Work Flow </a:t>
            </a:r>
            <a:r>
              <a:rPr lang="en-US" sz="800" dirty="0" smtClean="0">
                <a:ea typeface="MS PGothic"/>
                <a:cs typeface="MS PGothic"/>
              </a:rPr>
              <a:t>Exceptions</a:t>
            </a:r>
            <a:endParaRPr lang="en-US" sz="800" dirty="0">
              <a:ea typeface="MS PGothic"/>
              <a:cs typeface="MS PGothic"/>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755775" y="282575"/>
            <a:ext cx="7388225" cy="717550"/>
          </a:xfrm>
        </p:spPr>
        <p:txBody>
          <a:bodyPr/>
          <a:lstStyle/>
          <a:p>
            <a:r>
              <a:rPr lang="en-US" smtClean="0"/>
              <a:t>Topic One – Work Flow Diagram </a:t>
            </a:r>
            <a:endParaRPr lang="en-US" smtClean="0">
              <a:solidFill>
                <a:srgbClr val="FF0000"/>
              </a:solidFill>
            </a:endParaRPr>
          </a:p>
        </p:txBody>
      </p:sp>
      <p:sp>
        <p:nvSpPr>
          <p:cNvPr id="112643" name="TextBox 11"/>
          <p:cNvSpPr txBox="1">
            <a:spLocks noChangeArrowheads="1"/>
          </p:cNvSpPr>
          <p:nvPr/>
        </p:nvSpPr>
        <p:spPr bwMode="auto">
          <a:xfrm>
            <a:off x="4292600" y="3168650"/>
            <a:ext cx="2933700"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4.1.1.5: </a:t>
            </a:r>
            <a:r>
              <a:rPr lang="en-US" sz="800" dirty="0">
                <a:ea typeface="MS PGothic"/>
                <a:cs typeface="MS PGothic"/>
              </a:rPr>
              <a:t>Pipeline Meter</a:t>
            </a:r>
          </a:p>
        </p:txBody>
      </p:sp>
      <p:sp>
        <p:nvSpPr>
          <p:cNvPr id="112644" name="Slide Number Placeholder 9"/>
          <p:cNvSpPr txBox="1">
            <a:spLocks noGrp="1"/>
          </p:cNvSpPr>
          <p:nvPr/>
        </p:nvSpPr>
        <p:spPr bwMode="auto">
          <a:xfrm>
            <a:off x="7010400" y="6680200"/>
            <a:ext cx="2133600" cy="476250"/>
          </a:xfrm>
          <a:prstGeom prst="rect">
            <a:avLst/>
          </a:prstGeom>
          <a:noFill/>
          <a:ln w="9525">
            <a:noFill/>
            <a:miter lim="800000"/>
            <a:headEnd/>
            <a:tailEnd/>
          </a:ln>
        </p:spPr>
        <p:txBody>
          <a:bodyPr/>
          <a:lstStyle/>
          <a:p>
            <a:pPr algn="r"/>
            <a:fld id="{6034700D-CBB4-422C-84E1-B929B96F4997}" type="slidenum">
              <a:rPr lang="en-US" sz="800">
                <a:solidFill>
                  <a:schemeClr val="bg1"/>
                </a:solidFill>
              </a:rPr>
              <a:pPr algn="r"/>
              <a:t>95</a:t>
            </a:fld>
            <a:endParaRPr lang="en-US" sz="800">
              <a:solidFill>
                <a:schemeClr val="bg1"/>
              </a:solidFill>
            </a:endParaRPr>
          </a:p>
        </p:txBody>
      </p:sp>
      <p:sp>
        <p:nvSpPr>
          <p:cNvPr id="13" name="Rectangle 12">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5" name="Rectangle 3"/>
          <p:cNvSpPr txBox="1">
            <a:spLocks noChangeArrowheads="1"/>
          </p:cNvSpPr>
          <p:nvPr/>
        </p:nvSpPr>
        <p:spPr bwMode="auto">
          <a:xfrm>
            <a:off x="279400" y="1220788"/>
            <a:ext cx="8216900" cy="430212"/>
          </a:xfrm>
          <a:prstGeom prst="rect">
            <a:avLst/>
          </a:prstGeom>
          <a:noFill/>
          <a:ln w="9525">
            <a:noFill/>
            <a:miter lim="800000"/>
            <a:headEnd/>
            <a:tailEnd/>
          </a:ln>
        </p:spPr>
        <p:txBody>
          <a:bodyPr/>
          <a:lstStyle/>
          <a:p>
            <a:pPr>
              <a:defRPr/>
            </a:pPr>
            <a:r>
              <a:rPr lang="en-US" sz="1600" b="1" kern="0" dirty="0"/>
              <a:t>Work Flow </a:t>
            </a:r>
            <a:r>
              <a:rPr lang="en-US" sz="1600" b="1" kern="0" dirty="0" smtClean="0"/>
              <a:t>Diagram</a:t>
            </a:r>
            <a:endParaRPr lang="en-US" sz="1600" b="1" kern="0" dirty="0"/>
          </a:p>
          <a:p>
            <a:pPr>
              <a:defRPr/>
            </a:pPr>
            <a:endParaRPr lang="en-US" sz="1600" b="1" kern="0" dirty="0">
              <a:solidFill>
                <a:srgbClr val="FF0000"/>
              </a:solidFill>
            </a:endParaRPr>
          </a:p>
          <a:p>
            <a:pPr>
              <a:defRPr/>
            </a:pPr>
            <a:r>
              <a:rPr lang="en-US" sz="1600" b="1" kern="0" dirty="0"/>
              <a:t>Pipeline Meter</a:t>
            </a:r>
            <a:endParaRPr lang="en-US" sz="1600" b="1" dirty="0"/>
          </a:p>
          <a:p>
            <a:pPr eaLnBrk="0" hangingPunct="0">
              <a:lnSpc>
                <a:spcPct val="120000"/>
              </a:lnSpc>
              <a:spcBef>
                <a:spcPct val="20000"/>
              </a:spcBef>
              <a:defRPr/>
            </a:pPr>
            <a:endParaRPr lang="en-US" sz="3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336550" lvl="1" algn="ctr" eaLnBrk="0" hangingPunct="0">
              <a:lnSpc>
                <a:spcPct val="120000"/>
              </a:lnSpc>
              <a:spcBef>
                <a:spcPct val="20000"/>
              </a:spcBef>
              <a:buFont typeface="Wingdings" pitchFamily="2" charset="2"/>
              <a:buNone/>
              <a:tabLst>
                <a:tab pos="6464300" algn="l"/>
              </a:tabLst>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a:p>
            <a:pPr marL="400050" lvl="1" eaLnBrk="0" hangingPunct="0">
              <a:lnSpc>
                <a:spcPct val="120000"/>
              </a:lnSpc>
              <a:spcBef>
                <a:spcPct val="20000"/>
              </a:spcBef>
              <a:buFont typeface="Wingdings" pitchFamily="2" charset="2"/>
              <a:buNone/>
              <a:defRPr/>
            </a:pPr>
            <a:endParaRPr lang="en-US" sz="1600" kern="0" dirty="0">
              <a:latin typeface="+mn-lt"/>
            </a:endParaRPr>
          </a:p>
        </p:txBody>
      </p:sp>
      <p:sp>
        <p:nvSpPr>
          <p:cNvPr id="112647" name="Text Box 18"/>
          <p:cNvSpPr txBox="1">
            <a:spLocks noChangeArrowheads="1"/>
          </p:cNvSpPr>
          <p:nvPr/>
        </p:nvSpPr>
        <p:spPr bwMode="auto">
          <a:xfrm>
            <a:off x="247649" y="2247489"/>
            <a:ext cx="3692979" cy="1754326"/>
          </a:xfrm>
          <a:prstGeom prst="rect">
            <a:avLst/>
          </a:prstGeom>
          <a:noFill/>
          <a:ln w="9525">
            <a:noFill/>
            <a:miter lim="800000"/>
            <a:headEnd/>
            <a:tailEnd/>
          </a:ln>
        </p:spPr>
        <p:txBody>
          <a:bodyPr wrap="square">
            <a:spAutoFit/>
          </a:bodyPr>
          <a:lstStyle/>
          <a:p>
            <a:r>
              <a:rPr lang="en-US" sz="1200" dirty="0"/>
              <a:t>The Pipeline Meter </a:t>
            </a:r>
            <a:r>
              <a:rPr lang="en-US" sz="1200" dirty="0" smtClean="0"/>
              <a:t>is </a:t>
            </a:r>
            <a:r>
              <a:rPr lang="en-US" sz="1200" dirty="0"/>
              <a:t>a handy visual tool available on edit screens that show which pipeline position the audit is currently in, which activities have been completed and what remains to be done on the audit to complete the work flow</a:t>
            </a:r>
            <a:r>
              <a:rPr lang="en-US" sz="1200" dirty="0" smtClean="0"/>
              <a:t>. </a:t>
            </a:r>
            <a:r>
              <a:rPr lang="en-US" sz="1200" dirty="0" smtClean="0">
                <a:solidFill>
                  <a:srgbClr val="000000"/>
                </a:solidFill>
              </a:rPr>
              <a:t> </a:t>
            </a:r>
            <a:r>
              <a:rPr lang="en-US" sz="1200" dirty="0">
                <a:solidFill>
                  <a:srgbClr val="000000"/>
                </a:solidFill>
              </a:rPr>
              <a:t>Graphic </a:t>
            </a:r>
            <a:r>
              <a:rPr lang="en-US" sz="1200" dirty="0" smtClean="0">
                <a:solidFill>
                  <a:srgbClr val="000000"/>
                </a:solidFill>
              </a:rPr>
              <a:t>4.1.1.5 </a:t>
            </a:r>
            <a:r>
              <a:rPr lang="en-US" sz="1200" dirty="0">
                <a:solidFill>
                  <a:srgbClr val="000000"/>
                </a:solidFill>
              </a:rPr>
              <a:t>shows the audit in the forward </a:t>
            </a:r>
            <a:r>
              <a:rPr lang="en-US" sz="1200" dirty="0" smtClean="0">
                <a:solidFill>
                  <a:srgbClr val="000000"/>
                </a:solidFill>
              </a:rPr>
              <a:t>position.</a:t>
            </a:r>
            <a:endParaRPr lang="en-US" sz="1200" dirty="0">
              <a:solidFill>
                <a:srgbClr val="000000"/>
              </a:solidFill>
            </a:endParaRPr>
          </a:p>
          <a:p>
            <a:endParaRPr lang="en-US" sz="1200" dirty="0">
              <a:solidFill>
                <a:srgbClr val="000000"/>
              </a:solidFill>
            </a:endParaRPr>
          </a:p>
          <a:p>
            <a:endParaRPr lang="en-US" sz="1200" dirty="0">
              <a:solidFill>
                <a:srgbClr val="000000"/>
              </a:solidFill>
            </a:endParaRPr>
          </a:p>
          <a:p>
            <a:endParaRPr lang="en-US" sz="1200" dirty="0">
              <a:solidFill>
                <a:srgbClr val="000000"/>
              </a:solidFill>
            </a:endParaRPr>
          </a:p>
        </p:txBody>
      </p:sp>
      <p:grpSp>
        <p:nvGrpSpPr>
          <p:cNvPr id="10" name="Group 9"/>
          <p:cNvGrpSpPr/>
          <p:nvPr/>
        </p:nvGrpSpPr>
        <p:grpSpPr>
          <a:xfrm>
            <a:off x="4273550" y="2273300"/>
            <a:ext cx="3133725" cy="742950"/>
            <a:chOff x="4273550" y="2273300"/>
            <a:chExt cx="3133725" cy="742950"/>
          </a:xfrm>
        </p:grpSpPr>
        <p:pic>
          <p:nvPicPr>
            <p:cNvPr id="112648" name="Picture 11" descr="PPTE3.png"/>
            <p:cNvPicPr>
              <a:picLocks noChangeAspect="1"/>
            </p:cNvPicPr>
            <p:nvPr/>
          </p:nvPicPr>
          <p:blipFill>
            <a:blip r:embed="rId4" cstate="print"/>
            <a:srcRect/>
            <a:stretch>
              <a:fillRect/>
            </a:stretch>
          </p:blipFill>
          <p:spPr bwMode="auto">
            <a:xfrm>
              <a:off x="4273550" y="2273300"/>
              <a:ext cx="3133725" cy="742950"/>
            </a:xfrm>
            <a:prstGeom prst="rect">
              <a:avLst/>
            </a:prstGeom>
            <a:noFill/>
            <a:ln w="9525">
              <a:noFill/>
              <a:miter lim="800000"/>
              <a:headEnd/>
              <a:tailEnd/>
            </a:ln>
          </p:spPr>
        </p:pic>
        <p:sp>
          <p:nvSpPr>
            <p:cNvPr id="112649" name="Rectangle 16"/>
            <p:cNvSpPr>
              <a:spLocks noChangeArrowheads="1"/>
            </p:cNvSpPr>
            <p:nvPr/>
          </p:nvSpPr>
          <p:spPr bwMode="auto">
            <a:xfrm>
              <a:off x="6562725" y="2424223"/>
              <a:ext cx="720577" cy="461852"/>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1755775" y="320675"/>
            <a:ext cx="7388225" cy="695325"/>
          </a:xfrm>
        </p:spPr>
        <p:txBody>
          <a:bodyPr/>
          <a:lstStyle/>
          <a:p>
            <a:r>
              <a:rPr lang="en-US" smtClean="0"/>
              <a:t>Module Four – Lesson One - Review</a:t>
            </a:r>
          </a:p>
        </p:txBody>
      </p:sp>
      <p:sp>
        <p:nvSpPr>
          <p:cNvPr id="113667" name="TextBox 9"/>
          <p:cNvSpPr txBox="1">
            <a:spLocks noChangeArrowheads="1"/>
          </p:cNvSpPr>
          <p:nvPr/>
        </p:nvSpPr>
        <p:spPr bwMode="auto">
          <a:xfrm>
            <a:off x="128588" y="1420813"/>
            <a:ext cx="4813300" cy="581025"/>
          </a:xfrm>
          <a:prstGeom prst="rect">
            <a:avLst/>
          </a:prstGeom>
          <a:noFill/>
          <a:ln w="9525">
            <a:noFill/>
            <a:miter lim="800000"/>
            <a:headEnd/>
            <a:tailEnd/>
          </a:ln>
        </p:spPr>
        <p:txBody>
          <a:bodyPr>
            <a:spAutoFit/>
          </a:bodyPr>
          <a:lstStyle/>
          <a:p>
            <a:pPr eaLnBrk="0" hangingPunct="0"/>
            <a:r>
              <a:rPr lang="en-US" sz="1600" b="1"/>
              <a:t>Lesson One Covered the Following Topic:</a:t>
            </a:r>
          </a:p>
          <a:p>
            <a:pPr eaLnBrk="0" hangingPunct="0"/>
            <a:endParaRPr lang="en-US" sz="1600" b="1">
              <a:ea typeface="MS PGothic"/>
              <a:cs typeface="MS PGothic"/>
            </a:endParaRPr>
          </a:p>
        </p:txBody>
      </p:sp>
      <p:sp>
        <p:nvSpPr>
          <p:cNvPr id="113668" name="Slide Number Placeholder 5"/>
          <p:cNvSpPr>
            <a:spLocks noGrp="1"/>
          </p:cNvSpPr>
          <p:nvPr>
            <p:ph type="sldNum" sz="quarter" idx="10"/>
          </p:nvPr>
        </p:nvSpPr>
        <p:spPr bwMode="auto">
          <a:xfrm>
            <a:off x="7010400" y="6677025"/>
            <a:ext cx="2133600" cy="476250"/>
          </a:xfrm>
          <a:noFill/>
          <a:ln>
            <a:miter lim="800000"/>
            <a:headEnd/>
            <a:tailEnd/>
          </a:ln>
        </p:spPr>
        <p:txBody>
          <a:bodyPr vert="horz" wrap="square" lIns="91440" tIns="45720" rIns="91440" bIns="45720" numCol="1" anchor="t" anchorCtr="0" compatLnSpc="1">
            <a:prstTxWarp prst="textNoShape">
              <a:avLst/>
            </a:prstTxWarp>
          </a:bodyPr>
          <a:lstStyle/>
          <a:p>
            <a:fld id="{CBF1D555-1281-4C0B-81EA-0A0B0DE6EE9C}" type="slidenum">
              <a:rPr lang="en-US" sz="800" smtClean="0"/>
              <a:pPr/>
              <a:t>96</a:t>
            </a:fld>
            <a:endParaRPr lang="en-US" sz="800" smtClean="0"/>
          </a:p>
        </p:txBody>
      </p:sp>
      <p:sp>
        <p:nvSpPr>
          <p:cNvPr id="8" name="Rectangle 7">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graphicFrame>
        <p:nvGraphicFramePr>
          <p:cNvPr id="7" name="Group 13"/>
          <p:cNvGraphicFramePr>
            <a:graphicFrameLocks noGrp="1"/>
          </p:cNvGraphicFramePr>
          <p:nvPr/>
        </p:nvGraphicFramePr>
        <p:xfrm>
          <a:off x="479425" y="2060575"/>
          <a:ext cx="6986588" cy="731838"/>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Work Flow Diagram</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755775" y="292100"/>
            <a:ext cx="7388225" cy="695325"/>
          </a:xfrm>
        </p:spPr>
        <p:txBody>
          <a:bodyPr/>
          <a:lstStyle/>
          <a:p>
            <a:r>
              <a:rPr lang="en-US" smtClean="0"/>
              <a:t>Lesson Two – </a:t>
            </a:r>
            <a:r>
              <a:rPr lang="en-US" sz="2000" smtClean="0"/>
              <a:t>Working with Audit Records Overview</a:t>
            </a:r>
          </a:p>
        </p:txBody>
      </p:sp>
      <p:sp>
        <p:nvSpPr>
          <p:cNvPr id="114691" name="Rectangle 2"/>
          <p:cNvSpPr txBox="1">
            <a:spLocks noChangeArrowheads="1"/>
          </p:cNvSpPr>
          <p:nvPr/>
        </p:nvSpPr>
        <p:spPr bwMode="auto">
          <a:xfrm>
            <a:off x="1016000" y="2692400"/>
            <a:ext cx="6946900" cy="695325"/>
          </a:xfrm>
          <a:prstGeom prst="rect">
            <a:avLst/>
          </a:prstGeom>
          <a:noFill/>
          <a:ln w="9525">
            <a:noFill/>
            <a:miter lim="800000"/>
            <a:headEnd/>
            <a:tailEnd/>
          </a:ln>
        </p:spPr>
        <p:txBody>
          <a:bodyPr anchor="ctr"/>
          <a:lstStyle/>
          <a:p>
            <a:pPr algn="ctr" eaLnBrk="0" hangingPunct="0"/>
            <a:r>
              <a:rPr lang="en-US" sz="4000" b="1"/>
              <a:t>Lesson Two </a:t>
            </a:r>
          </a:p>
          <a:p>
            <a:pPr algn="ctr" eaLnBrk="0" hangingPunct="0"/>
            <a:endParaRPr lang="en-US" sz="4000" b="1"/>
          </a:p>
          <a:p>
            <a:pPr algn="ctr" eaLnBrk="0" hangingPunct="0"/>
            <a:r>
              <a:rPr lang="en-US" sz="2400" b="1"/>
              <a:t>Working with Audit Records Overview</a:t>
            </a:r>
          </a:p>
          <a:p>
            <a:pPr eaLnBrk="0" hangingPunct="0"/>
            <a:endParaRPr lang="en-US" b="1"/>
          </a:p>
        </p:txBody>
      </p:sp>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14693"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CEE05DB5-41D0-49D3-B039-F8956CF95E20}" type="slidenum">
              <a:rPr lang="en-US" sz="800" smtClean="0"/>
              <a:pPr/>
              <a:t>97</a:t>
            </a:fld>
            <a:endParaRPr lang="en-US" sz="80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755775" y="292100"/>
            <a:ext cx="7388225" cy="695325"/>
          </a:xfrm>
        </p:spPr>
        <p:txBody>
          <a:bodyPr/>
          <a:lstStyle/>
          <a:p>
            <a:r>
              <a:rPr lang="en-US" smtClean="0"/>
              <a:t>Lesson Two – Topics</a:t>
            </a:r>
          </a:p>
        </p:txBody>
      </p:sp>
      <p:sp>
        <p:nvSpPr>
          <p:cNvPr id="115715" name="TextBox 9"/>
          <p:cNvSpPr txBox="1">
            <a:spLocks noChangeArrowheads="1"/>
          </p:cNvSpPr>
          <p:nvPr/>
        </p:nvSpPr>
        <p:spPr bwMode="auto">
          <a:xfrm>
            <a:off x="128588" y="1420813"/>
            <a:ext cx="4222750" cy="338137"/>
          </a:xfrm>
          <a:prstGeom prst="rect">
            <a:avLst/>
          </a:prstGeom>
          <a:noFill/>
          <a:ln w="9525">
            <a:noFill/>
            <a:miter lim="800000"/>
            <a:headEnd/>
            <a:tailEnd/>
          </a:ln>
        </p:spPr>
        <p:txBody>
          <a:bodyPr>
            <a:spAutoFit/>
          </a:bodyPr>
          <a:lstStyle/>
          <a:p>
            <a:pPr eaLnBrk="0" hangingPunct="0">
              <a:tabLst>
                <a:tab pos="3086100" algn="l"/>
              </a:tabLst>
            </a:pPr>
            <a:r>
              <a:rPr lang="en-US" sz="1600" b="1">
                <a:ea typeface="MS PGothic"/>
                <a:cs typeface="MS PGothic"/>
              </a:rPr>
              <a:t>Lesson </a:t>
            </a:r>
            <a:r>
              <a:rPr lang="en-US" sz="1600" b="1"/>
              <a:t>Two</a:t>
            </a:r>
            <a:r>
              <a:rPr lang="en-US" sz="1600"/>
              <a:t> </a:t>
            </a:r>
            <a:r>
              <a:rPr lang="en-US" sz="1600" b="1">
                <a:ea typeface="MS PGothic"/>
                <a:cs typeface="MS PGothic"/>
              </a:rPr>
              <a:t>Topics</a:t>
            </a:r>
          </a:p>
        </p:txBody>
      </p:sp>
      <p:graphicFrame>
        <p:nvGraphicFramePr>
          <p:cNvPr id="7181" name="Group 13"/>
          <p:cNvGraphicFramePr>
            <a:graphicFrameLocks noGrp="1"/>
          </p:cNvGraphicFramePr>
          <p:nvPr/>
        </p:nvGraphicFramePr>
        <p:xfrm>
          <a:off x="479425" y="2060575"/>
          <a:ext cx="6986588" cy="1463676"/>
        </p:xfrm>
        <a:graphic>
          <a:graphicData uri="http://schemas.openxmlformats.org/drawingml/2006/table">
            <a:tbl>
              <a:tblPr/>
              <a:tblGrid>
                <a:gridCol w="1439863"/>
                <a:gridCol w="55467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Topic One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Common Actions</a:t>
                      </a:r>
                    </a:p>
                  </a:txBody>
                  <a:tcPr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pitchFamily="34" charset="0"/>
                        </a:rPr>
                        <a:t>Topic Two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Validation Error</a:t>
                      </a:r>
                    </a:p>
                  </a:txBody>
                  <a:tcPr horzOverflow="overflow">
                    <a:lnL>
                      <a:noFill/>
                    </a:lnL>
                    <a:lnR>
                      <a:noFill/>
                    </a:lnR>
                    <a:lnT>
                      <a:noFill/>
                    </a:lnT>
                    <a:lnB>
                      <a:noFill/>
                    </a:lnB>
                    <a:lnTlToBr>
                      <a:noFill/>
                    </a:lnTlToBr>
                    <a:lnBlToTr>
                      <a:noFill/>
                    </a:lnBlToTr>
                    <a:noFill/>
                  </a:tcPr>
                </a:tc>
              </a:tr>
            </a:tbl>
          </a:graphicData>
        </a:graphic>
      </p:graphicFrame>
      <p:sp>
        <p:nvSpPr>
          <p:cNvPr id="7" name="Rectangle 6">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15722"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934A9DDB-FFF1-483A-B3C9-F0C2682C7AAD}" type="slidenum">
              <a:rPr lang="en-US" sz="800" smtClean="0"/>
              <a:pPr/>
              <a:t>98</a:t>
            </a:fld>
            <a:endParaRPr lang="en-US" sz="80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755775" y="282575"/>
            <a:ext cx="6092825" cy="717550"/>
          </a:xfrm>
        </p:spPr>
        <p:txBody>
          <a:bodyPr/>
          <a:lstStyle/>
          <a:p>
            <a:r>
              <a:rPr lang="en-US" smtClean="0"/>
              <a:t>Topic One – Common Actions</a:t>
            </a:r>
          </a:p>
        </p:txBody>
      </p:sp>
      <p:sp>
        <p:nvSpPr>
          <p:cNvPr id="12291" name="Rectangle 3"/>
          <p:cNvSpPr>
            <a:spLocks noGrp="1" noChangeArrowheads="1"/>
          </p:cNvSpPr>
          <p:nvPr>
            <p:ph idx="1"/>
          </p:nvPr>
        </p:nvSpPr>
        <p:spPr>
          <a:xfrm>
            <a:off x="-28958" y="1050661"/>
            <a:ext cx="2995442" cy="1554316"/>
          </a:xfrm>
        </p:spPr>
        <p:txBody>
          <a:bodyPr/>
          <a:lstStyle/>
          <a:p>
            <a:pPr marL="0" indent="0">
              <a:lnSpc>
                <a:spcPct val="150000"/>
              </a:lnSpc>
              <a:buFontTx/>
              <a:buNone/>
              <a:defRPr/>
            </a:pPr>
            <a:r>
              <a:rPr lang="en-US" sz="1600" dirty="0" smtClean="0"/>
              <a:t>Common Actions</a:t>
            </a:r>
          </a:p>
          <a:p>
            <a:pPr marL="0" indent="0">
              <a:buFontTx/>
              <a:buNone/>
              <a:defRPr/>
            </a:pPr>
            <a:endParaRPr lang="en-US" sz="300" b="0" dirty="0" smtClean="0"/>
          </a:p>
          <a:p>
            <a:pPr>
              <a:lnSpc>
                <a:spcPct val="100000"/>
              </a:lnSpc>
              <a:buFontTx/>
              <a:buNone/>
              <a:defRPr/>
            </a:pPr>
            <a:r>
              <a:rPr lang="en-US" sz="1600" b="0" dirty="0" smtClean="0"/>
              <a:t>	</a:t>
            </a:r>
            <a:r>
              <a:rPr lang="en-US" sz="1200" b="0" dirty="0" smtClean="0"/>
              <a:t>This section provides a detailed explanation of all the actions that can be performed on an audit for each pipeline position. Follow the directions below to edit an audit.</a:t>
            </a:r>
          </a:p>
          <a:p>
            <a:pPr marL="336550" lvl="1" indent="0" algn="ctr">
              <a:buFont typeface="Wingdings" pitchFamily="2" charset="2"/>
              <a:buNone/>
              <a:tabLst>
                <a:tab pos="6464300" algn="l"/>
              </a:tabLst>
              <a:defRPr/>
            </a:pPr>
            <a:endParaRPr lang="en-US" sz="1600" b="0" dirty="0" smtClean="0"/>
          </a:p>
          <a:p>
            <a:pPr marL="336550" lvl="1" indent="0" algn="ctr">
              <a:buFont typeface="Wingdings" pitchFamily="2" charset="2"/>
              <a:buNone/>
              <a:tabLst>
                <a:tab pos="6464300" algn="l"/>
              </a:tabLst>
              <a:defRPr/>
            </a:pPr>
            <a:endParaRPr lang="en-US" sz="1600" b="0" dirty="0" smtClean="0"/>
          </a:p>
          <a:p>
            <a:pPr marL="400050" lvl="1" indent="0">
              <a:buFont typeface="Wingdings" pitchFamily="2" charset="2"/>
              <a:buNone/>
              <a:defRPr/>
            </a:pPr>
            <a:endParaRPr lang="en-US" sz="1600" b="0" dirty="0" smtClean="0"/>
          </a:p>
          <a:p>
            <a:pPr marL="400050" lvl="1" indent="0">
              <a:buFont typeface="Wingdings" pitchFamily="2" charset="2"/>
              <a:buNone/>
              <a:defRPr/>
            </a:pPr>
            <a:endParaRPr lang="en-US" sz="1600" b="0" dirty="0" smtClean="0"/>
          </a:p>
        </p:txBody>
      </p:sp>
      <p:sp>
        <p:nvSpPr>
          <p:cNvPr id="6" name="Rectangle 5">
            <a:hlinkClick r:id="rId3"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eaLnBrk="0" hangingPunct="0">
              <a:defRPr/>
            </a:pPr>
            <a:r>
              <a:rPr lang="en-US" sz="1400" dirty="0">
                <a:solidFill>
                  <a:schemeClr val="bg1"/>
                </a:solidFill>
                <a:latin typeface="+mj-lt"/>
              </a:rPr>
              <a:t>Course Topics</a:t>
            </a:r>
          </a:p>
        </p:txBody>
      </p:sp>
      <p:sp>
        <p:nvSpPr>
          <p:cNvPr id="116741" name="TextBox 7"/>
          <p:cNvSpPr txBox="1">
            <a:spLocks noChangeArrowheads="1"/>
          </p:cNvSpPr>
          <p:nvPr/>
        </p:nvSpPr>
        <p:spPr bwMode="auto">
          <a:xfrm>
            <a:off x="4783093" y="3810714"/>
            <a:ext cx="3838575" cy="215900"/>
          </a:xfrm>
          <a:prstGeom prst="rect">
            <a:avLst/>
          </a:prstGeom>
          <a:noFill/>
          <a:ln w="9525">
            <a:noFill/>
            <a:miter lim="800000"/>
            <a:headEnd/>
            <a:tailEnd/>
          </a:ln>
        </p:spPr>
        <p:txBody>
          <a:bodyPr>
            <a:spAutoFit/>
          </a:bodyPr>
          <a:lstStyle/>
          <a:p>
            <a:r>
              <a:rPr lang="en-US" sz="800" dirty="0">
                <a:ea typeface="MS PGothic"/>
                <a:cs typeface="MS PGothic"/>
              </a:rPr>
              <a:t>Graphic </a:t>
            </a:r>
            <a:r>
              <a:rPr lang="en-US" sz="800" dirty="0" smtClean="0">
                <a:ea typeface="MS PGothic"/>
                <a:cs typeface="MS PGothic"/>
              </a:rPr>
              <a:t>4.2.1.1:  </a:t>
            </a:r>
            <a:r>
              <a:rPr lang="en-US" sz="800" dirty="0">
                <a:ea typeface="MS PGothic"/>
                <a:cs typeface="MS PGothic"/>
              </a:rPr>
              <a:t>Common Actions Edit</a:t>
            </a:r>
          </a:p>
        </p:txBody>
      </p:sp>
      <p:sp>
        <p:nvSpPr>
          <p:cNvPr id="116742" name="Slide Number Placeholder 5"/>
          <p:cNvSpPr>
            <a:spLocks noGrp="1"/>
          </p:cNvSpPr>
          <p:nvPr>
            <p:ph type="sldNum" sz="quarter" idx="10"/>
          </p:nvPr>
        </p:nvSpPr>
        <p:spPr bwMode="auto">
          <a:xfrm>
            <a:off x="7010400" y="6677025"/>
            <a:ext cx="2133600" cy="180975"/>
          </a:xfrm>
          <a:noFill/>
          <a:ln>
            <a:miter lim="800000"/>
            <a:headEnd/>
            <a:tailEnd/>
          </a:ln>
        </p:spPr>
        <p:txBody>
          <a:bodyPr vert="horz" wrap="square" lIns="91440" tIns="45720" rIns="91440" bIns="45720" numCol="1" anchor="t" anchorCtr="0" compatLnSpc="1">
            <a:prstTxWarp prst="textNoShape">
              <a:avLst/>
            </a:prstTxWarp>
          </a:bodyPr>
          <a:lstStyle/>
          <a:p>
            <a:fld id="{20B7865D-363E-47FD-9504-737BBDA1FCE9}" type="slidenum">
              <a:rPr lang="en-US" sz="800" smtClean="0"/>
              <a:pPr/>
              <a:t>99</a:t>
            </a:fld>
            <a:endParaRPr lang="en-US" sz="800" smtClean="0"/>
          </a:p>
        </p:txBody>
      </p:sp>
      <p:grpSp>
        <p:nvGrpSpPr>
          <p:cNvPr id="2" name="Group 9"/>
          <p:cNvGrpSpPr/>
          <p:nvPr/>
        </p:nvGrpSpPr>
        <p:grpSpPr>
          <a:xfrm>
            <a:off x="3115338" y="2333522"/>
            <a:ext cx="5897265" cy="1451650"/>
            <a:chOff x="3115338" y="2333522"/>
            <a:chExt cx="5897265" cy="1451650"/>
          </a:xfrm>
        </p:grpSpPr>
        <p:pic>
          <p:nvPicPr>
            <p:cNvPr id="116743" name="Picture 11" descr="PPTCA.gif"/>
            <p:cNvPicPr>
              <a:picLocks noChangeAspect="1"/>
            </p:cNvPicPr>
            <p:nvPr/>
          </p:nvPicPr>
          <p:blipFill>
            <a:blip r:embed="rId4" cstate="print"/>
            <a:srcRect/>
            <a:stretch>
              <a:fillRect/>
            </a:stretch>
          </p:blipFill>
          <p:spPr bwMode="auto">
            <a:xfrm>
              <a:off x="3115338" y="2333522"/>
              <a:ext cx="5897265" cy="1451650"/>
            </a:xfrm>
            <a:prstGeom prst="rect">
              <a:avLst/>
            </a:prstGeom>
            <a:noFill/>
            <a:ln w="19050">
              <a:solidFill>
                <a:schemeClr val="accent4"/>
              </a:solidFill>
              <a:miter lim="800000"/>
              <a:headEnd/>
              <a:tailEnd/>
            </a:ln>
          </p:spPr>
        </p:pic>
        <p:sp>
          <p:nvSpPr>
            <p:cNvPr id="116744" name="Rectangle 12"/>
            <p:cNvSpPr>
              <a:spLocks noChangeArrowheads="1"/>
            </p:cNvSpPr>
            <p:nvPr/>
          </p:nvSpPr>
          <p:spPr bwMode="auto">
            <a:xfrm>
              <a:off x="8290385" y="3593795"/>
              <a:ext cx="300728" cy="141736"/>
            </a:xfrm>
            <a:prstGeom prst="rect">
              <a:avLst/>
            </a:prstGeom>
            <a:noFill/>
            <a:ln w="19050" algn="ctr">
              <a:solidFill>
                <a:srgbClr val="FF0000"/>
              </a:solidFill>
              <a:round/>
              <a:headEnd/>
              <a:tailEnd/>
            </a:ln>
          </p:spPr>
          <p:txBody>
            <a:bodyPr/>
            <a:lstStyle/>
            <a:p>
              <a:pPr eaLnBrk="0" hangingPunct="0"/>
              <a:endParaRPr lang="en-US" sz="2400">
                <a:latin typeface="MS Gothic"/>
              </a:endParaRPr>
            </a:p>
          </p:txBody>
        </p:sp>
      </p:grpSp>
      <p:graphicFrame>
        <p:nvGraphicFramePr>
          <p:cNvPr id="9" name="Group 28"/>
          <p:cNvGraphicFramePr>
            <a:graphicFrameLocks noGrp="1"/>
          </p:cNvGraphicFramePr>
          <p:nvPr/>
        </p:nvGraphicFramePr>
        <p:xfrm>
          <a:off x="265823" y="3245384"/>
          <a:ext cx="2625087" cy="1135230"/>
        </p:xfrm>
        <a:graphic>
          <a:graphicData uri="http://schemas.openxmlformats.org/drawingml/2006/table">
            <a:tbl>
              <a:tblPr/>
              <a:tblGrid>
                <a:gridCol w="331048"/>
                <a:gridCol w="2294039"/>
              </a:tblGrid>
              <a:tr h="304079">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Edit (Graphic  </a:t>
                      </a:r>
                      <a:r>
                        <a:rPr kumimoji="0" lang="en-US" sz="1000" b="1" i="0" u="none" strike="noStrike" cap="none" normalizeH="0" baseline="0" dirty="0" smtClean="0">
                          <a:ln>
                            <a:noFill/>
                          </a:ln>
                          <a:solidFill>
                            <a:schemeClr val="tx1"/>
                          </a:solidFill>
                          <a:effectLst/>
                          <a:latin typeface="+mn-lt"/>
                          <a:ea typeface="ＭＳ Ｐゴシック" pitchFamily="34" charset="-128"/>
                        </a:rPr>
                        <a:t>4.2.1.1)</a:t>
                      </a:r>
                      <a:endParaRPr kumimoji="0" lang="en-US" sz="1000" b="1" i="0" u="none" strike="noStrike" cap="none" normalizeH="0" baseline="0" dirty="0" smtClean="0">
                        <a:ln>
                          <a:noFill/>
                        </a:ln>
                        <a:solidFill>
                          <a:schemeClr val="tx1"/>
                        </a:solidFill>
                        <a:effectLst/>
                        <a:latin typeface="+mn-lt"/>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831151">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200" b="0" dirty="0" smtClean="0"/>
                        <a:t>From the</a:t>
                      </a:r>
                      <a:r>
                        <a:rPr lang="en-US" sz="1200" b="0" baseline="0" dirty="0" smtClean="0"/>
                        <a:t> </a:t>
                      </a:r>
                      <a:r>
                        <a:rPr lang="en-US" sz="1200" b="0" dirty="0" smtClean="0"/>
                        <a:t>View My Audit Follow-Up screen, </a:t>
                      </a:r>
                      <a:r>
                        <a:rPr lang="en-US" sz="1200" b="0" i="1" dirty="0" smtClean="0"/>
                        <a:t>Click</a:t>
                      </a:r>
                      <a:r>
                        <a:rPr lang="en-US" sz="1200" b="0" dirty="0" smtClean="0"/>
                        <a:t> on the </a:t>
                      </a:r>
                      <a:r>
                        <a:rPr lang="en-US" sz="1200" b="1" dirty="0" smtClean="0"/>
                        <a:t>edit</a:t>
                      </a:r>
                      <a:r>
                        <a:rPr lang="en-US" sz="1200" b="0" dirty="0" smtClean="0"/>
                        <a:t> icon.</a:t>
                      </a:r>
                      <a:endParaRPr kumimoji="0" lang="en-US" sz="12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D100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MS Gothic" pitchFamily="4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MS Gothic" pitchFamily="49" charset="-128"/>
          </a:defRPr>
        </a:defPPr>
      </a:lstStyle>
    </a:lnDef>
    <a:txDef>
      <a:spPr bwMode="auto">
        <a:noFill/>
        <a:ln w="9525">
          <a:noFill/>
          <a:miter lim="800000"/>
          <a:headEnd/>
          <a:tailEnd/>
        </a:ln>
      </a:spPr>
      <a:bodyPr>
        <a:spAutoFit/>
      </a:bodyPr>
      <a:lstStyle>
        <a:defPPr algn="l">
          <a:defRPr sz="800" dirty="0">
            <a:solidFill>
              <a:srgbClr val="FF0000"/>
            </a:solidFill>
            <a:ea typeface="MS PGothic" pitchFamily="34" charset="-128"/>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D1003"/>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C00000"/>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C00000"/>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D1003"/>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C00000"/>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C00000"/>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D1003"/>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C00000"/>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C00000"/>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D1003"/>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C00000"/>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C00000"/>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41146</TotalTime>
  <Words>11227</Words>
  <Application>Microsoft Office PowerPoint</Application>
  <PresentationFormat>On-screen Show (4:3)</PresentationFormat>
  <Paragraphs>2624</Paragraphs>
  <Slides>160</Slides>
  <Notes>160</Notes>
  <HiddenSlides>0</HiddenSlides>
  <MMClips>0</MMClips>
  <ScaleCrop>false</ScaleCrop>
  <HeadingPairs>
    <vt:vector size="4" baseType="variant">
      <vt:variant>
        <vt:lpstr>Theme</vt:lpstr>
      </vt:variant>
      <vt:variant>
        <vt:i4>5</vt:i4>
      </vt:variant>
      <vt:variant>
        <vt:lpstr>Slide Titles</vt:lpstr>
      </vt:variant>
      <vt:variant>
        <vt:i4>160</vt:i4>
      </vt:variant>
    </vt:vector>
  </HeadingPairs>
  <TitlesOfParts>
    <vt:vector size="165" baseType="lpstr">
      <vt:lpstr>Blank Presentation</vt:lpstr>
      <vt:lpstr>2_Blank Presentation</vt:lpstr>
      <vt:lpstr>3_Blank Presentation</vt:lpstr>
      <vt:lpstr>1_Blank Presentation</vt:lpstr>
      <vt:lpstr>4_Blank Presentation</vt:lpstr>
      <vt:lpstr>Slide 1</vt:lpstr>
      <vt:lpstr>Course Topics</vt:lpstr>
      <vt:lpstr>Course Topics</vt:lpstr>
      <vt:lpstr>Course Topics</vt:lpstr>
      <vt:lpstr>Course Topics</vt:lpstr>
      <vt:lpstr>Course Topics</vt:lpstr>
      <vt:lpstr>Course Topics</vt:lpstr>
      <vt:lpstr>Course Topics</vt:lpstr>
      <vt:lpstr>Course Objectives </vt:lpstr>
      <vt:lpstr>Course Modules </vt:lpstr>
      <vt:lpstr>Module One – CAFU 3.5 Overview </vt:lpstr>
      <vt:lpstr>Module One – CAFU 3.5 Overview</vt:lpstr>
      <vt:lpstr>Lesson One – Overview of CAFU 3.5</vt:lpstr>
      <vt:lpstr>Lesson One – Overview of CAFU 3.5</vt:lpstr>
      <vt:lpstr>Lesson One – Topics</vt:lpstr>
      <vt:lpstr>Topic One – CAFU 3.5</vt:lpstr>
      <vt:lpstr>Topic Two - Enhancement Areas for CAFU 3.5</vt:lpstr>
      <vt:lpstr>Topic Two - Enhancement Areas for CAFU 3.5</vt:lpstr>
      <vt:lpstr>Topic Three – Reportable and Non-Reportable                          Audits</vt:lpstr>
      <vt:lpstr>Topic Three – Reportable and Non-Reportable                          Audits</vt:lpstr>
      <vt:lpstr>Module One  – Lesson One - Review</vt:lpstr>
      <vt:lpstr>Lesson Two – CAFU Functions by Role</vt:lpstr>
      <vt:lpstr>Lesson Two -Topics</vt:lpstr>
      <vt:lpstr>Topic One – Contracting Officer (CO) Functions</vt:lpstr>
      <vt:lpstr>Topic Two – Major Command (MC) Monitor Functions</vt:lpstr>
      <vt:lpstr>Topic Three – District Monitor Functions (DCMA Only)</vt:lpstr>
      <vt:lpstr>Topic Four – Headquarters Monitor Functions</vt:lpstr>
      <vt:lpstr>Module One – Lesson Two - Review</vt:lpstr>
      <vt:lpstr>Lesson Three – Layout Screen</vt:lpstr>
      <vt:lpstr>Lesson Three -Topics</vt:lpstr>
      <vt:lpstr>Topic One – Look and Feel</vt:lpstr>
      <vt:lpstr>Topic Two – Header</vt:lpstr>
      <vt:lpstr>Topic Two – Header </vt:lpstr>
      <vt:lpstr>Topic Three – Content Area</vt:lpstr>
      <vt:lpstr>Topic Three – Content Area </vt:lpstr>
      <vt:lpstr>Topic Four – Footer</vt:lpstr>
      <vt:lpstr>Topic Five – Common Indicators</vt:lpstr>
      <vt:lpstr>Topic Six  – Calendar</vt:lpstr>
      <vt:lpstr>Topic Seven – User Profile</vt:lpstr>
      <vt:lpstr>Topic Eight – Modifying Browser Text Size</vt:lpstr>
      <vt:lpstr>Topic Nine – Application Messages</vt:lpstr>
      <vt:lpstr>Lesson Three – Review</vt:lpstr>
      <vt:lpstr>Lesson Four– Home Page</vt:lpstr>
      <vt:lpstr>Lesson Four – Topics</vt:lpstr>
      <vt:lpstr>Topic One – Home Page Content</vt:lpstr>
      <vt:lpstr>Lesson Four – Review</vt:lpstr>
      <vt:lpstr>Lesson Five – Work Screen Layout</vt:lpstr>
      <vt:lpstr>Lesson Five – Topics</vt:lpstr>
      <vt:lpstr>Topic One – My Work Screen</vt:lpstr>
      <vt:lpstr>Topic One – My Work Screen</vt:lpstr>
      <vt:lpstr>Topic One – My Work Screen</vt:lpstr>
      <vt:lpstr>Topic Two – View My Activity</vt:lpstr>
      <vt:lpstr>Module One – Lesson Five - Review</vt:lpstr>
      <vt:lpstr>Module One – Review</vt:lpstr>
      <vt:lpstr>Module Two – Workgroup Audits</vt:lpstr>
      <vt:lpstr>Module Two – Workgroup Audits</vt:lpstr>
      <vt:lpstr>Lesson One – My Workgroup Overview</vt:lpstr>
      <vt:lpstr>Lesson One – Topics</vt:lpstr>
      <vt:lpstr>Topic One – About My Workgroup</vt:lpstr>
      <vt:lpstr>Topic Two – DCMA</vt:lpstr>
      <vt:lpstr>Topic Three – Army</vt:lpstr>
      <vt:lpstr>Topic Four – Navy</vt:lpstr>
      <vt:lpstr>Topic Five – TRICARE</vt:lpstr>
      <vt:lpstr>Topic Six – Air Force</vt:lpstr>
      <vt:lpstr>Module Two – Lesson One – Review</vt:lpstr>
      <vt:lpstr>Module Two – Review</vt:lpstr>
      <vt:lpstr>Module Three – Audits</vt:lpstr>
      <vt:lpstr>Module Three – Audits</vt:lpstr>
      <vt:lpstr>Lesson One – Audits</vt:lpstr>
      <vt:lpstr>Lesson One – Topics </vt:lpstr>
      <vt:lpstr>Topic One – Workgroup Audits Screen</vt:lpstr>
      <vt:lpstr>Topic One – Workgroup Audits Screen </vt:lpstr>
      <vt:lpstr>Topic One – Workgroup Audits Screen </vt:lpstr>
      <vt:lpstr>Module Three – Lesson One - Review</vt:lpstr>
      <vt:lpstr>Lesson Two – Viewing Audit Details and Actions</vt:lpstr>
      <vt:lpstr>Lesson Two – Topics</vt:lpstr>
      <vt:lpstr>Topic One – Viewing Audit Details and Actions Overview</vt:lpstr>
      <vt:lpstr>Topic Two – From Audits</vt:lpstr>
      <vt:lpstr>Topic Three – From My Work</vt:lpstr>
      <vt:lpstr>Module Three – Lesson Two - Review</vt:lpstr>
      <vt:lpstr>Lesson Three – Printing the Audit</vt:lpstr>
      <vt:lpstr>Lesson Three  – Topic</vt:lpstr>
      <vt:lpstr>Topic One – Printing the Audit</vt:lpstr>
      <vt:lpstr>Module Three – Lesson Three - Review</vt:lpstr>
      <vt:lpstr>Module Three – Review</vt:lpstr>
      <vt:lpstr>Module Four – Working with Audit Records </vt:lpstr>
      <vt:lpstr>Module Four – Working with Audit Records</vt:lpstr>
      <vt:lpstr>Lesson One – CAFU Pipeline</vt:lpstr>
      <vt:lpstr>Lesson One – Topic</vt:lpstr>
      <vt:lpstr>Topic One – Work Flow Diagram</vt:lpstr>
      <vt:lpstr>Topic One – Work Flow Diagram </vt:lpstr>
      <vt:lpstr>Topic One – Work Flow Diagram</vt:lpstr>
      <vt:lpstr>Topic One – Work Flow Diagram</vt:lpstr>
      <vt:lpstr>Topic One – Work Flow Diagram</vt:lpstr>
      <vt:lpstr>Topic One – Work Flow Diagram </vt:lpstr>
      <vt:lpstr>Module Four – Lesson One - Review</vt:lpstr>
      <vt:lpstr>Lesson Two – Working with Audit Records Overview</vt:lpstr>
      <vt:lpstr>Lesson Two – Topics</vt:lpstr>
      <vt:lpstr>Topic One – Common Actions</vt:lpstr>
      <vt:lpstr>Topic One – Common Actions</vt:lpstr>
      <vt:lpstr>Topic One – Common Actions</vt:lpstr>
      <vt:lpstr>Topic Two – Validation Error</vt:lpstr>
      <vt:lpstr>Module Four – Lesson Two - Review</vt:lpstr>
      <vt:lpstr>Lesson Three – Searching for Audits</vt:lpstr>
      <vt:lpstr>Lesson Three – Topics</vt:lpstr>
      <vt:lpstr>Topic One – Searching for Audits Overview</vt:lpstr>
      <vt:lpstr>Topic Two – Using the Search Screen</vt:lpstr>
      <vt:lpstr>Topic Three – Search Results</vt:lpstr>
      <vt:lpstr>Lesson Three – Review</vt:lpstr>
      <vt:lpstr>Lesson Four– Add New Audits by Monitor</vt:lpstr>
      <vt:lpstr>Lesson Four – Topics</vt:lpstr>
      <vt:lpstr>Lesson Four – Topics</vt:lpstr>
      <vt:lpstr>Topic One – Add New Audit </vt:lpstr>
      <vt:lpstr>Topic One – Add New Audit </vt:lpstr>
      <vt:lpstr>Topic One – Add New Audits</vt:lpstr>
      <vt:lpstr>Topic One – Add New Audit</vt:lpstr>
      <vt:lpstr>Topic Two – Plan</vt:lpstr>
      <vt:lpstr>Topic Three – Resolve</vt:lpstr>
      <vt:lpstr>Topic Four– Disposition or Defer Layout</vt:lpstr>
      <vt:lpstr>Topic Four– Disposition or Defer Layout </vt:lpstr>
      <vt:lpstr>Topic Five – Forward / Send Document</vt:lpstr>
      <vt:lpstr>Topic Five – Forward / Send Document</vt:lpstr>
      <vt:lpstr>Topic Six – Forwarded</vt:lpstr>
      <vt:lpstr>Topic Seven – Correction by Monitors</vt:lpstr>
      <vt:lpstr>Topic Seven – Correction by Monitors</vt:lpstr>
      <vt:lpstr>Topic Eight – Take Over an Audit from the View                          Audit Follow-Up Screen</vt:lpstr>
      <vt:lpstr>Topic Eight – Take Over an Audit from the View                          Audit Follow-Up Screen</vt:lpstr>
      <vt:lpstr>Topic Nine – Update Remarks by CO and                         Monitors</vt:lpstr>
      <vt:lpstr>Topic Ten – Update Revised Target Date             (CO and Monitors)</vt:lpstr>
      <vt:lpstr>Topic Eleven – Deleting Audits</vt:lpstr>
      <vt:lpstr>Topic Twelve – Transferring an Audit</vt:lpstr>
      <vt:lpstr>Topic Twelve – Transferring an Audit</vt:lpstr>
      <vt:lpstr>Lesson Four – Review</vt:lpstr>
      <vt:lpstr>Lesson Four – Review</vt:lpstr>
      <vt:lpstr>Module Four – Review</vt:lpstr>
      <vt:lpstr>Module Five – Milestones </vt:lpstr>
      <vt:lpstr>Module Five – Milestones</vt:lpstr>
      <vt:lpstr>Lesson One – Milestone Overview</vt:lpstr>
      <vt:lpstr>Lesson One – Topics</vt:lpstr>
      <vt:lpstr>Topic One – Milestones Overview</vt:lpstr>
      <vt:lpstr>Topic One – Milestones Overview</vt:lpstr>
      <vt:lpstr>Topic Two – Adding Milestones</vt:lpstr>
      <vt:lpstr>Topic Two – Adding Milestones</vt:lpstr>
      <vt:lpstr>Topic Three – Updating and Deleting Milestones</vt:lpstr>
      <vt:lpstr>Topic Four – Viewing Milestones from View               Audit Follow-Up Screen</vt:lpstr>
      <vt:lpstr>Lesson One – Review</vt:lpstr>
      <vt:lpstr>Module Five – Review</vt:lpstr>
      <vt:lpstr>Module Six – Activity Logging </vt:lpstr>
      <vt:lpstr>Module Six – Activity Logging</vt:lpstr>
      <vt:lpstr>Lesson One – Activity Overview</vt:lpstr>
      <vt:lpstr>Lesson One – Topics</vt:lpstr>
      <vt:lpstr>Topic One – Activity Overview</vt:lpstr>
      <vt:lpstr>Topic One – Activity Overview</vt:lpstr>
      <vt:lpstr>Topic Two – Activity Logging per Audit Report</vt:lpstr>
      <vt:lpstr>Topic Three – Activity Logging per User</vt:lpstr>
      <vt:lpstr>Lesson One – Review</vt:lpstr>
      <vt:lpstr>Module Six – Review</vt:lpstr>
      <vt:lpstr>Module Seven – Frequently Asked Questions</vt:lpstr>
      <vt:lpstr>Module Seven - CAFU 3.5 Frequently Asked Questions</vt:lpstr>
      <vt:lpstr>CAFU 3.5 Course Summary</vt:lpstr>
    </vt:vector>
  </TitlesOfParts>
  <Company>DCMA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Three– Navigating Cube Data</dc:title>
  <dc:creator>DC08512</dc:creator>
  <cp:lastModifiedBy>DC06211</cp:lastModifiedBy>
  <cp:revision>2445</cp:revision>
  <cp:lastPrinted>2009-01-15T15:51:32Z</cp:lastPrinted>
  <dcterms:created xsi:type="dcterms:W3CDTF">2008-04-28T13:29:03Z</dcterms:created>
  <dcterms:modified xsi:type="dcterms:W3CDTF">2010-03-01T15:24:43Z</dcterms:modified>
</cp:coreProperties>
</file>