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0" r:id="rId2"/>
  </p:sldMasterIdLst>
  <p:notesMasterIdLst>
    <p:notesMasterId r:id="rId35"/>
  </p:notesMasterIdLst>
  <p:handoutMasterIdLst>
    <p:handoutMasterId r:id="rId36"/>
  </p:handoutMasterIdLst>
  <p:sldIdLst>
    <p:sldId id="466" r:id="rId3"/>
    <p:sldId id="334"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7" r:id="rId30"/>
    <p:sldId id="462" r:id="rId31"/>
    <p:sldId id="463" r:id="rId32"/>
    <p:sldId id="464" r:id="rId33"/>
    <p:sldId id="465" r:id="rId34"/>
  </p:sldIdLst>
  <p:sldSz cx="9144000" cy="6858000" type="screen4x3"/>
  <p:notesSz cx="7010400" cy="9296400"/>
  <p:custDataLst>
    <p:tags r:id="rId37"/>
  </p:custDataLst>
  <p:defaultTextStyle>
    <a:defPPr>
      <a:defRPr lang="en-US"/>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008080"/>
    <a:srgbClr val="DDDDDD"/>
    <a:srgbClr val="0000FF"/>
    <a:srgbClr val="00009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9439" autoAdjust="0"/>
  </p:normalViewPr>
  <p:slideViewPr>
    <p:cSldViewPr snapToGrid="0">
      <p:cViewPr>
        <p:scale>
          <a:sx n="66" d="100"/>
          <a:sy n="66" d="100"/>
        </p:scale>
        <p:origin x="-1728"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US"/>
          </a:p>
        </p:txBody>
      </p:sp>
      <p:sp>
        <p:nvSpPr>
          <p:cNvPr id="3051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2C3D4F69-021D-475F-8C89-318B6DC37300}" type="datetimeFigureOut">
              <a:rPr lang="en-US"/>
              <a:pPr/>
              <a:t>12/03/2009</a:t>
            </a:fld>
            <a:endParaRPr lang="en-US"/>
          </a:p>
        </p:txBody>
      </p:sp>
      <p:sp>
        <p:nvSpPr>
          <p:cNvPr id="3051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US"/>
          </a:p>
        </p:txBody>
      </p:sp>
      <p:sp>
        <p:nvSpPr>
          <p:cNvPr id="3051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08120B7-0061-4E39-A4BF-18389319EF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l"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atin typeface="Calibri" pitchFamily="34" charset="0"/>
              </a:defRPr>
            </a:lvl1pPr>
          </a:lstStyle>
          <a:p>
            <a:fld id="{B59F1CCF-532D-436D-A606-B5E3B0B144F6}" type="datetimeFigureOut">
              <a:rPr lang="en-US"/>
              <a:pPr/>
              <a:t>12/03/2009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l"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atin typeface="Calibri" pitchFamily="34" charset="0"/>
              </a:defRPr>
            </a:lvl1pPr>
          </a:lstStyle>
          <a:p>
            <a:fld id="{0C3C2538-0921-4BBB-8541-9C707446AA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89C74804-C69A-4EE9-8EBD-59FE44A5EC6B}" type="slidenum">
              <a:rPr lang="en-US"/>
              <a:pPr/>
              <a:t>1</a:t>
            </a:fld>
            <a:endParaRPr lang="en-US"/>
          </a:p>
        </p:txBody>
      </p:sp>
      <p:sp>
        <p:nvSpPr>
          <p:cNvPr id="3665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3" tIns="46581" rIns="93163" bIns="46581" anchor="b"/>
          <a:lstStyle/>
          <a:p>
            <a:pPr algn="r" defTabSz="931863"/>
            <a:fld id="{C4B70804-3085-4119-B4D2-6667A558E7F7}" type="slidenum">
              <a:rPr lang="en-US" sz="1200"/>
              <a:pPr algn="r" defTabSz="931863"/>
              <a:t>1</a:t>
            </a:fld>
            <a:endParaRPr lang="en-US" sz="1200"/>
          </a:p>
        </p:txBody>
      </p:sp>
      <p:sp>
        <p:nvSpPr>
          <p:cNvPr id="366595" name="Rectangle 2"/>
          <p:cNvSpPr>
            <a:spLocks noRot="1" noChangeArrowheads="1" noTextEdit="1"/>
          </p:cNvSpPr>
          <p:nvPr>
            <p:ph type="sldImg"/>
          </p:nvPr>
        </p:nvSpPr>
        <p:spPr bwMode="auto">
          <a:xfrm>
            <a:off x="1182688" y="696913"/>
            <a:ext cx="4648200" cy="3486150"/>
          </a:xfrm>
          <a:noFill/>
          <a:ln>
            <a:solidFill>
              <a:srgbClr val="000000"/>
            </a:solidFill>
            <a:miter lim="800000"/>
            <a:headEnd/>
            <a:tailEnd/>
          </a:ln>
        </p:spPr>
      </p:sp>
      <p:sp>
        <p:nvSpPr>
          <p:cNvPr id="366596" name="Rectangle 3"/>
          <p:cNvSpPr>
            <a:spLocks noGrp="1" noChangeArrowheads="1"/>
          </p:cNvSpPr>
          <p:nvPr>
            <p:ph type="body" idx="1"/>
          </p:nvPr>
        </p:nvSpPr>
        <p:spPr>
          <a:xfrm>
            <a:off x="935038" y="4418013"/>
            <a:ext cx="5140325" cy="4181475"/>
          </a:xfrm>
        </p:spPr>
        <p:txBody>
          <a:bodyPr lIns="92990" tIns="46495" rIns="92990" bIns="46495"/>
          <a:lstStyle/>
          <a:p>
            <a:pPr defTabSz="923925">
              <a:spcBef>
                <a:spcPct val="0"/>
              </a:spcBef>
            </a:pPr>
            <a:endParaRPr 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41CCBFA4-39C0-40DF-8717-867ADD42DDD8}" type="slidenum">
              <a:rPr lang="en-US"/>
              <a:pPr/>
              <a:t>10</a:t>
            </a:fld>
            <a:endParaRPr lang="en-US"/>
          </a:p>
        </p:txBody>
      </p:sp>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p:txBody>
          <a:bodyPr lIns="93157" tIns="46579" rIns="93157" bIns="46579"/>
          <a:lstStyle/>
          <a:p>
            <a:endParaRPr lang="en-US" smtClean="0"/>
          </a:p>
        </p:txBody>
      </p:sp>
      <p:sp>
        <p:nvSpPr>
          <p:cNvPr id="32154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323F61E8-CAFC-4BD7-9DF7-4DDA3848A8C8}" type="slidenum">
              <a:rPr lang="en-US" sz="1200">
                <a:latin typeface="Calibri" pitchFamily="34" charset="0"/>
              </a:rPr>
              <a:pPr algn="r" defTabSz="931863"/>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184E974E-AA84-4C33-B88F-D75D9699704A}" type="slidenum">
              <a:rPr lang="en-US"/>
              <a:pPr/>
              <a:t>11</a:t>
            </a:fld>
            <a:endParaRPr lang="en-US"/>
          </a:p>
        </p:txBody>
      </p:sp>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p:txBody>
          <a:bodyPr lIns="93157" tIns="46579" rIns="93157" bIns="46579"/>
          <a:lstStyle/>
          <a:p>
            <a:endParaRPr lang="en-US" smtClean="0"/>
          </a:p>
        </p:txBody>
      </p:sp>
      <p:sp>
        <p:nvSpPr>
          <p:cNvPr id="32358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5B104119-4592-4556-BD2B-3BC19A0A4EA9}" type="slidenum">
              <a:rPr lang="en-US" sz="1200">
                <a:latin typeface="Calibri" pitchFamily="34" charset="0"/>
              </a:rPr>
              <a:pPr algn="r" defTabSz="931863"/>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010083F4-3391-4552-B637-42C39CE57D94}" type="slidenum">
              <a:rPr lang="en-US"/>
              <a:pPr/>
              <a:t>12</a:t>
            </a:fld>
            <a:endParaRPr lang="en-US"/>
          </a:p>
        </p:txBody>
      </p:sp>
      <p:sp>
        <p:nvSpPr>
          <p:cNvPr id="325634"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p:spPr>
      </p:sp>
      <p:sp>
        <p:nvSpPr>
          <p:cNvPr id="325635" name="Notes Placeholder 2"/>
          <p:cNvSpPr>
            <a:spLocks noGrp="1"/>
          </p:cNvSpPr>
          <p:nvPr>
            <p:ph type="body" idx="1"/>
          </p:nvPr>
        </p:nvSpPr>
        <p:spPr>
          <a:xfrm>
            <a:off x="936625" y="4416425"/>
            <a:ext cx="5137150" cy="4181475"/>
          </a:xfrm>
        </p:spPr>
        <p:txBody>
          <a:bodyPr lIns="92888" tIns="46444" rIns="92888" bIns="46444"/>
          <a:lstStyle/>
          <a:p>
            <a:endParaRPr lang="en-US" smtClean="0"/>
          </a:p>
        </p:txBody>
      </p:sp>
      <p:sp>
        <p:nvSpPr>
          <p:cNvPr id="3256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92888" tIns="46444" rIns="92888" bIns="46444" anchor="b"/>
          <a:lstStyle/>
          <a:p>
            <a:pPr algn="r" defTabSz="928688" eaLnBrk="0" hangingPunct="0"/>
            <a:fld id="{E2ADA4B9-524C-4CC3-88C9-E65873D5B907}" type="slidenum">
              <a:rPr lang="en-US" sz="1200">
                <a:latin typeface="Times" pitchFamily="18" charset="0"/>
              </a:rPr>
              <a:pPr algn="r" defTabSz="928688" eaLnBrk="0" hangingPunct="0"/>
              <a:t>12</a:t>
            </a:fld>
            <a:endParaRPr lang="en-US" sz="120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A5EECB1A-896F-4AE5-AC0A-5517836ADDD5}" type="slidenum">
              <a:rPr lang="en-US"/>
              <a:pPr/>
              <a:t>13</a:t>
            </a:fld>
            <a:endParaRPr lang="en-US"/>
          </a:p>
        </p:txBody>
      </p:sp>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p:txBody>
          <a:bodyPr lIns="93157" tIns="46579" rIns="93157" bIns="46579"/>
          <a:lstStyle/>
          <a:p>
            <a:endParaRPr lang="en-US" smtClean="0"/>
          </a:p>
        </p:txBody>
      </p:sp>
      <p:sp>
        <p:nvSpPr>
          <p:cNvPr id="32768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C0CCF03A-5DC6-44CF-8490-CCC4F92A55BB}" type="slidenum">
              <a:rPr lang="en-US" sz="1200">
                <a:latin typeface="Calibri" pitchFamily="34" charset="0"/>
              </a:rPr>
              <a:pPr algn="r" defTabSz="931863"/>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F0D61D91-7C7F-4BA5-8320-9270AB610EDF}" type="slidenum">
              <a:rPr lang="en-US"/>
              <a:pPr/>
              <a:t>14</a:t>
            </a:fld>
            <a:endParaRPr lang="en-US"/>
          </a:p>
        </p:txBody>
      </p:sp>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p:txBody>
          <a:bodyPr lIns="93157" tIns="46579" rIns="93157" bIns="46579"/>
          <a:lstStyle/>
          <a:p>
            <a:endParaRPr lang="en-US" smtClean="0"/>
          </a:p>
        </p:txBody>
      </p:sp>
      <p:sp>
        <p:nvSpPr>
          <p:cNvPr id="3297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4CDEF8FA-A52A-4DE1-8D8A-D798191D2362}" type="slidenum">
              <a:rPr lang="en-US" sz="1200">
                <a:latin typeface="Calibri" pitchFamily="34" charset="0"/>
              </a:rPr>
              <a:pPr algn="r" defTabSz="931863"/>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95D5322D-8BB3-4F3C-B1CC-76B7E3ABC21A}" type="slidenum">
              <a:rPr lang="en-US"/>
              <a:pPr/>
              <a:t>15</a:t>
            </a:fld>
            <a:endParaRPr lang="en-US"/>
          </a:p>
        </p:txBody>
      </p:sp>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p:txBody>
          <a:bodyPr lIns="93157" tIns="46579" rIns="93157" bIns="46579"/>
          <a:lstStyle/>
          <a:p>
            <a:endParaRPr lang="en-US" smtClean="0"/>
          </a:p>
        </p:txBody>
      </p:sp>
      <p:sp>
        <p:nvSpPr>
          <p:cNvPr id="3317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DCE6F5F-487F-4B01-B355-02F7DA7EAC47}" type="slidenum">
              <a:rPr lang="en-US" sz="1200">
                <a:latin typeface="Calibri" pitchFamily="34" charset="0"/>
              </a:rPr>
              <a:pPr algn="r" defTabSz="931863"/>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087514C6-541B-4605-BCBF-8F1E10A6FF55}" type="slidenum">
              <a:rPr lang="en-US"/>
              <a:pPr/>
              <a:t>16</a:t>
            </a:fld>
            <a:endParaRPr lang="en-US"/>
          </a:p>
        </p:txBody>
      </p:sp>
      <p:sp>
        <p:nvSpPr>
          <p:cNvPr id="33382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33827" name="Notes Placeholder 2"/>
          <p:cNvSpPr>
            <a:spLocks noGrp="1"/>
          </p:cNvSpPr>
          <p:nvPr>
            <p:ph type="body" idx="1"/>
          </p:nvPr>
        </p:nvSpPr>
        <p:spPr>
          <a:xfrm>
            <a:off x="936625" y="4416425"/>
            <a:ext cx="5137150" cy="4181475"/>
          </a:xfrm>
        </p:spPr>
        <p:txBody>
          <a:bodyPr lIns="89208" tIns="44602" rIns="89208" bIns="44602"/>
          <a:lstStyle/>
          <a:p>
            <a:pPr>
              <a:spcBef>
                <a:spcPct val="0"/>
              </a:spcBef>
            </a:pPr>
            <a:endParaRPr lang="en-US" smtClean="0">
              <a:latin typeface="Arial" pitchFamily="34" charset="0"/>
            </a:endParaRPr>
          </a:p>
        </p:txBody>
      </p:sp>
      <p:sp>
        <p:nvSpPr>
          <p:cNvPr id="3338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B80C2068-2E74-4A0D-8724-AE54FCF9EA2B}" type="slidenum">
              <a:rPr lang="en-US" sz="1100">
                <a:latin typeface="Calibri" pitchFamily="34" charset="0"/>
                <a:ea typeface="ＭＳ Ｐゴシック"/>
                <a:cs typeface="ＭＳ Ｐゴシック"/>
              </a:rPr>
              <a:pPr algn="r" defTabSz="890588" eaLnBrk="0" hangingPunct="0"/>
              <a:t>16</a:t>
            </a:fld>
            <a:endParaRPr lang="en-US" sz="110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26A440E1-03DC-49EB-850F-48EF61E46C25}" type="slidenum">
              <a:rPr lang="en-US"/>
              <a:pPr/>
              <a:t>17</a:t>
            </a:fld>
            <a:endParaRPr lang="en-US"/>
          </a:p>
        </p:txBody>
      </p:sp>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p:txBody>
          <a:bodyPr lIns="93157" tIns="46579" rIns="93157" bIns="46579"/>
          <a:lstStyle/>
          <a:p>
            <a:endParaRPr lang="en-US" smtClean="0"/>
          </a:p>
        </p:txBody>
      </p:sp>
      <p:sp>
        <p:nvSpPr>
          <p:cNvPr id="33587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E056E14-A88A-4FCD-9EB4-B803840E21CC}" type="slidenum">
              <a:rPr lang="en-US" sz="1200">
                <a:latin typeface="Calibri" pitchFamily="34" charset="0"/>
              </a:rPr>
              <a:pPr algn="r" defTabSz="931863"/>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5F272645-5D28-4BAE-99E0-F5958749FEE2}" type="slidenum">
              <a:rPr lang="en-US"/>
              <a:pPr/>
              <a:t>18</a:t>
            </a:fld>
            <a:endParaRPr lang="en-US"/>
          </a:p>
        </p:txBody>
      </p:sp>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p:txBody>
          <a:bodyPr lIns="93157" tIns="46579" rIns="93157" bIns="46579"/>
          <a:lstStyle/>
          <a:p>
            <a:endParaRPr lang="en-US" smtClean="0"/>
          </a:p>
        </p:txBody>
      </p:sp>
      <p:sp>
        <p:nvSpPr>
          <p:cNvPr id="3379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6B780D03-CC77-4B1B-9958-0E70F821A6FC}" type="slidenum">
              <a:rPr lang="en-US" sz="1200">
                <a:latin typeface="Calibri" pitchFamily="34" charset="0"/>
              </a:rPr>
              <a:pPr algn="r" defTabSz="931863"/>
              <a:t>18</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6D6FC108-2C09-4D82-8D03-34AC005839DF}" type="slidenum">
              <a:rPr lang="en-US"/>
              <a:pPr/>
              <a:t>19</a:t>
            </a:fld>
            <a:endParaRPr lang="en-US"/>
          </a:p>
        </p:txBody>
      </p:sp>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p:txBody>
          <a:bodyPr lIns="93157" tIns="46579" rIns="93157" bIns="46579"/>
          <a:lstStyle/>
          <a:p>
            <a:endParaRPr lang="en-US" smtClean="0"/>
          </a:p>
        </p:txBody>
      </p:sp>
      <p:sp>
        <p:nvSpPr>
          <p:cNvPr id="3399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05C5FDD9-960D-4229-8A20-2B09AED476FB}" type="slidenum">
              <a:rPr lang="en-US" sz="1200">
                <a:latin typeface="Calibri" pitchFamily="34" charset="0"/>
              </a:rPr>
              <a:pPr algn="r" defTabSz="931863"/>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a:ln/>
        </p:spPr>
        <p:txBody>
          <a:bodyPr/>
          <a:lstStyle/>
          <a:p>
            <a:fld id="{72C17633-5729-4A17-AD8E-DF74E19A58C8}" type="slidenum">
              <a:rPr lang="en-US"/>
              <a:pPr/>
              <a:t>2</a:t>
            </a:fld>
            <a:endParaRPr lang="en-US"/>
          </a:p>
        </p:txBody>
      </p:sp>
      <p:sp>
        <p:nvSpPr>
          <p:cNvPr id="57346" name="Rectangle 2"/>
          <p:cNvSpPr>
            <a:spLocks noGrp="1" noRot="1" noChangeAspect="1" noChangeArrowheads="1" noTextEdit="1"/>
          </p:cNvSpPr>
          <p:nvPr>
            <p:ph type="sldImg"/>
          </p:nvPr>
        </p:nvSpPr>
        <p:spPr bwMode="auto">
          <a:xfrm>
            <a:off x="1181100" y="698500"/>
            <a:ext cx="4646613" cy="3484563"/>
          </a:xfrm>
          <a:noFill/>
          <a:ln>
            <a:solidFill>
              <a:srgbClr val="000000"/>
            </a:solidFill>
            <a:miter lim="800000"/>
            <a:headEnd/>
            <a:tailEnd/>
          </a:ln>
        </p:spPr>
      </p:sp>
      <p:sp>
        <p:nvSpPr>
          <p:cNvPr id="57347" name="Rectangle 3"/>
          <p:cNvSpPr>
            <a:spLocks noGrp="1" noChangeArrowheads="1"/>
          </p:cNvSpPr>
          <p:nvPr>
            <p:ph type="body" idx="1"/>
          </p:nvPr>
        </p:nvSpPr>
        <p:spPr>
          <a:xfrm>
            <a:off x="936625" y="4416425"/>
            <a:ext cx="5137150" cy="4181475"/>
          </a:xfrm>
        </p:spPr>
        <p:txBody>
          <a:bodyPr lIns="89208" tIns="44603" rIns="89208" bIns="44603"/>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F89A0BBA-9019-4159-86C8-4E9A578E0F57}" type="slidenum">
              <a:rPr lang="en-US"/>
              <a:pPr/>
              <a:t>20</a:t>
            </a:fld>
            <a:endParaRPr lang="en-US"/>
          </a:p>
        </p:txBody>
      </p:sp>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p:txBody>
          <a:bodyPr lIns="93157" tIns="46579" rIns="93157" bIns="46579"/>
          <a:lstStyle/>
          <a:p>
            <a:endParaRPr lang="en-US" smtClean="0"/>
          </a:p>
        </p:txBody>
      </p:sp>
      <p:sp>
        <p:nvSpPr>
          <p:cNvPr id="3420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375859B2-9FD1-4CD8-A759-567D046BBEEB}" type="slidenum">
              <a:rPr lang="en-US" sz="1200">
                <a:latin typeface="Calibri" pitchFamily="34" charset="0"/>
              </a:rPr>
              <a:pPr algn="r" defTabSz="931863"/>
              <a:t>20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034CA958-B103-4033-885E-4F7A9582EC24}" type="slidenum">
              <a:rPr lang="en-US"/>
              <a:pPr/>
              <a:t>21</a:t>
            </a:fld>
            <a:endParaRPr lang="en-US"/>
          </a:p>
        </p:txBody>
      </p:sp>
      <p:sp>
        <p:nvSpPr>
          <p:cNvPr id="344066"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44067" name="Notes Placeholder 2"/>
          <p:cNvSpPr>
            <a:spLocks noGrp="1"/>
          </p:cNvSpPr>
          <p:nvPr>
            <p:ph type="body" idx="1"/>
          </p:nvPr>
        </p:nvSpPr>
        <p:spPr>
          <a:xfrm>
            <a:off x="936625" y="4416425"/>
            <a:ext cx="5137150" cy="4181475"/>
          </a:xfrm>
        </p:spPr>
        <p:txBody>
          <a:bodyPr lIns="89208" tIns="44602" rIns="89208" bIns="44602"/>
          <a:lstStyle/>
          <a:p>
            <a:pPr>
              <a:spcBef>
                <a:spcPct val="0"/>
              </a:spcBef>
            </a:pPr>
            <a:endParaRPr lang="en-US" smtClean="0">
              <a:latin typeface="Arial" pitchFamily="34" charset="0"/>
            </a:endParaRPr>
          </a:p>
        </p:txBody>
      </p:sp>
      <p:sp>
        <p:nvSpPr>
          <p:cNvPr id="3440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A32D5CF9-D454-4E12-AF30-C9C6BCED8BE8}" type="slidenum">
              <a:rPr lang="en-US" sz="1100">
                <a:latin typeface="Calibri" pitchFamily="34" charset="0"/>
                <a:ea typeface="ＭＳ Ｐゴシック"/>
                <a:cs typeface="ＭＳ Ｐゴシック"/>
              </a:rPr>
              <a:pPr algn="r" defTabSz="890588" eaLnBrk="0" hangingPunct="0"/>
              <a:t>21</a:t>
            </a:fld>
            <a:endParaRPr lang="en-US" sz="1100">
              <a:latin typeface="Calibri" pitchFamily="34"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E3D59168-96BF-4B61-8640-1CB8AFC2BCCA}" type="slidenum">
              <a:rPr lang="en-US"/>
              <a:pPr/>
              <a:t>22</a:t>
            </a:fld>
            <a:endParaRPr lang="en-US"/>
          </a:p>
        </p:txBody>
      </p:sp>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p:txBody>
          <a:bodyPr lIns="93157" tIns="46579" rIns="93157" bIns="46579"/>
          <a:lstStyle/>
          <a:p>
            <a:endParaRPr lang="en-US" smtClean="0"/>
          </a:p>
        </p:txBody>
      </p:sp>
      <p:sp>
        <p:nvSpPr>
          <p:cNvPr id="3461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38439F74-0272-41F7-8B9D-E45D6C85307D}" type="slidenum">
              <a:rPr lang="en-US" sz="1200">
                <a:latin typeface="Calibri" pitchFamily="34" charset="0"/>
              </a:rPr>
              <a:pPr algn="r" defTabSz="931863"/>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779E4FEC-DDD3-4EE6-BE12-B18A189F98AD}" type="slidenum">
              <a:rPr lang="en-US"/>
              <a:pPr/>
              <a:t>23</a:t>
            </a:fld>
            <a:endParaRPr lang="en-US"/>
          </a:p>
        </p:txBody>
      </p:sp>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p:txBody>
          <a:bodyPr lIns="93157" tIns="46579" rIns="93157" bIns="46579"/>
          <a:lstStyle/>
          <a:p>
            <a:endParaRPr lang="en-US" smtClean="0"/>
          </a:p>
        </p:txBody>
      </p:sp>
      <p:sp>
        <p:nvSpPr>
          <p:cNvPr id="34816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B0DE8572-3D2E-44FE-91B3-FFD70BBB6FD6}" type="slidenum">
              <a:rPr lang="en-US" sz="1200">
                <a:latin typeface="Calibri" pitchFamily="34" charset="0"/>
              </a:rPr>
              <a:pPr algn="r" defTabSz="931863"/>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A78EB9BC-5C5E-4125-B90C-E9915CEDFA7A}" type="slidenum">
              <a:rPr lang="en-US"/>
              <a:pPr/>
              <a:t>24</a:t>
            </a:fld>
            <a:endParaRPr lang="en-US"/>
          </a:p>
        </p:txBody>
      </p:sp>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p:txBody>
          <a:bodyPr lIns="93157" tIns="46579" rIns="93157" bIns="46579"/>
          <a:lstStyle/>
          <a:p>
            <a:endParaRPr lang="en-US" smtClean="0"/>
          </a:p>
        </p:txBody>
      </p:sp>
      <p:sp>
        <p:nvSpPr>
          <p:cNvPr id="35021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CC55C310-917B-42F2-A7E7-7D801F6D6755}" type="slidenum">
              <a:rPr lang="en-US" sz="1200">
                <a:latin typeface="Calibri" pitchFamily="34" charset="0"/>
              </a:rPr>
              <a:pPr algn="r" defTabSz="931863"/>
              <a:t>24</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39733DB0-40C1-46DD-9FA2-F4A0354CEED5}" type="slidenum">
              <a:rPr lang="en-US"/>
              <a:pPr/>
              <a:t>25</a:t>
            </a:fld>
            <a:endParaRPr lang="en-US"/>
          </a:p>
        </p:txBody>
      </p:sp>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p:txBody>
          <a:bodyPr lIns="93157" tIns="46579" rIns="93157" bIns="46579"/>
          <a:lstStyle/>
          <a:p>
            <a:endParaRPr lang="en-US" smtClean="0"/>
          </a:p>
        </p:txBody>
      </p:sp>
      <p:sp>
        <p:nvSpPr>
          <p:cNvPr id="3522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7CD7BD9D-B516-48A1-806D-985C370684D9}" type="slidenum">
              <a:rPr lang="en-US" sz="1200">
                <a:latin typeface="Calibri" pitchFamily="34" charset="0"/>
              </a:rPr>
              <a:pPr algn="r" defTabSz="931863"/>
              <a:t>25</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2A044800-3AC0-4382-A2EA-3247326F3DDE}" type="slidenum">
              <a:rPr lang="en-US"/>
              <a:pPr/>
              <a:t>26</a:t>
            </a:fld>
            <a:endParaRPr lang="en-US"/>
          </a:p>
        </p:txBody>
      </p:sp>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p:txBody>
          <a:bodyPr lIns="93157" tIns="46579" rIns="93157" bIns="46579"/>
          <a:lstStyle/>
          <a:p>
            <a:endParaRPr lang="en-US" smtClean="0"/>
          </a:p>
        </p:txBody>
      </p:sp>
      <p:sp>
        <p:nvSpPr>
          <p:cNvPr id="35430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786D49CA-E6E6-4B3B-AC2B-9858FF03DDE3}" type="slidenum">
              <a:rPr lang="en-US" sz="1200">
                <a:latin typeface="Calibri" pitchFamily="34" charset="0"/>
              </a:rPr>
              <a:pPr algn="r" defTabSz="931863"/>
              <a:t>26</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9A84D5F2-E8E1-4165-B9E9-08283E821D4E}" type="slidenum">
              <a:rPr lang="en-US"/>
              <a:pPr/>
              <a:t>27</a:t>
            </a:fld>
            <a:endParaRPr lang="en-US"/>
          </a:p>
        </p:txBody>
      </p:sp>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p:txBody>
          <a:bodyPr lIns="93157" tIns="46579" rIns="93157" bIns="46579"/>
          <a:lstStyle/>
          <a:p>
            <a:endParaRPr lang="en-US" smtClean="0"/>
          </a:p>
        </p:txBody>
      </p:sp>
      <p:sp>
        <p:nvSpPr>
          <p:cNvPr id="3563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EB3A1FD-BBE4-4A33-B1D5-0852695C4686}" type="slidenum">
              <a:rPr lang="en-US" sz="1200">
                <a:latin typeface="Calibri" pitchFamily="34" charset="0"/>
              </a:rPr>
              <a:pPr algn="r" defTabSz="931863"/>
              <a:t>27</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5529AF8A-7CA8-4A32-8E26-EF9337ADAF9B}" type="slidenum">
              <a:rPr lang="en-US"/>
              <a:pPr/>
              <a:t>28</a:t>
            </a:fld>
            <a:endParaRPr lang="en-US"/>
          </a:p>
        </p:txBody>
      </p:sp>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p:txBody>
          <a:bodyPr lIns="93157" tIns="46579" rIns="93157" bIns="46579"/>
          <a:lstStyle/>
          <a:p>
            <a:endParaRPr lang="en-US" smtClean="0"/>
          </a:p>
        </p:txBody>
      </p:sp>
      <p:sp>
        <p:nvSpPr>
          <p:cNvPr id="3809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71A0BA26-F219-4E0D-BD95-E9767DFE56AB}" type="slidenum">
              <a:rPr lang="en-US" sz="1200">
                <a:latin typeface="Calibri" pitchFamily="34" charset="0"/>
              </a:rPr>
              <a:pPr algn="r" defTabSz="931863"/>
              <a:t>28</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E966E66A-722C-4D5E-88AF-B72F837BD007}" type="slidenum">
              <a:rPr lang="en-US"/>
              <a:pPr/>
              <a:t>29</a:t>
            </a:fld>
            <a:endParaRPr lang="en-US"/>
          </a:p>
        </p:txBody>
      </p:sp>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p:txBody>
          <a:bodyPr lIns="93157" tIns="46579" rIns="93157" bIns="46579"/>
          <a:lstStyle/>
          <a:p>
            <a:endParaRPr lang="en-US" smtClean="0"/>
          </a:p>
        </p:txBody>
      </p:sp>
      <p:sp>
        <p:nvSpPr>
          <p:cNvPr id="35840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7AEE5FA-54AD-4B33-B868-BDC28F9A9ECC}" type="slidenum">
              <a:rPr lang="en-US" sz="1200">
                <a:latin typeface="Calibri" pitchFamily="34" charset="0"/>
              </a:rPr>
              <a:pPr algn="r" defTabSz="931863"/>
              <a:t>29</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FB9D622D-3DCE-49F4-A092-C44B2C8914C8}" type="slidenum">
              <a:rPr lang="en-US"/>
              <a:pPr/>
              <a:t>3</a:t>
            </a:fld>
            <a:endParaRPr lang="en-US"/>
          </a:p>
        </p:txBody>
      </p:sp>
      <p:sp>
        <p:nvSpPr>
          <p:cNvPr id="307202" name="Slide Image Placeholder 1"/>
          <p:cNvSpPr>
            <a:spLocks noGrp="1" noRot="1" noChangeAspect="1" noTextEdit="1"/>
          </p:cNvSpPr>
          <p:nvPr>
            <p:ph type="sldImg"/>
          </p:nvPr>
        </p:nvSpPr>
        <p:spPr bwMode="auto">
          <a:xfrm>
            <a:off x="1181100" y="698500"/>
            <a:ext cx="4646613" cy="3484563"/>
          </a:xfrm>
          <a:noFill/>
          <a:ln>
            <a:solidFill>
              <a:srgbClr val="000000"/>
            </a:solidFill>
            <a:miter lim="800000"/>
            <a:headEnd/>
            <a:tailEnd/>
          </a:ln>
        </p:spPr>
      </p:sp>
      <p:sp>
        <p:nvSpPr>
          <p:cNvPr id="307203" name="Notes Placeholder 2"/>
          <p:cNvSpPr>
            <a:spLocks noGrp="1"/>
          </p:cNvSpPr>
          <p:nvPr>
            <p:ph type="body" idx="1"/>
          </p:nvPr>
        </p:nvSpPr>
        <p:spPr>
          <a:xfrm>
            <a:off x="936625" y="4416425"/>
            <a:ext cx="5137150" cy="4181475"/>
          </a:xfrm>
        </p:spPr>
        <p:txBody>
          <a:bodyPr lIns="89208" tIns="44602" rIns="89208" bIns="44602"/>
          <a:lstStyle/>
          <a:p>
            <a:pPr>
              <a:spcBef>
                <a:spcPct val="0"/>
              </a:spcBef>
            </a:pPr>
            <a:endParaRPr lang="en-US" smtClean="0">
              <a:latin typeface="Arial" pitchFamily="34" charset="0"/>
            </a:endParaRPr>
          </a:p>
        </p:txBody>
      </p:sp>
      <p:sp>
        <p:nvSpPr>
          <p:cNvPr id="3072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08" tIns="44602" rIns="89208" bIns="44602" anchor="b"/>
          <a:lstStyle/>
          <a:p>
            <a:pPr algn="r" defTabSz="890588" eaLnBrk="0" hangingPunct="0"/>
            <a:fld id="{DD65C62F-69BF-417D-9D7B-14FF52B7CE0C}" type="slidenum">
              <a:rPr lang="en-US" sz="1100">
                <a:latin typeface="Calibri" pitchFamily="34" charset="0"/>
                <a:ea typeface="ＭＳ Ｐゴシック"/>
                <a:cs typeface="ＭＳ Ｐゴシック"/>
              </a:rPr>
              <a:pPr algn="r" defTabSz="890588" eaLnBrk="0" hangingPunct="0"/>
              <a:t>3</a:t>
            </a:fld>
            <a:endParaRPr lang="en-US" sz="1100">
              <a:latin typeface="Calibri" pitchFamily="34"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9B853DE1-73F8-4822-8355-B7B3082B12D9}" type="slidenum">
              <a:rPr lang="en-US"/>
              <a:pPr/>
              <a:t>30</a:t>
            </a:fld>
            <a:endParaRPr lang="en-US"/>
          </a:p>
        </p:txBody>
      </p:sp>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p:txBody>
          <a:bodyPr lIns="93157" tIns="46579" rIns="93157" bIns="46579"/>
          <a:lstStyle/>
          <a:p>
            <a:endParaRPr lang="en-US" smtClean="0"/>
          </a:p>
        </p:txBody>
      </p:sp>
      <p:sp>
        <p:nvSpPr>
          <p:cNvPr id="3604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490D27E4-CB61-49AA-8620-2EF0C04E5414}" type="slidenum">
              <a:rPr lang="en-US" sz="1200">
                <a:latin typeface="Calibri" pitchFamily="34" charset="0"/>
              </a:rPr>
              <a:pPr algn="r" defTabSz="931863"/>
              <a:t>30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E12C513F-2A32-435A-95D0-7655FAB7D98A}" type="slidenum">
              <a:rPr lang="en-US"/>
              <a:pPr/>
              <a:t>31</a:t>
            </a:fld>
            <a:endParaRPr lang="en-US"/>
          </a:p>
        </p:txBody>
      </p:sp>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p:txBody>
          <a:bodyPr lIns="93157" tIns="46579" rIns="93157" bIns="46579"/>
          <a:lstStyle/>
          <a:p>
            <a:endParaRPr lang="en-US" smtClean="0"/>
          </a:p>
        </p:txBody>
      </p:sp>
      <p:sp>
        <p:nvSpPr>
          <p:cNvPr id="36250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589EAF15-C0BF-4126-9BCA-B422C8ECC8E6}" type="slidenum">
              <a:rPr lang="en-US" sz="1200">
                <a:latin typeface="Calibri" pitchFamily="34" charset="0"/>
              </a:rPr>
              <a:pPr algn="r" defTabSz="931863"/>
              <a:t>31</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11719ECE-EA79-44AE-AEF0-AC1127821CF0}" type="slidenum">
              <a:rPr lang="en-US"/>
              <a:pPr/>
              <a:t>32</a:t>
            </a:fld>
            <a:endParaRPr lang="en-US"/>
          </a:p>
        </p:txBody>
      </p:sp>
      <p:sp>
        <p:nvSpPr>
          <p:cNvPr id="364546" name="Slide Image Placeholder 1"/>
          <p:cNvSpPr>
            <a:spLocks noGrp="1" noRot="1" noChangeAspect="1" noTextEdit="1"/>
          </p:cNvSpPr>
          <p:nvPr>
            <p:ph type="sldImg"/>
          </p:nvPr>
        </p:nvSpPr>
        <p:spPr bwMode="auto">
          <a:xfrm>
            <a:off x="1182688" y="698500"/>
            <a:ext cx="4646612" cy="3484563"/>
          </a:xfrm>
          <a:noFill/>
          <a:ln>
            <a:solidFill>
              <a:srgbClr val="000000"/>
            </a:solidFill>
            <a:miter lim="800000"/>
            <a:headEnd/>
            <a:tailEnd/>
          </a:ln>
        </p:spPr>
      </p:sp>
      <p:sp>
        <p:nvSpPr>
          <p:cNvPr id="364547" name="Notes Placeholder 2"/>
          <p:cNvSpPr>
            <a:spLocks noGrp="1"/>
          </p:cNvSpPr>
          <p:nvPr>
            <p:ph type="body" idx="1"/>
          </p:nvPr>
        </p:nvSpPr>
        <p:spPr>
          <a:xfrm>
            <a:off x="936625" y="4416425"/>
            <a:ext cx="5137150" cy="4181475"/>
          </a:xfrm>
        </p:spPr>
        <p:txBody>
          <a:bodyPr lIns="92888" tIns="46444" rIns="92888" bIns="46444"/>
          <a:lstStyle/>
          <a:p>
            <a:endParaRPr lang="en-US" smtClean="0"/>
          </a:p>
        </p:txBody>
      </p:sp>
      <p:sp>
        <p:nvSpPr>
          <p:cNvPr id="3645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92888" tIns="46444" rIns="92888" bIns="46444" anchor="b"/>
          <a:lstStyle/>
          <a:p>
            <a:pPr algn="r" defTabSz="928688" eaLnBrk="0" hangingPunct="0"/>
            <a:fld id="{4E895770-7CCE-4729-A58F-D89A499B77FB}" type="slidenum">
              <a:rPr lang="en-US" sz="1200">
                <a:latin typeface="Times" pitchFamily="18" charset="0"/>
              </a:rPr>
              <a:pPr algn="r" defTabSz="928688" eaLnBrk="0" hangingPunct="0"/>
              <a:t>32</a:t>
            </a:fld>
            <a:endParaRPr lang="en-US" sz="120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541C1D03-8DAB-4C73-A615-AFCAAE87BF4C}" type="slidenum">
              <a:rPr lang="en-US"/>
              <a:pPr/>
              <a:t>4</a:t>
            </a:fld>
            <a:endParaRPr lang="en-US"/>
          </a:p>
        </p:txBody>
      </p:sp>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p:txBody>
          <a:bodyPr lIns="93157" tIns="46579" rIns="93157" bIns="46579"/>
          <a:lstStyle/>
          <a:p>
            <a:endParaRPr lang="en-US" smtClean="0"/>
          </a:p>
        </p:txBody>
      </p:sp>
      <p:sp>
        <p:nvSpPr>
          <p:cNvPr id="3092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784FA32-850B-4A34-B97C-9DA2D4D96976}" type="slidenum">
              <a:rPr lang="en-US" sz="1200">
                <a:latin typeface="Calibri" pitchFamily="34" charset="0"/>
              </a:rPr>
              <a:pPr algn="r" defTabSz="931863"/>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0BFD8BFC-C3EF-4977-983C-C942B762A808}" type="slidenum">
              <a:rPr lang="en-US"/>
              <a:pPr/>
              <a:t>5</a:t>
            </a:fld>
            <a:endParaRPr lang="en-US"/>
          </a:p>
        </p:txBody>
      </p:sp>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p:txBody>
          <a:bodyPr lIns="93157" tIns="46579" rIns="93157" bIns="46579"/>
          <a:lstStyle/>
          <a:p>
            <a:pPr>
              <a:spcBef>
                <a:spcPct val="0"/>
              </a:spcBef>
            </a:pPr>
            <a:endParaRPr lang="en-US" smtClean="0"/>
          </a:p>
        </p:txBody>
      </p:sp>
      <p:sp>
        <p:nvSpPr>
          <p:cNvPr id="31130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28688"/>
            <a:fld id="{2E6A4767-92A0-4AF4-8BFF-3649582E8842}" type="slidenum">
              <a:rPr lang="en-US" sz="1200">
                <a:latin typeface="Calibri" pitchFamily="34" charset="0"/>
              </a:rPr>
              <a:pPr algn="r" defTabSz="928688"/>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63126DBD-ACEF-4A6C-995E-88AD9550115E}" type="slidenum">
              <a:rPr lang="en-US"/>
              <a:pPr/>
              <a:t>6</a:t>
            </a:fld>
            <a:endParaRPr lang="en-US"/>
          </a:p>
        </p:txBody>
      </p:sp>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p:txBody>
          <a:bodyPr lIns="93157" tIns="46579" rIns="93157" bIns="46579"/>
          <a:lstStyle/>
          <a:p>
            <a:endParaRPr lang="en-US" smtClean="0"/>
          </a:p>
        </p:txBody>
      </p:sp>
      <p:sp>
        <p:nvSpPr>
          <p:cNvPr id="3133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C6D5438B-C44A-4763-B6F0-502E8FD3CA06}" type="slidenum">
              <a:rPr lang="en-US" sz="1200">
                <a:latin typeface="Calibri" pitchFamily="34" charset="0"/>
              </a:rPr>
              <a:pPr algn="r" defTabSz="931863"/>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BAE268B2-6460-4A9F-8E39-C920E3CD371F}" type="slidenum">
              <a:rPr lang="en-US"/>
              <a:pPr/>
              <a:t>7</a:t>
            </a:fld>
            <a:endParaRPr lang="en-US"/>
          </a:p>
        </p:txBody>
      </p:sp>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p:txBody>
          <a:bodyPr lIns="93157" tIns="46579" rIns="93157" bIns="46579"/>
          <a:lstStyle/>
          <a:p>
            <a:endParaRPr lang="en-US" smtClean="0"/>
          </a:p>
        </p:txBody>
      </p:sp>
      <p:sp>
        <p:nvSpPr>
          <p:cNvPr id="3153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3881334C-2407-4D1F-9FF6-9F7F5F50642A}" type="slidenum">
              <a:rPr lang="en-US" sz="1200">
                <a:latin typeface="Calibri" pitchFamily="34" charset="0"/>
              </a:rPr>
              <a:pPr algn="r" defTabSz="931863"/>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1FAEF75B-5C45-49F8-B676-A19E7DD9E430}" type="slidenum">
              <a:rPr lang="en-US"/>
              <a:pPr/>
              <a:t>8</a:t>
            </a:fld>
            <a:endParaRPr lang="en-US"/>
          </a:p>
        </p:txBody>
      </p:sp>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p:txBody>
          <a:bodyPr lIns="93157" tIns="46579" rIns="93157" bIns="46579"/>
          <a:lstStyle/>
          <a:p>
            <a:endParaRPr lang="en-US" smtClean="0"/>
          </a:p>
        </p:txBody>
      </p:sp>
      <p:sp>
        <p:nvSpPr>
          <p:cNvPr id="3174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CCBDB5E5-EBD1-4253-8F48-B871F1EAA7BC}" type="slidenum">
              <a:rPr lang="en-US" sz="1200">
                <a:latin typeface="Calibri" pitchFamily="34" charset="0"/>
              </a:rPr>
              <a:pPr algn="r" defTabSz="931863"/>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a:ln/>
        </p:spPr>
        <p:txBody>
          <a:bodyPr/>
          <a:lstStyle/>
          <a:p>
            <a:fld id="{B871C178-6B28-4FC9-96FA-3DB01310B5CD}" type="slidenum">
              <a:rPr lang="en-US"/>
              <a:pPr/>
              <a:t>9</a:t>
            </a:fld>
            <a:endParaRPr lang="en-US"/>
          </a:p>
        </p:txBody>
      </p:sp>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p:txBody>
          <a:bodyPr lIns="93157" tIns="46579" rIns="93157" bIns="46579"/>
          <a:lstStyle/>
          <a:p>
            <a:endParaRPr lang="en-US" smtClean="0"/>
          </a:p>
        </p:txBody>
      </p:sp>
      <p:sp>
        <p:nvSpPr>
          <p:cNvPr id="31949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defTabSz="931863"/>
            <a:fld id="{D73CF273-A6C6-4758-984B-3F200B1ABD16}" type="slidenum">
              <a:rPr lang="en-US" sz="1200">
                <a:latin typeface="Calibri" pitchFamily="34" charset="0"/>
              </a:rPr>
              <a:pPr algn="r" defTabSz="931863"/>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282575"/>
            <a:ext cx="2117725" cy="609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4488" y="282575"/>
            <a:ext cx="6203950"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fld id="{176C5864-09BD-4972-A966-41130C8944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fld id="{5AC2119F-A205-4ADF-A028-0BACCA5E52D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5775" y="282575"/>
            <a:ext cx="7062788" cy="717550"/>
          </a:xfrm>
        </p:spPr>
        <p:txBody>
          <a:bodyPr/>
          <a:lstStyle/>
          <a:p>
            <a:r>
              <a:rPr lang="en-US" smtClean="0"/>
              <a:t>Click to edit Master title style</a:t>
            </a:r>
            <a:endParaRPr lang="en-US"/>
          </a:p>
        </p:txBody>
      </p:sp>
      <p:sp>
        <p:nvSpPr>
          <p:cNvPr id="3" name="Content Placeholder 2"/>
          <p:cNvSpPr>
            <a:spLocks noGrp="1"/>
          </p:cNvSpPr>
          <p:nvPr>
            <p:ph idx="1"/>
          </p:nvPr>
        </p:nvSpPr>
        <p:spPr>
          <a:xfrm>
            <a:off x="344488" y="1531938"/>
            <a:ext cx="8402637" cy="484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A024D2AA-ED22-45FC-80A0-70B2B7D8C3E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4488" y="282575"/>
            <a:ext cx="8474075" cy="609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sldNum" sz="quarter" idx="10"/>
          </p:nvPr>
        </p:nvSpPr>
        <p:spPr>
          <a:ln/>
        </p:spPr>
        <p:txBody>
          <a:bodyPr/>
          <a:lstStyle>
            <a:lvl1pPr>
              <a:defRPr/>
            </a:lvl1pPr>
          </a:lstStyle>
          <a:p>
            <a:fld id="{86CEC616-E0EF-44C6-86CF-89FC26E35D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531938"/>
            <a:ext cx="4124325"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531938"/>
            <a:ext cx="4125912"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slide" Target="../slides/slid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75811" name="Group 1036"/>
          <p:cNvGrpSpPr>
            <a:grpSpLocks/>
          </p:cNvGrpSpPr>
          <p:nvPr/>
        </p:nvGrpSpPr>
        <p:grpSpPr bwMode="auto">
          <a:xfrm>
            <a:off x="76200" y="228600"/>
            <a:ext cx="2387600" cy="6318250"/>
            <a:chOff x="0" y="156"/>
            <a:chExt cx="1504" cy="3980"/>
          </a:xfrm>
        </p:grpSpPr>
        <p:pic>
          <p:nvPicPr>
            <p:cNvPr id="375812" name="Picture 1037" descr="DCMA logo2-lr"/>
            <p:cNvPicPr>
              <a:picLocks noChangeAspect="1" noChangeArrowheads="1"/>
            </p:cNvPicPr>
            <p:nvPr/>
          </p:nvPicPr>
          <p:blipFill>
            <a:blip r:embed="rId13"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375813" name="Picture 1038" descr="DCMA logo2-lr"/>
            <p:cNvPicPr>
              <a:picLocks noChangeAspect="1" noChangeArrowheads="1"/>
            </p:cNvPicPr>
            <p:nvPr/>
          </p:nvPicPr>
          <p:blipFill>
            <a:blip r:embed="rId13"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375814" name="Picture 1039" descr="DCMA logo2-lr"/>
            <p:cNvPicPr>
              <a:picLocks noChangeAspect="1" noChangeArrowheads="1"/>
            </p:cNvPicPr>
            <p:nvPr/>
          </p:nvPicPr>
          <p:blipFill>
            <a:blip r:embed="rId13"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375815" name="Picture 1040" descr="DCMA logo2-lr"/>
            <p:cNvPicPr>
              <a:picLocks noChangeAspect="1" noChangeArrowheads="1"/>
            </p:cNvPicPr>
            <p:nvPr/>
          </p:nvPicPr>
          <p:blipFill>
            <a:blip r:embed="rId13"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375816" name="Picture 1041" descr="DCMA logo2-lr"/>
            <p:cNvPicPr>
              <a:picLocks noChangeAspect="1" noChangeArrowheads="1"/>
            </p:cNvPicPr>
            <p:nvPr/>
          </p:nvPicPr>
          <p:blipFill>
            <a:blip r:embed="rId13"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375817" name="Picture 1042" descr="DCMA logo2-lr"/>
            <p:cNvPicPr>
              <a:picLocks noChangeAspect="1" noChangeArrowheads="1"/>
            </p:cNvPicPr>
            <p:nvPr/>
          </p:nvPicPr>
          <p:blipFill>
            <a:blip r:embed="rId13"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3"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4"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5"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7"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375822"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pitchFamily="34" charset="0"/>
        </a:defRPr>
      </a:lvl2pPr>
      <a:lvl3pPr algn="l" rtl="0" fontAlgn="base">
        <a:spcBef>
          <a:spcPct val="0"/>
        </a:spcBef>
        <a:spcAft>
          <a:spcPct val="0"/>
        </a:spcAft>
        <a:defRPr sz="2400" b="1">
          <a:solidFill>
            <a:schemeClr val="tx1"/>
          </a:solidFill>
          <a:latin typeface="Arial" pitchFamily="34" charset="0"/>
        </a:defRPr>
      </a:lvl3pPr>
      <a:lvl4pPr algn="l" rtl="0" fontAlgn="base">
        <a:spcBef>
          <a:spcPct val="0"/>
        </a:spcBef>
        <a:spcAft>
          <a:spcPct val="0"/>
        </a:spcAft>
        <a:defRPr sz="2400" b="1">
          <a:solidFill>
            <a:schemeClr val="tx1"/>
          </a:solidFill>
          <a:latin typeface="Arial" pitchFamily="34" charset="0"/>
        </a:defRPr>
      </a:lvl4pPr>
      <a:lvl5pPr algn="l" rtl="0" fontAlgn="base">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fontAlgn="base">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fontAlgn="base">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fontAlgn="base">
        <a:lnSpc>
          <a:spcPct val="120000"/>
        </a:lnSpc>
        <a:spcBef>
          <a:spcPct val="20000"/>
        </a:spcBef>
        <a:spcAft>
          <a:spcPct val="0"/>
        </a:spcAft>
        <a:buChar char="•"/>
        <a:defRPr sz="2400" b="1">
          <a:solidFill>
            <a:schemeClr val="tx1"/>
          </a:solidFill>
          <a:latin typeface="+mn-lt"/>
        </a:defRPr>
      </a:lvl3pPr>
      <a:lvl4pPr marL="1600200" indent="-228600" algn="l" rtl="0" fontAlgn="base">
        <a:lnSpc>
          <a:spcPct val="120000"/>
        </a:lnSpc>
        <a:spcBef>
          <a:spcPct val="20000"/>
        </a:spcBef>
        <a:spcAft>
          <a:spcPct val="0"/>
        </a:spcAft>
        <a:buChar char="–"/>
        <a:defRPr sz="2000">
          <a:solidFill>
            <a:schemeClr val="tx1"/>
          </a:solidFill>
          <a:latin typeface="+mn-lt"/>
        </a:defRPr>
      </a:lvl4pPr>
      <a:lvl5pPr marL="2057400" indent="-228600" algn="l" rtl="0" fontAlgn="base">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1027"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1"/>
          <p:cNvSpPr>
            <a:spLocks noChangeShapeType="1"/>
          </p:cNvSpPr>
          <p:nvPr userDrawn="1"/>
        </p:nvSpPr>
        <p:spPr bwMode="auto">
          <a:xfrm>
            <a:off x="1684338" y="1079500"/>
            <a:ext cx="7062787" cy="0"/>
          </a:xfrm>
          <a:prstGeom prst="line">
            <a:avLst/>
          </a:prstGeom>
          <a:noFill/>
          <a:ln w="57150">
            <a:solidFill>
              <a:srgbClr val="003366"/>
            </a:solidFill>
            <a:round/>
            <a:headEnd/>
            <a:tailEnd/>
          </a:ln>
          <a:effectLst/>
        </p:spPr>
        <p:txBody>
          <a:bodyPr/>
          <a:lstStyle/>
          <a:p>
            <a:pPr algn="l" eaLnBrk="0" fontAlgn="auto" hangingPunct="0">
              <a:spcBef>
                <a:spcPts val="0"/>
              </a:spcBef>
              <a:spcAft>
                <a:spcPts val="0"/>
              </a:spcAft>
              <a:defRPr/>
            </a:pPr>
            <a:endParaRPr lang="en-US" sz="1800">
              <a:latin typeface="+mn-lt"/>
            </a:endParaRPr>
          </a:p>
        </p:txBody>
      </p:sp>
      <p:pic>
        <p:nvPicPr>
          <p:cNvPr id="1029" name="Picture 12" descr="DCMA logo2-lr"/>
          <p:cNvPicPr>
            <a:picLocks noChangeAspect="1" noChangeArrowheads="1"/>
          </p:cNvPicPr>
          <p:nvPr/>
        </p:nvPicPr>
        <p:blipFill>
          <a:blip r:embed="rId6"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sz="1800">
              <a:latin typeface="+mn-lt"/>
            </a:endParaRPr>
          </a:p>
        </p:txBody>
      </p:sp>
      <p:sp>
        <p:nvSpPr>
          <p:cNvPr id="2" name="Rectangle 14"/>
          <p:cNvSpPr>
            <a:spLocks noGrp="1" noChangeArrowheads="1"/>
          </p:cNvSpPr>
          <p:nvPr>
            <p:ph type="sldNum" sz="quarter" idx="4"/>
          </p:nvPr>
        </p:nvSpPr>
        <p:spPr bwMode="auto">
          <a:xfrm>
            <a:off x="7343775" y="6677025"/>
            <a:ext cx="1800225"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1">
                <a:solidFill>
                  <a:schemeClr val="bg1"/>
                </a:solidFill>
              </a:defRPr>
            </a:lvl1pPr>
          </a:lstStyle>
          <a:p>
            <a:fld id="{F45E9468-CC7C-48F1-BC0A-B656E98F6259}" type="slidenum">
              <a:rPr lang="en-US"/>
              <a:pPr/>
              <a:t>‹#›</a:t>
            </a:fld>
            <a:endParaRPr lang="en-US"/>
          </a:p>
        </p:txBody>
      </p:sp>
      <p:sp>
        <p:nvSpPr>
          <p:cNvPr id="12" name="AutoShape 13">
            <a:hlinkClick r:id="rId7" action="ppaction://hlinksldjump" highlightClick="1"/>
          </p:cNvPr>
          <p:cNvSpPr>
            <a:spLocks noChangeArrowheads="1"/>
          </p:cNvSpPr>
          <p:nvPr userDrawn="1"/>
        </p:nvSpPr>
        <p:spPr bwMode="auto">
          <a:xfrm>
            <a:off x="152400" y="6299200"/>
            <a:ext cx="1435100" cy="246063"/>
          </a:xfrm>
          <a:prstGeom prst="actionButtonBlank">
            <a:avLst/>
          </a:prstGeom>
          <a:solidFill>
            <a:srgbClr val="003366"/>
          </a:solidFill>
          <a:ln w="19050">
            <a:noFill/>
            <a:miter lim="800000"/>
            <a:headEnd/>
            <a:tailEnd/>
          </a:ln>
          <a:effectLst/>
        </p:spPr>
        <p:txBody>
          <a:bodyPr wrap="none" anchor="ctr"/>
          <a:lstStyle/>
          <a:p>
            <a:pPr>
              <a:defRPr/>
            </a:pPr>
            <a:r>
              <a:rPr lang="en-US" sz="1400">
                <a:solidFill>
                  <a:schemeClr val="bg1"/>
                </a:solidFill>
              </a:rPr>
              <a:t>Course Topics</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0" fontAlgn="base" hangingPunct="0">
        <a:spcBef>
          <a:spcPct val="0"/>
        </a:spcBef>
        <a:spcAft>
          <a:spcPct val="0"/>
        </a:spcAft>
        <a:defRPr sz="2400" b="1">
          <a:solidFill>
            <a:schemeClr val="tx1"/>
          </a:solidFill>
          <a:latin typeface="Arial" charset="0"/>
        </a:defRPr>
      </a:lvl6pPr>
      <a:lvl7pPr marL="914400" algn="l" rtl="0" eaLnBrk="0" fontAlgn="base" hangingPunct="0">
        <a:spcBef>
          <a:spcPct val="0"/>
        </a:spcBef>
        <a:spcAft>
          <a:spcPct val="0"/>
        </a:spcAft>
        <a:defRPr sz="2400" b="1">
          <a:solidFill>
            <a:schemeClr val="tx1"/>
          </a:solidFill>
          <a:latin typeface="Arial" charset="0"/>
        </a:defRPr>
      </a:lvl7pPr>
      <a:lvl8pPr marL="1371600" algn="l" rtl="0" eaLnBrk="0" fontAlgn="base" hangingPunct="0">
        <a:spcBef>
          <a:spcPct val="0"/>
        </a:spcBef>
        <a:spcAft>
          <a:spcPct val="0"/>
        </a:spcAft>
        <a:defRPr sz="2400" b="1">
          <a:solidFill>
            <a:schemeClr val="tx1"/>
          </a:solidFill>
          <a:latin typeface="Arial" charset="0"/>
        </a:defRPr>
      </a:lvl8pPr>
      <a:lvl9pPr marL="1828800" algn="l" rtl="0" eaLnBrk="0" fontAlgn="base" hangingPunct="0">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eaLnBrk="0" fontAlgn="base" hangingPunct="0">
        <a:lnSpc>
          <a:spcPct val="120000"/>
        </a:lnSpc>
        <a:spcBef>
          <a:spcPct val="20000"/>
        </a:spcBef>
        <a:spcAft>
          <a:spcPct val="0"/>
        </a:spcAft>
        <a:buChar char="»"/>
        <a:defRPr sz="2000">
          <a:solidFill>
            <a:schemeClr val="tx1"/>
          </a:solidFill>
          <a:latin typeface="+mn-lt"/>
        </a:defRPr>
      </a:lvl6pPr>
      <a:lvl7pPr marL="2971800" indent="-228600" algn="l" rtl="0" eaLnBrk="0" fontAlgn="base" hangingPunct="0">
        <a:lnSpc>
          <a:spcPct val="120000"/>
        </a:lnSpc>
        <a:spcBef>
          <a:spcPct val="20000"/>
        </a:spcBef>
        <a:spcAft>
          <a:spcPct val="0"/>
        </a:spcAft>
        <a:buChar char="»"/>
        <a:defRPr sz="2000">
          <a:solidFill>
            <a:schemeClr val="tx1"/>
          </a:solidFill>
          <a:latin typeface="+mn-lt"/>
        </a:defRPr>
      </a:lvl7pPr>
      <a:lvl8pPr marL="3429000" indent="-228600" algn="l" rtl="0" eaLnBrk="0" fontAlgn="base" hangingPunct="0">
        <a:lnSpc>
          <a:spcPct val="120000"/>
        </a:lnSpc>
        <a:spcBef>
          <a:spcPct val="20000"/>
        </a:spcBef>
        <a:spcAft>
          <a:spcPct val="0"/>
        </a:spcAft>
        <a:buChar char="»"/>
        <a:defRPr sz="2000">
          <a:solidFill>
            <a:schemeClr val="tx1"/>
          </a:solidFill>
          <a:latin typeface="+mn-lt"/>
        </a:defRPr>
      </a:lvl8pPr>
      <a:lvl9pPr marL="3886200" indent="-228600" algn="l" rtl="0" eaLnBrk="0" fontAlgn="base" hangingPunct="0">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slide" Target="slide30.xml"/><Relationship Id="rId1" Type="http://schemas.openxmlformats.org/officeDocument/2006/relationships/slideLayout" Target="../slideLayouts/slideLayout13.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7.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8.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slide" Target="slide30.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slide" Target="slide28.xml"/><Relationship Id="rId4" Type="http://schemas.openxmlformats.org/officeDocument/2006/relationships/slide" Target="slide2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570" name="Group 2"/>
          <p:cNvGrpSpPr>
            <a:grpSpLocks/>
          </p:cNvGrpSpPr>
          <p:nvPr/>
        </p:nvGrpSpPr>
        <p:grpSpPr bwMode="auto">
          <a:xfrm>
            <a:off x="0" y="0"/>
            <a:ext cx="9144000" cy="6838950"/>
            <a:chOff x="0" y="0"/>
            <a:chExt cx="5760" cy="4308"/>
          </a:xfrm>
        </p:grpSpPr>
        <p:grpSp>
          <p:nvGrpSpPr>
            <p:cNvPr id="365571" name="Group 3"/>
            <p:cNvGrpSpPr>
              <a:grpSpLocks/>
            </p:cNvGrpSpPr>
            <p:nvPr/>
          </p:nvGrpSpPr>
          <p:grpSpPr bwMode="auto">
            <a:xfrm>
              <a:off x="0" y="156"/>
              <a:ext cx="1504" cy="3980"/>
              <a:chOff x="0" y="156"/>
              <a:chExt cx="1504" cy="3980"/>
            </a:xfrm>
          </p:grpSpPr>
          <p:pic>
            <p:nvPicPr>
              <p:cNvPr id="365572" name="Picture 4" descr="DCMA logo2-lr"/>
              <p:cNvPicPr>
                <a:picLocks noChangeAspect="1" noChangeArrowheads="1"/>
              </p:cNvPicPr>
              <p:nvPr/>
            </p:nvPicPr>
            <p:blipFill>
              <a:blip r:embed="rId3"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365573" name="Picture 5" descr="DCMA logo2-lr"/>
              <p:cNvPicPr>
                <a:picLocks noChangeAspect="1" noChangeArrowheads="1"/>
              </p:cNvPicPr>
              <p:nvPr/>
            </p:nvPicPr>
            <p:blipFill>
              <a:blip r:embed="rId3"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365574" name="Picture 6" descr="DCMA logo2-lr"/>
              <p:cNvPicPr>
                <a:picLocks noChangeAspect="1" noChangeArrowheads="1"/>
              </p:cNvPicPr>
              <p:nvPr/>
            </p:nvPicPr>
            <p:blipFill>
              <a:blip r:embed="rId3"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365575" name="Picture 7" descr="DCMA logo2-lr"/>
              <p:cNvPicPr>
                <a:picLocks noChangeAspect="1" noChangeArrowheads="1"/>
              </p:cNvPicPr>
              <p:nvPr/>
            </p:nvPicPr>
            <p:blipFill>
              <a:blip r:embed="rId3"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365576" name="Picture 8" descr="DCMA logo2-lr"/>
              <p:cNvPicPr>
                <a:picLocks noChangeAspect="1" noChangeArrowheads="1"/>
              </p:cNvPicPr>
              <p:nvPr/>
            </p:nvPicPr>
            <p:blipFill>
              <a:blip r:embed="rId3"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365577" name="Picture 9" descr="DCMA logo2-lr"/>
              <p:cNvPicPr>
                <a:picLocks noChangeAspect="1" noChangeArrowheads="1"/>
              </p:cNvPicPr>
              <p:nvPr/>
            </p:nvPicPr>
            <p:blipFill>
              <a:blip r:embed="rId3" cstate="print">
                <a:lum bright="70000" contrast="-70000"/>
              </a:blip>
              <a:srcRect/>
              <a:stretch>
                <a:fillRect/>
              </a:stretch>
            </p:blipFill>
            <p:spPr bwMode="auto">
              <a:xfrm>
                <a:off x="0" y="3552"/>
                <a:ext cx="1504" cy="584"/>
              </a:xfrm>
              <a:prstGeom prst="rect">
                <a:avLst/>
              </a:prstGeom>
              <a:noFill/>
              <a:ln w="9525">
                <a:noFill/>
                <a:miter lim="800000"/>
                <a:headEnd/>
                <a:tailEnd/>
              </a:ln>
            </p:spPr>
          </p:pic>
        </p:grpSp>
        <p:grpSp>
          <p:nvGrpSpPr>
            <p:cNvPr id="365578" name="Group 10"/>
            <p:cNvGrpSpPr>
              <a:grpSpLocks/>
            </p:cNvGrpSpPr>
            <p:nvPr/>
          </p:nvGrpSpPr>
          <p:grpSpPr bwMode="auto">
            <a:xfrm>
              <a:off x="313" y="1229"/>
              <a:ext cx="1820" cy="1820"/>
              <a:chOff x="313" y="1229"/>
              <a:chExt cx="1820" cy="1820"/>
            </a:xfrm>
          </p:grpSpPr>
          <p:sp>
            <p:nvSpPr>
              <p:cNvPr id="365579" name="Oval 11"/>
              <p:cNvSpPr>
                <a:spLocks noChangeArrowheads="1"/>
              </p:cNvSpPr>
              <p:nvPr/>
            </p:nvSpPr>
            <p:spPr bwMode="auto">
              <a:xfrm>
                <a:off x="436" y="1352"/>
                <a:ext cx="1575" cy="1575"/>
              </a:xfrm>
              <a:prstGeom prst="ellipse">
                <a:avLst/>
              </a:prstGeom>
              <a:solidFill>
                <a:srgbClr val="FFFFFF"/>
              </a:solidFill>
              <a:ln w="38100">
                <a:noFill/>
                <a:round/>
                <a:headEnd/>
                <a:tailEnd/>
              </a:ln>
            </p:spPr>
            <p:txBody>
              <a:bodyPr wrap="none" anchor="ctr"/>
              <a:lstStyle/>
              <a:p>
                <a:pPr algn="l"/>
                <a:endParaRPr lang="en-US" sz="1800"/>
              </a:p>
            </p:txBody>
          </p:sp>
          <p:pic>
            <p:nvPicPr>
              <p:cNvPr id="365580" name="Picture 12" descr="seal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 y="1229"/>
                <a:ext cx="1820" cy="1820"/>
              </a:xfrm>
              <a:prstGeom prst="rect">
                <a:avLst/>
              </a:prstGeom>
              <a:noFill/>
              <a:ln w="9525">
                <a:noFill/>
                <a:miter lim="800000"/>
                <a:headEnd/>
                <a:tailEnd/>
              </a:ln>
            </p:spPr>
          </p:pic>
        </p:grpSp>
        <p:sp>
          <p:nvSpPr>
            <p:cNvPr id="365581" name="Rectangle 13"/>
            <p:cNvSpPr>
              <a:spLocks noChangeArrowheads="1"/>
            </p:cNvSpPr>
            <p:nvPr/>
          </p:nvSpPr>
          <p:spPr bwMode="ltGray">
            <a:xfrm>
              <a:off x="0" y="68"/>
              <a:ext cx="5760" cy="53"/>
            </a:xfrm>
            <a:prstGeom prst="rect">
              <a:avLst/>
            </a:prstGeom>
            <a:solidFill>
              <a:srgbClr val="FFCC66"/>
            </a:solidFill>
            <a:ln w="9525">
              <a:solidFill>
                <a:srgbClr val="FFCC66"/>
              </a:solidFill>
              <a:miter lim="800000"/>
              <a:headEnd/>
              <a:tailEnd/>
            </a:ln>
          </p:spPr>
          <p:txBody>
            <a:bodyPr wrap="none" anchor="ctr"/>
            <a:lstStyle/>
            <a:p>
              <a:pPr algn="l"/>
              <a:endParaRPr lang="en-US" sz="1800"/>
            </a:p>
          </p:txBody>
        </p:sp>
        <p:sp>
          <p:nvSpPr>
            <p:cNvPr id="365582" name="Rectangle 14"/>
            <p:cNvSpPr>
              <a:spLocks noChangeArrowheads="1"/>
            </p:cNvSpPr>
            <p:nvPr/>
          </p:nvSpPr>
          <p:spPr bwMode="auto">
            <a:xfrm>
              <a:off x="0" y="0"/>
              <a:ext cx="5760" cy="96"/>
            </a:xfrm>
            <a:prstGeom prst="rect">
              <a:avLst/>
            </a:prstGeom>
            <a:solidFill>
              <a:srgbClr val="000066"/>
            </a:solidFill>
            <a:ln w="9525">
              <a:solidFill>
                <a:srgbClr val="000066"/>
              </a:solidFill>
              <a:miter lim="800000"/>
              <a:headEnd/>
              <a:tailEnd/>
            </a:ln>
          </p:spPr>
          <p:txBody>
            <a:bodyPr wrap="none" anchor="ctr"/>
            <a:lstStyle/>
            <a:p>
              <a:pPr algn="l"/>
              <a:endParaRPr lang="en-US" sz="1800"/>
            </a:p>
          </p:txBody>
        </p:sp>
        <p:sp>
          <p:nvSpPr>
            <p:cNvPr id="365583" name="Rectangle 15"/>
            <p:cNvSpPr>
              <a:spLocks noChangeArrowheads="1"/>
            </p:cNvSpPr>
            <p:nvPr/>
          </p:nvSpPr>
          <p:spPr bwMode="ltGray">
            <a:xfrm>
              <a:off x="0" y="4184"/>
              <a:ext cx="5760" cy="47"/>
            </a:xfrm>
            <a:prstGeom prst="rect">
              <a:avLst/>
            </a:prstGeom>
            <a:solidFill>
              <a:srgbClr val="FFCC66"/>
            </a:solidFill>
            <a:ln w="9525">
              <a:solidFill>
                <a:srgbClr val="FFCC66"/>
              </a:solidFill>
              <a:miter lim="800000"/>
              <a:headEnd/>
              <a:tailEnd/>
            </a:ln>
          </p:spPr>
          <p:txBody>
            <a:bodyPr wrap="none" anchor="ctr"/>
            <a:lstStyle/>
            <a:p>
              <a:pPr algn="l"/>
              <a:endParaRPr lang="en-US" sz="1800"/>
            </a:p>
          </p:txBody>
        </p:sp>
        <p:sp>
          <p:nvSpPr>
            <p:cNvPr id="365584" name="Rectangle 16"/>
            <p:cNvSpPr>
              <a:spLocks noChangeArrowheads="1"/>
            </p:cNvSpPr>
            <p:nvPr/>
          </p:nvSpPr>
          <p:spPr bwMode="auto">
            <a:xfrm>
              <a:off x="2205" y="1908"/>
              <a:ext cx="3555" cy="47"/>
            </a:xfrm>
            <a:prstGeom prst="rect">
              <a:avLst/>
            </a:prstGeom>
            <a:solidFill>
              <a:srgbClr val="A50021"/>
            </a:solidFill>
            <a:ln w="9525">
              <a:noFill/>
              <a:miter lim="800000"/>
              <a:headEnd/>
              <a:tailEnd/>
            </a:ln>
          </p:spPr>
          <p:txBody>
            <a:bodyPr wrap="none" anchor="ctr"/>
            <a:lstStyle/>
            <a:p>
              <a:pPr algn="l"/>
              <a:endParaRPr lang="en-US" sz="1800"/>
            </a:p>
          </p:txBody>
        </p:sp>
        <p:sp>
          <p:nvSpPr>
            <p:cNvPr id="365585" name="Rectangle 17"/>
            <p:cNvSpPr>
              <a:spLocks noChangeArrowheads="1"/>
            </p:cNvSpPr>
            <p:nvPr/>
          </p:nvSpPr>
          <p:spPr bwMode="auto">
            <a:xfrm>
              <a:off x="0" y="4212"/>
              <a:ext cx="5760" cy="96"/>
            </a:xfrm>
            <a:prstGeom prst="rect">
              <a:avLst/>
            </a:prstGeom>
            <a:solidFill>
              <a:srgbClr val="000066"/>
            </a:solidFill>
            <a:ln w="9525">
              <a:solidFill>
                <a:srgbClr val="000066"/>
              </a:solidFill>
              <a:miter lim="800000"/>
              <a:headEnd/>
              <a:tailEnd/>
            </a:ln>
          </p:spPr>
          <p:txBody>
            <a:bodyPr wrap="none" anchor="ctr"/>
            <a:lstStyle/>
            <a:p>
              <a:pPr algn="l"/>
              <a:endParaRPr lang="en-US" sz="1800"/>
            </a:p>
          </p:txBody>
        </p:sp>
      </p:grpSp>
      <p:sp>
        <p:nvSpPr>
          <p:cNvPr id="365586" name="Rectangle 18"/>
          <p:cNvSpPr>
            <a:spLocks noChangeArrowheads="1"/>
          </p:cNvSpPr>
          <p:nvPr/>
        </p:nvSpPr>
        <p:spPr bwMode="auto">
          <a:xfrm>
            <a:off x="3206750" y="3695700"/>
            <a:ext cx="6256338" cy="1730375"/>
          </a:xfrm>
          <a:prstGeom prst="rect">
            <a:avLst/>
          </a:prstGeom>
          <a:noFill/>
          <a:ln w="12700">
            <a:noFill/>
            <a:miter lim="800000"/>
            <a:headEnd/>
            <a:tailEnd/>
          </a:ln>
        </p:spPr>
        <p:txBody>
          <a:bodyPr lIns="90488" tIns="44450" rIns="90488" bIns="44450">
            <a:spAutoFit/>
          </a:bodyPr>
          <a:lstStyle/>
          <a:p>
            <a:pPr algn="l" eaLnBrk="0" hangingPunct="0">
              <a:spcBef>
                <a:spcPct val="20000"/>
              </a:spcBef>
              <a:spcAft>
                <a:spcPct val="20000"/>
              </a:spcAft>
            </a:pPr>
            <a:r>
              <a:rPr lang="en-US" sz="2600" b="1">
                <a:solidFill>
                  <a:srgbClr val="000066"/>
                </a:solidFill>
              </a:rPr>
              <a:t>Contract Audit Follow-Up (CAFU) 3.5</a:t>
            </a:r>
            <a:endParaRPr lang="en-US" sz="2600" b="1"/>
          </a:p>
          <a:p>
            <a:pPr algn="l" eaLnBrk="0" hangingPunct="0">
              <a:spcBef>
                <a:spcPct val="20000"/>
              </a:spcBef>
            </a:pPr>
            <a:r>
              <a:rPr lang="en-US" b="1">
                <a:solidFill>
                  <a:srgbClr val="990000"/>
                </a:solidFill>
              </a:rPr>
              <a:t>Pre-Defined &amp; Ad hoc Reports</a:t>
            </a:r>
          </a:p>
          <a:p>
            <a:pPr algn="l" eaLnBrk="0" hangingPunct="0">
              <a:spcBef>
                <a:spcPct val="20000"/>
              </a:spcBef>
            </a:pPr>
            <a:endParaRPr lang="en-US" sz="1600" b="1">
              <a:solidFill>
                <a:srgbClr val="000066"/>
              </a:solidFill>
            </a:endParaRPr>
          </a:p>
          <a:p>
            <a:pPr algn="l" eaLnBrk="0" hangingPunct="0">
              <a:spcBef>
                <a:spcPct val="20000"/>
              </a:spcBef>
            </a:pPr>
            <a:r>
              <a:rPr lang="en-US" sz="1600" b="1">
                <a:solidFill>
                  <a:srgbClr val="000066"/>
                </a:solidFill>
              </a:rPr>
              <a:t>November 2009</a:t>
            </a:r>
          </a:p>
          <a:p>
            <a:pPr algn="l" eaLnBrk="0" hangingPunct="0"/>
            <a:endParaRPr lang="en-US" sz="1400" b="1" i="1">
              <a:solidFill>
                <a:srgbClr val="000066"/>
              </a:solidFill>
            </a:endParaRPr>
          </a:p>
        </p:txBody>
      </p:sp>
      <p:pic>
        <p:nvPicPr>
          <p:cNvPr id="365587" name="Picture 19" descr="ITCSO_ACADEMY_blue_gold"/>
          <p:cNvPicPr>
            <a:picLocks noChangeAspect="1" noChangeArrowheads="1"/>
          </p:cNvPicPr>
          <p:nvPr/>
        </p:nvPicPr>
        <p:blipFill>
          <a:blip r:embed="rId5" cstate="print"/>
          <a:srcRect/>
          <a:stretch>
            <a:fillRect/>
          </a:stretch>
        </p:blipFill>
        <p:spPr bwMode="auto">
          <a:xfrm>
            <a:off x="7348538" y="1308100"/>
            <a:ext cx="1528762" cy="1538288"/>
          </a:xfrm>
          <a:prstGeom prst="rect">
            <a:avLst/>
          </a:prstGeom>
          <a:noFill/>
          <a:ln w="9525">
            <a:noFill/>
            <a:miter lim="800000"/>
            <a:headEnd/>
            <a:tailEnd/>
          </a:ln>
        </p:spPr>
      </p:pic>
      <p:sp>
        <p:nvSpPr>
          <p:cNvPr id="365588" name="Rectangle 18"/>
          <p:cNvSpPr>
            <a:spLocks noChangeArrowheads="1"/>
          </p:cNvSpPr>
          <p:nvPr/>
        </p:nvSpPr>
        <p:spPr bwMode="auto">
          <a:xfrm>
            <a:off x="2984500" y="1778000"/>
            <a:ext cx="5638800" cy="1069975"/>
          </a:xfrm>
          <a:prstGeom prst="rect">
            <a:avLst/>
          </a:prstGeom>
          <a:noFill/>
          <a:ln w="12700">
            <a:noFill/>
            <a:miter lim="800000"/>
            <a:headEnd/>
            <a:tailEnd/>
          </a:ln>
        </p:spPr>
        <p:txBody>
          <a:bodyPr lIns="90488" tIns="44450" rIns="90488" bIns="44450">
            <a:spAutoFit/>
          </a:bodyPr>
          <a:lstStyle/>
          <a:p>
            <a:pPr algn="l" eaLnBrk="0" hangingPunct="0">
              <a:spcBef>
                <a:spcPct val="20000"/>
              </a:spcBef>
              <a:spcAft>
                <a:spcPct val="20000"/>
              </a:spcAft>
            </a:pPr>
            <a:r>
              <a:rPr lang="en-US" sz="2800" b="1">
                <a:solidFill>
                  <a:srgbClr val="000066"/>
                </a:solidFill>
              </a:rPr>
              <a:t>ITCSO Training Academy</a:t>
            </a:r>
            <a:endParaRPr lang="en-US" sz="2800" b="1"/>
          </a:p>
          <a:p>
            <a:pPr algn="l" eaLnBrk="0" hangingPunct="0">
              <a:spcBef>
                <a:spcPct val="20000"/>
              </a:spcBef>
            </a:pPr>
            <a:endParaRPr lang="en-US" sz="1400" b="1" i="1"/>
          </a:p>
          <a:p>
            <a:pPr algn="l" eaLnBrk="0" hangingPunct="0"/>
            <a:endParaRPr lang="en-US" sz="1400" b="1" i="1">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4"/>
          <p:cNvSpPr>
            <a:spLocks noGrp="1" noChangeArrowheads="1"/>
          </p:cNvSpPr>
          <p:nvPr>
            <p:ph type="sldNum" sz="quarter" idx="10"/>
          </p:nvPr>
        </p:nvSpPr>
        <p:spPr>
          <a:ln/>
        </p:spPr>
        <p:txBody>
          <a:bodyPr/>
          <a:lstStyle/>
          <a:p>
            <a:fld id="{724525AF-0B24-4E04-8D33-264304C033F2}" type="slidenum">
              <a:rPr lang="en-US"/>
              <a:pPr/>
              <a:t>10</a:t>
            </a:fld>
            <a:endParaRPr lang="en-US"/>
          </a:p>
        </p:txBody>
      </p:sp>
      <p:sp>
        <p:nvSpPr>
          <p:cNvPr id="320514" name="Rectangle 2"/>
          <p:cNvSpPr>
            <a:spLocks noGrp="1" noChangeArrowheads="1"/>
          </p:cNvSpPr>
          <p:nvPr>
            <p:ph type="title" idx="4294967295"/>
          </p:nvPr>
        </p:nvSpPr>
        <p:spPr>
          <a:xfrm>
            <a:off x="1755775" y="271463"/>
            <a:ext cx="7062788" cy="695325"/>
          </a:xfrm>
        </p:spPr>
        <p:txBody>
          <a:bodyPr/>
          <a:lstStyle/>
          <a:p>
            <a:r>
              <a:rPr lang="en-US" smtClean="0"/>
              <a:t>Topic Three – Running Pre-Defined Reports</a:t>
            </a:r>
          </a:p>
        </p:txBody>
      </p:sp>
      <p:sp>
        <p:nvSpPr>
          <p:cNvPr id="320516" name="TextBox 11"/>
          <p:cNvSpPr txBox="1">
            <a:spLocks noChangeArrowheads="1"/>
          </p:cNvSpPr>
          <p:nvPr/>
        </p:nvSpPr>
        <p:spPr bwMode="auto">
          <a:xfrm>
            <a:off x="4017963" y="5418138"/>
            <a:ext cx="3859212" cy="228600"/>
          </a:xfrm>
          <a:prstGeom prst="rect">
            <a:avLst/>
          </a:prstGeom>
          <a:noFill/>
          <a:ln w="9525">
            <a:noFill/>
            <a:miter lim="800000"/>
            <a:headEnd/>
            <a:tailEnd/>
          </a:ln>
        </p:spPr>
        <p:txBody>
          <a:bodyPr>
            <a:spAutoFit/>
          </a:bodyPr>
          <a:lstStyle/>
          <a:p>
            <a:pPr algn="l"/>
            <a:r>
              <a:rPr lang="en-US" sz="900"/>
              <a:t>Graphic 1.6: CAFU Audits by Resolution Status Report Filter Page</a:t>
            </a:r>
          </a:p>
        </p:txBody>
      </p:sp>
      <p:graphicFrame>
        <p:nvGraphicFramePr>
          <p:cNvPr id="320580" name="Group 68"/>
          <p:cNvGraphicFramePr>
            <a:graphicFrameLocks noGrp="1"/>
          </p:cNvGraphicFramePr>
          <p:nvPr/>
        </p:nvGraphicFramePr>
        <p:xfrm>
          <a:off x="228600" y="2051050"/>
          <a:ext cx="3711575" cy="2347977"/>
        </p:xfrm>
        <a:graphic>
          <a:graphicData uri="http://schemas.openxmlformats.org/drawingml/2006/table">
            <a:tbl>
              <a:tblPr/>
              <a:tblGrid>
                <a:gridCol w="350838"/>
                <a:gridCol w="3360737"/>
              </a:tblGrid>
              <a:tr h="2555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filter the CAFU Audits by Resolution Status Report. (Graphic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Contracting Office</a:t>
                      </a:r>
                      <a:r>
                        <a:rPr kumimoji="0" lang="en-US" sz="1200" b="0" i="0" u="none" strike="noStrike" cap="none" normalizeH="0" baseline="0" smtClean="0">
                          <a:ln>
                            <a:noFill/>
                          </a:ln>
                          <a:solidFill>
                            <a:schemeClr val="tx1"/>
                          </a:solidFill>
                          <a:effectLst/>
                          <a:latin typeface="Arial" pitchFamily="34" charset="0"/>
                        </a:rPr>
                        <a:t> from the list.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Age Category Status.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rgbClr val="000000"/>
                          </a:solidFill>
                          <a:effectLst/>
                          <a:latin typeface="Arial" pitchFamily="34" charset="0"/>
                        </a:rPr>
                        <a:t>Reportable/Non-Reportable.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8463">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startAt="4"/>
                        <a:tabLst/>
                      </a:pP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rgbClr val="000000"/>
                          </a:solidFill>
                          <a:effectLst/>
                          <a:latin typeface="Arial" pitchFamily="34" charset="0"/>
                        </a:rPr>
                        <a:t>Resolution Status </a:t>
                      </a:r>
                      <a:r>
                        <a:rPr kumimoji="0" lang="en-US" sz="1200" b="0" i="0" u="none" strike="noStrike" cap="none" normalizeH="0" baseline="0" smtClean="0">
                          <a:ln>
                            <a:noFill/>
                          </a:ln>
                          <a:solidFill>
                            <a:srgbClr val="000000"/>
                          </a:solidFill>
                          <a:effectLst/>
                          <a:latin typeface="Arial" pitchFamily="34" charset="0"/>
                        </a:rPr>
                        <a:t>from the list.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startAt="5"/>
                        <a:tabLst/>
                      </a:pP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on the</a:t>
                      </a:r>
                      <a:r>
                        <a:rPr kumimoji="0" lang="en-US" sz="1200" b="0" i="1"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 Finish </a:t>
                      </a:r>
                      <a:r>
                        <a:rPr kumimoji="0" lang="en-US" sz="1200" b="0" i="0" u="none" strike="noStrike" cap="none" normalizeH="0" baseline="0" smtClean="0">
                          <a:ln>
                            <a:noFill/>
                          </a:ln>
                          <a:solidFill>
                            <a:schemeClr val="tx1"/>
                          </a:solidFill>
                          <a:effectLst/>
                          <a:latin typeface="Arial" pitchFamily="34" charset="0"/>
                        </a:rPr>
                        <a:t>button</a:t>
                      </a:r>
                      <a:r>
                        <a:rPr kumimoji="0" lang="en-US" sz="1200" b="1" i="0" u="none" strike="noStrike" cap="none" normalizeH="0" baseline="0" smtClean="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20545" name="Picture 33" descr="1_1"/>
          <p:cNvPicPr>
            <a:picLocks noChangeAspect="1" noChangeArrowheads="1"/>
          </p:cNvPicPr>
          <p:nvPr/>
        </p:nvPicPr>
        <p:blipFill>
          <a:blip r:embed="rId3" cstate="print"/>
          <a:srcRect/>
          <a:stretch>
            <a:fillRect/>
          </a:stretch>
        </p:blipFill>
        <p:spPr bwMode="auto">
          <a:xfrm>
            <a:off x="4044950" y="1933575"/>
            <a:ext cx="5099050" cy="3425825"/>
          </a:xfrm>
          <a:prstGeom prst="rect">
            <a:avLst/>
          </a:prstGeom>
          <a:noFill/>
          <a:ln w="19050" algn="ctr">
            <a:solidFill>
              <a:schemeClr val="tx1"/>
            </a:solidFill>
            <a:miter lim="800000"/>
            <a:headEnd/>
            <a:tailEnd/>
          </a:ln>
          <a:effectLst/>
        </p:spPr>
      </p:pic>
      <p:grpSp>
        <p:nvGrpSpPr>
          <p:cNvPr id="320553" name="Group 41"/>
          <p:cNvGrpSpPr>
            <a:grpSpLocks/>
          </p:cNvGrpSpPr>
          <p:nvPr/>
        </p:nvGrpSpPr>
        <p:grpSpPr bwMode="auto">
          <a:xfrm>
            <a:off x="5162550" y="2406650"/>
            <a:ext cx="266700" cy="274638"/>
            <a:chOff x="2634" y="900"/>
            <a:chExt cx="168" cy="173"/>
          </a:xfrm>
        </p:grpSpPr>
        <p:sp>
          <p:nvSpPr>
            <p:cNvPr id="320554" name="Oval 42"/>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20555" name="Text Box 43"/>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1</a:t>
              </a:r>
            </a:p>
          </p:txBody>
        </p:sp>
      </p:grpSp>
      <p:grpSp>
        <p:nvGrpSpPr>
          <p:cNvPr id="320556" name="Group 44"/>
          <p:cNvGrpSpPr>
            <a:grpSpLocks/>
          </p:cNvGrpSpPr>
          <p:nvPr/>
        </p:nvGrpSpPr>
        <p:grpSpPr bwMode="auto">
          <a:xfrm>
            <a:off x="5191125" y="3451225"/>
            <a:ext cx="266700" cy="274638"/>
            <a:chOff x="2634" y="900"/>
            <a:chExt cx="168" cy="173"/>
          </a:xfrm>
        </p:grpSpPr>
        <p:sp>
          <p:nvSpPr>
            <p:cNvPr id="320557" name="Oval 45"/>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20558" name="Text Box 46"/>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2</a:t>
              </a:r>
            </a:p>
          </p:txBody>
        </p:sp>
      </p:grpSp>
      <p:grpSp>
        <p:nvGrpSpPr>
          <p:cNvPr id="320559" name="Group 47"/>
          <p:cNvGrpSpPr>
            <a:grpSpLocks/>
          </p:cNvGrpSpPr>
          <p:nvPr/>
        </p:nvGrpSpPr>
        <p:grpSpPr bwMode="auto">
          <a:xfrm>
            <a:off x="5175250" y="4148138"/>
            <a:ext cx="266700" cy="274637"/>
            <a:chOff x="2634" y="900"/>
            <a:chExt cx="168" cy="173"/>
          </a:xfrm>
        </p:grpSpPr>
        <p:sp>
          <p:nvSpPr>
            <p:cNvPr id="320560" name="Oval 48"/>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20561" name="Text Box 49"/>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3</a:t>
              </a:r>
            </a:p>
          </p:txBody>
        </p:sp>
      </p:grpSp>
      <p:grpSp>
        <p:nvGrpSpPr>
          <p:cNvPr id="320562" name="Group 50"/>
          <p:cNvGrpSpPr>
            <a:grpSpLocks/>
          </p:cNvGrpSpPr>
          <p:nvPr/>
        </p:nvGrpSpPr>
        <p:grpSpPr bwMode="auto">
          <a:xfrm>
            <a:off x="5191125" y="4554538"/>
            <a:ext cx="266700" cy="274637"/>
            <a:chOff x="2634" y="900"/>
            <a:chExt cx="168" cy="173"/>
          </a:xfrm>
        </p:grpSpPr>
        <p:sp>
          <p:nvSpPr>
            <p:cNvPr id="320563" name="Oval 51"/>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20564" name="Text Box 52"/>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4</a:t>
              </a:r>
            </a:p>
          </p:txBody>
        </p:sp>
      </p:grpSp>
      <p:grpSp>
        <p:nvGrpSpPr>
          <p:cNvPr id="320581" name="Group 69"/>
          <p:cNvGrpSpPr>
            <a:grpSpLocks/>
          </p:cNvGrpSpPr>
          <p:nvPr/>
        </p:nvGrpSpPr>
        <p:grpSpPr bwMode="auto">
          <a:xfrm>
            <a:off x="5386388" y="5068888"/>
            <a:ext cx="266700" cy="274637"/>
            <a:chOff x="3198" y="918"/>
            <a:chExt cx="168" cy="173"/>
          </a:xfrm>
        </p:grpSpPr>
        <p:sp>
          <p:nvSpPr>
            <p:cNvPr id="320582" name="Oval 70"/>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20583" name="Text Box 71"/>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5</a:t>
              </a:r>
              <a:endParaRPr lang="en-US" sz="1800"/>
            </a:p>
          </p:txBody>
        </p:sp>
      </p:grpSp>
      <p:sp>
        <p:nvSpPr>
          <p:cNvPr id="320584" name="TextBox 9"/>
          <p:cNvSpPr txBox="1">
            <a:spLocks noChangeArrowheads="1"/>
          </p:cNvSpPr>
          <p:nvPr/>
        </p:nvSpPr>
        <p:spPr bwMode="auto">
          <a:xfrm>
            <a:off x="0" y="1279525"/>
            <a:ext cx="4554538" cy="336550"/>
          </a:xfrm>
          <a:prstGeom prst="rect">
            <a:avLst/>
          </a:prstGeom>
          <a:noFill/>
          <a:ln w="9525">
            <a:noFill/>
            <a:miter lim="800000"/>
            <a:headEnd/>
            <a:tailEnd/>
          </a:ln>
        </p:spPr>
        <p:txBody>
          <a:bodyPr>
            <a:spAutoFit/>
          </a:bodyPr>
          <a:lstStyle/>
          <a:p>
            <a:pPr algn="l"/>
            <a:r>
              <a:rPr lang="en-US" sz="1600" b="1"/>
              <a:t>Setting Report Filters (Continued)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Grp="1" noChangeArrowheads="1"/>
          </p:cNvSpPr>
          <p:nvPr>
            <p:ph type="sldNum" sz="quarter" idx="10"/>
          </p:nvPr>
        </p:nvSpPr>
        <p:spPr>
          <a:ln/>
        </p:spPr>
        <p:txBody>
          <a:bodyPr/>
          <a:lstStyle/>
          <a:p>
            <a:fld id="{7A7227C3-E80D-4949-9FD7-D94E75C1C317}" type="slidenum">
              <a:rPr lang="en-US"/>
              <a:pPr/>
              <a:t>11</a:t>
            </a:fld>
            <a:endParaRPr lang="en-US"/>
          </a:p>
        </p:txBody>
      </p:sp>
      <p:sp>
        <p:nvSpPr>
          <p:cNvPr id="322562" name="TextBox 6"/>
          <p:cNvSpPr txBox="1">
            <a:spLocks noChangeArrowheads="1"/>
          </p:cNvSpPr>
          <p:nvPr/>
        </p:nvSpPr>
        <p:spPr bwMode="auto">
          <a:xfrm>
            <a:off x="1681163" y="5905500"/>
            <a:ext cx="3916362" cy="228600"/>
          </a:xfrm>
          <a:prstGeom prst="rect">
            <a:avLst/>
          </a:prstGeom>
          <a:noFill/>
          <a:ln w="9525">
            <a:noFill/>
            <a:miter lim="800000"/>
            <a:headEnd/>
            <a:tailEnd/>
          </a:ln>
        </p:spPr>
        <p:txBody>
          <a:bodyPr>
            <a:spAutoFit/>
          </a:bodyPr>
          <a:lstStyle/>
          <a:p>
            <a:pPr algn="l"/>
            <a:r>
              <a:rPr lang="en-US" sz="900"/>
              <a:t>Graphic 1.7: CAFU Audit s by Resolution Status Report  Results</a:t>
            </a:r>
          </a:p>
        </p:txBody>
      </p:sp>
      <p:sp>
        <p:nvSpPr>
          <p:cNvPr id="322563" name="TextBox 7"/>
          <p:cNvSpPr txBox="1">
            <a:spLocks noChangeArrowheads="1"/>
          </p:cNvSpPr>
          <p:nvPr/>
        </p:nvSpPr>
        <p:spPr bwMode="auto">
          <a:xfrm>
            <a:off x="0" y="1216025"/>
            <a:ext cx="4732338" cy="336550"/>
          </a:xfrm>
          <a:prstGeom prst="rect">
            <a:avLst/>
          </a:prstGeom>
          <a:noFill/>
          <a:ln w="9525">
            <a:noFill/>
            <a:miter lim="800000"/>
            <a:headEnd/>
            <a:tailEnd/>
          </a:ln>
        </p:spPr>
        <p:txBody>
          <a:bodyPr>
            <a:spAutoFit/>
          </a:bodyPr>
          <a:lstStyle/>
          <a:p>
            <a:pPr algn="l"/>
            <a:r>
              <a:rPr lang="en-US" sz="1600" b="1"/>
              <a:t>Viewing Your Completed Report – Step 3</a:t>
            </a:r>
          </a:p>
        </p:txBody>
      </p:sp>
      <p:sp>
        <p:nvSpPr>
          <p:cNvPr id="322564" name="TextBox 8"/>
          <p:cNvSpPr txBox="1">
            <a:spLocks noChangeArrowheads="1"/>
          </p:cNvSpPr>
          <p:nvPr/>
        </p:nvSpPr>
        <p:spPr bwMode="auto">
          <a:xfrm>
            <a:off x="219075" y="1606550"/>
            <a:ext cx="8478838" cy="825500"/>
          </a:xfrm>
          <a:prstGeom prst="rect">
            <a:avLst/>
          </a:prstGeom>
          <a:noFill/>
          <a:ln w="9525">
            <a:noFill/>
            <a:miter lim="800000"/>
            <a:headEnd/>
            <a:tailEnd/>
          </a:ln>
        </p:spPr>
        <p:txBody>
          <a:bodyPr>
            <a:spAutoFit/>
          </a:bodyPr>
          <a:lstStyle/>
          <a:p>
            <a:pPr algn="l"/>
            <a:r>
              <a:rPr lang="en-US" sz="1600"/>
              <a:t>All Reports can be run in a similar process as the steps illustrated in the previous slides.  </a:t>
            </a:r>
          </a:p>
          <a:p>
            <a:pPr algn="l"/>
            <a:r>
              <a:rPr lang="en-US" sz="1600"/>
              <a:t>The results will look similar to those in Graphic 1.7 below. </a:t>
            </a:r>
          </a:p>
          <a:p>
            <a:pPr algn="l"/>
            <a:endParaRPr lang="en-US" sz="1600"/>
          </a:p>
        </p:txBody>
      </p:sp>
      <p:sp>
        <p:nvSpPr>
          <p:cNvPr id="322565" name="Rectangle 2"/>
          <p:cNvSpPr>
            <a:spLocks noGrp="1" noChangeArrowheads="1"/>
          </p:cNvSpPr>
          <p:nvPr>
            <p:ph type="title" idx="4294967295"/>
          </p:nvPr>
        </p:nvSpPr>
        <p:spPr>
          <a:xfrm>
            <a:off x="1755775" y="271463"/>
            <a:ext cx="7062788" cy="695325"/>
          </a:xfrm>
        </p:spPr>
        <p:txBody>
          <a:bodyPr/>
          <a:lstStyle/>
          <a:p>
            <a:r>
              <a:rPr lang="en-US" smtClean="0"/>
              <a:t>Topic Three – Running Pre-Defined Reports</a:t>
            </a:r>
          </a:p>
        </p:txBody>
      </p:sp>
      <p:pic>
        <p:nvPicPr>
          <p:cNvPr id="322569" name="Picture 9" descr="1_2"/>
          <p:cNvPicPr>
            <a:picLocks noChangeAspect="1" noChangeArrowheads="1"/>
          </p:cNvPicPr>
          <p:nvPr/>
        </p:nvPicPr>
        <p:blipFill>
          <a:blip r:embed="rId3" cstate="print"/>
          <a:srcRect/>
          <a:stretch>
            <a:fillRect/>
          </a:stretch>
        </p:blipFill>
        <p:spPr bwMode="auto">
          <a:xfrm>
            <a:off x="1670050" y="2265363"/>
            <a:ext cx="5959475" cy="3606800"/>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81312EA9-468A-46DB-B4E3-6110E84E3ABE}" type="slidenum">
              <a:rPr lang="en-US"/>
              <a:pPr/>
              <a:t>12</a:t>
            </a:fld>
            <a:endParaRPr lang="en-US"/>
          </a:p>
        </p:txBody>
      </p:sp>
      <p:sp>
        <p:nvSpPr>
          <p:cNvPr id="324610" name="Rectangle 2"/>
          <p:cNvSpPr>
            <a:spLocks noGrp="1" noChangeArrowheads="1"/>
          </p:cNvSpPr>
          <p:nvPr>
            <p:ph type="title" idx="4294967295"/>
          </p:nvPr>
        </p:nvSpPr>
        <p:spPr>
          <a:xfrm>
            <a:off x="1755775" y="271463"/>
            <a:ext cx="7062788" cy="695325"/>
          </a:xfrm>
        </p:spPr>
        <p:txBody>
          <a:bodyPr/>
          <a:lstStyle/>
          <a:p>
            <a:r>
              <a:rPr lang="en-US" smtClean="0"/>
              <a:t>Module One Review</a:t>
            </a:r>
          </a:p>
        </p:txBody>
      </p:sp>
      <p:sp>
        <p:nvSpPr>
          <p:cNvPr id="324611" name="TextBox 4"/>
          <p:cNvSpPr txBox="1">
            <a:spLocks noChangeArrowheads="1"/>
          </p:cNvSpPr>
          <p:nvPr/>
        </p:nvSpPr>
        <p:spPr bwMode="auto">
          <a:xfrm>
            <a:off x="128588" y="1420813"/>
            <a:ext cx="5945187" cy="336550"/>
          </a:xfrm>
          <a:prstGeom prst="rect">
            <a:avLst/>
          </a:prstGeom>
          <a:noFill/>
          <a:ln w="9525">
            <a:noFill/>
            <a:miter lim="800000"/>
            <a:headEnd/>
            <a:tailEnd/>
          </a:ln>
        </p:spPr>
        <p:txBody>
          <a:bodyPr>
            <a:spAutoFit/>
          </a:bodyPr>
          <a:lstStyle/>
          <a:p>
            <a:pPr algn="l" eaLnBrk="0" hangingPunct="0"/>
            <a:r>
              <a:rPr lang="en-US" sz="1600" b="1"/>
              <a:t>Module One Covered the Following Topics:</a:t>
            </a:r>
          </a:p>
        </p:txBody>
      </p:sp>
      <p:graphicFrame>
        <p:nvGraphicFramePr>
          <p:cNvPr id="427020" name="Group 12"/>
          <p:cNvGraphicFramePr>
            <a:graphicFrameLocks noGrp="1"/>
          </p:cNvGraphicFramePr>
          <p:nvPr/>
        </p:nvGraphicFramePr>
        <p:xfrm>
          <a:off x="479425" y="2060575"/>
          <a:ext cx="6986588" cy="2195513"/>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How to Access Pre-Defined Reports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Report Formats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Topic Three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Running Pre-Defined Reports</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10"/>
          </p:nvPr>
        </p:nvSpPr>
        <p:spPr>
          <a:ln/>
        </p:spPr>
        <p:txBody>
          <a:bodyPr/>
          <a:lstStyle/>
          <a:p>
            <a:fld id="{46BE1780-5E54-4997-9677-676E668E7B05}" type="slidenum">
              <a:rPr lang="en-US"/>
              <a:pPr/>
              <a:t>13</a:t>
            </a:fld>
            <a:endParaRPr lang="en-US"/>
          </a:p>
        </p:txBody>
      </p:sp>
      <p:sp>
        <p:nvSpPr>
          <p:cNvPr id="326658" name="Rectangle 2"/>
          <p:cNvSpPr>
            <a:spLocks noGrp="1" noChangeArrowheads="1"/>
          </p:cNvSpPr>
          <p:nvPr>
            <p:ph type="title" idx="4294967295"/>
          </p:nvPr>
        </p:nvSpPr>
        <p:spPr>
          <a:xfrm>
            <a:off x="1768475" y="279400"/>
            <a:ext cx="7375525" cy="695325"/>
          </a:xfrm>
        </p:spPr>
        <p:txBody>
          <a:bodyPr/>
          <a:lstStyle/>
          <a:p>
            <a:r>
              <a:rPr lang="en-US" smtClean="0"/>
              <a:t>Module Two – Ad hoc Reports</a:t>
            </a:r>
          </a:p>
        </p:txBody>
      </p:sp>
      <p:sp>
        <p:nvSpPr>
          <p:cNvPr id="326659"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eaLnBrk="0" hangingPunct="0"/>
            <a:r>
              <a:rPr lang="en-US" sz="4000" b="1"/>
              <a:t>Module Two</a:t>
            </a:r>
          </a:p>
          <a:p>
            <a:pPr eaLnBrk="0" hangingPunct="0"/>
            <a:endParaRPr lang="en-US" sz="4000" b="1"/>
          </a:p>
          <a:p>
            <a:pPr eaLnBrk="0" hangingPunct="0"/>
            <a:r>
              <a:rPr lang="en-US" sz="2400" b="1"/>
              <a:t>Ad hoc Reports</a:t>
            </a:r>
          </a:p>
          <a:p>
            <a:pPr algn="l" eaLnBrk="0" hangingPunct="0"/>
            <a:endParaRPr lang="en-US" sz="24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872A0E69-B3D9-4A33-AE40-07D172F8FAA9}" type="slidenum">
              <a:rPr lang="en-US"/>
              <a:pPr/>
              <a:t>14</a:t>
            </a:fld>
            <a:endParaRPr lang="en-US"/>
          </a:p>
        </p:txBody>
      </p:sp>
      <p:sp>
        <p:nvSpPr>
          <p:cNvPr id="328706" name="Rectangle 2"/>
          <p:cNvSpPr>
            <a:spLocks noGrp="1" noChangeArrowheads="1"/>
          </p:cNvSpPr>
          <p:nvPr>
            <p:ph type="title" idx="4294967295"/>
          </p:nvPr>
        </p:nvSpPr>
        <p:spPr>
          <a:xfrm>
            <a:off x="1768475" y="279400"/>
            <a:ext cx="7062788" cy="695325"/>
          </a:xfrm>
        </p:spPr>
        <p:txBody>
          <a:bodyPr/>
          <a:lstStyle/>
          <a:p>
            <a:r>
              <a:rPr lang="en-US" smtClean="0"/>
              <a:t>Module Two – Objectives </a:t>
            </a:r>
          </a:p>
        </p:txBody>
      </p:sp>
      <p:sp>
        <p:nvSpPr>
          <p:cNvPr id="328707" name="TextBox 9"/>
          <p:cNvSpPr txBox="1">
            <a:spLocks noChangeArrowheads="1"/>
          </p:cNvSpPr>
          <p:nvPr/>
        </p:nvSpPr>
        <p:spPr bwMode="auto">
          <a:xfrm>
            <a:off x="128588" y="1420813"/>
            <a:ext cx="6207125" cy="336550"/>
          </a:xfrm>
          <a:prstGeom prst="rect">
            <a:avLst/>
          </a:prstGeom>
          <a:noFill/>
          <a:ln w="9525">
            <a:noFill/>
            <a:miter lim="800000"/>
            <a:headEnd/>
            <a:tailEnd/>
          </a:ln>
        </p:spPr>
        <p:txBody>
          <a:bodyPr>
            <a:spAutoFit/>
          </a:bodyPr>
          <a:lstStyle/>
          <a:p>
            <a:pPr algn="l"/>
            <a:r>
              <a:rPr lang="en-US" sz="1600" b="1"/>
              <a:t>At the end of Module Two you should be able to:</a:t>
            </a:r>
          </a:p>
        </p:txBody>
      </p:sp>
      <p:graphicFrame>
        <p:nvGraphicFramePr>
          <p:cNvPr id="47113" name="Group 9"/>
          <p:cNvGraphicFramePr>
            <a:graphicFrameLocks noGrp="1"/>
          </p:cNvGraphicFramePr>
          <p:nvPr/>
        </p:nvGraphicFramePr>
        <p:xfrm>
          <a:off x="479425" y="2060575"/>
          <a:ext cx="7499350" cy="2927350"/>
        </p:xfrm>
        <a:graphic>
          <a:graphicData uri="http://schemas.openxmlformats.org/drawingml/2006/table">
            <a:tbl>
              <a:tblPr/>
              <a:tblGrid>
                <a:gridCol w="7499350"/>
              </a:tblGrid>
              <a:tr h="731838">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Navigate through Ad hoc Reports</a:t>
                      </a:r>
                    </a:p>
                  </a:txBody>
                  <a:tcPr horzOverflow="overflow">
                    <a:lnL>
                      <a:noFill/>
                    </a:lnL>
                    <a:lnR>
                      <a:noFill/>
                    </a:lnR>
                    <a:lnT>
                      <a:noFill/>
                    </a:lnT>
                    <a:lnB>
                      <a:noFill/>
                    </a:lnB>
                    <a:lnTlToBr>
                      <a:noFill/>
                    </a:lnTlToBr>
                    <a:lnBlToTr>
                      <a:noFill/>
                    </a:lnBlToTr>
                    <a:noFill/>
                  </a:tcPr>
                </a:tc>
              </a:tr>
              <a:tr h="731838">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Access the Components of an Ad hoc Report</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731838">
                <a:tc>
                  <a: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Utilize the Main Menu to Create and Run Reports</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731838">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Use the Toolbar Options to Perform Report Functions</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E3782460-D879-4055-9CD3-67D88601405C}" type="slidenum">
              <a:rPr lang="en-US"/>
              <a:pPr/>
              <a:t>15</a:t>
            </a:fld>
            <a:endParaRPr lang="en-US"/>
          </a:p>
        </p:txBody>
      </p:sp>
      <p:sp>
        <p:nvSpPr>
          <p:cNvPr id="330754" name="Rectangle 2"/>
          <p:cNvSpPr>
            <a:spLocks noGrp="1" noChangeArrowheads="1"/>
          </p:cNvSpPr>
          <p:nvPr>
            <p:ph type="title" idx="4294967295"/>
          </p:nvPr>
        </p:nvSpPr>
        <p:spPr>
          <a:xfrm>
            <a:off x="1768475" y="284163"/>
            <a:ext cx="7062788" cy="695325"/>
          </a:xfrm>
        </p:spPr>
        <p:txBody>
          <a:bodyPr/>
          <a:lstStyle/>
          <a:p>
            <a:r>
              <a:rPr lang="en-US" smtClean="0"/>
              <a:t>Module Two – Ad hoc Reports </a:t>
            </a:r>
          </a:p>
        </p:txBody>
      </p:sp>
      <p:sp>
        <p:nvSpPr>
          <p:cNvPr id="330755"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a:r>
              <a:rPr lang="en-US" sz="1600" b="1"/>
              <a:t>Module Two Lessons</a:t>
            </a:r>
          </a:p>
        </p:txBody>
      </p:sp>
      <p:graphicFrame>
        <p:nvGraphicFramePr>
          <p:cNvPr id="448526" name="Group 14"/>
          <p:cNvGraphicFramePr>
            <a:graphicFrameLocks noGrp="1"/>
          </p:cNvGraphicFramePr>
          <p:nvPr/>
        </p:nvGraphicFramePr>
        <p:xfrm>
          <a:off x="479425" y="2060575"/>
          <a:ext cx="6986588" cy="1463675"/>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hlinkClick r:id="rId3" action="ppaction://hlinksldjump"/>
                        </a:rPr>
                        <a:t>Overview of Ad hoc Reports</a:t>
                      </a: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Lesson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4" action="ppaction://hlinksldjump"/>
                        </a:rPr>
                        <a:t>Query Studio</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4F1FB123-3A76-48C6-ACEB-B16EF5A96FA2}" type="slidenum">
              <a:rPr lang="en-US"/>
              <a:pPr/>
              <a:t>16</a:t>
            </a:fld>
            <a:endParaRPr lang="en-US"/>
          </a:p>
        </p:txBody>
      </p:sp>
      <p:sp>
        <p:nvSpPr>
          <p:cNvPr id="332802" name="Rectangle 2"/>
          <p:cNvSpPr>
            <a:spLocks noGrp="1" noChangeArrowheads="1"/>
          </p:cNvSpPr>
          <p:nvPr>
            <p:ph type="title" idx="4294967295"/>
          </p:nvPr>
        </p:nvSpPr>
        <p:spPr>
          <a:xfrm>
            <a:off x="1755775" y="292100"/>
            <a:ext cx="7388225" cy="695325"/>
          </a:xfrm>
        </p:spPr>
        <p:txBody>
          <a:bodyPr/>
          <a:lstStyle/>
          <a:p>
            <a:r>
              <a:rPr lang="en-US" smtClean="0"/>
              <a:t>Lesson One – Overview of Ad hoc Reports</a:t>
            </a:r>
          </a:p>
        </p:txBody>
      </p:sp>
      <p:sp>
        <p:nvSpPr>
          <p:cNvPr id="332804"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Lesson One Topics</a:t>
            </a:r>
          </a:p>
        </p:txBody>
      </p:sp>
      <p:graphicFrame>
        <p:nvGraphicFramePr>
          <p:cNvPr id="512028" name="Group 28"/>
          <p:cNvGraphicFramePr>
            <a:graphicFrameLocks noGrp="1"/>
          </p:cNvGraphicFramePr>
          <p:nvPr/>
        </p:nvGraphicFramePr>
        <p:xfrm>
          <a:off x="479425" y="2060575"/>
          <a:ext cx="6986588" cy="3027363"/>
        </p:xfrm>
        <a:graphic>
          <a:graphicData uri="http://schemas.openxmlformats.org/drawingml/2006/table">
            <a:tbl>
              <a:tblPr/>
              <a:tblGrid>
                <a:gridCol w="1439863"/>
                <a:gridCol w="5546725"/>
              </a:tblGrid>
              <a:tr h="757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3" action="ppaction://hlinksldjump"/>
                        </a:rPr>
                        <a:t>Ad hoc Reports Overview</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4" action="ppaction://hlinksldjump"/>
                        </a:rPr>
                        <a:t>How to Access Ad hoc Reports</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757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5" action="ppaction://hlinksldjump"/>
                        </a:rPr>
                        <a:t>Saved Query List</a:t>
                      </a:r>
                      <a:endParaRPr kumimoji="0" lang="en-US" sz="1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757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6" action="ppaction://hlinksldjump"/>
                        </a:rPr>
                        <a:t>Query Studio Components</a:t>
                      </a:r>
                      <a:endParaRPr kumimoji="0" lang="en-US" sz="1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Grp="1" noChangeArrowheads="1"/>
          </p:cNvSpPr>
          <p:nvPr>
            <p:ph type="sldNum" sz="quarter" idx="10"/>
          </p:nvPr>
        </p:nvSpPr>
        <p:spPr>
          <a:ln/>
        </p:spPr>
        <p:txBody>
          <a:bodyPr/>
          <a:lstStyle/>
          <a:p>
            <a:fld id="{2A8B4535-2A0A-4F94-B9CB-1C218F232BA6}" type="slidenum">
              <a:rPr lang="en-US"/>
              <a:pPr/>
              <a:t>17</a:t>
            </a:fld>
            <a:endParaRPr lang="en-US"/>
          </a:p>
        </p:txBody>
      </p:sp>
      <p:sp>
        <p:nvSpPr>
          <p:cNvPr id="334850" name="TextBox 9"/>
          <p:cNvSpPr txBox="1">
            <a:spLocks noChangeArrowheads="1"/>
          </p:cNvSpPr>
          <p:nvPr/>
        </p:nvSpPr>
        <p:spPr bwMode="auto">
          <a:xfrm>
            <a:off x="192088" y="1357313"/>
            <a:ext cx="6262687" cy="336550"/>
          </a:xfrm>
          <a:prstGeom prst="rect">
            <a:avLst/>
          </a:prstGeom>
          <a:noFill/>
          <a:ln w="9525">
            <a:noFill/>
            <a:miter lim="800000"/>
            <a:headEnd/>
            <a:tailEnd/>
          </a:ln>
        </p:spPr>
        <p:txBody>
          <a:bodyPr>
            <a:spAutoFit/>
          </a:bodyPr>
          <a:lstStyle/>
          <a:p>
            <a:pPr algn="l"/>
            <a:r>
              <a:rPr lang="en-US" sz="1600" b="1"/>
              <a:t>Ad hoc Reports Allow:</a:t>
            </a:r>
          </a:p>
        </p:txBody>
      </p:sp>
      <p:sp>
        <p:nvSpPr>
          <p:cNvPr id="334851" name="TextBox 10"/>
          <p:cNvSpPr txBox="1">
            <a:spLocks noChangeArrowheads="1"/>
          </p:cNvSpPr>
          <p:nvPr/>
        </p:nvSpPr>
        <p:spPr bwMode="auto">
          <a:xfrm>
            <a:off x="220663" y="2022475"/>
            <a:ext cx="2506662" cy="2282825"/>
          </a:xfrm>
          <a:prstGeom prst="rect">
            <a:avLst/>
          </a:prstGeom>
          <a:noFill/>
          <a:ln w="9525">
            <a:noFill/>
            <a:miter lim="800000"/>
            <a:headEnd/>
            <a:tailEnd/>
          </a:ln>
        </p:spPr>
        <p:txBody>
          <a:bodyPr>
            <a:spAutoFit/>
          </a:bodyPr>
          <a:lstStyle/>
          <a:p>
            <a:pPr marL="228600" indent="-228600" algn="l">
              <a:buFont typeface="Arial" pitchFamily="34" charset="0"/>
              <a:buChar char="•"/>
            </a:pPr>
            <a:r>
              <a:rPr lang="en-US" sz="1200"/>
              <a:t>The user to customize a data query in real time</a:t>
            </a:r>
          </a:p>
          <a:p>
            <a:pPr marL="228600" indent="-228600" algn="l">
              <a:buFont typeface="Arial" pitchFamily="34" charset="0"/>
              <a:buChar char="•"/>
            </a:pPr>
            <a:endParaRPr lang="en-US" sz="1200"/>
          </a:p>
          <a:p>
            <a:pPr marL="228600" indent="-228600" algn="l">
              <a:buFont typeface="Arial" pitchFamily="34" charset="0"/>
              <a:buChar char="•"/>
            </a:pPr>
            <a:r>
              <a:rPr lang="en-US" sz="1200"/>
              <a:t>The user to select specific fields and define the search criteria</a:t>
            </a:r>
          </a:p>
          <a:p>
            <a:pPr marL="228600" indent="-228600" algn="l">
              <a:buFont typeface="Arial" pitchFamily="34" charset="0"/>
              <a:buChar char="•"/>
            </a:pPr>
            <a:endParaRPr lang="en-US" sz="1200"/>
          </a:p>
          <a:p>
            <a:pPr marL="228600" indent="-228600" algn="l">
              <a:buFont typeface="Arial" pitchFamily="34" charset="0"/>
              <a:buChar char="•"/>
            </a:pPr>
            <a:r>
              <a:rPr lang="en-US" sz="1200"/>
              <a:t>The user to create a report view.</a:t>
            </a:r>
          </a:p>
          <a:p>
            <a:pPr marL="228600" indent="-228600" algn="l">
              <a:buFont typeface="Arial" pitchFamily="34" charset="0"/>
              <a:buChar char="•"/>
            </a:pPr>
            <a:endParaRPr lang="en-US" sz="1200"/>
          </a:p>
          <a:p>
            <a:pPr marL="228600" indent="-228600" algn="l">
              <a:buFont typeface="Arial" pitchFamily="34" charset="0"/>
              <a:buChar char="•"/>
            </a:pPr>
            <a:r>
              <a:rPr lang="en-US" sz="1200"/>
              <a:t>The user to select the web location to publish and save</a:t>
            </a:r>
          </a:p>
        </p:txBody>
      </p:sp>
      <p:sp>
        <p:nvSpPr>
          <p:cNvPr id="334852" name="TextBox 12"/>
          <p:cNvSpPr txBox="1">
            <a:spLocks noChangeArrowheads="1"/>
          </p:cNvSpPr>
          <p:nvPr/>
        </p:nvSpPr>
        <p:spPr bwMode="auto">
          <a:xfrm>
            <a:off x="2817813" y="5854700"/>
            <a:ext cx="2944812" cy="228600"/>
          </a:xfrm>
          <a:prstGeom prst="rect">
            <a:avLst/>
          </a:prstGeom>
          <a:noFill/>
          <a:ln w="9525">
            <a:noFill/>
            <a:miter lim="800000"/>
            <a:headEnd/>
            <a:tailEnd/>
          </a:ln>
        </p:spPr>
        <p:txBody>
          <a:bodyPr>
            <a:spAutoFit/>
          </a:bodyPr>
          <a:lstStyle/>
          <a:p>
            <a:pPr algn="l"/>
            <a:r>
              <a:rPr lang="en-US" sz="900"/>
              <a:t>Graphic 2.1: Ad hoc Main Page</a:t>
            </a:r>
          </a:p>
        </p:txBody>
      </p:sp>
      <p:sp>
        <p:nvSpPr>
          <p:cNvPr id="334853" name="Rectangle 2"/>
          <p:cNvSpPr>
            <a:spLocks noGrp="1" noChangeArrowheads="1"/>
          </p:cNvSpPr>
          <p:nvPr>
            <p:ph type="title" idx="4294967295"/>
          </p:nvPr>
        </p:nvSpPr>
        <p:spPr>
          <a:xfrm>
            <a:off x="1755775" y="271463"/>
            <a:ext cx="7062788" cy="695325"/>
          </a:xfrm>
        </p:spPr>
        <p:txBody>
          <a:bodyPr/>
          <a:lstStyle/>
          <a:p>
            <a:r>
              <a:rPr lang="en-US" smtClean="0"/>
              <a:t>Topic One – Ad hoc Reports Overview</a:t>
            </a:r>
          </a:p>
        </p:txBody>
      </p:sp>
      <p:pic>
        <p:nvPicPr>
          <p:cNvPr id="334856" name="Picture 8" descr="1_3"/>
          <p:cNvPicPr>
            <a:picLocks noChangeAspect="1" noChangeArrowheads="1"/>
          </p:cNvPicPr>
          <p:nvPr/>
        </p:nvPicPr>
        <p:blipFill>
          <a:blip r:embed="rId3" cstate="print"/>
          <a:srcRect/>
          <a:stretch>
            <a:fillRect/>
          </a:stretch>
        </p:blipFill>
        <p:spPr bwMode="auto">
          <a:xfrm>
            <a:off x="2836863" y="1958975"/>
            <a:ext cx="6118225" cy="3840163"/>
          </a:xfrm>
          <a:prstGeom prst="rect">
            <a:avLst/>
          </a:prstGeom>
          <a:noFill/>
          <a:ln w="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ChangeArrowheads="1"/>
          </p:cNvSpPr>
          <p:nvPr>
            <p:ph type="sldNum" sz="quarter" idx="10"/>
          </p:nvPr>
        </p:nvSpPr>
        <p:spPr>
          <a:ln/>
        </p:spPr>
        <p:txBody>
          <a:bodyPr/>
          <a:lstStyle/>
          <a:p>
            <a:fld id="{DE2C369A-D90A-4091-B2FC-4AEEEF998B78}" type="slidenum">
              <a:rPr lang="en-US"/>
              <a:pPr/>
              <a:t>18</a:t>
            </a:fld>
            <a:endParaRPr lang="en-US"/>
          </a:p>
        </p:txBody>
      </p:sp>
      <p:sp>
        <p:nvSpPr>
          <p:cNvPr id="336898" name="Rectangle 2"/>
          <p:cNvSpPr>
            <a:spLocks noGrp="1" noChangeArrowheads="1"/>
          </p:cNvSpPr>
          <p:nvPr>
            <p:ph type="title" idx="4294967295"/>
          </p:nvPr>
        </p:nvSpPr>
        <p:spPr>
          <a:xfrm>
            <a:off x="1755775" y="271463"/>
            <a:ext cx="7062788" cy="695325"/>
          </a:xfrm>
        </p:spPr>
        <p:txBody>
          <a:bodyPr/>
          <a:lstStyle/>
          <a:p>
            <a:r>
              <a:rPr lang="en-US" smtClean="0"/>
              <a:t>Topic Two – How to Access Ad hoc Reports</a:t>
            </a:r>
          </a:p>
        </p:txBody>
      </p:sp>
      <p:sp>
        <p:nvSpPr>
          <p:cNvPr id="336899" name="TextBox 9"/>
          <p:cNvSpPr txBox="1">
            <a:spLocks noChangeArrowheads="1"/>
          </p:cNvSpPr>
          <p:nvPr/>
        </p:nvSpPr>
        <p:spPr bwMode="auto">
          <a:xfrm>
            <a:off x="128588" y="1420813"/>
            <a:ext cx="7585075" cy="336550"/>
          </a:xfrm>
          <a:prstGeom prst="rect">
            <a:avLst/>
          </a:prstGeom>
          <a:noFill/>
          <a:ln w="9525" algn="ctr">
            <a:noFill/>
            <a:miter lim="800000"/>
            <a:headEnd/>
            <a:tailEnd/>
          </a:ln>
          <a:effectLst/>
        </p:spPr>
        <p:txBody>
          <a:bodyPr>
            <a:spAutoFit/>
          </a:bodyPr>
          <a:lstStyle/>
          <a:p>
            <a:pPr algn="l"/>
            <a:r>
              <a:rPr lang="en-US" sz="1600" b="1"/>
              <a:t>Accessing Ad hoc Reports from within CAFU Reporting Interface</a:t>
            </a:r>
          </a:p>
        </p:txBody>
      </p:sp>
      <p:sp>
        <p:nvSpPr>
          <p:cNvPr id="336900" name="TextBox 11"/>
          <p:cNvSpPr txBox="1">
            <a:spLocks noChangeArrowheads="1"/>
          </p:cNvSpPr>
          <p:nvPr/>
        </p:nvSpPr>
        <p:spPr bwMode="auto">
          <a:xfrm>
            <a:off x="4984750" y="3119438"/>
            <a:ext cx="2944813" cy="228600"/>
          </a:xfrm>
          <a:prstGeom prst="rect">
            <a:avLst/>
          </a:prstGeom>
          <a:noFill/>
          <a:ln w="9525">
            <a:noFill/>
            <a:miter lim="800000"/>
            <a:headEnd/>
            <a:tailEnd/>
          </a:ln>
        </p:spPr>
        <p:txBody>
          <a:bodyPr>
            <a:spAutoFit/>
          </a:bodyPr>
          <a:lstStyle/>
          <a:p>
            <a:pPr algn="l"/>
            <a:r>
              <a:rPr lang="en-US" sz="900"/>
              <a:t>Graphic 2.2: Reports Main Menu</a:t>
            </a:r>
          </a:p>
        </p:txBody>
      </p:sp>
      <p:sp>
        <p:nvSpPr>
          <p:cNvPr id="336901" name="TextBox 13"/>
          <p:cNvSpPr txBox="1">
            <a:spLocks noChangeArrowheads="1"/>
          </p:cNvSpPr>
          <p:nvPr/>
        </p:nvSpPr>
        <p:spPr bwMode="auto">
          <a:xfrm>
            <a:off x="3294063" y="5745163"/>
            <a:ext cx="2944812" cy="228600"/>
          </a:xfrm>
          <a:prstGeom prst="rect">
            <a:avLst/>
          </a:prstGeom>
          <a:noFill/>
          <a:ln w="9525">
            <a:noFill/>
            <a:miter lim="800000"/>
            <a:headEnd/>
            <a:tailEnd/>
          </a:ln>
        </p:spPr>
        <p:txBody>
          <a:bodyPr>
            <a:spAutoFit/>
          </a:bodyPr>
          <a:lstStyle/>
          <a:p>
            <a:pPr algn="l"/>
            <a:r>
              <a:rPr lang="en-US" sz="900"/>
              <a:t>Graphic 2.3: Ad hoc Main Menu</a:t>
            </a:r>
          </a:p>
        </p:txBody>
      </p:sp>
      <p:graphicFrame>
        <p:nvGraphicFramePr>
          <p:cNvPr id="336931" name="Group 35"/>
          <p:cNvGraphicFramePr>
            <a:graphicFrameLocks noGrp="1"/>
          </p:cNvGraphicFramePr>
          <p:nvPr/>
        </p:nvGraphicFramePr>
        <p:xfrm>
          <a:off x="207963" y="2260600"/>
          <a:ext cx="2984500" cy="3557588"/>
        </p:xfrm>
        <a:graphic>
          <a:graphicData uri="http://schemas.openxmlformats.org/drawingml/2006/table">
            <a:tbl>
              <a:tblPr/>
              <a:tblGrid>
                <a:gridCol w="293687"/>
                <a:gridCol w="2690813"/>
              </a:tblGrid>
              <a:tr h="1603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access Ad hoc reports.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(Graphics 2.2 -2.5)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80988">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rowSpan="2">
                  <a:txBody>
                    <a:bodyPr/>
                    <a:lstStyle/>
                    <a:p>
                      <a:pPr marL="58738" marR="0" lvl="0" indent="-5873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Click on </a:t>
                      </a:r>
                      <a:r>
                        <a:rPr kumimoji="0" lang="en-US" sz="1200" b="1" i="0" u="none" strike="noStrike" cap="none" normalizeH="0" baseline="0" smtClean="0">
                          <a:ln>
                            <a:noFill/>
                          </a:ln>
                          <a:solidFill>
                            <a:srgbClr val="000000"/>
                          </a:solidFill>
                          <a:effectLst/>
                          <a:latin typeface="Arial" pitchFamily="34" charset="0"/>
                        </a:rPr>
                        <a:t>Ad hoc</a:t>
                      </a:r>
                      <a:r>
                        <a:rPr kumimoji="0" lang="en-US" sz="1200" b="0" i="0" u="none" strike="noStrike" cap="none" normalizeH="0" baseline="0" smtClean="0">
                          <a:ln>
                            <a:noFill/>
                          </a:ln>
                          <a:solidFill>
                            <a:srgbClr val="000000"/>
                          </a:solidFill>
                          <a:effectLst/>
                          <a:latin typeface="Arial" pitchFamily="34" charset="0"/>
                        </a:rPr>
                        <a:t> on the </a:t>
                      </a:r>
                      <a:r>
                        <a:rPr kumimoji="0" lang="en-US" sz="1200" b="0" i="0" u="none" strike="noStrike" cap="none" normalizeH="0" baseline="0" smtClean="0">
                          <a:ln>
                            <a:noFill/>
                          </a:ln>
                          <a:solidFill>
                            <a:schemeClr val="tx1"/>
                          </a:solidFill>
                          <a:effectLst/>
                          <a:latin typeface="Arial" pitchFamily="34" charset="0"/>
                        </a:rPr>
                        <a:t>menu bar.</a:t>
                      </a:r>
                      <a:endParaRPr kumimoji="0" lang="en-US" sz="1200" b="0" i="0" u="none" strike="noStrike" cap="none" normalizeH="0" baseline="0" smtClean="0">
                        <a:ln>
                          <a:noFill/>
                        </a:ln>
                        <a:solidFill>
                          <a:srgbClr val="000000"/>
                        </a:solidFill>
                        <a:effectLst/>
                        <a:latin typeface="Arial" pitchFamily="34" charset="0"/>
                      </a:endParaRPr>
                    </a:p>
                    <a:p>
                      <a:pPr marL="58738" marR="0" lvl="0" indent="-5873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rgbClr val="000000"/>
                          </a:solidFill>
                          <a:effectLst/>
                          <a:latin typeface="Arial" pitchFamily="34" charset="0"/>
                        </a:rPr>
                        <a:t>This action will open the </a:t>
                      </a:r>
                      <a:r>
                        <a:rPr kumimoji="0" lang="en-US" sz="1200" b="1" i="0" u="none" strike="noStrike" cap="none" normalizeH="0" baseline="0" smtClean="0">
                          <a:ln>
                            <a:noFill/>
                          </a:ln>
                          <a:solidFill>
                            <a:srgbClr val="000000"/>
                          </a:solidFill>
                          <a:effectLst/>
                          <a:latin typeface="Arial" pitchFamily="34" charset="0"/>
                        </a:rPr>
                        <a:t>Ad hoc Saved Query List </a:t>
                      </a:r>
                      <a:r>
                        <a:rPr kumimoji="0" lang="en-US" sz="1200" b="0" i="0" u="none" strike="noStrike" cap="none" normalizeH="0" baseline="0" smtClean="0">
                          <a:ln>
                            <a:noFill/>
                          </a:ln>
                          <a:solidFill>
                            <a:srgbClr val="000000"/>
                          </a:solidFill>
                          <a:effectLst/>
                          <a:latin typeface="Arial" pitchFamily="34" charset="0"/>
                        </a:rPr>
                        <a:t>page.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r>
              <a:tr h="820738">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To view a saved Ad hoc report from the </a:t>
                      </a:r>
                      <a:r>
                        <a:rPr kumimoji="0" lang="en-US" sz="1200" b="1" i="0" u="none" strike="noStrike" cap="none" normalizeH="0" baseline="0" smtClean="0">
                          <a:ln>
                            <a:noFill/>
                          </a:ln>
                          <a:solidFill>
                            <a:schemeClr val="tx1"/>
                          </a:solidFill>
                          <a:effectLst/>
                          <a:latin typeface="Arial" pitchFamily="34" charset="0"/>
                        </a:rPr>
                        <a:t>My Folders</a:t>
                      </a:r>
                      <a:r>
                        <a:rPr kumimoji="0" lang="en-US" sz="1200" b="0" i="0" u="none" strike="noStrike" cap="none" normalizeH="0" baseline="0" smtClean="0">
                          <a:ln>
                            <a:noFill/>
                          </a:ln>
                          <a:solidFill>
                            <a:schemeClr val="tx1"/>
                          </a:solidFill>
                          <a:effectLst/>
                          <a:latin typeface="Arial" pitchFamily="34" charset="0"/>
                        </a:rPr>
                        <a:t> or </a:t>
                      </a:r>
                      <a:r>
                        <a:rPr kumimoji="0" lang="en-US" sz="1200" b="1" i="0" u="none" strike="noStrike" cap="none" normalizeH="0" baseline="0" smtClean="0">
                          <a:ln>
                            <a:noFill/>
                          </a:ln>
                          <a:solidFill>
                            <a:schemeClr val="tx1"/>
                          </a:solidFill>
                          <a:effectLst/>
                          <a:latin typeface="Arial" pitchFamily="34" charset="0"/>
                        </a:rPr>
                        <a:t>Public Folders</a:t>
                      </a:r>
                      <a:r>
                        <a:rPr kumimoji="0" lang="en-US" sz="1200" b="0" i="0" u="none" strike="noStrike" cap="none" normalizeH="0" baseline="0" smtClean="0">
                          <a:ln>
                            <a:noFill/>
                          </a:ln>
                          <a:solidFill>
                            <a:schemeClr val="tx1"/>
                          </a:solidFill>
                          <a:effectLst/>
                          <a:latin typeface="Arial" pitchFamily="34" charset="0"/>
                        </a:rPr>
                        <a:t> tabs, select</a:t>
                      </a:r>
                      <a:r>
                        <a:rPr kumimoji="0" lang="en-US" sz="1200" b="0" i="1"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the report by clicking on the </a:t>
                      </a:r>
                      <a:r>
                        <a:rPr kumimoji="0" lang="en-US" sz="1200" b="1" i="0" u="none" strike="noStrike" cap="none" normalizeH="0" baseline="0" smtClean="0">
                          <a:ln>
                            <a:noFill/>
                          </a:ln>
                          <a:solidFill>
                            <a:schemeClr val="tx1"/>
                          </a:solidFill>
                          <a:effectLst/>
                          <a:latin typeface="Arial" pitchFamily="34" charset="0"/>
                        </a:rPr>
                        <a:t>Query Name</a:t>
                      </a:r>
                      <a:r>
                        <a:rPr kumimoji="0" lang="en-US" sz="1200" b="0" i="0" u="none" strike="noStrike" cap="none" normalizeH="0" baseline="0" smtClean="0">
                          <a:ln>
                            <a:noFill/>
                          </a:ln>
                          <a:solidFill>
                            <a:schemeClr val="tx1"/>
                          </a:solidFill>
                          <a:effectLst/>
                          <a:latin typeface="Arial" pitchFamily="34" charset="0"/>
                        </a:rPr>
                        <a:t> link. (Graphic 2.3). Graphic 2.4 describes the folder tabs further.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OR</a:t>
                      </a:r>
                      <a:r>
                        <a:rPr kumimoji="0" lang="en-US" sz="1200" b="0" i="0" u="none" strike="noStrike" cap="none" normalizeH="0" baseline="0" smtClean="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To create a new Ad hoc report, </a:t>
                      </a:r>
                      <a:r>
                        <a:rPr kumimoji="0" lang="en-US" sz="1200" b="0" i="1" u="none" strike="noStrike" cap="none" normalizeH="0" baseline="0" smtClean="0">
                          <a:ln>
                            <a:noFill/>
                          </a:ln>
                          <a:solidFill>
                            <a:schemeClr val="tx1"/>
                          </a:solidFill>
                          <a:effectLst/>
                          <a:latin typeface="Arial" pitchFamily="34" charset="0"/>
                        </a:rPr>
                        <a:t>click on </a:t>
                      </a:r>
                      <a:r>
                        <a:rPr kumimoji="0" lang="en-US" sz="1200" b="0" i="0" u="none" strike="noStrike" cap="none" normalizeH="0" baseline="0" smtClean="0">
                          <a:ln>
                            <a:noFill/>
                          </a:ln>
                          <a:solidFill>
                            <a:schemeClr val="tx1"/>
                          </a:solidFill>
                          <a:effectLst/>
                          <a:latin typeface="Arial" pitchFamily="34" charset="0"/>
                        </a:rPr>
                        <a:t>the</a:t>
                      </a:r>
                      <a:r>
                        <a:rPr kumimoji="0" lang="en-US" sz="1200" b="0" i="1"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Launch Query Studio </a:t>
                      </a:r>
                      <a:r>
                        <a:rPr kumimoji="0" lang="en-US" sz="1200" b="0" i="0" u="none" strike="noStrike" cap="none" normalizeH="0" baseline="0" smtClean="0">
                          <a:ln>
                            <a:noFill/>
                          </a:ln>
                          <a:solidFill>
                            <a:schemeClr val="tx1"/>
                          </a:solidFill>
                          <a:effectLst/>
                          <a:latin typeface="Arial" pitchFamily="34" charset="0"/>
                        </a:rPr>
                        <a:t>link to be directed to the Query Studio interface.  (Graphic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36921" name="Picture 25" descr="1_4"/>
          <p:cNvPicPr>
            <a:picLocks noChangeAspect="1" noChangeArrowheads="1"/>
          </p:cNvPicPr>
          <p:nvPr/>
        </p:nvPicPr>
        <p:blipFill>
          <a:blip r:embed="rId3" cstate="print"/>
          <a:srcRect/>
          <a:stretch>
            <a:fillRect/>
          </a:stretch>
        </p:blipFill>
        <p:spPr bwMode="auto">
          <a:xfrm>
            <a:off x="4999038" y="2316163"/>
            <a:ext cx="3324225" cy="800100"/>
          </a:xfrm>
          <a:prstGeom prst="rect">
            <a:avLst/>
          </a:prstGeom>
          <a:noFill/>
          <a:ln w="19050" algn="ctr">
            <a:solidFill>
              <a:schemeClr val="tx1"/>
            </a:solidFill>
            <a:miter lim="800000"/>
            <a:headEnd/>
            <a:tailEnd/>
          </a:ln>
          <a:effectLst/>
        </p:spPr>
      </p:pic>
      <p:pic>
        <p:nvPicPr>
          <p:cNvPr id="336922" name="Picture 26" descr="1_5"/>
          <p:cNvPicPr>
            <a:picLocks noChangeAspect="1" noChangeArrowheads="1"/>
          </p:cNvPicPr>
          <p:nvPr/>
        </p:nvPicPr>
        <p:blipFill>
          <a:blip r:embed="rId4" cstate="print"/>
          <a:srcRect/>
          <a:stretch>
            <a:fillRect/>
          </a:stretch>
        </p:blipFill>
        <p:spPr bwMode="auto">
          <a:xfrm>
            <a:off x="3282950" y="3843338"/>
            <a:ext cx="5672138" cy="1911350"/>
          </a:xfrm>
          <a:prstGeom prst="rect">
            <a:avLst/>
          </a:prstGeom>
          <a:noFill/>
          <a:ln w="19050" algn="ctr">
            <a:solidFill>
              <a:schemeClr val="tx1"/>
            </a:solidFill>
            <a:miter lim="800000"/>
            <a:headEnd/>
            <a:tailEnd/>
          </a:ln>
          <a:effectLst/>
        </p:spPr>
      </p:pic>
      <p:grpSp>
        <p:nvGrpSpPr>
          <p:cNvPr id="336923" name="Group 27"/>
          <p:cNvGrpSpPr>
            <a:grpSpLocks/>
          </p:cNvGrpSpPr>
          <p:nvPr/>
        </p:nvGrpSpPr>
        <p:grpSpPr bwMode="auto">
          <a:xfrm>
            <a:off x="6126163" y="2851150"/>
            <a:ext cx="266700" cy="274638"/>
            <a:chOff x="3198" y="918"/>
            <a:chExt cx="168" cy="173"/>
          </a:xfrm>
        </p:grpSpPr>
        <p:sp>
          <p:nvSpPr>
            <p:cNvPr id="336924" name="Oval 28"/>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36925" name="Text Box 29"/>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36926" name="Group 30"/>
          <p:cNvGrpSpPr>
            <a:grpSpLocks/>
          </p:cNvGrpSpPr>
          <p:nvPr/>
        </p:nvGrpSpPr>
        <p:grpSpPr bwMode="auto">
          <a:xfrm>
            <a:off x="3309938" y="4821238"/>
            <a:ext cx="266700" cy="274637"/>
            <a:chOff x="3198" y="918"/>
            <a:chExt cx="168" cy="173"/>
          </a:xfrm>
        </p:grpSpPr>
        <p:sp>
          <p:nvSpPr>
            <p:cNvPr id="336927" name="Oval 31"/>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36928" name="Text Box 32"/>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Grp="1" noChangeArrowheads="1"/>
          </p:cNvSpPr>
          <p:nvPr>
            <p:ph type="sldNum" sz="quarter" idx="10"/>
          </p:nvPr>
        </p:nvSpPr>
        <p:spPr>
          <a:ln/>
        </p:spPr>
        <p:txBody>
          <a:bodyPr/>
          <a:lstStyle/>
          <a:p>
            <a:fld id="{3CF742D3-71DE-4595-91D8-2623FC0D86AC}" type="slidenum">
              <a:rPr lang="en-US"/>
              <a:pPr/>
              <a:t>19</a:t>
            </a:fld>
            <a:endParaRPr lang="en-US"/>
          </a:p>
        </p:txBody>
      </p:sp>
      <p:sp>
        <p:nvSpPr>
          <p:cNvPr id="338946" name="Rectangle 2"/>
          <p:cNvSpPr>
            <a:spLocks noGrp="1" noChangeArrowheads="1"/>
          </p:cNvSpPr>
          <p:nvPr>
            <p:ph type="title" idx="4294967295"/>
          </p:nvPr>
        </p:nvSpPr>
        <p:spPr>
          <a:xfrm>
            <a:off x="1755775" y="271463"/>
            <a:ext cx="7062788" cy="695325"/>
          </a:xfrm>
        </p:spPr>
        <p:txBody>
          <a:bodyPr/>
          <a:lstStyle/>
          <a:p>
            <a:r>
              <a:rPr lang="en-US" smtClean="0"/>
              <a:t>Topic Three – Saved Query List</a:t>
            </a:r>
          </a:p>
        </p:txBody>
      </p:sp>
      <p:sp>
        <p:nvSpPr>
          <p:cNvPr id="338947" name="TextBox 9"/>
          <p:cNvSpPr txBox="1">
            <a:spLocks noChangeArrowheads="1"/>
          </p:cNvSpPr>
          <p:nvPr/>
        </p:nvSpPr>
        <p:spPr bwMode="auto">
          <a:xfrm>
            <a:off x="128588" y="1420813"/>
            <a:ext cx="2590800" cy="336550"/>
          </a:xfrm>
          <a:prstGeom prst="rect">
            <a:avLst/>
          </a:prstGeom>
          <a:noFill/>
          <a:ln w="9525" algn="ctr">
            <a:noFill/>
            <a:miter lim="800000"/>
            <a:headEnd/>
            <a:tailEnd/>
          </a:ln>
          <a:effectLst/>
        </p:spPr>
        <p:txBody>
          <a:bodyPr>
            <a:spAutoFit/>
          </a:bodyPr>
          <a:lstStyle/>
          <a:p>
            <a:pPr algn="l"/>
            <a:r>
              <a:rPr lang="en-US" sz="1600" b="1"/>
              <a:t>Saved Query List</a:t>
            </a:r>
          </a:p>
        </p:txBody>
      </p:sp>
      <p:sp>
        <p:nvSpPr>
          <p:cNvPr id="338948" name="TextBox 13"/>
          <p:cNvSpPr txBox="1">
            <a:spLocks noChangeArrowheads="1"/>
          </p:cNvSpPr>
          <p:nvPr/>
        </p:nvSpPr>
        <p:spPr bwMode="auto">
          <a:xfrm>
            <a:off x="2898775" y="3398838"/>
            <a:ext cx="2944813" cy="228600"/>
          </a:xfrm>
          <a:prstGeom prst="rect">
            <a:avLst/>
          </a:prstGeom>
          <a:noFill/>
          <a:ln w="9525">
            <a:noFill/>
            <a:miter lim="800000"/>
            <a:headEnd/>
            <a:tailEnd/>
          </a:ln>
        </p:spPr>
        <p:txBody>
          <a:bodyPr>
            <a:spAutoFit/>
          </a:bodyPr>
          <a:lstStyle/>
          <a:p>
            <a:pPr algn="l"/>
            <a:r>
              <a:rPr lang="en-US" sz="900"/>
              <a:t>Graphic 2.4: Ad hoc Saved Query List</a:t>
            </a:r>
          </a:p>
        </p:txBody>
      </p:sp>
      <p:graphicFrame>
        <p:nvGraphicFramePr>
          <p:cNvPr id="338960" name="Group 16"/>
          <p:cNvGraphicFramePr>
            <a:graphicFrameLocks noGrp="1"/>
          </p:cNvGraphicFramePr>
          <p:nvPr/>
        </p:nvGraphicFramePr>
        <p:xfrm>
          <a:off x="368300" y="2070100"/>
          <a:ext cx="2527300" cy="2682875"/>
        </p:xfrm>
        <a:graphic>
          <a:graphicData uri="http://schemas.openxmlformats.org/drawingml/2006/table">
            <a:tbl>
              <a:tblPr/>
              <a:tblGrid>
                <a:gridCol w="2527300"/>
              </a:tblGrid>
              <a:tr h="1325563">
                <a:tc>
                  <a:txBody>
                    <a:bodyPr/>
                    <a:lstStyle/>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My Folders</a:t>
                      </a: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pitchFamily="34" charset="0"/>
                        </a:rPr>
                        <a:t>Only Administrator and the report creator can access reports contained within this tab. (Graphic 2.4)</a:t>
                      </a:r>
                    </a:p>
                    <a:p>
                      <a:pPr marL="114300" marR="0" lvl="0" indent="-1143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solidFill>
                      <a:schemeClr val="bg1"/>
                    </a:solidFill>
                  </a:tcPr>
                </a:tc>
              </a:tr>
              <a:tr h="1087438">
                <a:tc>
                  <a:txBody>
                    <a:bodyPr/>
                    <a:lstStyle/>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rPr>
                        <a:t>Public Folders</a:t>
                      </a: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pitchFamily="34" charset="0"/>
                        </a:rPr>
                        <a:t>Anyone with access to CAFU can run reports in this tab</a:t>
                      </a:r>
                    </a:p>
                    <a:p>
                      <a:pPr marL="114300" marR="0" lvl="0" indent="-114300" algn="l" defTabSz="914400" rtl="0" eaLnBrk="1" fontAlgn="base" latinLnBrk="0" hangingPunct="1">
                        <a:lnSpc>
                          <a:spcPct val="100000"/>
                        </a:lnSpc>
                        <a:spcBef>
                          <a:spcPct val="20000"/>
                        </a:spcBef>
                        <a:spcAft>
                          <a:spcPct val="0"/>
                        </a:spcAft>
                        <a:buClrTx/>
                        <a:buSzTx/>
                        <a:buFontTx/>
                        <a:buChar char="•"/>
                        <a:tabLst/>
                      </a:pPr>
                      <a:r>
                        <a:rPr kumimoji="0" lang="en-US" sz="1200" b="0" i="0" u="none" strike="noStrike" cap="none" normalizeH="0" baseline="0" smtClean="0">
                          <a:ln>
                            <a:noFill/>
                          </a:ln>
                          <a:solidFill>
                            <a:srgbClr val="000000"/>
                          </a:solidFill>
                          <a:effectLst/>
                          <a:latin typeface="Arial" pitchFamily="34" charset="0"/>
                        </a:rPr>
                        <a:t>It is the default folder for saving Ad hoc reports. (Graphic 2.5)</a:t>
                      </a:r>
                    </a:p>
                    <a:p>
                      <a:pPr marL="114300" marR="0" lvl="0" indent="-11430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pic>
        <p:nvPicPr>
          <p:cNvPr id="338954" name="Picture 10" descr="1_6"/>
          <p:cNvPicPr>
            <a:picLocks noChangeAspect="1" noChangeArrowheads="1"/>
          </p:cNvPicPr>
          <p:nvPr/>
        </p:nvPicPr>
        <p:blipFill>
          <a:blip r:embed="rId3" cstate="print"/>
          <a:srcRect/>
          <a:stretch>
            <a:fillRect/>
          </a:stretch>
        </p:blipFill>
        <p:spPr bwMode="auto">
          <a:xfrm>
            <a:off x="2924175" y="1462088"/>
            <a:ext cx="6030913" cy="1882775"/>
          </a:xfrm>
          <a:prstGeom prst="rect">
            <a:avLst/>
          </a:prstGeom>
          <a:noFill/>
          <a:ln w="19050" algn="ctr">
            <a:solidFill>
              <a:schemeClr val="tx1"/>
            </a:solidFill>
            <a:miter lim="800000"/>
            <a:headEnd/>
            <a:tailEnd/>
          </a:ln>
          <a:effectLst/>
        </p:spPr>
      </p:pic>
      <p:pic>
        <p:nvPicPr>
          <p:cNvPr id="338955" name="Picture 11" descr="1_7"/>
          <p:cNvPicPr>
            <a:picLocks noChangeAspect="1" noChangeArrowheads="1"/>
          </p:cNvPicPr>
          <p:nvPr/>
        </p:nvPicPr>
        <p:blipFill>
          <a:blip r:embed="rId4" cstate="print"/>
          <a:srcRect/>
          <a:stretch>
            <a:fillRect/>
          </a:stretch>
        </p:blipFill>
        <p:spPr bwMode="auto">
          <a:xfrm>
            <a:off x="2867025" y="3852863"/>
            <a:ext cx="6088063" cy="2270125"/>
          </a:xfrm>
          <a:prstGeom prst="rect">
            <a:avLst/>
          </a:prstGeom>
          <a:noFill/>
          <a:ln w="19050" algn="ctr">
            <a:solidFill>
              <a:schemeClr val="tx1"/>
            </a:solidFill>
            <a:miter lim="800000"/>
            <a:headEnd/>
            <a:tailEnd/>
          </a:ln>
          <a:effectLst/>
        </p:spPr>
      </p:pic>
      <p:sp>
        <p:nvSpPr>
          <p:cNvPr id="338956" name="TextBox 13"/>
          <p:cNvSpPr txBox="1">
            <a:spLocks noChangeArrowheads="1"/>
          </p:cNvSpPr>
          <p:nvPr/>
        </p:nvSpPr>
        <p:spPr bwMode="auto">
          <a:xfrm>
            <a:off x="2862263" y="6162675"/>
            <a:ext cx="2944812" cy="228600"/>
          </a:xfrm>
          <a:prstGeom prst="rect">
            <a:avLst/>
          </a:prstGeom>
          <a:noFill/>
          <a:ln w="9525">
            <a:noFill/>
            <a:miter lim="800000"/>
            <a:headEnd/>
            <a:tailEnd/>
          </a:ln>
        </p:spPr>
        <p:txBody>
          <a:bodyPr>
            <a:spAutoFit/>
          </a:bodyPr>
          <a:lstStyle/>
          <a:p>
            <a:pPr algn="l"/>
            <a:r>
              <a:rPr lang="en-US" sz="900"/>
              <a:t>Graphic 2.5 Ad hoc Saved Query List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a:spLocks noGrp="1" noChangeArrowheads="1"/>
          </p:cNvSpPr>
          <p:nvPr>
            <p:ph type="sldNum" sz="quarter" idx="10"/>
          </p:nvPr>
        </p:nvSpPr>
        <p:spPr>
          <a:ln/>
        </p:spPr>
        <p:txBody>
          <a:bodyPr/>
          <a:lstStyle/>
          <a:p>
            <a:fld id="{89290F58-EF46-4815-9B40-F57C2BFF67B7}" type="slidenum">
              <a:rPr lang="en-US"/>
              <a:pPr/>
              <a:t>2</a:t>
            </a:fld>
            <a:endParaRPr lang="en-US"/>
          </a:p>
        </p:txBody>
      </p:sp>
      <p:sp>
        <p:nvSpPr>
          <p:cNvPr id="5122" name="Rectangle 2"/>
          <p:cNvSpPr>
            <a:spLocks noGrp="1" noChangeArrowheads="1"/>
          </p:cNvSpPr>
          <p:nvPr>
            <p:ph type="title" idx="4294967295"/>
          </p:nvPr>
        </p:nvSpPr>
        <p:spPr>
          <a:xfrm>
            <a:off x="1795463" y="306388"/>
            <a:ext cx="7002462" cy="674687"/>
          </a:xfrm>
        </p:spPr>
        <p:txBody>
          <a:bodyPr/>
          <a:lstStyle/>
          <a:p>
            <a:r>
              <a:rPr lang="en-US" smtClean="0"/>
              <a:t>Course Topics</a:t>
            </a:r>
          </a:p>
        </p:txBody>
      </p:sp>
      <p:sp>
        <p:nvSpPr>
          <p:cNvPr id="5124" name="TextBox 9"/>
          <p:cNvSpPr txBox="1">
            <a:spLocks noChangeArrowheads="1"/>
          </p:cNvSpPr>
          <p:nvPr/>
        </p:nvSpPr>
        <p:spPr bwMode="auto">
          <a:xfrm>
            <a:off x="0" y="1347788"/>
            <a:ext cx="3290888"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Course Topics</a:t>
            </a:r>
          </a:p>
        </p:txBody>
      </p:sp>
      <p:sp>
        <p:nvSpPr>
          <p:cNvPr id="5172" name="TextBox 10"/>
          <p:cNvSpPr txBox="1">
            <a:spLocks noChangeArrowheads="1"/>
          </p:cNvSpPr>
          <p:nvPr/>
        </p:nvSpPr>
        <p:spPr bwMode="auto">
          <a:xfrm>
            <a:off x="219075" y="1684338"/>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a:t>Note</a:t>
            </a:r>
            <a:r>
              <a:rPr lang="en-US" sz="1200"/>
              <a:t>:	Links will </a:t>
            </a:r>
            <a:r>
              <a:rPr lang="en-US" sz="1200" b="1" i="1"/>
              <a:t>only</a:t>
            </a:r>
            <a:r>
              <a:rPr lang="en-US" sz="1200"/>
              <a:t> work in PowerPoint's slide show view. </a:t>
            </a:r>
          </a:p>
        </p:txBody>
      </p:sp>
      <p:graphicFrame>
        <p:nvGraphicFramePr>
          <p:cNvPr id="5182" name="Group 62"/>
          <p:cNvGraphicFramePr>
            <a:graphicFrameLocks noGrp="1"/>
          </p:cNvGraphicFramePr>
          <p:nvPr/>
        </p:nvGraphicFramePr>
        <p:xfrm>
          <a:off x="209550" y="2155825"/>
          <a:ext cx="3178175" cy="859536"/>
        </p:xfrm>
        <a:graphic>
          <a:graphicData uri="http://schemas.openxmlformats.org/drawingml/2006/table">
            <a:tbl>
              <a:tblPr/>
              <a:tblGrid>
                <a:gridCol w="1041400"/>
                <a:gridCol w="2136775"/>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Module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Pre-Defined Reports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Overview Of Pre-Defined Reports</a:t>
                      </a:r>
                      <a:endPar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How to Access Pre-Defined Reports </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Report Formats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Running Pre-Defined Reports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graphicFrame>
        <p:nvGraphicFramePr>
          <p:cNvPr id="5277" name="Group 157"/>
          <p:cNvGraphicFramePr>
            <a:graphicFrameLocks noGrp="1"/>
          </p:cNvGraphicFramePr>
          <p:nvPr/>
        </p:nvGraphicFramePr>
        <p:xfrm>
          <a:off x="176213" y="3246438"/>
          <a:ext cx="3165475" cy="1796796"/>
        </p:xfrm>
        <a:graphic>
          <a:graphicData uri="http://schemas.openxmlformats.org/drawingml/2006/table">
            <a:tbl>
              <a:tblPr/>
              <a:tblGrid>
                <a:gridCol w="1154112"/>
                <a:gridCol w="2011363"/>
              </a:tblGrid>
              <a:tr h="209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Module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Ad hoc Reports</a:t>
                      </a:r>
                    </a:p>
                  </a:txBody>
                  <a:tcPr marL="68580" marR="68580" marT="0" marB="0" horzOverflow="overflow">
                    <a:lnL>
                      <a:noFill/>
                    </a:lnL>
                    <a:lnR>
                      <a:noFill/>
                    </a:lnR>
                    <a:lnT>
                      <a:noFill/>
                    </a:lnT>
                    <a:lnB>
                      <a:noFill/>
                    </a:lnB>
                    <a:lnTlToBr>
                      <a:noFill/>
                    </a:lnTlToBr>
                    <a:lnBlToTr>
                      <a:noFill/>
                    </a:lnBlToTr>
                    <a:noFill/>
                  </a:tcPr>
                </a:tc>
              </a:tr>
              <a:tr h="158750">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Overview of Ad hoc Reports </a:t>
                      </a:r>
                      <a:endPar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Ad hoc Reports Overview </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How to Access Ad hoc Reports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Saved Query List</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Query Studio Components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Two </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2" action="ppaction://hlinksldjump"/>
                        </a:rPr>
                        <a:t>Query Studio</a:t>
                      </a:r>
                      <a:endPar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3" action="ppaction://hlinksldjump"/>
                        </a:rPr>
                        <a:t>Query Studio Main Menu</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4" action="ppaction://hlinksldjump"/>
                        </a:rPr>
                        <a:t>Query Studio Toolbar</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875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5" action="ppaction://hlinksldjump"/>
                        </a:rPr>
                        <a:t>Creating Ad hoc Reports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6" action="ppaction://hlinksldjump"/>
                        </a:rPr>
                        <a:t>Running Ad hoc Reports</a:t>
                      </a:r>
                      <a:endParaRPr kumimoji="0" lang="en-US" sz="9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5282" name="Rectangle 162"/>
          <p:cNvSpPr>
            <a:spLocks noChangeArrowheads="1"/>
          </p:cNvSpPr>
          <p:nvPr/>
        </p:nvSpPr>
        <p:spPr bwMode="auto">
          <a:xfrm>
            <a:off x="0" y="6037263"/>
            <a:ext cx="1712913" cy="552450"/>
          </a:xfrm>
          <a:prstGeom prst="rect">
            <a:avLst/>
          </a:prstGeom>
          <a:solidFill>
            <a:schemeClr val="bg1"/>
          </a:solidFill>
          <a:ln w="2540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Grp="1" noChangeArrowheads="1"/>
          </p:cNvSpPr>
          <p:nvPr>
            <p:ph type="sldNum" sz="quarter" idx="10"/>
          </p:nvPr>
        </p:nvSpPr>
        <p:spPr>
          <a:ln/>
        </p:spPr>
        <p:txBody>
          <a:bodyPr/>
          <a:lstStyle/>
          <a:p>
            <a:fld id="{DF7EC064-8A9B-490B-8158-EEB5B5CF16E8}" type="slidenum">
              <a:rPr lang="en-US"/>
              <a:pPr/>
              <a:t>20</a:t>
            </a:fld>
            <a:endParaRPr lang="en-US"/>
          </a:p>
        </p:txBody>
      </p:sp>
      <p:pic>
        <p:nvPicPr>
          <p:cNvPr id="341007" name="Picture 15" descr="1_8"/>
          <p:cNvPicPr>
            <a:picLocks noChangeAspect="1" noChangeArrowheads="1"/>
          </p:cNvPicPr>
          <p:nvPr/>
        </p:nvPicPr>
        <p:blipFill>
          <a:blip r:embed="rId3" cstate="print"/>
          <a:srcRect/>
          <a:stretch>
            <a:fillRect/>
          </a:stretch>
        </p:blipFill>
        <p:spPr bwMode="auto">
          <a:xfrm>
            <a:off x="3532188" y="1960563"/>
            <a:ext cx="5408612" cy="4011612"/>
          </a:xfrm>
          <a:prstGeom prst="rect">
            <a:avLst/>
          </a:prstGeom>
          <a:noFill/>
          <a:ln w="19050" algn="ctr">
            <a:solidFill>
              <a:schemeClr val="tx1"/>
            </a:solidFill>
            <a:miter lim="800000"/>
            <a:headEnd/>
            <a:tailEnd/>
          </a:ln>
          <a:effectLst/>
        </p:spPr>
      </p:pic>
      <p:sp>
        <p:nvSpPr>
          <p:cNvPr id="340994" name="TextBox 7"/>
          <p:cNvSpPr txBox="1">
            <a:spLocks noChangeArrowheads="1"/>
          </p:cNvSpPr>
          <p:nvPr/>
        </p:nvSpPr>
        <p:spPr bwMode="auto">
          <a:xfrm>
            <a:off x="128588" y="1420813"/>
            <a:ext cx="4554537" cy="336550"/>
          </a:xfrm>
          <a:prstGeom prst="rect">
            <a:avLst/>
          </a:prstGeom>
          <a:noFill/>
          <a:ln w="9525" algn="ctr">
            <a:noFill/>
            <a:miter lim="800000"/>
            <a:headEnd/>
            <a:tailEnd/>
          </a:ln>
          <a:effectLst/>
        </p:spPr>
        <p:txBody>
          <a:bodyPr>
            <a:spAutoFit/>
          </a:bodyPr>
          <a:lstStyle/>
          <a:p>
            <a:pPr algn="l"/>
            <a:r>
              <a:rPr lang="en-US" sz="1600" b="1"/>
              <a:t>Query Studio Components</a:t>
            </a:r>
          </a:p>
        </p:txBody>
      </p:sp>
      <p:sp>
        <p:nvSpPr>
          <p:cNvPr id="340995" name="TextBox 10"/>
          <p:cNvSpPr txBox="1">
            <a:spLocks noChangeArrowheads="1"/>
          </p:cNvSpPr>
          <p:nvPr/>
        </p:nvSpPr>
        <p:spPr bwMode="auto">
          <a:xfrm>
            <a:off x="185738" y="1838325"/>
            <a:ext cx="3179762" cy="1735138"/>
          </a:xfrm>
          <a:prstGeom prst="rect">
            <a:avLst/>
          </a:prstGeom>
          <a:noFill/>
          <a:ln w="9525">
            <a:noFill/>
            <a:miter lim="800000"/>
            <a:headEnd/>
            <a:tailEnd/>
          </a:ln>
        </p:spPr>
        <p:txBody>
          <a:bodyPr>
            <a:spAutoFit/>
          </a:bodyPr>
          <a:lstStyle/>
          <a:p>
            <a:pPr algn="l"/>
            <a:r>
              <a:rPr lang="en-US" sz="1200"/>
              <a:t>This diagram depicts the different components for Ad hoc reporting.</a:t>
            </a:r>
          </a:p>
          <a:p>
            <a:pPr algn="l"/>
            <a:endParaRPr lang="en-US" sz="1200"/>
          </a:p>
          <a:p>
            <a:pPr marL="742950" lvl="1" indent="-285750" algn="l">
              <a:buFontTx/>
              <a:buAutoNum type="arabicPeriod"/>
            </a:pPr>
            <a:r>
              <a:rPr lang="en-US" sz="1200"/>
              <a:t>Toolbar</a:t>
            </a:r>
          </a:p>
          <a:p>
            <a:pPr marL="742950" lvl="1" indent="-285750" algn="l">
              <a:buFontTx/>
              <a:buAutoNum type="arabicPeriod"/>
            </a:pPr>
            <a:r>
              <a:rPr lang="en-US" sz="1200"/>
              <a:t>Main Menu</a:t>
            </a:r>
          </a:p>
          <a:p>
            <a:pPr marL="742950" lvl="1" indent="-285750" algn="l">
              <a:buFontTx/>
              <a:buAutoNum type="arabicPeriod"/>
            </a:pPr>
            <a:r>
              <a:rPr lang="en-US" sz="1200"/>
              <a:t>Reports Area</a:t>
            </a:r>
          </a:p>
          <a:p>
            <a:pPr marL="742950" lvl="1" indent="-285750" algn="l">
              <a:buFontTx/>
              <a:buAutoNum type="arabicPeriod"/>
            </a:pPr>
            <a:endParaRPr lang="en-US" sz="1200"/>
          </a:p>
          <a:p>
            <a:pPr algn="l"/>
            <a:r>
              <a:rPr lang="en-US" sz="1200"/>
              <a:t>The Toolbar provides a shortcut to some of the Main Menu functionality.</a:t>
            </a:r>
          </a:p>
        </p:txBody>
      </p:sp>
      <p:sp>
        <p:nvSpPr>
          <p:cNvPr id="340996" name="TextBox 11"/>
          <p:cNvSpPr txBox="1">
            <a:spLocks noChangeArrowheads="1"/>
          </p:cNvSpPr>
          <p:nvPr/>
        </p:nvSpPr>
        <p:spPr bwMode="auto">
          <a:xfrm>
            <a:off x="3511550" y="6003925"/>
            <a:ext cx="2944813" cy="228600"/>
          </a:xfrm>
          <a:prstGeom prst="rect">
            <a:avLst/>
          </a:prstGeom>
          <a:noFill/>
          <a:ln w="9525">
            <a:noFill/>
            <a:miter lim="800000"/>
            <a:headEnd/>
            <a:tailEnd/>
          </a:ln>
        </p:spPr>
        <p:txBody>
          <a:bodyPr>
            <a:spAutoFit/>
          </a:bodyPr>
          <a:lstStyle/>
          <a:p>
            <a:pPr algn="l"/>
            <a:r>
              <a:rPr lang="en-US" sz="900"/>
              <a:t>Graphic 2.6: Ad hoc Components</a:t>
            </a:r>
          </a:p>
        </p:txBody>
      </p:sp>
      <p:sp>
        <p:nvSpPr>
          <p:cNvPr id="340997" name="Rectangle 2"/>
          <p:cNvSpPr>
            <a:spLocks noGrp="1" noChangeArrowheads="1"/>
          </p:cNvSpPr>
          <p:nvPr>
            <p:ph type="title" idx="4294967295"/>
          </p:nvPr>
        </p:nvSpPr>
        <p:spPr>
          <a:xfrm>
            <a:off x="1755775" y="271463"/>
            <a:ext cx="7062788" cy="695325"/>
          </a:xfrm>
        </p:spPr>
        <p:txBody>
          <a:bodyPr/>
          <a:lstStyle/>
          <a:p>
            <a:r>
              <a:rPr lang="en-US" smtClean="0"/>
              <a:t>Topic Four – Query Studio Components</a:t>
            </a:r>
          </a:p>
        </p:txBody>
      </p:sp>
      <p:sp>
        <p:nvSpPr>
          <p:cNvPr id="340999" name="TextBox 15"/>
          <p:cNvSpPr txBox="1">
            <a:spLocks noChangeArrowheads="1"/>
          </p:cNvSpPr>
          <p:nvPr/>
        </p:nvSpPr>
        <p:spPr bwMode="auto">
          <a:xfrm>
            <a:off x="2792413" y="2179638"/>
            <a:ext cx="298450" cy="338137"/>
          </a:xfrm>
          <a:prstGeom prst="rect">
            <a:avLst/>
          </a:prstGeom>
          <a:noFill/>
          <a:ln w="9525">
            <a:noFill/>
            <a:miter lim="800000"/>
            <a:headEnd/>
            <a:tailEnd/>
          </a:ln>
        </p:spPr>
        <p:txBody>
          <a:bodyPr wrap="none">
            <a:spAutoFit/>
          </a:bodyPr>
          <a:lstStyle/>
          <a:p>
            <a:pPr algn="l"/>
            <a:r>
              <a:rPr lang="en-US" sz="1600" b="1">
                <a:solidFill>
                  <a:srgbClr val="FF0000"/>
                </a:solidFill>
              </a:rPr>
              <a:t>1</a:t>
            </a:r>
          </a:p>
        </p:txBody>
      </p:sp>
      <p:sp>
        <p:nvSpPr>
          <p:cNvPr id="341000" name="TextBox 16"/>
          <p:cNvSpPr txBox="1">
            <a:spLocks noChangeArrowheads="1"/>
          </p:cNvSpPr>
          <p:nvPr/>
        </p:nvSpPr>
        <p:spPr bwMode="auto">
          <a:xfrm>
            <a:off x="2771775" y="2830513"/>
            <a:ext cx="298450" cy="338137"/>
          </a:xfrm>
          <a:prstGeom prst="rect">
            <a:avLst/>
          </a:prstGeom>
          <a:noFill/>
          <a:ln w="9525">
            <a:noFill/>
            <a:miter lim="800000"/>
            <a:headEnd/>
            <a:tailEnd/>
          </a:ln>
        </p:spPr>
        <p:txBody>
          <a:bodyPr wrap="none">
            <a:spAutoFit/>
          </a:bodyPr>
          <a:lstStyle/>
          <a:p>
            <a:pPr algn="l"/>
            <a:r>
              <a:rPr lang="en-US" sz="1600" b="1">
                <a:solidFill>
                  <a:srgbClr val="FF0000"/>
                </a:solidFill>
              </a:rPr>
              <a:t>2</a:t>
            </a:r>
          </a:p>
        </p:txBody>
      </p:sp>
      <p:sp>
        <p:nvSpPr>
          <p:cNvPr id="341001" name="TextBox 17"/>
          <p:cNvSpPr txBox="1">
            <a:spLocks noChangeArrowheads="1"/>
          </p:cNvSpPr>
          <p:nvPr/>
        </p:nvSpPr>
        <p:spPr bwMode="auto">
          <a:xfrm>
            <a:off x="2795588" y="3762375"/>
            <a:ext cx="298450" cy="338138"/>
          </a:xfrm>
          <a:prstGeom prst="rect">
            <a:avLst/>
          </a:prstGeom>
          <a:noFill/>
          <a:ln w="9525">
            <a:noFill/>
            <a:miter lim="800000"/>
            <a:headEnd/>
            <a:tailEnd/>
          </a:ln>
        </p:spPr>
        <p:txBody>
          <a:bodyPr wrap="none">
            <a:spAutoFit/>
          </a:bodyPr>
          <a:lstStyle/>
          <a:p>
            <a:pPr algn="l"/>
            <a:r>
              <a:rPr lang="en-US" sz="1600" b="1">
                <a:solidFill>
                  <a:srgbClr val="FF0000"/>
                </a:solidFill>
              </a:rPr>
              <a:t>3</a:t>
            </a:r>
          </a:p>
        </p:txBody>
      </p:sp>
      <p:cxnSp>
        <p:nvCxnSpPr>
          <p:cNvPr id="341002" name="Shape 20"/>
          <p:cNvCxnSpPr>
            <a:cxnSpLocks noChangeShapeType="1"/>
            <a:stCxn id="340999" idx="3"/>
          </p:cNvCxnSpPr>
          <p:nvPr/>
        </p:nvCxnSpPr>
        <p:spPr bwMode="auto">
          <a:xfrm flipV="1">
            <a:off x="3090863" y="2024063"/>
            <a:ext cx="3068637" cy="323850"/>
          </a:xfrm>
          <a:prstGeom prst="bentConnector4">
            <a:avLst>
              <a:gd name="adj1" fmla="val 4412"/>
              <a:gd name="adj2" fmla="val 170356"/>
            </a:avLst>
          </a:prstGeom>
          <a:noFill/>
          <a:ln w="25400" algn="ctr">
            <a:solidFill>
              <a:srgbClr val="FF0000"/>
            </a:solidFill>
            <a:round/>
            <a:headEnd/>
            <a:tailEnd type="arrow" w="med" len="med"/>
          </a:ln>
        </p:spPr>
      </p:cxnSp>
      <p:sp>
        <p:nvSpPr>
          <p:cNvPr id="341004" name="Line 19"/>
          <p:cNvSpPr>
            <a:spLocks noChangeShapeType="1"/>
          </p:cNvSpPr>
          <p:nvPr/>
        </p:nvSpPr>
        <p:spPr bwMode="auto">
          <a:xfrm>
            <a:off x="3086100" y="3924300"/>
            <a:ext cx="1727200" cy="0"/>
          </a:xfrm>
          <a:prstGeom prst="line">
            <a:avLst/>
          </a:prstGeom>
          <a:noFill/>
          <a:ln w="25400">
            <a:solidFill>
              <a:srgbClr val="FF0000"/>
            </a:solidFill>
            <a:round/>
            <a:headEnd/>
            <a:tailEnd type="arrow" w="med" len="med"/>
          </a:ln>
        </p:spPr>
        <p:txBody>
          <a:bodyPr/>
          <a:lstStyle/>
          <a:p>
            <a:endParaRPr lang="en-US"/>
          </a:p>
        </p:txBody>
      </p:sp>
      <p:sp>
        <p:nvSpPr>
          <p:cNvPr id="341005" name="Line 20"/>
          <p:cNvSpPr>
            <a:spLocks noChangeShapeType="1"/>
          </p:cNvSpPr>
          <p:nvPr/>
        </p:nvSpPr>
        <p:spPr bwMode="auto">
          <a:xfrm>
            <a:off x="3124200" y="2946400"/>
            <a:ext cx="393700" cy="0"/>
          </a:xfrm>
          <a:prstGeom prst="line">
            <a:avLst/>
          </a:prstGeom>
          <a:noFill/>
          <a:ln w="25400">
            <a:solidFill>
              <a:srgbClr val="FF0000"/>
            </a:solidFill>
            <a:round/>
            <a:headEnd/>
            <a:tailEnd type="arrow"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19979937-A53C-4DB5-A094-531D7F729119}" type="slidenum">
              <a:rPr lang="en-US"/>
              <a:pPr/>
              <a:t>21</a:t>
            </a:fld>
            <a:endParaRPr lang="en-US"/>
          </a:p>
        </p:txBody>
      </p:sp>
      <p:sp>
        <p:nvSpPr>
          <p:cNvPr id="343042" name="Rectangle 2"/>
          <p:cNvSpPr>
            <a:spLocks noGrp="1" noChangeArrowheads="1"/>
          </p:cNvSpPr>
          <p:nvPr>
            <p:ph type="title" idx="4294967295"/>
          </p:nvPr>
        </p:nvSpPr>
        <p:spPr>
          <a:xfrm>
            <a:off x="1755775" y="292100"/>
            <a:ext cx="7388225" cy="695325"/>
          </a:xfrm>
        </p:spPr>
        <p:txBody>
          <a:bodyPr/>
          <a:lstStyle/>
          <a:p>
            <a:r>
              <a:rPr lang="en-US" smtClean="0"/>
              <a:t>Lesson Two – Query Studio</a:t>
            </a:r>
          </a:p>
        </p:txBody>
      </p:sp>
      <p:sp>
        <p:nvSpPr>
          <p:cNvPr id="343044"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eaLnBrk="0" hangingPunct="0"/>
            <a:r>
              <a:rPr lang="en-US" sz="1600" b="1">
                <a:ea typeface="ＭＳ Ｐゴシック"/>
                <a:cs typeface="ＭＳ Ｐゴシック"/>
              </a:rPr>
              <a:t>Lesson Two Topics</a:t>
            </a:r>
          </a:p>
        </p:txBody>
      </p:sp>
      <p:graphicFrame>
        <p:nvGraphicFramePr>
          <p:cNvPr id="514073" name="Group 25"/>
          <p:cNvGraphicFramePr>
            <a:graphicFrameLocks noGrp="1"/>
          </p:cNvGraphicFramePr>
          <p:nvPr/>
        </p:nvGraphicFramePr>
        <p:xfrm>
          <a:off x="479425" y="2060575"/>
          <a:ext cx="6986588" cy="3765550"/>
        </p:xfrm>
        <a:graphic>
          <a:graphicData uri="http://schemas.openxmlformats.org/drawingml/2006/table">
            <a:tbl>
              <a:tblPr/>
              <a:tblGrid>
                <a:gridCol w="1439863"/>
                <a:gridCol w="5546725"/>
              </a:tblGrid>
              <a:tr h="955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3" action="ppaction://hlinksldjump"/>
                        </a:rPr>
                        <a:t>Query Studio Main Menu</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4" action="ppaction://hlinksldjump"/>
                        </a:rPr>
                        <a:t>Query Studio Toolbar</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5" action="ppaction://hlinksldjump"/>
                        </a:rPr>
                        <a:t>Creating Ad hoc Reports</a:t>
                      </a: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hlinkClick r:id="rId6" action="ppaction://hlinksldjump"/>
                        </a:rPr>
                        <a:t>Running Ad hoc Reports</a:t>
                      </a: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Grp="1" noChangeArrowheads="1"/>
          </p:cNvSpPr>
          <p:nvPr>
            <p:ph type="sldNum" sz="quarter" idx="10"/>
          </p:nvPr>
        </p:nvSpPr>
        <p:spPr>
          <a:ln/>
        </p:spPr>
        <p:txBody>
          <a:bodyPr/>
          <a:lstStyle/>
          <a:p>
            <a:fld id="{4CE609C9-B7DC-4A01-80DE-EC06B4D867A0}" type="slidenum">
              <a:rPr lang="en-US"/>
              <a:pPr/>
              <a:t>22</a:t>
            </a:fld>
            <a:endParaRPr lang="en-US"/>
          </a:p>
        </p:txBody>
      </p:sp>
      <p:pic>
        <p:nvPicPr>
          <p:cNvPr id="345113" name="Picture 25" descr="1_9"/>
          <p:cNvPicPr>
            <a:picLocks noChangeAspect="1" noChangeArrowheads="1"/>
          </p:cNvPicPr>
          <p:nvPr/>
        </p:nvPicPr>
        <p:blipFill>
          <a:blip r:embed="rId3" cstate="print"/>
          <a:srcRect/>
          <a:stretch>
            <a:fillRect/>
          </a:stretch>
        </p:blipFill>
        <p:spPr bwMode="auto">
          <a:xfrm>
            <a:off x="5514975" y="1163638"/>
            <a:ext cx="2552700" cy="5184775"/>
          </a:xfrm>
          <a:prstGeom prst="rect">
            <a:avLst/>
          </a:prstGeom>
          <a:noFill/>
          <a:ln w="19050" algn="ctr">
            <a:solidFill>
              <a:schemeClr val="tx1"/>
            </a:solidFill>
            <a:miter lim="800000"/>
            <a:headEnd/>
            <a:tailEnd/>
          </a:ln>
          <a:effectLst/>
        </p:spPr>
      </p:pic>
      <p:sp>
        <p:nvSpPr>
          <p:cNvPr id="345090" name="TextBox 7"/>
          <p:cNvSpPr txBox="1">
            <a:spLocks noChangeArrowheads="1"/>
          </p:cNvSpPr>
          <p:nvPr/>
        </p:nvSpPr>
        <p:spPr bwMode="auto">
          <a:xfrm>
            <a:off x="0" y="1382713"/>
            <a:ext cx="4554538" cy="366712"/>
          </a:xfrm>
          <a:prstGeom prst="rect">
            <a:avLst/>
          </a:prstGeom>
          <a:noFill/>
          <a:ln w="9525">
            <a:noFill/>
            <a:miter lim="800000"/>
            <a:headEnd/>
            <a:tailEnd/>
          </a:ln>
        </p:spPr>
        <p:txBody>
          <a:bodyPr>
            <a:spAutoFit/>
          </a:bodyPr>
          <a:lstStyle/>
          <a:p>
            <a:pPr algn="l"/>
            <a:r>
              <a:rPr lang="en-US" sz="1800" b="1"/>
              <a:t>Query Studio Main Menu</a:t>
            </a:r>
          </a:p>
        </p:txBody>
      </p:sp>
      <p:sp>
        <p:nvSpPr>
          <p:cNvPr id="345091" name="TextBox 11"/>
          <p:cNvSpPr txBox="1">
            <a:spLocks noChangeArrowheads="1"/>
          </p:cNvSpPr>
          <p:nvPr/>
        </p:nvSpPr>
        <p:spPr bwMode="auto">
          <a:xfrm>
            <a:off x="5518150" y="6332538"/>
            <a:ext cx="2690813" cy="228600"/>
          </a:xfrm>
          <a:prstGeom prst="rect">
            <a:avLst/>
          </a:prstGeom>
          <a:noFill/>
          <a:ln w="9525">
            <a:noFill/>
            <a:miter lim="800000"/>
            <a:headEnd/>
            <a:tailEnd/>
          </a:ln>
        </p:spPr>
        <p:txBody>
          <a:bodyPr>
            <a:spAutoFit/>
          </a:bodyPr>
          <a:lstStyle/>
          <a:p>
            <a:pPr algn="l"/>
            <a:r>
              <a:rPr lang="en-US" sz="900"/>
              <a:t>Graphic 2.7: Query Studio Main Menu</a:t>
            </a:r>
          </a:p>
        </p:txBody>
      </p:sp>
      <p:graphicFrame>
        <p:nvGraphicFramePr>
          <p:cNvPr id="345133" name="Group 45"/>
          <p:cNvGraphicFramePr>
            <a:graphicFrameLocks noGrp="1"/>
          </p:cNvGraphicFramePr>
          <p:nvPr/>
        </p:nvGraphicFramePr>
        <p:xfrm>
          <a:off x="476250" y="2536825"/>
          <a:ext cx="4065588" cy="971550"/>
        </p:xfrm>
        <a:graphic>
          <a:graphicData uri="http://schemas.openxmlformats.org/drawingml/2006/table">
            <a:tbl>
              <a:tblPr/>
              <a:tblGrid>
                <a:gridCol w="400050"/>
                <a:gridCol w="3665538"/>
              </a:tblGrid>
              <a:tr h="295275">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200" b="0" i="0" u="none" strike="noStrike" cap="none" normalizeH="0" baseline="0" smtClean="0">
                          <a:ln>
                            <a:noFill/>
                          </a:ln>
                          <a:solidFill>
                            <a:schemeClr val="tx1"/>
                          </a:solidFill>
                          <a:effectLst/>
                          <a:latin typeface="Arial" pitchFamily="34" charset="0"/>
                        </a:rPr>
                        <a:t>How to access Main Menu. (Graphic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7627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rPr>
                        <a:t>1.</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8738" marR="0" lvl="0" indent="-5873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Click</a:t>
                      </a:r>
                      <a:r>
                        <a:rPr kumimoji="0" lang="en-US" sz="1200" b="0" i="1"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on the </a:t>
                      </a:r>
                      <a:r>
                        <a:rPr kumimoji="0" lang="en-US" sz="1200" b="1" i="0" u="none" strike="noStrike" cap="none" normalizeH="0" baseline="0" smtClean="0">
                          <a:ln>
                            <a:noFill/>
                          </a:ln>
                          <a:solidFill>
                            <a:schemeClr val="tx1"/>
                          </a:solidFill>
                          <a:effectLst/>
                          <a:latin typeface="Arial" pitchFamily="34" charset="0"/>
                        </a:rPr>
                        <a:t>Insert Data </a:t>
                      </a:r>
                      <a:r>
                        <a:rPr kumimoji="0" lang="en-US" sz="1200" b="0" i="0" u="none" strike="noStrike" cap="none" normalizeH="0" baseline="0" smtClean="0">
                          <a:ln>
                            <a:noFill/>
                          </a:ln>
                          <a:solidFill>
                            <a:schemeClr val="tx1"/>
                          </a:solidFill>
                          <a:effectLst/>
                          <a:latin typeface="Arial" pitchFamily="34" charset="0"/>
                        </a:rPr>
                        <a:t>hyperlink. </a:t>
                      </a:r>
                    </a:p>
                    <a:p>
                      <a:pPr marL="58738" marR="0" lvl="0" indent="-5873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pitchFamily="34" charset="0"/>
                        </a:rPr>
                        <a:t>This will bring up the data options in the menu that will appear below</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45107" name="Rectangle 2"/>
          <p:cNvSpPr>
            <a:spLocks noGrp="1" noChangeArrowheads="1"/>
          </p:cNvSpPr>
          <p:nvPr>
            <p:ph type="title" idx="4294967295"/>
          </p:nvPr>
        </p:nvSpPr>
        <p:spPr>
          <a:xfrm>
            <a:off x="1755775" y="271463"/>
            <a:ext cx="7062788" cy="695325"/>
          </a:xfrm>
        </p:spPr>
        <p:txBody>
          <a:bodyPr/>
          <a:lstStyle/>
          <a:p>
            <a:r>
              <a:rPr lang="en-US" smtClean="0"/>
              <a:t>Topic One – Query Studio Main Menu</a:t>
            </a:r>
          </a:p>
        </p:txBody>
      </p:sp>
      <p:sp>
        <p:nvSpPr>
          <p:cNvPr id="345110" name="Line 30"/>
          <p:cNvSpPr>
            <a:spLocks noChangeShapeType="1"/>
          </p:cNvSpPr>
          <p:nvPr/>
        </p:nvSpPr>
        <p:spPr bwMode="auto">
          <a:xfrm>
            <a:off x="2303463" y="3338513"/>
            <a:ext cx="3308350" cy="130175"/>
          </a:xfrm>
          <a:prstGeom prst="line">
            <a:avLst/>
          </a:prstGeom>
          <a:noFill/>
          <a:ln w="19050">
            <a:solidFill>
              <a:srgbClr val="C00000"/>
            </a:solidFill>
            <a:round/>
            <a:headEnd/>
            <a:tailEnd type="arrow" w="med" len="med"/>
          </a:ln>
        </p:spPr>
        <p:txBody>
          <a:bodyPr/>
          <a:lstStyle/>
          <a:p>
            <a:endParaRPr lang="en-US"/>
          </a:p>
        </p:txBody>
      </p:sp>
      <p:sp>
        <p:nvSpPr>
          <p:cNvPr id="345111" name="Line 36"/>
          <p:cNvSpPr>
            <a:spLocks noChangeShapeType="1"/>
          </p:cNvSpPr>
          <p:nvPr/>
        </p:nvSpPr>
        <p:spPr bwMode="auto">
          <a:xfrm flipV="1">
            <a:off x="3327400" y="1601788"/>
            <a:ext cx="2339975" cy="1370012"/>
          </a:xfrm>
          <a:prstGeom prst="line">
            <a:avLst/>
          </a:prstGeom>
          <a:noFill/>
          <a:ln w="19050">
            <a:solidFill>
              <a:srgbClr val="C00000"/>
            </a:solidFill>
            <a:round/>
            <a:headEnd/>
            <a:tailEnd type="arrow" w="med" len="med"/>
          </a:ln>
        </p:spPr>
        <p:txBody>
          <a:bodyPr/>
          <a:lstStyle/>
          <a:p>
            <a:endParaRPr lang="en-US"/>
          </a:p>
        </p:txBody>
      </p:sp>
      <p:grpSp>
        <p:nvGrpSpPr>
          <p:cNvPr id="345114" name="Group 26"/>
          <p:cNvGrpSpPr>
            <a:grpSpLocks/>
          </p:cNvGrpSpPr>
          <p:nvPr/>
        </p:nvGrpSpPr>
        <p:grpSpPr bwMode="auto">
          <a:xfrm>
            <a:off x="6388100" y="1427163"/>
            <a:ext cx="266700" cy="274637"/>
            <a:chOff x="3198" y="918"/>
            <a:chExt cx="168" cy="173"/>
          </a:xfrm>
        </p:grpSpPr>
        <p:sp>
          <p:nvSpPr>
            <p:cNvPr id="345115" name="Oval 27"/>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45116" name="Text Box 28"/>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Grp="1" noChangeArrowheads="1"/>
          </p:cNvSpPr>
          <p:nvPr>
            <p:ph type="sldNum" sz="quarter" idx="10"/>
          </p:nvPr>
        </p:nvSpPr>
        <p:spPr>
          <a:ln/>
        </p:spPr>
        <p:txBody>
          <a:bodyPr/>
          <a:lstStyle/>
          <a:p>
            <a:fld id="{4A3CFCD7-A114-472B-AD7E-B06DCBD4E1EE}" type="slidenum">
              <a:rPr lang="en-US"/>
              <a:pPr/>
              <a:t>23</a:t>
            </a:fld>
            <a:endParaRPr lang="en-US"/>
          </a:p>
        </p:txBody>
      </p:sp>
      <p:sp>
        <p:nvSpPr>
          <p:cNvPr id="347138" name="TextBox 7"/>
          <p:cNvSpPr txBox="1">
            <a:spLocks noChangeArrowheads="1"/>
          </p:cNvSpPr>
          <p:nvPr/>
        </p:nvSpPr>
        <p:spPr bwMode="auto">
          <a:xfrm>
            <a:off x="0" y="1122363"/>
            <a:ext cx="4554538" cy="336550"/>
          </a:xfrm>
          <a:prstGeom prst="rect">
            <a:avLst/>
          </a:prstGeom>
          <a:noFill/>
          <a:ln w="9525">
            <a:noFill/>
            <a:miter lim="800000"/>
            <a:headEnd/>
            <a:tailEnd/>
          </a:ln>
        </p:spPr>
        <p:txBody>
          <a:bodyPr>
            <a:spAutoFit/>
          </a:bodyPr>
          <a:lstStyle/>
          <a:p>
            <a:pPr algn="l"/>
            <a:r>
              <a:rPr lang="en-US" sz="1600" b="1"/>
              <a:t>Query Studio Main Menu (Continued)</a:t>
            </a:r>
          </a:p>
        </p:txBody>
      </p:sp>
      <p:sp>
        <p:nvSpPr>
          <p:cNvPr id="347139" name="TextBox 10"/>
          <p:cNvSpPr txBox="1">
            <a:spLocks noChangeArrowheads="1"/>
          </p:cNvSpPr>
          <p:nvPr/>
        </p:nvSpPr>
        <p:spPr bwMode="auto">
          <a:xfrm>
            <a:off x="188913" y="1358900"/>
            <a:ext cx="8534400" cy="581025"/>
          </a:xfrm>
          <a:prstGeom prst="rect">
            <a:avLst/>
          </a:prstGeom>
          <a:noFill/>
          <a:ln w="9525">
            <a:noFill/>
            <a:miter lim="800000"/>
            <a:headEnd/>
            <a:tailEnd/>
          </a:ln>
        </p:spPr>
        <p:txBody>
          <a:bodyPr>
            <a:spAutoFit/>
          </a:bodyPr>
          <a:lstStyle/>
          <a:p>
            <a:pPr algn="l"/>
            <a:r>
              <a:rPr lang="en-US" sz="1600"/>
              <a:t>Graphic 2.8 to 2.11 depicts the different main menu options and the corresponding main menu hyperlinks. </a:t>
            </a:r>
          </a:p>
        </p:txBody>
      </p:sp>
      <p:sp>
        <p:nvSpPr>
          <p:cNvPr id="347140" name="Rectangle 2"/>
          <p:cNvSpPr>
            <a:spLocks noGrp="1" noChangeArrowheads="1"/>
          </p:cNvSpPr>
          <p:nvPr>
            <p:ph type="title" idx="4294967295"/>
          </p:nvPr>
        </p:nvSpPr>
        <p:spPr>
          <a:xfrm>
            <a:off x="1755775" y="271463"/>
            <a:ext cx="7062788" cy="695325"/>
          </a:xfrm>
        </p:spPr>
        <p:txBody>
          <a:bodyPr/>
          <a:lstStyle/>
          <a:p>
            <a:r>
              <a:rPr lang="en-US" smtClean="0"/>
              <a:t>Topic One – Query Studio Main Menu</a:t>
            </a:r>
          </a:p>
        </p:txBody>
      </p:sp>
      <p:sp>
        <p:nvSpPr>
          <p:cNvPr id="347142" name="TextBox 11"/>
          <p:cNvSpPr txBox="1">
            <a:spLocks noChangeArrowheads="1"/>
          </p:cNvSpPr>
          <p:nvPr/>
        </p:nvSpPr>
        <p:spPr bwMode="auto">
          <a:xfrm>
            <a:off x="2347913" y="6253163"/>
            <a:ext cx="2163762" cy="365125"/>
          </a:xfrm>
          <a:prstGeom prst="rect">
            <a:avLst/>
          </a:prstGeom>
          <a:noFill/>
          <a:ln w="9525">
            <a:noFill/>
            <a:miter lim="800000"/>
            <a:headEnd/>
            <a:tailEnd/>
          </a:ln>
        </p:spPr>
        <p:txBody>
          <a:bodyPr>
            <a:spAutoFit/>
          </a:bodyPr>
          <a:lstStyle/>
          <a:p>
            <a:pPr algn="l"/>
            <a:r>
              <a:rPr lang="en-US" sz="900"/>
              <a:t>Graphic 2.9: Query Studio Change Layout  Main Menu</a:t>
            </a:r>
          </a:p>
        </p:txBody>
      </p:sp>
      <p:sp>
        <p:nvSpPr>
          <p:cNvPr id="347146" name="TextBox 11"/>
          <p:cNvSpPr txBox="1">
            <a:spLocks noChangeArrowheads="1"/>
          </p:cNvSpPr>
          <p:nvPr/>
        </p:nvSpPr>
        <p:spPr bwMode="auto">
          <a:xfrm>
            <a:off x="0" y="5943600"/>
            <a:ext cx="2146300" cy="365125"/>
          </a:xfrm>
          <a:prstGeom prst="rect">
            <a:avLst/>
          </a:prstGeom>
          <a:noFill/>
          <a:ln w="9525">
            <a:noFill/>
            <a:miter lim="800000"/>
            <a:headEnd/>
            <a:tailEnd/>
          </a:ln>
        </p:spPr>
        <p:txBody>
          <a:bodyPr>
            <a:spAutoFit/>
          </a:bodyPr>
          <a:lstStyle/>
          <a:p>
            <a:pPr algn="l"/>
            <a:r>
              <a:rPr lang="en-US" sz="900"/>
              <a:t>Graphic 2.8: Query Studio Edit Data Main Menu</a:t>
            </a:r>
          </a:p>
        </p:txBody>
      </p:sp>
      <p:sp>
        <p:nvSpPr>
          <p:cNvPr id="347148" name="TextBox 11"/>
          <p:cNvSpPr txBox="1">
            <a:spLocks noChangeArrowheads="1"/>
          </p:cNvSpPr>
          <p:nvPr/>
        </p:nvSpPr>
        <p:spPr bwMode="auto">
          <a:xfrm>
            <a:off x="4635500" y="6261100"/>
            <a:ext cx="2003425" cy="365125"/>
          </a:xfrm>
          <a:prstGeom prst="rect">
            <a:avLst/>
          </a:prstGeom>
          <a:noFill/>
          <a:ln w="9525">
            <a:noFill/>
            <a:miter lim="800000"/>
            <a:headEnd/>
            <a:tailEnd/>
          </a:ln>
        </p:spPr>
        <p:txBody>
          <a:bodyPr>
            <a:spAutoFit/>
          </a:bodyPr>
          <a:lstStyle/>
          <a:p>
            <a:pPr algn="l"/>
            <a:r>
              <a:rPr lang="en-US" sz="900"/>
              <a:t>Graphic 2.10: Query Studio Run Data  Main Menu</a:t>
            </a:r>
          </a:p>
        </p:txBody>
      </p:sp>
      <p:sp>
        <p:nvSpPr>
          <p:cNvPr id="347149" name="TextBox 11"/>
          <p:cNvSpPr txBox="1">
            <a:spLocks noChangeArrowheads="1"/>
          </p:cNvSpPr>
          <p:nvPr/>
        </p:nvSpPr>
        <p:spPr bwMode="auto">
          <a:xfrm>
            <a:off x="6994525" y="4845050"/>
            <a:ext cx="2149475" cy="365125"/>
          </a:xfrm>
          <a:prstGeom prst="rect">
            <a:avLst/>
          </a:prstGeom>
          <a:noFill/>
          <a:ln w="9525">
            <a:noFill/>
            <a:miter lim="800000"/>
            <a:headEnd/>
            <a:tailEnd/>
          </a:ln>
        </p:spPr>
        <p:txBody>
          <a:bodyPr>
            <a:spAutoFit/>
          </a:bodyPr>
          <a:lstStyle/>
          <a:p>
            <a:pPr algn="l"/>
            <a:r>
              <a:rPr lang="en-US" sz="900"/>
              <a:t>Graphic 2.11: Query Studio Manage File Main Menu</a:t>
            </a:r>
          </a:p>
        </p:txBody>
      </p:sp>
      <p:pic>
        <p:nvPicPr>
          <p:cNvPr id="347150" name="Picture 14" descr="1_10"/>
          <p:cNvPicPr>
            <a:picLocks noChangeAspect="1" noChangeArrowheads="1"/>
          </p:cNvPicPr>
          <p:nvPr/>
        </p:nvPicPr>
        <p:blipFill>
          <a:blip r:embed="rId3" cstate="print"/>
          <a:srcRect/>
          <a:stretch>
            <a:fillRect/>
          </a:stretch>
        </p:blipFill>
        <p:spPr bwMode="auto">
          <a:xfrm>
            <a:off x="117475" y="1922463"/>
            <a:ext cx="2135188" cy="4008437"/>
          </a:xfrm>
          <a:prstGeom prst="rect">
            <a:avLst/>
          </a:prstGeom>
          <a:noFill/>
          <a:ln w="0" algn="ctr">
            <a:solidFill>
              <a:schemeClr val="tx1"/>
            </a:solidFill>
            <a:miter lim="800000"/>
            <a:headEnd/>
            <a:tailEnd/>
          </a:ln>
          <a:effectLst/>
        </p:spPr>
      </p:pic>
      <p:pic>
        <p:nvPicPr>
          <p:cNvPr id="347151" name="Picture 15" descr="1_11"/>
          <p:cNvPicPr>
            <a:picLocks noChangeAspect="1" noChangeArrowheads="1"/>
          </p:cNvPicPr>
          <p:nvPr/>
        </p:nvPicPr>
        <p:blipFill>
          <a:blip r:embed="rId4" cstate="print"/>
          <a:srcRect/>
          <a:stretch>
            <a:fillRect/>
          </a:stretch>
        </p:blipFill>
        <p:spPr bwMode="auto">
          <a:xfrm>
            <a:off x="2368550" y="1930400"/>
            <a:ext cx="2146300" cy="4333875"/>
          </a:xfrm>
          <a:prstGeom prst="rect">
            <a:avLst/>
          </a:prstGeom>
          <a:noFill/>
          <a:ln w="0" algn="ctr">
            <a:solidFill>
              <a:schemeClr val="tx1"/>
            </a:solidFill>
            <a:miter lim="800000"/>
            <a:headEnd/>
            <a:tailEnd/>
          </a:ln>
          <a:effectLst/>
        </p:spPr>
      </p:pic>
      <p:pic>
        <p:nvPicPr>
          <p:cNvPr id="347152" name="Picture 16" descr="1_12"/>
          <p:cNvPicPr>
            <a:picLocks noChangeAspect="1" noChangeArrowheads="1"/>
          </p:cNvPicPr>
          <p:nvPr/>
        </p:nvPicPr>
        <p:blipFill>
          <a:blip r:embed="rId5" cstate="print"/>
          <a:srcRect/>
          <a:stretch>
            <a:fillRect/>
          </a:stretch>
        </p:blipFill>
        <p:spPr bwMode="auto">
          <a:xfrm>
            <a:off x="4649788" y="1954213"/>
            <a:ext cx="2282825" cy="4313237"/>
          </a:xfrm>
          <a:prstGeom prst="rect">
            <a:avLst/>
          </a:prstGeom>
          <a:noFill/>
          <a:ln w="0" algn="ctr">
            <a:solidFill>
              <a:schemeClr val="tx1"/>
            </a:solidFill>
            <a:miter lim="800000"/>
            <a:headEnd/>
            <a:tailEnd/>
          </a:ln>
          <a:effectLst/>
        </p:spPr>
      </p:pic>
      <p:pic>
        <p:nvPicPr>
          <p:cNvPr id="347153" name="Picture 17" descr="1_13"/>
          <p:cNvPicPr>
            <a:picLocks noChangeAspect="1" noChangeArrowheads="1"/>
          </p:cNvPicPr>
          <p:nvPr/>
        </p:nvPicPr>
        <p:blipFill>
          <a:blip r:embed="rId6" cstate="print"/>
          <a:srcRect/>
          <a:stretch>
            <a:fillRect/>
          </a:stretch>
        </p:blipFill>
        <p:spPr bwMode="auto">
          <a:xfrm>
            <a:off x="7035800" y="1971675"/>
            <a:ext cx="2065338" cy="2828925"/>
          </a:xfrm>
          <a:prstGeom prst="rect">
            <a:avLst/>
          </a:prstGeom>
          <a:noFill/>
          <a:ln w="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p:cNvSpPr>
            <a:spLocks noGrp="1" noChangeArrowheads="1"/>
          </p:cNvSpPr>
          <p:nvPr>
            <p:ph type="sldNum" sz="quarter" idx="10"/>
          </p:nvPr>
        </p:nvSpPr>
        <p:spPr>
          <a:ln/>
        </p:spPr>
        <p:txBody>
          <a:bodyPr/>
          <a:lstStyle/>
          <a:p>
            <a:fld id="{7F03EF50-0543-4FCB-BFD7-4DB3B5CF4250}" type="slidenum">
              <a:rPr lang="en-US"/>
              <a:pPr/>
              <a:t>24</a:t>
            </a:fld>
            <a:endParaRPr lang="en-US"/>
          </a:p>
        </p:txBody>
      </p:sp>
      <p:pic>
        <p:nvPicPr>
          <p:cNvPr id="349203" name="Picture 19" descr="1_15"/>
          <p:cNvPicPr>
            <a:picLocks noChangeAspect="1" noChangeArrowheads="1"/>
          </p:cNvPicPr>
          <p:nvPr/>
        </p:nvPicPr>
        <p:blipFill>
          <a:blip r:embed="rId3" cstate="print"/>
          <a:srcRect/>
          <a:stretch>
            <a:fillRect/>
          </a:stretch>
        </p:blipFill>
        <p:spPr bwMode="auto">
          <a:xfrm>
            <a:off x="3643313" y="1539875"/>
            <a:ext cx="5326062" cy="2543175"/>
          </a:xfrm>
          <a:prstGeom prst="rect">
            <a:avLst/>
          </a:prstGeom>
          <a:noFill/>
          <a:ln w="19050" algn="ctr">
            <a:solidFill>
              <a:schemeClr val="tx1"/>
            </a:solidFill>
            <a:miter lim="800000"/>
            <a:headEnd/>
            <a:tailEnd/>
          </a:ln>
          <a:effectLst/>
        </p:spPr>
      </p:pic>
      <p:sp>
        <p:nvSpPr>
          <p:cNvPr id="349186" name="Rectangle 3"/>
          <p:cNvSpPr>
            <a:spLocks noChangeArrowheads="1"/>
          </p:cNvSpPr>
          <p:nvPr/>
        </p:nvSpPr>
        <p:spPr bwMode="auto">
          <a:xfrm>
            <a:off x="180975" y="2332038"/>
            <a:ext cx="3324225" cy="3852862"/>
          </a:xfrm>
          <a:prstGeom prst="rect">
            <a:avLst/>
          </a:prstGeom>
          <a:noFill/>
          <a:ln w="9525">
            <a:noFill/>
            <a:miter lim="800000"/>
            <a:headEnd/>
            <a:tailEnd/>
          </a:ln>
        </p:spPr>
        <p:txBody>
          <a:bodyPr/>
          <a:lstStyle/>
          <a:p>
            <a:pPr algn="l" eaLnBrk="0" hangingPunct="0">
              <a:lnSpc>
                <a:spcPct val="120000"/>
              </a:lnSpc>
            </a:pPr>
            <a:r>
              <a:rPr lang="en-US" sz="1200"/>
              <a:t>The               (save and save as ) icons are used to save reports. </a:t>
            </a:r>
          </a:p>
          <a:p>
            <a:pPr algn="l" eaLnBrk="0" hangingPunct="0"/>
            <a:endParaRPr lang="en-US" sz="1200"/>
          </a:p>
          <a:p>
            <a:pPr algn="l" eaLnBrk="0" hangingPunct="0">
              <a:lnSpc>
                <a:spcPct val="120000"/>
              </a:lnSpc>
            </a:pPr>
            <a:r>
              <a:rPr lang="en-US" sz="1200"/>
              <a:t>The                 (cut and paste) icons are used to cut and paste data anywhere on the report.</a:t>
            </a:r>
          </a:p>
          <a:p>
            <a:pPr algn="l" eaLnBrk="0" hangingPunct="0"/>
            <a:endParaRPr lang="en-US" sz="1200"/>
          </a:p>
          <a:p>
            <a:pPr algn="l" eaLnBrk="0" hangingPunct="0">
              <a:lnSpc>
                <a:spcPct val="120000"/>
              </a:lnSpc>
            </a:pPr>
            <a:r>
              <a:rPr lang="en-US" sz="1200"/>
              <a:t>The                (undo and redo ) icons are used to undo and redo last changes. </a:t>
            </a:r>
          </a:p>
          <a:p>
            <a:pPr algn="l" eaLnBrk="0" hangingPunct="0"/>
            <a:endParaRPr lang="en-US" sz="1200"/>
          </a:p>
          <a:p>
            <a:pPr algn="l" eaLnBrk="0" hangingPunct="0">
              <a:lnSpc>
                <a:spcPct val="120000"/>
              </a:lnSpc>
            </a:pPr>
            <a:r>
              <a:rPr lang="en-US" sz="1200"/>
              <a:t>The           (run with all data and re-prompt) icon allows you to run the report or re-prompt the report.</a:t>
            </a:r>
          </a:p>
          <a:p>
            <a:pPr algn="l" eaLnBrk="0" hangingPunct="0"/>
            <a:endParaRPr lang="en-US" sz="1200"/>
          </a:p>
          <a:p>
            <a:pPr algn="l" eaLnBrk="0" hangingPunct="0">
              <a:lnSpc>
                <a:spcPct val="120000"/>
              </a:lnSpc>
            </a:pPr>
            <a:r>
              <a:rPr lang="en-US" sz="1200"/>
              <a:t>The                 (filter and sort icons) allow you to filter and sort on specific data.</a:t>
            </a:r>
          </a:p>
          <a:p>
            <a:pPr algn="l" eaLnBrk="0" hangingPunct="0"/>
            <a:endParaRPr lang="en-US" sz="1200"/>
          </a:p>
          <a:p>
            <a:pPr algn="l" eaLnBrk="0" hangingPunct="0">
              <a:lnSpc>
                <a:spcPct val="120000"/>
              </a:lnSpc>
            </a:pPr>
            <a:r>
              <a:rPr lang="en-US" sz="1200"/>
              <a:t>These icons                are used to summarize and calculate. </a:t>
            </a:r>
          </a:p>
        </p:txBody>
      </p:sp>
      <p:sp>
        <p:nvSpPr>
          <p:cNvPr id="349187" name="TextBox 7"/>
          <p:cNvSpPr txBox="1">
            <a:spLocks noChangeArrowheads="1"/>
          </p:cNvSpPr>
          <p:nvPr/>
        </p:nvSpPr>
        <p:spPr bwMode="auto">
          <a:xfrm>
            <a:off x="3667125" y="4100513"/>
            <a:ext cx="2944813" cy="228600"/>
          </a:xfrm>
          <a:prstGeom prst="rect">
            <a:avLst/>
          </a:prstGeom>
          <a:noFill/>
          <a:ln w="9525">
            <a:noFill/>
            <a:miter lim="800000"/>
            <a:headEnd/>
            <a:tailEnd/>
          </a:ln>
        </p:spPr>
        <p:txBody>
          <a:bodyPr>
            <a:spAutoFit/>
          </a:bodyPr>
          <a:lstStyle/>
          <a:p>
            <a:pPr algn="l"/>
            <a:r>
              <a:rPr lang="en-US" sz="900"/>
              <a:t>Graphic 2.12: Ad hoc Toolbar</a:t>
            </a:r>
          </a:p>
        </p:txBody>
      </p:sp>
      <p:sp>
        <p:nvSpPr>
          <p:cNvPr id="349188" name="TextBox 11"/>
          <p:cNvSpPr txBox="1">
            <a:spLocks noChangeArrowheads="1"/>
          </p:cNvSpPr>
          <p:nvPr/>
        </p:nvSpPr>
        <p:spPr bwMode="auto">
          <a:xfrm>
            <a:off x="0" y="1179513"/>
            <a:ext cx="4554538" cy="336550"/>
          </a:xfrm>
          <a:prstGeom prst="rect">
            <a:avLst/>
          </a:prstGeom>
          <a:noFill/>
          <a:ln w="9525">
            <a:noFill/>
            <a:miter lim="800000"/>
            <a:headEnd/>
            <a:tailEnd/>
          </a:ln>
        </p:spPr>
        <p:txBody>
          <a:bodyPr>
            <a:spAutoFit/>
          </a:bodyPr>
          <a:lstStyle/>
          <a:p>
            <a:pPr algn="l"/>
            <a:r>
              <a:rPr lang="en-US" sz="1600" b="1">
                <a:solidFill>
                  <a:srgbClr val="000000"/>
                </a:solidFill>
              </a:rPr>
              <a:t>Using the Query Studio Toolbar</a:t>
            </a:r>
            <a:endParaRPr lang="en-US" sz="1600" b="1"/>
          </a:p>
        </p:txBody>
      </p:sp>
      <p:pic>
        <p:nvPicPr>
          <p:cNvPr id="349191" name="Picture 4"/>
          <p:cNvPicPr>
            <a:picLocks noChangeAspect="1" noChangeArrowheads="1"/>
          </p:cNvPicPr>
          <p:nvPr/>
        </p:nvPicPr>
        <p:blipFill>
          <a:blip r:embed="rId4" cstate="print"/>
          <a:srcRect/>
          <a:stretch>
            <a:fillRect/>
          </a:stretch>
        </p:blipFill>
        <p:spPr bwMode="auto">
          <a:xfrm>
            <a:off x="600075" y="2344738"/>
            <a:ext cx="552450" cy="228600"/>
          </a:xfrm>
          <a:prstGeom prst="rect">
            <a:avLst/>
          </a:prstGeom>
          <a:noFill/>
          <a:ln w="9525">
            <a:noFill/>
            <a:miter lim="800000"/>
            <a:headEnd/>
            <a:tailEnd/>
          </a:ln>
        </p:spPr>
      </p:pic>
      <p:pic>
        <p:nvPicPr>
          <p:cNvPr id="349192" name="Picture 5"/>
          <p:cNvPicPr>
            <a:picLocks noChangeAspect="1" noChangeArrowheads="1"/>
          </p:cNvPicPr>
          <p:nvPr/>
        </p:nvPicPr>
        <p:blipFill>
          <a:blip r:embed="rId5" cstate="print"/>
          <a:srcRect/>
          <a:stretch>
            <a:fillRect/>
          </a:stretch>
        </p:blipFill>
        <p:spPr bwMode="auto">
          <a:xfrm>
            <a:off x="630238" y="2970213"/>
            <a:ext cx="542925" cy="247650"/>
          </a:xfrm>
          <a:prstGeom prst="rect">
            <a:avLst/>
          </a:prstGeom>
          <a:noFill/>
          <a:ln w="9525">
            <a:noFill/>
            <a:miter lim="800000"/>
            <a:headEnd/>
            <a:tailEnd/>
          </a:ln>
        </p:spPr>
      </p:pic>
      <p:pic>
        <p:nvPicPr>
          <p:cNvPr id="349193" name="Picture 6"/>
          <p:cNvPicPr>
            <a:picLocks noChangeAspect="1" noChangeArrowheads="1"/>
          </p:cNvPicPr>
          <p:nvPr/>
        </p:nvPicPr>
        <p:blipFill>
          <a:blip r:embed="rId6" cstate="print"/>
          <a:srcRect/>
          <a:stretch>
            <a:fillRect/>
          </a:stretch>
        </p:blipFill>
        <p:spPr bwMode="auto">
          <a:xfrm>
            <a:off x="604838" y="3609975"/>
            <a:ext cx="542925" cy="238125"/>
          </a:xfrm>
          <a:prstGeom prst="rect">
            <a:avLst/>
          </a:prstGeom>
          <a:noFill/>
          <a:ln w="9525">
            <a:noFill/>
            <a:miter lim="800000"/>
            <a:headEnd/>
            <a:tailEnd/>
          </a:ln>
        </p:spPr>
      </p:pic>
      <p:pic>
        <p:nvPicPr>
          <p:cNvPr id="349194" name="Picture 7"/>
          <p:cNvPicPr>
            <a:picLocks noChangeAspect="1" noChangeArrowheads="1"/>
          </p:cNvPicPr>
          <p:nvPr/>
        </p:nvPicPr>
        <p:blipFill>
          <a:blip r:embed="rId7" cstate="print"/>
          <a:srcRect/>
          <a:stretch>
            <a:fillRect/>
          </a:stretch>
        </p:blipFill>
        <p:spPr bwMode="auto">
          <a:xfrm>
            <a:off x="612775" y="5057775"/>
            <a:ext cx="552450" cy="238125"/>
          </a:xfrm>
          <a:prstGeom prst="rect">
            <a:avLst/>
          </a:prstGeom>
          <a:noFill/>
          <a:ln w="9525">
            <a:noFill/>
            <a:miter lim="800000"/>
            <a:headEnd/>
            <a:tailEnd/>
          </a:ln>
        </p:spPr>
      </p:pic>
      <p:pic>
        <p:nvPicPr>
          <p:cNvPr id="349195" name="Picture 8"/>
          <p:cNvPicPr>
            <a:picLocks noChangeAspect="1" noChangeArrowheads="1"/>
          </p:cNvPicPr>
          <p:nvPr/>
        </p:nvPicPr>
        <p:blipFill>
          <a:blip r:embed="rId8" cstate="print"/>
          <a:srcRect/>
          <a:stretch>
            <a:fillRect/>
          </a:stretch>
        </p:blipFill>
        <p:spPr bwMode="auto">
          <a:xfrm>
            <a:off x="1155700" y="5667375"/>
            <a:ext cx="533400" cy="238125"/>
          </a:xfrm>
          <a:prstGeom prst="rect">
            <a:avLst/>
          </a:prstGeom>
          <a:noFill/>
          <a:ln w="9525">
            <a:noFill/>
            <a:miter lim="800000"/>
            <a:headEnd/>
            <a:tailEnd/>
          </a:ln>
        </p:spPr>
      </p:pic>
      <p:pic>
        <p:nvPicPr>
          <p:cNvPr id="349196" name="Picture 12"/>
          <p:cNvPicPr>
            <a:picLocks noChangeAspect="1" noChangeArrowheads="1"/>
          </p:cNvPicPr>
          <p:nvPr/>
        </p:nvPicPr>
        <p:blipFill>
          <a:blip r:embed="rId9" cstate="print"/>
          <a:srcRect/>
          <a:stretch>
            <a:fillRect/>
          </a:stretch>
        </p:blipFill>
        <p:spPr bwMode="auto">
          <a:xfrm>
            <a:off x="628650" y="4214813"/>
            <a:ext cx="266700" cy="247650"/>
          </a:xfrm>
          <a:prstGeom prst="rect">
            <a:avLst/>
          </a:prstGeom>
          <a:noFill/>
          <a:ln w="9525">
            <a:noFill/>
            <a:miter lim="800000"/>
            <a:headEnd/>
            <a:tailEnd/>
          </a:ln>
        </p:spPr>
      </p:pic>
      <p:sp>
        <p:nvSpPr>
          <p:cNvPr id="349197" name="Rectangle 2"/>
          <p:cNvSpPr>
            <a:spLocks noGrp="1" noChangeArrowheads="1"/>
          </p:cNvSpPr>
          <p:nvPr>
            <p:ph type="title" idx="4294967295"/>
          </p:nvPr>
        </p:nvSpPr>
        <p:spPr>
          <a:xfrm>
            <a:off x="1755775" y="271463"/>
            <a:ext cx="7062788" cy="695325"/>
          </a:xfrm>
        </p:spPr>
        <p:txBody>
          <a:bodyPr/>
          <a:lstStyle/>
          <a:p>
            <a:r>
              <a:rPr lang="en-US" smtClean="0"/>
              <a:t>Topic Two – Query Studio Toolbar</a:t>
            </a:r>
          </a:p>
        </p:txBody>
      </p:sp>
      <p:sp>
        <p:nvSpPr>
          <p:cNvPr id="349198" name="TextBox 14"/>
          <p:cNvSpPr txBox="1">
            <a:spLocks noChangeArrowheads="1"/>
          </p:cNvSpPr>
          <p:nvPr/>
        </p:nvSpPr>
        <p:spPr bwMode="auto">
          <a:xfrm>
            <a:off x="3459163" y="5564188"/>
            <a:ext cx="2944812" cy="228600"/>
          </a:xfrm>
          <a:prstGeom prst="rect">
            <a:avLst/>
          </a:prstGeom>
          <a:noFill/>
          <a:ln w="9525">
            <a:noFill/>
            <a:miter lim="800000"/>
            <a:headEnd/>
            <a:tailEnd/>
          </a:ln>
        </p:spPr>
        <p:txBody>
          <a:bodyPr>
            <a:spAutoFit/>
          </a:bodyPr>
          <a:lstStyle/>
          <a:p>
            <a:pPr algn="l"/>
            <a:r>
              <a:rPr lang="en-US" sz="900"/>
              <a:t>Graphic 2.13: Ad hoc Toolbar</a:t>
            </a:r>
          </a:p>
        </p:txBody>
      </p:sp>
      <p:sp>
        <p:nvSpPr>
          <p:cNvPr id="349200" name="Text Box 18"/>
          <p:cNvSpPr txBox="1">
            <a:spLocks noChangeArrowheads="1"/>
          </p:cNvSpPr>
          <p:nvPr/>
        </p:nvSpPr>
        <p:spPr bwMode="auto">
          <a:xfrm>
            <a:off x="165100" y="1384300"/>
            <a:ext cx="3695700" cy="860425"/>
          </a:xfrm>
          <a:prstGeom prst="rect">
            <a:avLst/>
          </a:prstGeom>
          <a:noFill/>
          <a:ln w="19050" algn="ctr">
            <a:noFill/>
            <a:miter lim="800000"/>
            <a:headEnd/>
            <a:tailEnd/>
          </a:ln>
        </p:spPr>
        <p:txBody>
          <a:bodyPr>
            <a:spAutoFit/>
          </a:bodyPr>
          <a:lstStyle/>
          <a:p>
            <a:pPr algn="l" eaLnBrk="0" hangingPunct="0">
              <a:lnSpc>
                <a:spcPct val="120000"/>
              </a:lnSpc>
            </a:pPr>
            <a:r>
              <a:rPr lang="en-US" sz="1200"/>
              <a:t>Graphic 2.12 shows the Ad hoc</a:t>
            </a:r>
            <a:r>
              <a:rPr lang="en-US" sz="1800"/>
              <a:t> </a:t>
            </a:r>
            <a:r>
              <a:rPr lang="en-US" sz="1200"/>
              <a:t>toolbar. </a:t>
            </a:r>
          </a:p>
          <a:p>
            <a:pPr algn="l" eaLnBrk="0" hangingPunct="0">
              <a:lnSpc>
                <a:spcPct val="120000"/>
              </a:lnSpc>
            </a:pPr>
            <a:r>
              <a:rPr lang="en-US" sz="1200"/>
              <a:t>Graphic 2.13 highlights the most frequently used icons.</a:t>
            </a:r>
          </a:p>
        </p:txBody>
      </p:sp>
      <p:pic>
        <p:nvPicPr>
          <p:cNvPr id="349205" name="Picture 21" descr="1_14"/>
          <p:cNvPicPr>
            <a:picLocks noChangeAspect="1" noChangeArrowheads="1"/>
          </p:cNvPicPr>
          <p:nvPr/>
        </p:nvPicPr>
        <p:blipFill>
          <a:blip r:embed="rId10" cstate="print"/>
          <a:srcRect/>
          <a:stretch>
            <a:fillRect/>
          </a:stretch>
        </p:blipFill>
        <p:spPr bwMode="auto">
          <a:xfrm>
            <a:off x="3429000" y="4948238"/>
            <a:ext cx="5526088" cy="619125"/>
          </a:xfrm>
          <a:prstGeom prst="rect">
            <a:avLst/>
          </a:prstGeom>
          <a:noFill/>
          <a:ln w="19050" algn="ctr">
            <a:solidFill>
              <a:schemeClr val="tx1"/>
            </a:solidFill>
            <a:miter lim="800000"/>
            <a:headEnd/>
            <a:tailEnd/>
          </a:ln>
          <a:effectLst/>
        </p:spPr>
      </p:pic>
      <p:sp>
        <p:nvSpPr>
          <p:cNvPr id="349202" name="Line 21"/>
          <p:cNvSpPr>
            <a:spLocks noChangeShapeType="1"/>
          </p:cNvSpPr>
          <p:nvPr/>
        </p:nvSpPr>
        <p:spPr bwMode="auto">
          <a:xfrm flipH="1">
            <a:off x="6370638" y="2003425"/>
            <a:ext cx="784225" cy="2914650"/>
          </a:xfrm>
          <a:prstGeom prst="line">
            <a:avLst/>
          </a:prstGeom>
          <a:noFill/>
          <a:ln w="19050">
            <a:solidFill>
              <a:srgbClr val="C00000"/>
            </a:solidFill>
            <a:round/>
            <a:headEnd/>
            <a:tailEnd type="arrow"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Grp="1" noChangeArrowheads="1"/>
          </p:cNvSpPr>
          <p:nvPr>
            <p:ph type="sldNum" sz="quarter" idx="10"/>
          </p:nvPr>
        </p:nvSpPr>
        <p:spPr>
          <a:ln/>
        </p:spPr>
        <p:txBody>
          <a:bodyPr/>
          <a:lstStyle/>
          <a:p>
            <a:fld id="{F325CAC3-3387-4BF9-993F-C4005733410D}" type="slidenum">
              <a:rPr lang="en-US"/>
              <a:pPr/>
              <a:t>25</a:t>
            </a:fld>
            <a:endParaRPr lang="en-US"/>
          </a:p>
        </p:txBody>
      </p:sp>
      <p:sp>
        <p:nvSpPr>
          <p:cNvPr id="351234" name="Rectangle 2"/>
          <p:cNvSpPr>
            <a:spLocks noGrp="1" noChangeArrowheads="1"/>
          </p:cNvSpPr>
          <p:nvPr>
            <p:ph type="title" idx="4294967295"/>
          </p:nvPr>
        </p:nvSpPr>
        <p:spPr/>
        <p:txBody>
          <a:bodyPr/>
          <a:lstStyle/>
          <a:p>
            <a:r>
              <a:rPr lang="en-US" smtClean="0"/>
              <a:t>Topic Three – Creating Ad hoc Reports</a:t>
            </a:r>
          </a:p>
        </p:txBody>
      </p:sp>
      <p:graphicFrame>
        <p:nvGraphicFramePr>
          <p:cNvPr id="351263" name="Group 31"/>
          <p:cNvGraphicFramePr>
            <a:graphicFrameLocks noGrp="1"/>
          </p:cNvGraphicFramePr>
          <p:nvPr/>
        </p:nvGraphicFramePr>
        <p:xfrm>
          <a:off x="330200" y="3641725"/>
          <a:ext cx="3790950" cy="841375"/>
        </p:xfrm>
        <a:graphic>
          <a:graphicData uri="http://schemas.openxmlformats.org/drawingml/2006/table">
            <a:tbl>
              <a:tblPr/>
              <a:tblGrid>
                <a:gridCol w="366713"/>
                <a:gridCol w="3424237"/>
              </a:tblGrid>
              <a:tr h="19367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preview reports with no data. (Graphic 2.14) </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5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1" i="0" u="none" strike="noStrike" cap="none" normalizeH="0" baseline="0" smtClean="0">
                          <a:ln>
                            <a:noFill/>
                          </a:ln>
                          <a:solidFill>
                            <a:schemeClr val="tx1"/>
                          </a:solidFill>
                          <a:effectLst/>
                          <a:latin typeface="Arial" pitchFamily="34" charset="0"/>
                        </a:rPr>
                        <a:t>Run Report</a:t>
                      </a:r>
                      <a:r>
                        <a:rPr kumimoji="0" lang="en-US" sz="1200" b="0" i="0" u="none" strike="noStrike" cap="none" normalizeH="0" baseline="0" smtClean="0">
                          <a:ln>
                            <a:noFill/>
                          </a:ln>
                          <a:solidFill>
                            <a:schemeClr val="tx1"/>
                          </a:solidFill>
                          <a:effectLst/>
                          <a:latin typeface="Arial" pitchFamily="34" charset="0"/>
                        </a:rPr>
                        <a:t>.</a:t>
                      </a:r>
                      <a:endParaRPr kumimoji="0" lang="en-US" sz="1200" b="0" i="1"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1" i="0" u="none" strike="noStrike" cap="none" normalizeH="0" baseline="0" smtClean="0">
                          <a:ln>
                            <a:noFill/>
                          </a:ln>
                          <a:solidFill>
                            <a:schemeClr val="tx1"/>
                          </a:solidFill>
                          <a:effectLst/>
                          <a:latin typeface="Arial" pitchFamily="34" charset="0"/>
                        </a:rPr>
                        <a:t>Preview with No Data</a:t>
                      </a: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1248" name="TextBox 5"/>
          <p:cNvSpPr txBox="1">
            <a:spLocks noChangeArrowheads="1"/>
          </p:cNvSpPr>
          <p:nvPr/>
        </p:nvSpPr>
        <p:spPr bwMode="auto">
          <a:xfrm>
            <a:off x="0" y="1344613"/>
            <a:ext cx="6092825" cy="336550"/>
          </a:xfrm>
          <a:prstGeom prst="rect">
            <a:avLst/>
          </a:prstGeom>
          <a:noFill/>
          <a:ln w="9525">
            <a:noFill/>
            <a:miter lim="800000"/>
            <a:headEnd/>
            <a:tailEnd/>
          </a:ln>
        </p:spPr>
        <p:txBody>
          <a:bodyPr>
            <a:spAutoFit/>
          </a:bodyPr>
          <a:lstStyle/>
          <a:p>
            <a:pPr algn="l"/>
            <a:r>
              <a:rPr lang="en-US" sz="1600" b="1"/>
              <a:t>Selecting No Data before Design – Step 1</a:t>
            </a:r>
          </a:p>
        </p:txBody>
      </p:sp>
      <p:sp>
        <p:nvSpPr>
          <p:cNvPr id="351249" name="TextBox 6"/>
          <p:cNvSpPr txBox="1">
            <a:spLocks noChangeArrowheads="1"/>
          </p:cNvSpPr>
          <p:nvPr/>
        </p:nvSpPr>
        <p:spPr bwMode="auto">
          <a:xfrm>
            <a:off x="185738" y="1838325"/>
            <a:ext cx="4087812" cy="1279525"/>
          </a:xfrm>
          <a:prstGeom prst="rect">
            <a:avLst/>
          </a:prstGeom>
          <a:noFill/>
          <a:ln w="9525">
            <a:noFill/>
            <a:miter lim="800000"/>
            <a:headEnd/>
            <a:tailEnd/>
          </a:ln>
        </p:spPr>
        <p:txBody>
          <a:bodyPr>
            <a:spAutoFit/>
          </a:bodyPr>
          <a:lstStyle/>
          <a:p>
            <a:pPr algn="l">
              <a:spcBef>
                <a:spcPct val="50000"/>
              </a:spcBef>
            </a:pPr>
            <a:r>
              <a:rPr lang="en-US" sz="1200"/>
              <a:t>The </a:t>
            </a:r>
            <a:r>
              <a:rPr lang="en-US" sz="1200" b="1"/>
              <a:t>Run Report </a:t>
            </a:r>
            <a:r>
              <a:rPr lang="en-US" sz="1200"/>
              <a:t>link will give you data view options, allowing you to build a report with all data, limited data, or with no data. </a:t>
            </a:r>
          </a:p>
          <a:p>
            <a:pPr algn="l">
              <a:spcBef>
                <a:spcPct val="50000"/>
              </a:spcBef>
            </a:pPr>
            <a:r>
              <a:rPr lang="en-US" sz="1200"/>
              <a:t>In order to optimize the load time while designing the report, it is recommended to select the </a:t>
            </a:r>
            <a:r>
              <a:rPr lang="en-US" sz="1200" b="1"/>
              <a:t>Preview with No Data</a:t>
            </a:r>
            <a:r>
              <a:rPr lang="en-US" sz="1200"/>
              <a:t> options.</a:t>
            </a:r>
          </a:p>
        </p:txBody>
      </p:sp>
      <p:sp>
        <p:nvSpPr>
          <p:cNvPr id="351250" name="TextBox 7"/>
          <p:cNvSpPr txBox="1">
            <a:spLocks noChangeArrowheads="1"/>
          </p:cNvSpPr>
          <p:nvPr/>
        </p:nvSpPr>
        <p:spPr bwMode="auto">
          <a:xfrm>
            <a:off x="5445125" y="5854700"/>
            <a:ext cx="2690813" cy="228600"/>
          </a:xfrm>
          <a:prstGeom prst="rect">
            <a:avLst/>
          </a:prstGeom>
          <a:noFill/>
          <a:ln w="9525">
            <a:noFill/>
            <a:miter lim="800000"/>
            <a:headEnd/>
            <a:tailEnd/>
          </a:ln>
        </p:spPr>
        <p:txBody>
          <a:bodyPr>
            <a:spAutoFit/>
          </a:bodyPr>
          <a:lstStyle/>
          <a:p>
            <a:pPr algn="l"/>
            <a:r>
              <a:rPr lang="en-US" sz="900"/>
              <a:t>Graphic 2.14: Ad hoc Run Report Menu</a:t>
            </a:r>
          </a:p>
        </p:txBody>
      </p:sp>
      <p:pic>
        <p:nvPicPr>
          <p:cNvPr id="351253" name="Picture 21" descr="1_16"/>
          <p:cNvPicPr>
            <a:picLocks noChangeAspect="1" noChangeArrowheads="1"/>
          </p:cNvPicPr>
          <p:nvPr/>
        </p:nvPicPr>
        <p:blipFill>
          <a:blip r:embed="rId3" cstate="print"/>
          <a:srcRect/>
          <a:stretch>
            <a:fillRect/>
          </a:stretch>
        </p:blipFill>
        <p:spPr bwMode="auto">
          <a:xfrm>
            <a:off x="5492750" y="1674813"/>
            <a:ext cx="2630488" cy="4176712"/>
          </a:xfrm>
          <a:prstGeom prst="rect">
            <a:avLst/>
          </a:prstGeom>
          <a:noFill/>
          <a:ln w="0" algn="ctr">
            <a:solidFill>
              <a:schemeClr val="tx1"/>
            </a:solidFill>
            <a:miter lim="800000"/>
            <a:headEnd/>
            <a:tailEnd/>
          </a:ln>
          <a:effectLst/>
        </p:spPr>
      </p:pic>
      <p:grpSp>
        <p:nvGrpSpPr>
          <p:cNvPr id="351254" name="Group 22"/>
          <p:cNvGrpSpPr>
            <a:grpSpLocks/>
          </p:cNvGrpSpPr>
          <p:nvPr/>
        </p:nvGrpSpPr>
        <p:grpSpPr bwMode="auto">
          <a:xfrm>
            <a:off x="5299075" y="2557463"/>
            <a:ext cx="266700" cy="274637"/>
            <a:chOff x="3198" y="918"/>
            <a:chExt cx="168" cy="173"/>
          </a:xfrm>
        </p:grpSpPr>
        <p:sp>
          <p:nvSpPr>
            <p:cNvPr id="351255" name="Oval 23"/>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1256" name="Text Box 24"/>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51257" name="Group 25"/>
          <p:cNvGrpSpPr>
            <a:grpSpLocks/>
          </p:cNvGrpSpPr>
          <p:nvPr/>
        </p:nvGrpSpPr>
        <p:grpSpPr bwMode="auto">
          <a:xfrm>
            <a:off x="5283200" y="3444875"/>
            <a:ext cx="266700" cy="274638"/>
            <a:chOff x="3198" y="918"/>
            <a:chExt cx="168" cy="173"/>
          </a:xfrm>
        </p:grpSpPr>
        <p:sp>
          <p:nvSpPr>
            <p:cNvPr id="351258" name="Oval 26"/>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1259" name="Text Box 27"/>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ChangeArrowheads="1"/>
          </p:cNvSpPr>
          <p:nvPr>
            <p:ph type="sldNum" sz="quarter" idx="10"/>
          </p:nvPr>
        </p:nvSpPr>
        <p:spPr>
          <a:ln/>
        </p:spPr>
        <p:txBody>
          <a:bodyPr/>
          <a:lstStyle/>
          <a:p>
            <a:fld id="{C10EF2B0-C6BE-4BE8-92E9-C9A370947F86}" type="slidenum">
              <a:rPr lang="en-US"/>
              <a:pPr/>
              <a:t>26</a:t>
            </a:fld>
            <a:endParaRPr lang="en-US"/>
          </a:p>
        </p:txBody>
      </p:sp>
      <p:sp>
        <p:nvSpPr>
          <p:cNvPr id="353282" name="Rectangle 2"/>
          <p:cNvSpPr>
            <a:spLocks noGrp="1" noChangeArrowheads="1"/>
          </p:cNvSpPr>
          <p:nvPr>
            <p:ph type="title" idx="4294967295"/>
          </p:nvPr>
        </p:nvSpPr>
        <p:spPr/>
        <p:txBody>
          <a:bodyPr/>
          <a:lstStyle/>
          <a:p>
            <a:r>
              <a:rPr lang="en-US" smtClean="0"/>
              <a:t>Topic Three – Creating Ad hoc Reports</a:t>
            </a:r>
          </a:p>
        </p:txBody>
      </p:sp>
      <p:graphicFrame>
        <p:nvGraphicFramePr>
          <p:cNvPr id="353283" name="Group 3"/>
          <p:cNvGraphicFramePr>
            <a:graphicFrameLocks noGrp="1"/>
          </p:cNvGraphicFramePr>
          <p:nvPr/>
        </p:nvGraphicFramePr>
        <p:xfrm>
          <a:off x="395288" y="1765300"/>
          <a:ext cx="4367212" cy="3684588"/>
        </p:xfrm>
        <a:graphic>
          <a:graphicData uri="http://schemas.openxmlformats.org/drawingml/2006/table">
            <a:tbl>
              <a:tblPr/>
              <a:tblGrid>
                <a:gridCol w="474662"/>
                <a:gridCol w="3892550"/>
              </a:tblGrid>
              <a:tr h="2794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select data. (Graphics 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41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 or “-” to expand or collapse the data folders, which contain numerous data tables</a:t>
                      </a:r>
                    </a:p>
                    <a:p>
                      <a:pPr marL="0" marR="0" lvl="0" indent="0" algn="l" defTabSz="914400" rtl="0" eaLnBrk="0" fontAlgn="base" latinLnBrk="0" hangingPunct="0">
                        <a:lnSpc>
                          <a:spcPct val="10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pitchFamily="34" charset="0"/>
                        </a:rPr>
                        <a:t>	Data table is represented by       icon</a:t>
                      </a:r>
                    </a:p>
                    <a:p>
                      <a:pPr marL="0" marR="0" lvl="0" indent="0" algn="l" defTabSz="914400" rtl="0" eaLnBrk="0" fontAlgn="base" latinLnBrk="0" hangingPunct="0">
                        <a:lnSpc>
                          <a:spcPct val="10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pitchFamily="34" charset="0"/>
                        </a:rPr>
                        <a:t>	Data table can be expanded to reveal data items     </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Double-click</a:t>
                      </a:r>
                      <a:r>
                        <a:rPr kumimoji="0" lang="en-US" sz="1200" b="0" i="0" u="none" strike="noStrike" cap="none" normalizeH="0" baseline="0" smtClean="0">
                          <a:ln>
                            <a:noFill/>
                          </a:ln>
                          <a:solidFill>
                            <a:schemeClr val="tx1"/>
                          </a:solidFill>
                          <a:effectLst/>
                          <a:latin typeface="Arial" pitchFamily="34" charset="0"/>
                        </a:rPr>
                        <a:t> the table to insert all fields in the table or double-click an individual data item to only select that table item.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OR</a:t>
                      </a:r>
                      <a:r>
                        <a:rPr kumimoji="0" lang="en-US" sz="1200" b="0" i="0" u="none" strike="noStrike" cap="none" normalizeH="0" baseline="0" smtClean="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item that will be used in the report and navigate to the bottom of the page and </a:t>
                      </a: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on the </a:t>
                      </a:r>
                      <a:r>
                        <a:rPr kumimoji="0" lang="en-US" sz="1200" b="1" i="0" u="none" strike="noStrike" cap="none" normalizeH="0" baseline="0" smtClean="0">
                          <a:ln>
                            <a:noFill/>
                          </a:ln>
                          <a:solidFill>
                            <a:schemeClr val="tx1"/>
                          </a:solidFill>
                          <a:effectLst/>
                          <a:latin typeface="Arial" pitchFamily="34" charset="0"/>
                        </a:rPr>
                        <a:t>Insert </a:t>
                      </a:r>
                      <a:r>
                        <a:rPr kumimoji="0" lang="en-US" sz="1200" b="0" i="0" u="none" strike="noStrike" cap="none" normalizeH="0" baseline="0" smtClean="0">
                          <a:ln>
                            <a:noFill/>
                          </a:ln>
                          <a:solidFill>
                            <a:schemeClr val="tx1"/>
                          </a:solidFill>
                          <a:effectLst/>
                          <a:latin typeface="Arial" pitchFamily="34" charset="0"/>
                        </a:rPr>
                        <a:t>link.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OR</a:t>
                      </a:r>
                      <a:r>
                        <a:rPr kumimoji="0" lang="en-US" sz="1200" b="0" i="0" u="none" strike="noStrike" cap="none" normalizeH="0" baseline="0" smtClean="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Drag</a:t>
                      </a:r>
                      <a:r>
                        <a:rPr kumimoji="0" lang="en-US" sz="1200" b="0" i="0" u="none" strike="noStrike" cap="none" normalizeH="0" baseline="0" smtClean="0">
                          <a:ln>
                            <a:noFill/>
                          </a:ln>
                          <a:solidFill>
                            <a:schemeClr val="tx1"/>
                          </a:solidFill>
                          <a:effectLst/>
                          <a:latin typeface="Arial" pitchFamily="34" charset="0"/>
                        </a:rPr>
                        <a:t> the data item or folder to the report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3296" name="Picture 5"/>
          <p:cNvPicPr>
            <a:picLocks noChangeAspect="1" noChangeArrowheads="1"/>
          </p:cNvPicPr>
          <p:nvPr>
            <p:ph sz="half" idx="4294967295"/>
          </p:nvPr>
        </p:nvPicPr>
        <p:blipFill>
          <a:blip r:embed="rId3" cstate="print"/>
          <a:srcRect/>
          <a:stretch>
            <a:fillRect/>
          </a:stretch>
        </p:blipFill>
        <p:spPr>
          <a:xfrm>
            <a:off x="4357688" y="2752725"/>
            <a:ext cx="209550" cy="219075"/>
          </a:xfrm>
          <a:noFill/>
        </p:spPr>
      </p:pic>
      <p:sp>
        <p:nvSpPr>
          <p:cNvPr id="353297" name="TextBox 6"/>
          <p:cNvSpPr txBox="1">
            <a:spLocks noChangeArrowheads="1"/>
          </p:cNvSpPr>
          <p:nvPr/>
        </p:nvSpPr>
        <p:spPr bwMode="auto">
          <a:xfrm>
            <a:off x="0" y="1192213"/>
            <a:ext cx="4554538" cy="336550"/>
          </a:xfrm>
          <a:prstGeom prst="rect">
            <a:avLst/>
          </a:prstGeom>
          <a:noFill/>
          <a:ln w="9525">
            <a:noFill/>
            <a:miter lim="800000"/>
            <a:headEnd/>
            <a:tailEnd/>
          </a:ln>
        </p:spPr>
        <p:txBody>
          <a:bodyPr>
            <a:spAutoFit/>
          </a:bodyPr>
          <a:lstStyle/>
          <a:p>
            <a:pPr algn="l"/>
            <a:r>
              <a:rPr lang="en-US" sz="1600" b="1"/>
              <a:t>Selecting Data – Step 2</a:t>
            </a:r>
          </a:p>
        </p:txBody>
      </p:sp>
      <p:pic>
        <p:nvPicPr>
          <p:cNvPr id="353299" name="Picture 4"/>
          <p:cNvPicPr>
            <a:picLocks noChangeAspect="1" noChangeArrowheads="1"/>
          </p:cNvPicPr>
          <p:nvPr/>
        </p:nvPicPr>
        <p:blipFill>
          <a:blip r:embed="rId4" cstate="print"/>
          <a:srcRect/>
          <a:stretch>
            <a:fillRect/>
          </a:stretch>
        </p:blipFill>
        <p:spPr bwMode="auto">
          <a:xfrm>
            <a:off x="3021013" y="2501900"/>
            <a:ext cx="209550" cy="200025"/>
          </a:xfrm>
          <a:prstGeom prst="rect">
            <a:avLst/>
          </a:prstGeom>
          <a:noFill/>
          <a:ln w="9525">
            <a:noFill/>
            <a:miter lim="800000"/>
            <a:headEnd/>
            <a:tailEnd/>
          </a:ln>
        </p:spPr>
      </p:pic>
      <p:sp>
        <p:nvSpPr>
          <p:cNvPr id="353300" name="TextBox 7"/>
          <p:cNvSpPr txBox="1">
            <a:spLocks noChangeArrowheads="1"/>
          </p:cNvSpPr>
          <p:nvPr/>
        </p:nvSpPr>
        <p:spPr bwMode="auto">
          <a:xfrm>
            <a:off x="5807075" y="6357938"/>
            <a:ext cx="2722563" cy="228600"/>
          </a:xfrm>
          <a:prstGeom prst="rect">
            <a:avLst/>
          </a:prstGeom>
          <a:noFill/>
          <a:ln w="9525">
            <a:noFill/>
            <a:miter lim="800000"/>
            <a:headEnd/>
            <a:tailEnd/>
          </a:ln>
        </p:spPr>
        <p:txBody>
          <a:bodyPr>
            <a:spAutoFit/>
          </a:bodyPr>
          <a:lstStyle/>
          <a:p>
            <a:pPr algn="l"/>
            <a:r>
              <a:rPr lang="en-US" sz="900"/>
              <a:t>Graphic 2.15: Ad hoc Insert Data Menu</a:t>
            </a:r>
          </a:p>
        </p:txBody>
      </p:sp>
      <p:pic>
        <p:nvPicPr>
          <p:cNvPr id="353302" name="Picture 22" descr="1_9"/>
          <p:cNvPicPr>
            <a:picLocks noChangeAspect="1" noChangeArrowheads="1"/>
          </p:cNvPicPr>
          <p:nvPr/>
        </p:nvPicPr>
        <p:blipFill>
          <a:blip r:embed="rId5" cstate="print"/>
          <a:srcRect/>
          <a:stretch>
            <a:fillRect/>
          </a:stretch>
        </p:blipFill>
        <p:spPr bwMode="auto">
          <a:xfrm>
            <a:off x="5848350" y="1203325"/>
            <a:ext cx="2524125" cy="5184775"/>
          </a:xfrm>
          <a:prstGeom prst="rect">
            <a:avLst/>
          </a:prstGeom>
          <a:noFill/>
          <a:ln w="19050" algn="ctr">
            <a:solidFill>
              <a:schemeClr val="tx1"/>
            </a:solidFill>
            <a:miter lim="800000"/>
            <a:headEnd/>
            <a:tailEnd/>
          </a:ln>
          <a:effectLst/>
        </p:spPr>
      </p:pic>
      <p:grpSp>
        <p:nvGrpSpPr>
          <p:cNvPr id="353303" name="Group 23"/>
          <p:cNvGrpSpPr>
            <a:grpSpLocks/>
          </p:cNvGrpSpPr>
          <p:nvPr/>
        </p:nvGrpSpPr>
        <p:grpSpPr bwMode="auto">
          <a:xfrm>
            <a:off x="5632450" y="1498600"/>
            <a:ext cx="266700" cy="274638"/>
            <a:chOff x="3198" y="918"/>
            <a:chExt cx="168" cy="173"/>
          </a:xfrm>
        </p:grpSpPr>
        <p:sp>
          <p:nvSpPr>
            <p:cNvPr id="353304" name="Oval 24"/>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3305" name="Text Box 25"/>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53306" name="Group 26"/>
          <p:cNvGrpSpPr>
            <a:grpSpLocks/>
          </p:cNvGrpSpPr>
          <p:nvPr/>
        </p:nvGrpSpPr>
        <p:grpSpPr bwMode="auto">
          <a:xfrm>
            <a:off x="5632450" y="2413000"/>
            <a:ext cx="266700" cy="274638"/>
            <a:chOff x="3198" y="918"/>
            <a:chExt cx="168" cy="173"/>
          </a:xfrm>
        </p:grpSpPr>
        <p:sp>
          <p:nvSpPr>
            <p:cNvPr id="353307" name="Oval 27"/>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3308" name="Text Box 28"/>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p:cNvSpPr>
            <a:spLocks noGrp="1" noChangeArrowheads="1"/>
          </p:cNvSpPr>
          <p:nvPr>
            <p:ph type="sldNum" sz="quarter" idx="10"/>
          </p:nvPr>
        </p:nvSpPr>
        <p:spPr>
          <a:ln/>
        </p:spPr>
        <p:txBody>
          <a:bodyPr/>
          <a:lstStyle/>
          <a:p>
            <a:fld id="{924C4817-5936-4FA7-B6FD-8892BBD3FE99}" type="slidenum">
              <a:rPr lang="en-US"/>
              <a:pPr/>
              <a:t>27</a:t>
            </a:fld>
            <a:endParaRPr lang="en-US"/>
          </a:p>
        </p:txBody>
      </p:sp>
      <p:sp>
        <p:nvSpPr>
          <p:cNvPr id="355330" name="Rectangle 2"/>
          <p:cNvSpPr>
            <a:spLocks noGrp="1" noChangeArrowheads="1"/>
          </p:cNvSpPr>
          <p:nvPr>
            <p:ph type="title" idx="4294967295"/>
          </p:nvPr>
        </p:nvSpPr>
        <p:spPr/>
        <p:txBody>
          <a:bodyPr/>
          <a:lstStyle/>
          <a:p>
            <a:r>
              <a:rPr lang="en-US" smtClean="0"/>
              <a:t>Topic Three – Creating Ad hoc Reports</a:t>
            </a:r>
          </a:p>
        </p:txBody>
      </p:sp>
      <p:graphicFrame>
        <p:nvGraphicFramePr>
          <p:cNvPr id="355387" name="Group 59"/>
          <p:cNvGraphicFramePr>
            <a:graphicFrameLocks noGrp="1"/>
          </p:cNvGraphicFramePr>
          <p:nvPr/>
        </p:nvGraphicFramePr>
        <p:xfrm>
          <a:off x="174625" y="2222500"/>
          <a:ext cx="3995738" cy="1812925"/>
        </p:xfrm>
        <a:graphic>
          <a:graphicData uri="http://schemas.openxmlformats.org/drawingml/2006/table">
            <a:tbl>
              <a:tblPr/>
              <a:tblGrid>
                <a:gridCol w="342900"/>
                <a:gridCol w="3652838"/>
              </a:tblGrid>
              <a:tr h="2540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filter data.  (Graphic 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Add  </a:t>
                      </a:r>
                      <a:r>
                        <a:rPr kumimoji="0" lang="en-US" sz="1200" b="0" i="0" u="none" strike="noStrike" cap="none" normalizeH="0" baseline="0" smtClean="0">
                          <a:ln>
                            <a:noFill/>
                          </a:ln>
                          <a:solidFill>
                            <a:schemeClr val="tx1"/>
                          </a:solidFill>
                          <a:effectLst/>
                          <a:latin typeface="Arial" pitchFamily="34" charset="0"/>
                        </a:rPr>
                        <a:t>the</a:t>
                      </a:r>
                      <a:r>
                        <a:rPr kumimoji="0" lang="en-US" sz="1200" b="0" i="1"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District</a:t>
                      </a:r>
                      <a:r>
                        <a:rPr kumimoji="0" lang="en-US" sz="1200" b="0" i="0" u="none" strike="noStrike" cap="none" normalizeH="0" baseline="0" smtClean="0">
                          <a:ln>
                            <a:noFill/>
                          </a:ln>
                          <a:solidFill>
                            <a:schemeClr val="tx1"/>
                          </a:solidFill>
                          <a:effectLst/>
                          <a:latin typeface="Arial" pitchFamily="34" charset="0"/>
                        </a:rPr>
                        <a:t> field and </a:t>
                      </a:r>
                      <a:r>
                        <a:rPr kumimoji="0" lang="en-US" sz="1200" b="1" i="0" u="none" strike="noStrike" cap="none" normalizeH="0" baseline="0" smtClean="0">
                          <a:ln>
                            <a:noFill/>
                          </a:ln>
                          <a:solidFill>
                            <a:schemeClr val="tx1"/>
                          </a:solidFill>
                          <a:effectLst/>
                          <a:latin typeface="Arial" pitchFamily="34" charset="0"/>
                        </a:rPr>
                        <a:t>Audit Report Date</a:t>
                      </a:r>
                      <a:r>
                        <a:rPr kumimoji="0" lang="en-US" sz="1200" b="0" i="0" u="none" strike="noStrike" cap="none" normalizeH="0" baseline="0" smtClean="0">
                          <a:ln>
                            <a:noFill/>
                          </a:ln>
                          <a:solidFill>
                            <a:schemeClr val="tx1"/>
                          </a:solidFill>
                          <a:effectLst/>
                          <a:latin typeface="Arial" pitchFamily="34" charset="0"/>
                        </a:rPr>
                        <a:t> to the report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District</a:t>
                      </a:r>
                      <a:r>
                        <a:rPr kumimoji="0" lang="en-US" sz="1200" b="0" i="0" u="none" strike="noStrike" cap="none" normalizeH="0" baseline="0" smtClean="0">
                          <a:ln>
                            <a:noFill/>
                          </a:ln>
                          <a:solidFill>
                            <a:schemeClr val="tx1"/>
                          </a:solidFill>
                          <a:effectLst/>
                          <a:latin typeface="Arial" pitchFamily="34" charset="0"/>
                        </a:rPr>
                        <a:t> column header to select the column.</a:t>
                      </a:r>
                    </a:p>
                    <a:p>
                      <a:pPr marL="0" marR="0" lvl="0" indent="0" algn="l" defTabSz="914400" rtl="0" eaLnBrk="0" fontAlgn="base" latinLnBrk="0" hangingPunct="0">
                        <a:lnSpc>
                          <a:spcPct val="100000"/>
                        </a:lnSpc>
                        <a:spcBef>
                          <a:spcPct val="5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pitchFamily="34" charset="0"/>
                        </a:rPr>
                        <a:t>	The District column will now be highlighted.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a:t>
                      </a:r>
                      <a:r>
                        <a:rPr kumimoji="0" lang="en-US" sz="1200" b="0" i="1" u="none" strike="noStrike" cap="none" normalizeH="0" baseline="0" smtClean="0">
                          <a:ln>
                            <a:noFill/>
                          </a:ln>
                          <a:solidFill>
                            <a:schemeClr val="tx1"/>
                          </a:solidFill>
                          <a:effectLst/>
                          <a:latin typeface="Arial" pitchFamily="34" charset="0"/>
                        </a:rPr>
                        <a:t>         icon.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5347" name="TextBox 6"/>
          <p:cNvSpPr txBox="1">
            <a:spLocks noChangeArrowheads="1"/>
          </p:cNvSpPr>
          <p:nvPr/>
        </p:nvSpPr>
        <p:spPr bwMode="auto">
          <a:xfrm>
            <a:off x="0" y="1284288"/>
            <a:ext cx="4554538" cy="336550"/>
          </a:xfrm>
          <a:prstGeom prst="rect">
            <a:avLst/>
          </a:prstGeom>
          <a:noFill/>
          <a:ln w="9525">
            <a:noFill/>
            <a:miter lim="800000"/>
            <a:headEnd/>
            <a:tailEnd/>
          </a:ln>
        </p:spPr>
        <p:txBody>
          <a:bodyPr>
            <a:spAutoFit/>
          </a:bodyPr>
          <a:lstStyle/>
          <a:p>
            <a:pPr algn="l"/>
            <a:r>
              <a:rPr lang="en-US" sz="1600" b="1"/>
              <a:t>Filtering Data – Step 3</a:t>
            </a:r>
          </a:p>
        </p:txBody>
      </p:sp>
      <p:sp>
        <p:nvSpPr>
          <p:cNvPr id="355349" name="TextBox 7"/>
          <p:cNvSpPr txBox="1">
            <a:spLocks noChangeArrowheads="1"/>
          </p:cNvSpPr>
          <p:nvPr/>
        </p:nvSpPr>
        <p:spPr bwMode="auto">
          <a:xfrm>
            <a:off x="4143375" y="5729288"/>
            <a:ext cx="2722563" cy="228600"/>
          </a:xfrm>
          <a:prstGeom prst="rect">
            <a:avLst/>
          </a:prstGeom>
          <a:noFill/>
          <a:ln w="9525">
            <a:noFill/>
            <a:miter lim="800000"/>
            <a:headEnd/>
            <a:tailEnd/>
          </a:ln>
        </p:spPr>
        <p:txBody>
          <a:bodyPr>
            <a:spAutoFit/>
          </a:bodyPr>
          <a:lstStyle/>
          <a:p>
            <a:pPr algn="l"/>
            <a:r>
              <a:rPr lang="en-US" sz="900"/>
              <a:t>Graphic 2.16: Unfiltered Report</a:t>
            </a:r>
          </a:p>
        </p:txBody>
      </p:sp>
      <p:pic>
        <p:nvPicPr>
          <p:cNvPr id="355352" name="Picture 36"/>
          <p:cNvPicPr>
            <a:picLocks noChangeAspect="1" noChangeArrowheads="1"/>
          </p:cNvPicPr>
          <p:nvPr/>
        </p:nvPicPr>
        <p:blipFill>
          <a:blip r:embed="rId3" cstate="print"/>
          <a:srcRect/>
          <a:stretch>
            <a:fillRect/>
          </a:stretch>
        </p:blipFill>
        <p:spPr bwMode="auto">
          <a:xfrm>
            <a:off x="1214438" y="3700463"/>
            <a:ext cx="314325" cy="266700"/>
          </a:xfrm>
          <a:prstGeom prst="rect">
            <a:avLst/>
          </a:prstGeom>
          <a:noFill/>
          <a:ln w="19050" algn="ctr">
            <a:noFill/>
            <a:miter lim="800000"/>
            <a:headEnd/>
            <a:tailEnd/>
          </a:ln>
        </p:spPr>
      </p:pic>
      <p:pic>
        <p:nvPicPr>
          <p:cNvPr id="355355" name="Picture 27" descr="1_17"/>
          <p:cNvPicPr>
            <a:picLocks noChangeAspect="1" noChangeArrowheads="1"/>
          </p:cNvPicPr>
          <p:nvPr/>
        </p:nvPicPr>
        <p:blipFill>
          <a:blip r:embed="rId4" cstate="print"/>
          <a:srcRect/>
          <a:stretch>
            <a:fillRect/>
          </a:stretch>
        </p:blipFill>
        <p:spPr bwMode="auto">
          <a:xfrm>
            <a:off x="4210050" y="1639888"/>
            <a:ext cx="4745038" cy="4027487"/>
          </a:xfrm>
          <a:prstGeom prst="rect">
            <a:avLst/>
          </a:prstGeom>
          <a:noFill/>
          <a:ln w="19050" algn="ctr">
            <a:solidFill>
              <a:schemeClr val="tx1"/>
            </a:solidFill>
            <a:miter lim="800000"/>
            <a:headEnd/>
            <a:tailEnd/>
          </a:ln>
          <a:effectLst/>
        </p:spPr>
      </p:pic>
      <p:grpSp>
        <p:nvGrpSpPr>
          <p:cNvPr id="355365" name="Group 37"/>
          <p:cNvGrpSpPr>
            <a:grpSpLocks/>
          </p:cNvGrpSpPr>
          <p:nvPr/>
        </p:nvGrpSpPr>
        <p:grpSpPr bwMode="auto">
          <a:xfrm>
            <a:off x="4254500" y="2921000"/>
            <a:ext cx="266700" cy="274638"/>
            <a:chOff x="3198" y="918"/>
            <a:chExt cx="168" cy="173"/>
          </a:xfrm>
        </p:grpSpPr>
        <p:sp>
          <p:nvSpPr>
            <p:cNvPr id="355366" name="Oval 38"/>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5367" name="Text Box 39"/>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55368" name="Group 40"/>
          <p:cNvGrpSpPr>
            <a:grpSpLocks/>
          </p:cNvGrpSpPr>
          <p:nvPr/>
        </p:nvGrpSpPr>
        <p:grpSpPr bwMode="auto">
          <a:xfrm>
            <a:off x="5603875" y="2370138"/>
            <a:ext cx="266700" cy="274637"/>
            <a:chOff x="3198" y="918"/>
            <a:chExt cx="168" cy="173"/>
          </a:xfrm>
        </p:grpSpPr>
        <p:sp>
          <p:nvSpPr>
            <p:cNvPr id="355369" name="Oval 41"/>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5370" name="Text Box 42"/>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grpSp>
        <p:nvGrpSpPr>
          <p:cNvPr id="355371" name="Group 43"/>
          <p:cNvGrpSpPr>
            <a:grpSpLocks/>
          </p:cNvGrpSpPr>
          <p:nvPr/>
        </p:nvGrpSpPr>
        <p:grpSpPr bwMode="auto">
          <a:xfrm>
            <a:off x="6591300" y="1382713"/>
            <a:ext cx="266700" cy="274637"/>
            <a:chOff x="3198" y="918"/>
            <a:chExt cx="168" cy="173"/>
          </a:xfrm>
        </p:grpSpPr>
        <p:sp>
          <p:nvSpPr>
            <p:cNvPr id="355372" name="Oval 44"/>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5373" name="Text Box 45"/>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3</a:t>
              </a:r>
              <a:endParaRPr lang="en-US" sz="180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Grp="1" noChangeArrowheads="1"/>
          </p:cNvSpPr>
          <p:nvPr>
            <p:ph type="sldNum" sz="quarter" idx="10"/>
          </p:nvPr>
        </p:nvSpPr>
        <p:spPr>
          <a:ln/>
        </p:spPr>
        <p:txBody>
          <a:bodyPr/>
          <a:lstStyle/>
          <a:p>
            <a:fld id="{DA8445E3-D3C5-4F52-9D06-90A286F92AF3}" type="slidenum">
              <a:rPr lang="en-US"/>
              <a:pPr/>
              <a:t>28</a:t>
            </a:fld>
            <a:endParaRPr lang="en-US"/>
          </a:p>
        </p:txBody>
      </p:sp>
      <p:sp>
        <p:nvSpPr>
          <p:cNvPr id="379906" name="Rectangle 2"/>
          <p:cNvSpPr>
            <a:spLocks noGrp="1" noChangeArrowheads="1"/>
          </p:cNvSpPr>
          <p:nvPr>
            <p:ph type="title" idx="4294967295"/>
          </p:nvPr>
        </p:nvSpPr>
        <p:spPr/>
        <p:txBody>
          <a:bodyPr/>
          <a:lstStyle/>
          <a:p>
            <a:r>
              <a:rPr lang="en-US" smtClean="0"/>
              <a:t>Topic Three – Creating Ad hoc Reports</a:t>
            </a:r>
          </a:p>
        </p:txBody>
      </p:sp>
      <p:graphicFrame>
        <p:nvGraphicFramePr>
          <p:cNvPr id="379946" name="Group 42"/>
          <p:cNvGraphicFramePr>
            <a:graphicFrameLocks noGrp="1"/>
          </p:cNvGraphicFramePr>
          <p:nvPr/>
        </p:nvGraphicFramePr>
        <p:xfrm>
          <a:off x="174625" y="2527300"/>
          <a:ext cx="3908425" cy="728663"/>
        </p:xfrm>
        <a:graphic>
          <a:graphicData uri="http://schemas.openxmlformats.org/drawingml/2006/table">
            <a:tbl>
              <a:tblPr/>
              <a:tblGrid>
                <a:gridCol w="334963"/>
                <a:gridCol w="3573462"/>
              </a:tblGrid>
              <a:tr h="2540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filter data. (Graphic 2.17)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Check </a:t>
                      </a:r>
                      <a:r>
                        <a:rPr kumimoji="0" lang="en-US" sz="1200" b="1" i="0" u="none" strike="noStrike" cap="none" normalizeH="0" baseline="0" smtClean="0">
                          <a:ln>
                            <a:noFill/>
                          </a:ln>
                          <a:solidFill>
                            <a:schemeClr val="tx1"/>
                          </a:solidFill>
                          <a:effectLst/>
                          <a:latin typeface="Arial" pitchFamily="34" charset="0"/>
                        </a:rPr>
                        <a:t>DCMA Aeronautical Systems Division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and </a:t>
                      </a: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on the OK button to apply the filter.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926" name="TextBox 6"/>
          <p:cNvSpPr txBox="1">
            <a:spLocks noChangeArrowheads="1"/>
          </p:cNvSpPr>
          <p:nvPr/>
        </p:nvSpPr>
        <p:spPr bwMode="auto">
          <a:xfrm>
            <a:off x="0" y="1416050"/>
            <a:ext cx="4554538" cy="336550"/>
          </a:xfrm>
          <a:prstGeom prst="rect">
            <a:avLst/>
          </a:prstGeom>
          <a:noFill/>
          <a:ln w="9525">
            <a:noFill/>
            <a:miter lim="800000"/>
            <a:headEnd/>
            <a:tailEnd/>
          </a:ln>
        </p:spPr>
        <p:txBody>
          <a:bodyPr>
            <a:spAutoFit/>
          </a:bodyPr>
          <a:lstStyle/>
          <a:p>
            <a:pPr algn="l"/>
            <a:r>
              <a:rPr lang="en-US" sz="1600" b="1"/>
              <a:t>Filtering Data – Step 3 (Continued)</a:t>
            </a:r>
          </a:p>
        </p:txBody>
      </p:sp>
      <p:sp>
        <p:nvSpPr>
          <p:cNvPr id="379928" name="TextBox 7"/>
          <p:cNvSpPr txBox="1">
            <a:spLocks noChangeArrowheads="1"/>
          </p:cNvSpPr>
          <p:nvPr/>
        </p:nvSpPr>
        <p:spPr bwMode="auto">
          <a:xfrm>
            <a:off x="4241800" y="4884738"/>
            <a:ext cx="2689225" cy="228600"/>
          </a:xfrm>
          <a:prstGeom prst="rect">
            <a:avLst/>
          </a:prstGeom>
          <a:noFill/>
          <a:ln w="9525">
            <a:noFill/>
            <a:miter lim="800000"/>
            <a:headEnd/>
            <a:tailEnd/>
          </a:ln>
        </p:spPr>
        <p:txBody>
          <a:bodyPr>
            <a:spAutoFit/>
          </a:bodyPr>
          <a:lstStyle/>
          <a:p>
            <a:pPr algn="l"/>
            <a:r>
              <a:rPr lang="en-US" sz="900"/>
              <a:t>Graphic 2.17: Filter  Screen</a:t>
            </a:r>
          </a:p>
        </p:txBody>
      </p:sp>
      <p:pic>
        <p:nvPicPr>
          <p:cNvPr id="379932" name="Picture 28" descr="1_18"/>
          <p:cNvPicPr>
            <a:picLocks noChangeAspect="1" noChangeArrowheads="1"/>
          </p:cNvPicPr>
          <p:nvPr/>
        </p:nvPicPr>
        <p:blipFill>
          <a:blip r:embed="rId3" cstate="print"/>
          <a:srcRect/>
          <a:stretch>
            <a:fillRect/>
          </a:stretch>
        </p:blipFill>
        <p:spPr bwMode="auto">
          <a:xfrm>
            <a:off x="4219575" y="1935163"/>
            <a:ext cx="4740275" cy="2901950"/>
          </a:xfrm>
          <a:prstGeom prst="rect">
            <a:avLst/>
          </a:prstGeom>
          <a:noFill/>
          <a:ln w="19050" algn="ctr">
            <a:solidFill>
              <a:schemeClr val="tx1"/>
            </a:solidFill>
            <a:miter lim="800000"/>
            <a:headEnd/>
            <a:tailEnd/>
          </a:ln>
          <a:effectLst/>
        </p:spPr>
      </p:pic>
      <p:grpSp>
        <p:nvGrpSpPr>
          <p:cNvPr id="379942" name="Group 38"/>
          <p:cNvGrpSpPr>
            <a:grpSpLocks/>
          </p:cNvGrpSpPr>
          <p:nvPr/>
        </p:nvGrpSpPr>
        <p:grpSpPr bwMode="auto">
          <a:xfrm>
            <a:off x="4140200" y="2965450"/>
            <a:ext cx="266700" cy="274638"/>
            <a:chOff x="3198" y="918"/>
            <a:chExt cx="168" cy="173"/>
          </a:xfrm>
        </p:grpSpPr>
        <p:sp>
          <p:nvSpPr>
            <p:cNvPr id="379943" name="Oval 39"/>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79944" name="Text Box 40"/>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4</a:t>
              </a:r>
              <a:endParaRPr lang="en-US" sz="1800"/>
            </a:p>
          </p:txBody>
        </p:sp>
      </p:grpSp>
      <p:sp>
        <p:nvSpPr>
          <p:cNvPr id="379947" name="TextBox 6"/>
          <p:cNvSpPr txBox="1">
            <a:spLocks noChangeArrowheads="1"/>
          </p:cNvSpPr>
          <p:nvPr/>
        </p:nvSpPr>
        <p:spPr bwMode="auto">
          <a:xfrm>
            <a:off x="203200" y="3681413"/>
            <a:ext cx="3922713" cy="457200"/>
          </a:xfrm>
          <a:prstGeom prst="rect">
            <a:avLst/>
          </a:prstGeom>
          <a:noFill/>
          <a:ln w="9525">
            <a:noFill/>
            <a:miter lim="800000"/>
            <a:headEnd/>
            <a:tailEnd/>
          </a:ln>
        </p:spPr>
        <p:txBody>
          <a:bodyPr>
            <a:spAutoFit/>
          </a:bodyPr>
          <a:lstStyle/>
          <a:p>
            <a:pPr algn="l"/>
            <a:r>
              <a:rPr lang="en-US" sz="1200" b="1" i="1"/>
              <a:t>Note:</a:t>
            </a:r>
            <a:r>
              <a:rPr lang="en-US" sz="1200" i="1"/>
              <a:t> Report data should be filtered to avoid retrieving too many records and causing a fatal error.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Grp="1" noChangeArrowheads="1"/>
          </p:cNvSpPr>
          <p:nvPr>
            <p:ph type="sldNum" sz="quarter" idx="10"/>
          </p:nvPr>
        </p:nvSpPr>
        <p:spPr>
          <a:ln/>
        </p:spPr>
        <p:txBody>
          <a:bodyPr/>
          <a:lstStyle/>
          <a:p>
            <a:fld id="{42D2271A-CC2B-42D7-8122-CCA0BE66832D}" type="slidenum">
              <a:rPr lang="en-US"/>
              <a:pPr/>
              <a:t>29</a:t>
            </a:fld>
            <a:endParaRPr lang="en-US"/>
          </a:p>
        </p:txBody>
      </p:sp>
      <p:pic>
        <p:nvPicPr>
          <p:cNvPr id="357402" name="Picture 26" descr="1_19"/>
          <p:cNvPicPr>
            <a:picLocks noChangeAspect="1" noChangeArrowheads="1"/>
          </p:cNvPicPr>
          <p:nvPr/>
        </p:nvPicPr>
        <p:blipFill>
          <a:blip r:embed="rId3" cstate="print"/>
          <a:srcRect/>
          <a:stretch>
            <a:fillRect/>
          </a:stretch>
        </p:blipFill>
        <p:spPr bwMode="auto">
          <a:xfrm>
            <a:off x="3886200" y="2130425"/>
            <a:ext cx="5083175" cy="2593975"/>
          </a:xfrm>
          <a:prstGeom prst="rect">
            <a:avLst/>
          </a:prstGeom>
          <a:noFill/>
          <a:ln w="0" algn="ctr">
            <a:solidFill>
              <a:schemeClr val="tx1"/>
            </a:solidFill>
            <a:miter lim="800000"/>
            <a:headEnd/>
            <a:tailEnd/>
          </a:ln>
          <a:effectLst/>
        </p:spPr>
      </p:pic>
      <p:sp>
        <p:nvSpPr>
          <p:cNvPr id="357378" name="Rectangle 2"/>
          <p:cNvSpPr>
            <a:spLocks noGrp="1" noChangeArrowheads="1"/>
          </p:cNvSpPr>
          <p:nvPr>
            <p:ph type="title" idx="4294967295"/>
          </p:nvPr>
        </p:nvSpPr>
        <p:spPr/>
        <p:txBody>
          <a:bodyPr/>
          <a:lstStyle/>
          <a:p>
            <a:r>
              <a:rPr lang="en-US" smtClean="0"/>
              <a:t>Topic Three – Creating Ad hoc Reports</a:t>
            </a:r>
          </a:p>
        </p:txBody>
      </p:sp>
      <p:graphicFrame>
        <p:nvGraphicFramePr>
          <p:cNvPr id="357406" name="Group 30"/>
          <p:cNvGraphicFramePr>
            <a:graphicFrameLocks noGrp="1"/>
          </p:cNvGraphicFramePr>
          <p:nvPr/>
        </p:nvGraphicFramePr>
        <p:xfrm>
          <a:off x="153988" y="2197100"/>
          <a:ext cx="3679825" cy="2171700"/>
        </p:xfrm>
        <a:graphic>
          <a:graphicData uri="http://schemas.openxmlformats.org/drawingml/2006/table">
            <a:tbl>
              <a:tblPr/>
              <a:tblGrid>
                <a:gridCol w="406400"/>
                <a:gridCol w="3273425"/>
              </a:tblGrid>
              <a:tr h="317500">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remove a filter. (Graphic 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Filter link. </a:t>
                      </a:r>
                    </a:p>
                    <a:p>
                      <a:pPr marL="114300" marR="0" lvl="0" indent="-114300" algn="l" defTabSz="914400" rtl="0" eaLnBrk="0" fontAlgn="base" latinLnBrk="0" hangingPunct="0">
                        <a:lnSpc>
                          <a:spcPct val="100000"/>
                        </a:lnSpc>
                        <a:spcBef>
                          <a:spcPct val="5000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pitchFamily="34" charset="0"/>
                        </a:rPr>
                        <a:t>The Filter screen (Graphic 2.17) will be displayed with the current filter option checked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box to the left</a:t>
                      </a:r>
                      <a:r>
                        <a:rPr kumimoji="0" lang="en-US" sz="1200" b="0" i="1"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of  </a:t>
                      </a:r>
                      <a:r>
                        <a:rPr kumimoji="0" lang="en-US" sz="1200" b="1" i="0" u="none" strike="noStrike" cap="none" normalizeH="0" baseline="0" smtClean="0">
                          <a:ln>
                            <a:noFill/>
                          </a:ln>
                          <a:solidFill>
                            <a:schemeClr val="tx1"/>
                          </a:solidFill>
                          <a:effectLst/>
                          <a:latin typeface="Arial" pitchFamily="34" charset="0"/>
                        </a:rPr>
                        <a:t>DCMA Aeronautical Systems Division</a:t>
                      </a:r>
                      <a:r>
                        <a:rPr kumimoji="0" lang="en-US" sz="1200" b="0" i="0" u="none" strike="noStrike" cap="none" normalizeH="0" baseline="0" smtClean="0">
                          <a:ln>
                            <a:noFill/>
                          </a:ln>
                          <a:solidFill>
                            <a:schemeClr val="tx1"/>
                          </a:solidFill>
                          <a:effectLst/>
                          <a:latin typeface="Arial" pitchFamily="34" charset="0"/>
                        </a:rPr>
                        <a:t> to remove the check mark.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OK button to remove the filter.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7395" name="TextBox 6"/>
          <p:cNvSpPr txBox="1">
            <a:spLocks noChangeArrowheads="1"/>
          </p:cNvSpPr>
          <p:nvPr/>
        </p:nvSpPr>
        <p:spPr bwMode="auto">
          <a:xfrm>
            <a:off x="0" y="1243013"/>
            <a:ext cx="4554538" cy="336550"/>
          </a:xfrm>
          <a:prstGeom prst="rect">
            <a:avLst/>
          </a:prstGeom>
          <a:noFill/>
          <a:ln w="9525">
            <a:noFill/>
            <a:miter lim="800000"/>
            <a:headEnd/>
            <a:tailEnd/>
          </a:ln>
        </p:spPr>
        <p:txBody>
          <a:bodyPr>
            <a:spAutoFit/>
          </a:bodyPr>
          <a:lstStyle/>
          <a:p>
            <a:pPr algn="l"/>
            <a:r>
              <a:rPr lang="en-US" sz="1600" b="1"/>
              <a:t>Removing a Filter</a:t>
            </a:r>
          </a:p>
        </p:txBody>
      </p:sp>
      <p:sp>
        <p:nvSpPr>
          <p:cNvPr id="357397" name="TextBox 7"/>
          <p:cNvSpPr txBox="1">
            <a:spLocks noChangeArrowheads="1"/>
          </p:cNvSpPr>
          <p:nvPr/>
        </p:nvSpPr>
        <p:spPr bwMode="auto">
          <a:xfrm>
            <a:off x="3911600" y="4772025"/>
            <a:ext cx="2722563" cy="228600"/>
          </a:xfrm>
          <a:prstGeom prst="rect">
            <a:avLst/>
          </a:prstGeom>
          <a:noFill/>
          <a:ln w="9525">
            <a:noFill/>
            <a:miter lim="800000"/>
            <a:headEnd/>
            <a:tailEnd/>
          </a:ln>
        </p:spPr>
        <p:txBody>
          <a:bodyPr>
            <a:spAutoFit/>
          </a:bodyPr>
          <a:lstStyle/>
          <a:p>
            <a:pPr algn="l"/>
            <a:r>
              <a:rPr lang="en-US" sz="900"/>
              <a:t>Graphic 2.18: Filtered Report</a:t>
            </a:r>
          </a:p>
        </p:txBody>
      </p:sp>
      <p:sp>
        <p:nvSpPr>
          <p:cNvPr id="357399" name="Line 33"/>
          <p:cNvSpPr>
            <a:spLocks noChangeShapeType="1"/>
          </p:cNvSpPr>
          <p:nvPr/>
        </p:nvSpPr>
        <p:spPr bwMode="auto">
          <a:xfrm flipV="1">
            <a:off x="1943100" y="2095500"/>
            <a:ext cx="2806700" cy="330200"/>
          </a:xfrm>
          <a:prstGeom prst="line">
            <a:avLst/>
          </a:prstGeom>
          <a:noFill/>
          <a:ln w="0">
            <a:noFill/>
            <a:round/>
            <a:headEnd/>
            <a:tailEnd type="triangle" w="med" len="med"/>
          </a:ln>
        </p:spPr>
        <p:txBody>
          <a:bodyPr wrap="none" anchor="ctr"/>
          <a:lstStyle/>
          <a:p>
            <a:endParaRPr lang="en-US"/>
          </a:p>
        </p:txBody>
      </p:sp>
      <p:sp>
        <p:nvSpPr>
          <p:cNvPr id="357400" name="Line 35"/>
          <p:cNvSpPr>
            <a:spLocks noChangeShapeType="1"/>
          </p:cNvSpPr>
          <p:nvPr/>
        </p:nvSpPr>
        <p:spPr bwMode="auto">
          <a:xfrm>
            <a:off x="1944688" y="2633663"/>
            <a:ext cx="1970087" cy="307975"/>
          </a:xfrm>
          <a:prstGeom prst="line">
            <a:avLst/>
          </a:prstGeom>
          <a:noFill/>
          <a:ln w="0">
            <a:solidFill>
              <a:srgbClr val="FF0000"/>
            </a:solidFill>
            <a:round/>
            <a:headEnd/>
            <a:tailEnd type="triangle" w="med" len="med"/>
          </a:ln>
        </p:spPr>
        <p:txBody>
          <a:bodyPr wrap="none" anchor="ctr"/>
          <a:lstStyle/>
          <a:p>
            <a:endParaRPr lang="en-US"/>
          </a:p>
        </p:txBody>
      </p:sp>
      <p:grpSp>
        <p:nvGrpSpPr>
          <p:cNvPr id="357407" name="Group 31"/>
          <p:cNvGrpSpPr>
            <a:grpSpLocks/>
          </p:cNvGrpSpPr>
          <p:nvPr/>
        </p:nvGrpSpPr>
        <p:grpSpPr bwMode="auto">
          <a:xfrm>
            <a:off x="3962400" y="2644775"/>
            <a:ext cx="266700" cy="274638"/>
            <a:chOff x="3198" y="918"/>
            <a:chExt cx="168" cy="173"/>
          </a:xfrm>
        </p:grpSpPr>
        <p:sp>
          <p:nvSpPr>
            <p:cNvPr id="357408" name="Oval 32"/>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7409" name="Text Box 33"/>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10"/>
          </p:nvPr>
        </p:nvSpPr>
        <p:spPr>
          <a:ln/>
        </p:spPr>
        <p:txBody>
          <a:bodyPr/>
          <a:lstStyle/>
          <a:p>
            <a:fld id="{FBD42AB5-08A4-43F6-B8BB-F59A17D1772F}" type="slidenum">
              <a:rPr lang="en-US"/>
              <a:pPr/>
              <a:t>3</a:t>
            </a:fld>
            <a:endParaRPr lang="en-US"/>
          </a:p>
        </p:txBody>
      </p:sp>
      <p:sp>
        <p:nvSpPr>
          <p:cNvPr id="306178" name="Rectangle 2"/>
          <p:cNvSpPr>
            <a:spLocks noGrp="1" noChangeArrowheads="1"/>
          </p:cNvSpPr>
          <p:nvPr>
            <p:ph type="title" idx="4294967295"/>
          </p:nvPr>
        </p:nvSpPr>
        <p:spPr>
          <a:xfrm>
            <a:off x="1755775" y="330200"/>
            <a:ext cx="7388225" cy="695325"/>
          </a:xfrm>
        </p:spPr>
        <p:txBody>
          <a:bodyPr/>
          <a:lstStyle/>
          <a:p>
            <a:r>
              <a:rPr lang="en-US" smtClean="0"/>
              <a:t>Module One – Pre-Defined Reports</a:t>
            </a:r>
          </a:p>
        </p:txBody>
      </p:sp>
      <p:sp>
        <p:nvSpPr>
          <p:cNvPr id="306180" name="Rectangle 2"/>
          <p:cNvSpPr txBox="1">
            <a:spLocks noChangeArrowheads="1"/>
          </p:cNvSpPr>
          <p:nvPr/>
        </p:nvSpPr>
        <p:spPr bwMode="auto">
          <a:xfrm>
            <a:off x="947738" y="25812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One </a:t>
            </a:r>
          </a:p>
          <a:p>
            <a:pPr eaLnBrk="0" hangingPunct="0"/>
            <a:endParaRPr lang="en-US" sz="4000" b="1">
              <a:ea typeface="ＭＳ Ｐゴシック"/>
              <a:cs typeface="ＭＳ Ｐゴシック"/>
            </a:endParaRPr>
          </a:p>
          <a:p>
            <a:pPr eaLnBrk="0" hangingPunct="0"/>
            <a:r>
              <a:rPr lang="en-US" sz="2400" b="1">
                <a:ea typeface="ＭＳ Ｐゴシック"/>
                <a:cs typeface="ＭＳ Ｐゴシック"/>
              </a:rPr>
              <a:t>Pre-Defined Reports</a:t>
            </a:r>
          </a:p>
          <a:p>
            <a:pPr algn="l" eaLnBrk="0" hangingPunct="0"/>
            <a:endParaRPr lang="en-US" sz="2400" b="1">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4"/>
          <p:cNvSpPr>
            <a:spLocks noGrp="1" noChangeArrowheads="1"/>
          </p:cNvSpPr>
          <p:nvPr>
            <p:ph type="sldNum" sz="quarter" idx="10"/>
          </p:nvPr>
        </p:nvSpPr>
        <p:spPr>
          <a:ln/>
        </p:spPr>
        <p:txBody>
          <a:bodyPr/>
          <a:lstStyle/>
          <a:p>
            <a:fld id="{5ABDCF5F-827D-4566-9981-027235FAF274}" type="slidenum">
              <a:rPr lang="en-US"/>
              <a:pPr/>
              <a:t>30</a:t>
            </a:fld>
            <a:endParaRPr lang="en-US"/>
          </a:p>
        </p:txBody>
      </p:sp>
      <p:sp>
        <p:nvSpPr>
          <p:cNvPr id="359426" name="Rectangle 2"/>
          <p:cNvSpPr>
            <a:spLocks noGrp="1" noChangeArrowheads="1"/>
          </p:cNvSpPr>
          <p:nvPr>
            <p:ph type="title" idx="4294967295"/>
          </p:nvPr>
        </p:nvSpPr>
        <p:spPr/>
        <p:txBody>
          <a:bodyPr/>
          <a:lstStyle/>
          <a:p>
            <a:r>
              <a:rPr lang="en-US" smtClean="0"/>
              <a:t>Topic Four – Running Ad hoc Reports</a:t>
            </a:r>
          </a:p>
        </p:txBody>
      </p:sp>
      <p:graphicFrame>
        <p:nvGraphicFramePr>
          <p:cNvPr id="359468" name="Group 44"/>
          <p:cNvGraphicFramePr>
            <a:graphicFrameLocks noGrp="1"/>
          </p:cNvGraphicFramePr>
          <p:nvPr/>
        </p:nvGraphicFramePr>
        <p:xfrm>
          <a:off x="152400" y="3282950"/>
          <a:ext cx="3179763" cy="2197100"/>
        </p:xfrm>
        <a:graphic>
          <a:graphicData uri="http://schemas.openxmlformats.org/drawingml/2006/table">
            <a:tbl>
              <a:tblPr/>
              <a:tblGrid>
                <a:gridCol w="411163"/>
                <a:gridCol w="2768600"/>
              </a:tblGrid>
              <a:tr h="650875">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run report with all data. </a:t>
                      </a:r>
                      <a:br>
                        <a:rPr kumimoji="0" lang="en-US" sz="1200" b="0" i="0" u="none" strike="noStrike" cap="none" normalizeH="0" baseline="0" smtClean="0">
                          <a:ln>
                            <a:noFill/>
                          </a:ln>
                          <a:solidFill>
                            <a:schemeClr val="tx1"/>
                          </a:solidFill>
                          <a:effectLst/>
                          <a:latin typeface="Arial" pitchFamily="34" charset="0"/>
                        </a:rPr>
                      </a:br>
                      <a:r>
                        <a:rPr kumimoji="0" lang="en-US" sz="1200" b="0" i="0" u="none" strike="noStrike" cap="none" normalizeH="0" baseline="0" smtClean="0">
                          <a:ln>
                            <a:noFill/>
                          </a:ln>
                          <a:solidFill>
                            <a:schemeClr val="tx1"/>
                          </a:solidFill>
                          <a:effectLst/>
                          <a:latin typeface="Arial" pitchFamily="34" charset="0"/>
                        </a:rPr>
                        <a:t>(Graphic 2.19 – 2.20)</a:t>
                      </a:r>
                      <a:r>
                        <a:rPr kumimoji="0" lang="en-US" sz="2000" b="1" i="0" u="none" strike="noStrike" cap="none" normalizeH="0" baseline="0" smtClean="0">
                          <a:ln>
                            <a:noFill/>
                          </a:ln>
                          <a:solidFill>
                            <a:schemeClr val="tx1"/>
                          </a:solidFill>
                          <a:effectLst/>
                          <a:latin typeface="Arial" pitchFamily="34" charset="0"/>
                        </a:rPr>
                        <a:t> </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7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1" i="0" u="none" strike="noStrike" cap="none" normalizeH="0" baseline="0" smtClean="0">
                          <a:ln>
                            <a:noFill/>
                          </a:ln>
                          <a:solidFill>
                            <a:schemeClr val="tx1"/>
                          </a:solidFill>
                          <a:effectLst/>
                          <a:latin typeface="Arial" pitchFamily="34" charset="0"/>
                        </a:rPr>
                        <a:t>Run Report</a:t>
                      </a:r>
                      <a:r>
                        <a:rPr kumimoji="0" lang="en-US" sz="1200" b="0" i="0" u="none" strike="noStrike" cap="none" normalizeH="0" baseline="0" smtClean="0">
                          <a:ln>
                            <a:noFill/>
                          </a:ln>
                          <a:solidFill>
                            <a:schemeClr val="tx1"/>
                          </a:solidFill>
                          <a:effectLst/>
                          <a:latin typeface="Arial" pitchFamily="34" charset="0"/>
                        </a:rPr>
                        <a:t>.</a:t>
                      </a:r>
                      <a:endParaRPr kumimoji="0" lang="en-US" sz="1200" b="0" i="1"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508000" algn="l"/>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1" i="0" u="none" strike="noStrike" cap="none" normalizeH="0" baseline="0" smtClean="0">
                          <a:ln>
                            <a:noFill/>
                          </a:ln>
                          <a:solidFill>
                            <a:schemeClr val="tx1"/>
                          </a:solidFill>
                          <a:effectLst/>
                          <a:latin typeface="Arial" pitchFamily="34" charset="0"/>
                        </a:rPr>
                        <a:t>Run with All Data</a:t>
                      </a:r>
                      <a:r>
                        <a:rPr kumimoji="0" lang="en-US" sz="1200" b="0" i="0" u="none" strike="noStrike" cap="none" normalizeH="0" baseline="0" smtClean="0">
                          <a:ln>
                            <a:noFill/>
                          </a:ln>
                          <a:solidFill>
                            <a:schemeClr val="tx1"/>
                          </a:solidFill>
                          <a:effectLst/>
                          <a:latin typeface="Arial" pitchFamily="34" charset="0"/>
                        </a:rPr>
                        <a:t> or click         on the toolbar.</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08000" algn="l"/>
                        </a:tabLst>
                      </a:pPr>
                      <a:r>
                        <a:rPr kumimoji="0" lang="en-US" sz="1200" b="0" i="0" u="none" strike="noStrike" cap="none" normalizeH="0" baseline="0" smtClean="0">
                          <a:ln>
                            <a:noFill/>
                          </a:ln>
                          <a:solidFill>
                            <a:schemeClr val="tx1"/>
                          </a:solidFill>
                          <a:effectLst/>
                          <a:latin typeface="Arial" pitchFamily="34" charset="0"/>
                        </a:rPr>
                        <a:t>Use the                   link to view additional report pages.</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443" name="TextBox 5"/>
          <p:cNvSpPr txBox="1">
            <a:spLocks noChangeArrowheads="1"/>
          </p:cNvSpPr>
          <p:nvPr/>
        </p:nvSpPr>
        <p:spPr bwMode="auto">
          <a:xfrm>
            <a:off x="0" y="1333500"/>
            <a:ext cx="5235575" cy="336550"/>
          </a:xfrm>
          <a:prstGeom prst="rect">
            <a:avLst/>
          </a:prstGeom>
          <a:noFill/>
          <a:ln w="9525">
            <a:noFill/>
            <a:miter lim="800000"/>
            <a:headEnd/>
            <a:tailEnd/>
          </a:ln>
        </p:spPr>
        <p:txBody>
          <a:bodyPr>
            <a:spAutoFit/>
          </a:bodyPr>
          <a:lstStyle/>
          <a:p>
            <a:pPr algn="l"/>
            <a:r>
              <a:rPr lang="en-US" sz="1600" b="1"/>
              <a:t>How to Run Ad hoc Reports With All Data</a:t>
            </a:r>
          </a:p>
        </p:txBody>
      </p:sp>
      <p:sp>
        <p:nvSpPr>
          <p:cNvPr id="359444" name="TextBox 6"/>
          <p:cNvSpPr txBox="1">
            <a:spLocks noChangeArrowheads="1"/>
          </p:cNvSpPr>
          <p:nvPr/>
        </p:nvSpPr>
        <p:spPr bwMode="auto">
          <a:xfrm>
            <a:off x="254000" y="1852613"/>
            <a:ext cx="3057525" cy="1279525"/>
          </a:xfrm>
          <a:prstGeom prst="rect">
            <a:avLst/>
          </a:prstGeom>
          <a:noFill/>
          <a:ln w="9525">
            <a:noFill/>
            <a:miter lim="800000"/>
            <a:headEnd/>
            <a:tailEnd/>
          </a:ln>
        </p:spPr>
        <p:txBody>
          <a:bodyPr>
            <a:spAutoFit/>
          </a:bodyPr>
          <a:lstStyle/>
          <a:p>
            <a:pPr algn="l">
              <a:spcBef>
                <a:spcPct val="50000"/>
              </a:spcBef>
            </a:pPr>
            <a:r>
              <a:rPr lang="en-US" sz="1200"/>
              <a:t>The </a:t>
            </a:r>
            <a:r>
              <a:rPr lang="en-US" sz="1200" b="1"/>
              <a:t>Run Report </a:t>
            </a:r>
            <a:r>
              <a:rPr lang="en-US" sz="1200"/>
              <a:t>link will give you data view options, allowing you to build a report with all data, limited data, or with no data. </a:t>
            </a:r>
          </a:p>
          <a:p>
            <a:pPr algn="l">
              <a:spcBef>
                <a:spcPct val="50000"/>
              </a:spcBef>
            </a:pPr>
            <a:r>
              <a:rPr lang="en-US" sz="1200"/>
              <a:t>Once you are satisfied with the layout of your report you are ready to run the report with </a:t>
            </a:r>
            <a:r>
              <a:rPr lang="en-US" sz="1200" b="1"/>
              <a:t>all data</a:t>
            </a:r>
            <a:r>
              <a:rPr lang="en-US" sz="1200"/>
              <a:t>. </a:t>
            </a:r>
          </a:p>
        </p:txBody>
      </p:sp>
      <p:sp>
        <p:nvSpPr>
          <p:cNvPr id="359445" name="TextBox 7"/>
          <p:cNvSpPr txBox="1">
            <a:spLocks noChangeArrowheads="1"/>
          </p:cNvSpPr>
          <p:nvPr/>
        </p:nvSpPr>
        <p:spPr bwMode="auto">
          <a:xfrm>
            <a:off x="3338513" y="5054600"/>
            <a:ext cx="1854200" cy="365125"/>
          </a:xfrm>
          <a:prstGeom prst="rect">
            <a:avLst/>
          </a:prstGeom>
          <a:noFill/>
          <a:ln w="9525">
            <a:noFill/>
            <a:miter lim="800000"/>
            <a:headEnd/>
            <a:tailEnd/>
          </a:ln>
        </p:spPr>
        <p:txBody>
          <a:bodyPr>
            <a:spAutoFit/>
          </a:bodyPr>
          <a:lstStyle/>
          <a:p>
            <a:pPr algn="l"/>
            <a:r>
              <a:rPr lang="en-US" sz="900"/>
              <a:t>Graphic 2.19: Ad hoc Run Report Menu</a:t>
            </a:r>
          </a:p>
        </p:txBody>
      </p:sp>
      <p:pic>
        <p:nvPicPr>
          <p:cNvPr id="359447" name="Picture 54"/>
          <p:cNvPicPr>
            <a:picLocks noChangeAspect="1" noChangeArrowheads="1"/>
          </p:cNvPicPr>
          <p:nvPr/>
        </p:nvPicPr>
        <p:blipFill>
          <a:blip r:embed="rId3" cstate="print"/>
          <a:srcRect/>
          <a:stretch>
            <a:fillRect/>
          </a:stretch>
        </p:blipFill>
        <p:spPr bwMode="auto">
          <a:xfrm>
            <a:off x="2919413" y="4243388"/>
            <a:ext cx="285750" cy="266700"/>
          </a:xfrm>
          <a:prstGeom prst="rect">
            <a:avLst/>
          </a:prstGeom>
          <a:noFill/>
          <a:ln w="19050" algn="ctr">
            <a:noFill/>
            <a:miter lim="800000"/>
            <a:headEnd/>
            <a:tailEnd/>
          </a:ln>
        </p:spPr>
      </p:pic>
      <p:sp>
        <p:nvSpPr>
          <p:cNvPr id="359448" name="TextBox 7"/>
          <p:cNvSpPr txBox="1">
            <a:spLocks noChangeArrowheads="1"/>
          </p:cNvSpPr>
          <p:nvPr/>
        </p:nvSpPr>
        <p:spPr bwMode="auto">
          <a:xfrm>
            <a:off x="5367338" y="6013450"/>
            <a:ext cx="2117725" cy="228600"/>
          </a:xfrm>
          <a:prstGeom prst="rect">
            <a:avLst/>
          </a:prstGeom>
          <a:noFill/>
          <a:ln w="9525">
            <a:noFill/>
            <a:miter lim="800000"/>
            <a:headEnd/>
            <a:tailEnd/>
          </a:ln>
        </p:spPr>
        <p:txBody>
          <a:bodyPr>
            <a:spAutoFit/>
          </a:bodyPr>
          <a:lstStyle/>
          <a:p>
            <a:pPr algn="l"/>
            <a:r>
              <a:rPr lang="en-US" sz="900"/>
              <a:t>Graphic 2.20: Report with All Data</a:t>
            </a:r>
          </a:p>
        </p:txBody>
      </p:sp>
      <p:pic>
        <p:nvPicPr>
          <p:cNvPr id="359450" name="Picture 81"/>
          <p:cNvPicPr>
            <a:picLocks noChangeAspect="1" noChangeArrowheads="1"/>
          </p:cNvPicPr>
          <p:nvPr/>
        </p:nvPicPr>
        <p:blipFill>
          <a:blip r:embed="rId4" cstate="print"/>
          <a:srcRect/>
          <a:stretch>
            <a:fillRect/>
          </a:stretch>
        </p:blipFill>
        <p:spPr bwMode="auto">
          <a:xfrm>
            <a:off x="1206500" y="4783138"/>
            <a:ext cx="704850" cy="204787"/>
          </a:xfrm>
          <a:prstGeom prst="rect">
            <a:avLst/>
          </a:prstGeom>
          <a:noFill/>
          <a:ln w="0" algn="ctr">
            <a:noFill/>
            <a:miter lim="800000"/>
            <a:headEnd/>
            <a:tailEnd/>
          </a:ln>
        </p:spPr>
      </p:pic>
      <p:pic>
        <p:nvPicPr>
          <p:cNvPr id="359453" name="Picture 29" descr="1_20"/>
          <p:cNvPicPr>
            <a:picLocks noChangeAspect="1" noChangeArrowheads="1"/>
          </p:cNvPicPr>
          <p:nvPr/>
        </p:nvPicPr>
        <p:blipFill>
          <a:blip r:embed="rId5" cstate="print"/>
          <a:srcRect/>
          <a:stretch>
            <a:fillRect/>
          </a:stretch>
        </p:blipFill>
        <p:spPr bwMode="auto">
          <a:xfrm>
            <a:off x="3387725" y="1855788"/>
            <a:ext cx="1906588" cy="3184525"/>
          </a:xfrm>
          <a:prstGeom prst="rect">
            <a:avLst/>
          </a:prstGeom>
          <a:noFill/>
          <a:ln w="0" algn="ctr">
            <a:solidFill>
              <a:schemeClr val="tx1"/>
            </a:solidFill>
            <a:miter lim="800000"/>
            <a:headEnd/>
            <a:tailEnd/>
          </a:ln>
          <a:effectLst/>
        </p:spPr>
      </p:pic>
      <p:pic>
        <p:nvPicPr>
          <p:cNvPr id="359455" name="Picture 31" descr="1_22"/>
          <p:cNvPicPr>
            <a:picLocks noChangeAspect="1" noChangeArrowheads="1"/>
          </p:cNvPicPr>
          <p:nvPr/>
        </p:nvPicPr>
        <p:blipFill>
          <a:blip r:embed="rId6" cstate="print"/>
          <a:srcRect/>
          <a:stretch>
            <a:fillRect/>
          </a:stretch>
        </p:blipFill>
        <p:spPr bwMode="auto">
          <a:xfrm>
            <a:off x="5365750" y="5757863"/>
            <a:ext cx="2505075" cy="219075"/>
          </a:xfrm>
          <a:prstGeom prst="rect">
            <a:avLst/>
          </a:prstGeom>
          <a:noFill/>
          <a:ln w="0" algn="ctr">
            <a:solidFill>
              <a:schemeClr val="tx1"/>
            </a:solidFill>
            <a:miter lim="800000"/>
            <a:headEnd/>
            <a:tailEnd/>
          </a:ln>
          <a:effectLst/>
        </p:spPr>
      </p:pic>
      <p:pic>
        <p:nvPicPr>
          <p:cNvPr id="359456" name="Picture 32" descr="1_21"/>
          <p:cNvPicPr>
            <a:picLocks noChangeAspect="1" noChangeArrowheads="1"/>
          </p:cNvPicPr>
          <p:nvPr/>
        </p:nvPicPr>
        <p:blipFill>
          <a:blip r:embed="rId7" cstate="print"/>
          <a:srcRect/>
          <a:stretch>
            <a:fillRect/>
          </a:stretch>
        </p:blipFill>
        <p:spPr bwMode="auto">
          <a:xfrm>
            <a:off x="5343525" y="1360488"/>
            <a:ext cx="3581400" cy="4359275"/>
          </a:xfrm>
          <a:prstGeom prst="rect">
            <a:avLst/>
          </a:prstGeom>
          <a:noFill/>
          <a:ln w="0" algn="ctr">
            <a:solidFill>
              <a:schemeClr val="tx1"/>
            </a:solidFill>
            <a:miter lim="800000"/>
            <a:headEnd/>
            <a:tailEnd/>
          </a:ln>
          <a:effectLst/>
        </p:spPr>
      </p:pic>
      <p:grpSp>
        <p:nvGrpSpPr>
          <p:cNvPr id="359457" name="Group 33"/>
          <p:cNvGrpSpPr>
            <a:grpSpLocks/>
          </p:cNvGrpSpPr>
          <p:nvPr/>
        </p:nvGrpSpPr>
        <p:grpSpPr bwMode="auto">
          <a:xfrm>
            <a:off x="3992563" y="2486025"/>
            <a:ext cx="266700" cy="274638"/>
            <a:chOff x="3198" y="918"/>
            <a:chExt cx="168" cy="173"/>
          </a:xfrm>
        </p:grpSpPr>
        <p:sp>
          <p:nvSpPr>
            <p:cNvPr id="359458" name="Oval 34"/>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9459" name="Text Box 35"/>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59460" name="Group 36"/>
          <p:cNvGrpSpPr>
            <a:grpSpLocks/>
          </p:cNvGrpSpPr>
          <p:nvPr/>
        </p:nvGrpSpPr>
        <p:grpSpPr bwMode="auto">
          <a:xfrm>
            <a:off x="4297363" y="2835275"/>
            <a:ext cx="266700" cy="274638"/>
            <a:chOff x="3198" y="918"/>
            <a:chExt cx="168" cy="173"/>
          </a:xfrm>
        </p:grpSpPr>
        <p:sp>
          <p:nvSpPr>
            <p:cNvPr id="359461" name="Oval 37"/>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9462" name="Text Box 38"/>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grpSp>
        <p:nvGrpSpPr>
          <p:cNvPr id="359463" name="Group 39"/>
          <p:cNvGrpSpPr>
            <a:grpSpLocks/>
          </p:cNvGrpSpPr>
          <p:nvPr/>
        </p:nvGrpSpPr>
        <p:grpSpPr bwMode="auto">
          <a:xfrm>
            <a:off x="7881938" y="5737225"/>
            <a:ext cx="266700" cy="274638"/>
            <a:chOff x="3198" y="918"/>
            <a:chExt cx="168" cy="173"/>
          </a:xfrm>
        </p:grpSpPr>
        <p:sp>
          <p:nvSpPr>
            <p:cNvPr id="359464" name="Oval 40"/>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59465" name="Text Box 41"/>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3</a:t>
              </a:r>
              <a:endParaRPr lang="en-US" sz="18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4"/>
          <p:cNvSpPr>
            <a:spLocks noGrp="1" noChangeArrowheads="1"/>
          </p:cNvSpPr>
          <p:nvPr>
            <p:ph type="sldNum" sz="quarter" idx="10"/>
          </p:nvPr>
        </p:nvSpPr>
        <p:spPr>
          <a:ln/>
        </p:spPr>
        <p:txBody>
          <a:bodyPr/>
          <a:lstStyle/>
          <a:p>
            <a:fld id="{7B4C6B87-67D6-4FC2-9B01-93273EA0A05B}" type="slidenum">
              <a:rPr lang="en-US"/>
              <a:pPr/>
              <a:t>31</a:t>
            </a:fld>
            <a:endParaRPr lang="en-US"/>
          </a:p>
        </p:txBody>
      </p:sp>
      <p:pic>
        <p:nvPicPr>
          <p:cNvPr id="361519" name="Picture 47" descr="1_28"/>
          <p:cNvPicPr>
            <a:picLocks noChangeAspect="1" noChangeArrowheads="1"/>
          </p:cNvPicPr>
          <p:nvPr/>
        </p:nvPicPr>
        <p:blipFill>
          <a:blip r:embed="rId3" cstate="print"/>
          <a:srcRect/>
          <a:stretch>
            <a:fillRect/>
          </a:stretch>
        </p:blipFill>
        <p:spPr bwMode="auto">
          <a:xfrm>
            <a:off x="5580063" y="3359150"/>
            <a:ext cx="3384550" cy="3011488"/>
          </a:xfrm>
          <a:prstGeom prst="rect">
            <a:avLst/>
          </a:prstGeom>
          <a:noFill/>
          <a:ln w="0" algn="ctr">
            <a:solidFill>
              <a:schemeClr val="tx1"/>
            </a:solidFill>
            <a:miter lim="800000"/>
            <a:headEnd/>
            <a:tailEnd/>
          </a:ln>
          <a:effectLst/>
        </p:spPr>
      </p:pic>
      <p:sp>
        <p:nvSpPr>
          <p:cNvPr id="361474" name="Rectangle 2"/>
          <p:cNvSpPr>
            <a:spLocks noGrp="1" noChangeArrowheads="1"/>
          </p:cNvSpPr>
          <p:nvPr>
            <p:ph type="title" idx="4294967295"/>
          </p:nvPr>
        </p:nvSpPr>
        <p:spPr/>
        <p:txBody>
          <a:bodyPr/>
          <a:lstStyle/>
          <a:p>
            <a:r>
              <a:rPr lang="en-US" smtClean="0"/>
              <a:t>Topic Four – Running Ad hoc Reports</a:t>
            </a:r>
          </a:p>
        </p:txBody>
      </p:sp>
      <p:graphicFrame>
        <p:nvGraphicFramePr>
          <p:cNvPr id="361523" name="Group 51"/>
          <p:cNvGraphicFramePr>
            <a:graphicFrameLocks noGrp="1"/>
          </p:cNvGraphicFramePr>
          <p:nvPr/>
        </p:nvGraphicFramePr>
        <p:xfrm>
          <a:off x="152400" y="3122613"/>
          <a:ext cx="3243263" cy="2135187"/>
        </p:xfrm>
        <a:graphic>
          <a:graphicData uri="http://schemas.openxmlformats.org/drawingml/2006/table">
            <a:tbl>
              <a:tblPr/>
              <a:tblGrid>
                <a:gridCol w="419100"/>
                <a:gridCol w="2824163"/>
              </a:tblGrid>
              <a:tr h="420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export report to Excel.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(Graphics 2.21-2.23)</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5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1" i="0" u="none" strike="noStrike" cap="none" normalizeH="0" baseline="0" smtClean="0">
                          <a:ln>
                            <a:noFill/>
                          </a:ln>
                          <a:solidFill>
                            <a:schemeClr val="tx1"/>
                          </a:solidFill>
                          <a:effectLst/>
                          <a:latin typeface="Arial" pitchFamily="34" charset="0"/>
                        </a:rPr>
                        <a:t>Run Report</a:t>
                      </a:r>
                      <a:r>
                        <a:rPr kumimoji="0" lang="en-US" sz="1200" b="0" i="0" u="none" strike="noStrike" cap="none" normalizeH="0" baseline="0" smtClean="0">
                          <a:ln>
                            <a:noFill/>
                          </a:ln>
                          <a:solidFill>
                            <a:schemeClr val="tx1"/>
                          </a:solidFill>
                          <a:effectLst/>
                          <a:latin typeface="Arial" pitchFamily="34" charset="0"/>
                        </a:rPr>
                        <a:t>.</a:t>
                      </a:r>
                      <a:endParaRPr kumimoji="0" lang="en-US" sz="1200" b="0" i="1"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8738" marR="0" lvl="0" indent="-58738" algn="l" defTabSz="914400" rtl="0" eaLnBrk="0" fontAlgn="base" latinLnBrk="0" hangingPunct="0">
                        <a:lnSpc>
                          <a:spcPct val="100000"/>
                        </a:lnSpc>
                        <a:spcBef>
                          <a:spcPct val="20000"/>
                        </a:spcBef>
                        <a:spcAft>
                          <a:spcPct val="0"/>
                        </a:spcAft>
                        <a:buClrTx/>
                        <a:buSzTx/>
                        <a:buFontTx/>
                        <a:buNone/>
                        <a:tabLst>
                          <a:tab pos="508000" algn="l"/>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1" i="0" u="none" strike="noStrike" cap="none" normalizeH="0" baseline="0" smtClean="0">
                          <a:ln>
                            <a:noFill/>
                          </a:ln>
                          <a:solidFill>
                            <a:schemeClr val="tx1"/>
                          </a:solidFill>
                          <a:effectLst/>
                          <a:latin typeface="Arial" pitchFamily="34" charset="0"/>
                        </a:rPr>
                        <a:t>View in Excel 2000 Single Sheet Format</a:t>
                      </a:r>
                      <a:r>
                        <a:rPr kumimoji="0" lang="en-US" sz="1200" b="0" i="0" u="none" strike="noStrike" cap="none" normalizeH="0" baseline="0" smtClean="0">
                          <a:ln>
                            <a:noFill/>
                          </a:ln>
                          <a:solidFill>
                            <a:schemeClr val="tx1"/>
                          </a:solidFill>
                          <a:effectLst/>
                          <a:latin typeface="Arial" pitchFamily="34" charset="0"/>
                        </a:rPr>
                        <a:t>.</a:t>
                      </a:r>
                    </a:p>
                    <a:p>
                      <a:pPr marL="58738" marR="0" lvl="0" indent="-58738" algn="l" defTabSz="914400" rtl="0" eaLnBrk="0" fontAlgn="base" latinLnBrk="0" hangingPunct="0">
                        <a:lnSpc>
                          <a:spcPct val="100000"/>
                        </a:lnSpc>
                        <a:spcBef>
                          <a:spcPct val="20000"/>
                        </a:spcBef>
                        <a:spcAft>
                          <a:spcPct val="0"/>
                        </a:spcAft>
                        <a:buClrTx/>
                        <a:buSzTx/>
                        <a:buFontTx/>
                        <a:buChar char="•"/>
                        <a:tabLst>
                          <a:tab pos="508000" algn="l"/>
                        </a:tabLst>
                      </a:pPr>
                      <a:r>
                        <a:rPr kumimoji="0" lang="en-US" sz="1200" b="0" i="0" u="none" strike="noStrike" cap="none" normalizeH="0" baseline="0" smtClean="0">
                          <a:ln>
                            <a:noFill/>
                          </a:ln>
                          <a:solidFill>
                            <a:schemeClr val="tx1"/>
                          </a:solidFill>
                          <a:effectLst/>
                          <a:latin typeface="Arial" pitchFamily="34" charset="0"/>
                        </a:rPr>
                        <a:t>Click Open to view the Excel report</a:t>
                      </a:r>
                    </a:p>
                    <a:p>
                      <a:pPr marL="58738" marR="0" lvl="0" indent="-58738" algn="l" defTabSz="914400" rtl="0" eaLnBrk="0" fontAlgn="base" latinLnBrk="0" hangingPunct="0">
                        <a:lnSpc>
                          <a:spcPct val="100000"/>
                        </a:lnSpc>
                        <a:spcBef>
                          <a:spcPct val="20000"/>
                        </a:spcBef>
                        <a:spcAft>
                          <a:spcPct val="0"/>
                        </a:spcAft>
                        <a:buClrTx/>
                        <a:buSzTx/>
                        <a:buFontTx/>
                        <a:buChar char="•"/>
                        <a:tabLst>
                          <a:tab pos="508000" algn="l"/>
                        </a:tabLst>
                      </a:pPr>
                      <a:r>
                        <a:rPr kumimoji="0" lang="en-US" sz="1200" b="0" i="0" u="none" strike="noStrike" cap="none" normalizeH="0" baseline="0" smtClean="0">
                          <a:ln>
                            <a:noFill/>
                          </a:ln>
                          <a:solidFill>
                            <a:schemeClr val="tx1"/>
                          </a:solidFill>
                          <a:effectLst/>
                          <a:latin typeface="Arial" pitchFamily="34" charset="0"/>
                        </a:rPr>
                        <a:t>Click Save to save the report to your  hard drive as an Excel file</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114300" algn="l"/>
                        </a:tabLst>
                      </a:pPr>
                      <a:r>
                        <a:rPr kumimoji="0" lang="en-US" sz="1200" b="0" i="0" u="none" strike="noStrike" cap="none" normalizeH="0" baseline="0" smtClean="0">
                          <a:ln>
                            <a:noFill/>
                          </a:ln>
                          <a:solidFill>
                            <a:schemeClr val="tx1"/>
                          </a:solidFill>
                          <a:effectLst/>
                          <a:latin typeface="Arial" pitchFamily="34" charset="0"/>
                        </a:rPr>
                        <a:t>View the exported Excel spreadsheet.</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1491" name="TextBox 5"/>
          <p:cNvSpPr txBox="1">
            <a:spLocks noChangeArrowheads="1"/>
          </p:cNvSpPr>
          <p:nvPr/>
        </p:nvSpPr>
        <p:spPr bwMode="auto">
          <a:xfrm>
            <a:off x="0" y="1333500"/>
            <a:ext cx="5235575" cy="336550"/>
          </a:xfrm>
          <a:prstGeom prst="rect">
            <a:avLst/>
          </a:prstGeom>
          <a:noFill/>
          <a:ln w="9525">
            <a:noFill/>
            <a:miter lim="800000"/>
            <a:headEnd/>
            <a:tailEnd/>
          </a:ln>
        </p:spPr>
        <p:txBody>
          <a:bodyPr>
            <a:spAutoFit/>
          </a:bodyPr>
          <a:lstStyle/>
          <a:p>
            <a:pPr algn="l"/>
            <a:r>
              <a:rPr lang="en-US" sz="1600" b="1"/>
              <a:t>Exporting Data</a:t>
            </a:r>
          </a:p>
        </p:txBody>
      </p:sp>
      <p:sp>
        <p:nvSpPr>
          <p:cNvPr id="361492" name="TextBox 6"/>
          <p:cNvSpPr txBox="1">
            <a:spLocks noChangeArrowheads="1"/>
          </p:cNvSpPr>
          <p:nvPr/>
        </p:nvSpPr>
        <p:spPr bwMode="auto">
          <a:xfrm>
            <a:off x="228600" y="1763713"/>
            <a:ext cx="3057525" cy="1279525"/>
          </a:xfrm>
          <a:prstGeom prst="rect">
            <a:avLst/>
          </a:prstGeom>
          <a:noFill/>
          <a:ln w="9525">
            <a:noFill/>
            <a:miter lim="800000"/>
            <a:headEnd/>
            <a:tailEnd/>
          </a:ln>
        </p:spPr>
        <p:txBody>
          <a:bodyPr>
            <a:spAutoFit/>
          </a:bodyPr>
          <a:lstStyle/>
          <a:p>
            <a:pPr algn="l">
              <a:spcBef>
                <a:spcPct val="50000"/>
              </a:spcBef>
            </a:pPr>
            <a:r>
              <a:rPr lang="en-US" sz="1200"/>
              <a:t>The second set of links of the </a:t>
            </a:r>
            <a:r>
              <a:rPr lang="en-US" sz="1200" b="1"/>
              <a:t>Run Report</a:t>
            </a:r>
            <a:r>
              <a:rPr lang="en-US" sz="1200"/>
              <a:t> Main Menu allow the report to be exported in PDF, Excel, CVS or XML format.  </a:t>
            </a:r>
          </a:p>
          <a:p>
            <a:pPr algn="l">
              <a:spcBef>
                <a:spcPct val="50000"/>
              </a:spcBef>
            </a:pPr>
            <a:r>
              <a:rPr lang="en-US" sz="1200" b="1"/>
              <a:t>Note:</a:t>
            </a:r>
            <a:r>
              <a:rPr lang="en-US" sz="1200"/>
              <a:t> Reports exported to PDF, Excel, CVS or XML format are saved to the users hard drive.</a:t>
            </a:r>
          </a:p>
        </p:txBody>
      </p:sp>
      <p:sp>
        <p:nvSpPr>
          <p:cNvPr id="361493" name="TextBox 7"/>
          <p:cNvSpPr txBox="1">
            <a:spLocks noChangeArrowheads="1"/>
          </p:cNvSpPr>
          <p:nvPr/>
        </p:nvSpPr>
        <p:spPr bwMode="auto">
          <a:xfrm>
            <a:off x="3394075" y="5662613"/>
            <a:ext cx="2359025" cy="228600"/>
          </a:xfrm>
          <a:prstGeom prst="rect">
            <a:avLst/>
          </a:prstGeom>
          <a:noFill/>
          <a:ln w="9525">
            <a:noFill/>
            <a:miter lim="800000"/>
            <a:headEnd/>
            <a:tailEnd/>
          </a:ln>
        </p:spPr>
        <p:txBody>
          <a:bodyPr>
            <a:spAutoFit/>
          </a:bodyPr>
          <a:lstStyle/>
          <a:p>
            <a:pPr algn="l"/>
            <a:r>
              <a:rPr lang="en-US" sz="900"/>
              <a:t>Graphic 2.21: Ad hoc Run Report Menu</a:t>
            </a:r>
          </a:p>
        </p:txBody>
      </p:sp>
      <p:sp>
        <p:nvSpPr>
          <p:cNvPr id="361495" name="TextBox 7"/>
          <p:cNvSpPr txBox="1">
            <a:spLocks noChangeArrowheads="1"/>
          </p:cNvSpPr>
          <p:nvPr/>
        </p:nvSpPr>
        <p:spPr bwMode="auto">
          <a:xfrm>
            <a:off x="5740400" y="2989263"/>
            <a:ext cx="2117725" cy="228600"/>
          </a:xfrm>
          <a:prstGeom prst="rect">
            <a:avLst/>
          </a:prstGeom>
          <a:noFill/>
          <a:ln w="9525">
            <a:noFill/>
            <a:miter lim="800000"/>
            <a:headEnd/>
            <a:tailEnd/>
          </a:ln>
        </p:spPr>
        <p:txBody>
          <a:bodyPr>
            <a:spAutoFit/>
          </a:bodyPr>
          <a:lstStyle/>
          <a:p>
            <a:pPr algn="l"/>
            <a:r>
              <a:rPr lang="en-US" sz="900"/>
              <a:t>Graphic 2.22: Report with All Data</a:t>
            </a:r>
          </a:p>
        </p:txBody>
      </p:sp>
      <p:sp>
        <p:nvSpPr>
          <p:cNvPr id="361499" name="TextBox 7"/>
          <p:cNvSpPr txBox="1">
            <a:spLocks noChangeArrowheads="1"/>
          </p:cNvSpPr>
          <p:nvPr/>
        </p:nvSpPr>
        <p:spPr bwMode="auto">
          <a:xfrm>
            <a:off x="5499100" y="6372225"/>
            <a:ext cx="2689225" cy="228600"/>
          </a:xfrm>
          <a:prstGeom prst="rect">
            <a:avLst/>
          </a:prstGeom>
          <a:noFill/>
          <a:ln w="9525">
            <a:noFill/>
            <a:miter lim="800000"/>
            <a:headEnd/>
            <a:tailEnd/>
          </a:ln>
        </p:spPr>
        <p:txBody>
          <a:bodyPr>
            <a:spAutoFit/>
          </a:bodyPr>
          <a:lstStyle/>
          <a:p>
            <a:pPr algn="l"/>
            <a:r>
              <a:rPr lang="en-US" sz="900"/>
              <a:t>Graphic 2.23: Report Exported to Excel</a:t>
            </a:r>
          </a:p>
        </p:txBody>
      </p:sp>
      <p:pic>
        <p:nvPicPr>
          <p:cNvPr id="361501" name="Picture 29" descr="1_27"/>
          <p:cNvPicPr>
            <a:picLocks noChangeAspect="1" noChangeArrowheads="1"/>
          </p:cNvPicPr>
          <p:nvPr/>
        </p:nvPicPr>
        <p:blipFill>
          <a:blip r:embed="rId4" cstate="print"/>
          <a:srcRect/>
          <a:stretch>
            <a:fillRect/>
          </a:stretch>
        </p:blipFill>
        <p:spPr bwMode="auto">
          <a:xfrm>
            <a:off x="3475038" y="1654175"/>
            <a:ext cx="2049462" cy="4056063"/>
          </a:xfrm>
          <a:prstGeom prst="rect">
            <a:avLst/>
          </a:prstGeom>
          <a:noFill/>
          <a:ln w="0" algn="ctr">
            <a:solidFill>
              <a:schemeClr val="tx1"/>
            </a:solidFill>
            <a:miter lim="800000"/>
            <a:headEnd/>
            <a:tailEnd/>
          </a:ln>
          <a:effectLst/>
        </p:spPr>
      </p:pic>
      <p:grpSp>
        <p:nvGrpSpPr>
          <p:cNvPr id="361502" name="Group 30"/>
          <p:cNvGrpSpPr>
            <a:grpSpLocks/>
          </p:cNvGrpSpPr>
          <p:nvPr/>
        </p:nvGrpSpPr>
        <p:grpSpPr bwMode="auto">
          <a:xfrm>
            <a:off x="4325938" y="2514600"/>
            <a:ext cx="266700" cy="274638"/>
            <a:chOff x="3198" y="918"/>
            <a:chExt cx="168" cy="173"/>
          </a:xfrm>
        </p:grpSpPr>
        <p:sp>
          <p:nvSpPr>
            <p:cNvPr id="361503" name="Oval 31"/>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61504" name="Text Box 32"/>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1</a:t>
              </a:r>
              <a:endParaRPr lang="en-US" sz="1800"/>
            </a:p>
          </p:txBody>
        </p:sp>
      </p:grpSp>
      <p:grpSp>
        <p:nvGrpSpPr>
          <p:cNvPr id="361511" name="Group 39"/>
          <p:cNvGrpSpPr>
            <a:grpSpLocks/>
          </p:cNvGrpSpPr>
          <p:nvPr/>
        </p:nvGrpSpPr>
        <p:grpSpPr bwMode="auto">
          <a:xfrm>
            <a:off x="3470275" y="4503738"/>
            <a:ext cx="266700" cy="274637"/>
            <a:chOff x="3198" y="918"/>
            <a:chExt cx="168" cy="173"/>
          </a:xfrm>
        </p:grpSpPr>
        <p:sp>
          <p:nvSpPr>
            <p:cNvPr id="361512" name="Oval 40"/>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61513" name="Text Box 41"/>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2</a:t>
              </a:r>
              <a:endParaRPr lang="en-US" sz="1800"/>
            </a:p>
          </p:txBody>
        </p:sp>
      </p:grpSp>
      <p:pic>
        <p:nvPicPr>
          <p:cNvPr id="361514" name="Picture 1"/>
          <p:cNvPicPr>
            <a:picLocks noChangeAspect="1" noChangeArrowheads="1"/>
          </p:cNvPicPr>
          <p:nvPr/>
        </p:nvPicPr>
        <p:blipFill>
          <a:blip r:embed="rId5" cstate="print"/>
          <a:srcRect/>
          <a:stretch>
            <a:fillRect/>
          </a:stretch>
        </p:blipFill>
        <p:spPr bwMode="auto">
          <a:xfrm>
            <a:off x="5780088" y="1169988"/>
            <a:ext cx="2947987" cy="1839912"/>
          </a:xfrm>
          <a:prstGeom prst="rect">
            <a:avLst/>
          </a:prstGeom>
          <a:noFill/>
          <a:ln w="0" algn="ctr">
            <a:solidFill>
              <a:schemeClr val="tx1"/>
            </a:solidFill>
            <a:miter lim="800000"/>
            <a:headEnd/>
            <a:tailEnd/>
          </a:ln>
          <a:effectLst/>
        </p:spPr>
      </p:pic>
      <p:grpSp>
        <p:nvGrpSpPr>
          <p:cNvPr id="361515" name="Group 43"/>
          <p:cNvGrpSpPr>
            <a:grpSpLocks/>
          </p:cNvGrpSpPr>
          <p:nvPr/>
        </p:nvGrpSpPr>
        <p:grpSpPr bwMode="auto">
          <a:xfrm>
            <a:off x="5756275" y="3308350"/>
            <a:ext cx="266700" cy="274638"/>
            <a:chOff x="3198" y="918"/>
            <a:chExt cx="168" cy="173"/>
          </a:xfrm>
        </p:grpSpPr>
        <p:sp>
          <p:nvSpPr>
            <p:cNvPr id="361516" name="Oval 44"/>
            <p:cNvSpPr>
              <a:spLocks noChangeArrowheads="1"/>
            </p:cNvSpPr>
            <p:nvPr/>
          </p:nvSpPr>
          <p:spPr bwMode="auto">
            <a:xfrm>
              <a:off x="3216" y="936"/>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61517" name="Text Box 45"/>
            <p:cNvSpPr txBox="1">
              <a:spLocks noChangeArrowheads="1"/>
            </p:cNvSpPr>
            <p:nvPr/>
          </p:nvSpPr>
          <p:spPr bwMode="auto">
            <a:xfrm>
              <a:off x="3198" y="918"/>
              <a:ext cx="168" cy="173"/>
            </a:xfrm>
            <a:prstGeom prst="rect">
              <a:avLst/>
            </a:prstGeom>
            <a:noFill/>
            <a:ln w="9525">
              <a:noFill/>
              <a:miter lim="800000"/>
              <a:headEnd/>
              <a:tailEnd/>
            </a:ln>
            <a:effectLst/>
          </p:spPr>
          <p:txBody>
            <a:bodyPr>
              <a:spAutoFit/>
            </a:bodyPr>
            <a:lstStyle/>
            <a:p>
              <a:pPr algn="l"/>
              <a:r>
                <a:rPr lang="en-US" sz="1200" b="1">
                  <a:solidFill>
                    <a:srgbClr val="FF0000"/>
                  </a:solidFill>
                </a:rPr>
                <a:t>3</a:t>
              </a:r>
              <a:endParaRPr lang="en-US" sz="180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54D770A8-69D0-4A5B-9481-C2A80CDF7603}" type="slidenum">
              <a:rPr lang="en-US"/>
              <a:pPr/>
              <a:t>32</a:t>
            </a:fld>
            <a:endParaRPr lang="en-US"/>
          </a:p>
        </p:txBody>
      </p:sp>
      <p:sp>
        <p:nvSpPr>
          <p:cNvPr id="363522" name="Rectangle 2"/>
          <p:cNvSpPr>
            <a:spLocks noGrp="1" noChangeArrowheads="1"/>
          </p:cNvSpPr>
          <p:nvPr>
            <p:ph type="title" idx="4294967295"/>
          </p:nvPr>
        </p:nvSpPr>
        <p:spPr>
          <a:xfrm>
            <a:off x="1755775" y="271463"/>
            <a:ext cx="7062788" cy="695325"/>
          </a:xfrm>
        </p:spPr>
        <p:txBody>
          <a:bodyPr/>
          <a:lstStyle/>
          <a:p>
            <a:r>
              <a:rPr lang="en-US" smtClean="0"/>
              <a:t>Module Two Review</a:t>
            </a:r>
          </a:p>
        </p:txBody>
      </p:sp>
      <p:sp>
        <p:nvSpPr>
          <p:cNvPr id="363523" name="TextBox 4"/>
          <p:cNvSpPr txBox="1">
            <a:spLocks noChangeArrowheads="1"/>
          </p:cNvSpPr>
          <p:nvPr/>
        </p:nvSpPr>
        <p:spPr bwMode="auto">
          <a:xfrm>
            <a:off x="128588" y="1420813"/>
            <a:ext cx="5945187" cy="336550"/>
          </a:xfrm>
          <a:prstGeom prst="rect">
            <a:avLst/>
          </a:prstGeom>
          <a:noFill/>
          <a:ln w="9525">
            <a:noFill/>
            <a:miter lim="800000"/>
            <a:headEnd/>
            <a:tailEnd/>
          </a:ln>
        </p:spPr>
        <p:txBody>
          <a:bodyPr>
            <a:spAutoFit/>
          </a:bodyPr>
          <a:lstStyle/>
          <a:p>
            <a:pPr algn="l" eaLnBrk="0" hangingPunct="0"/>
            <a:r>
              <a:rPr lang="en-US" sz="1600" b="1"/>
              <a:t>Module Two Covered the Following Lessons:</a:t>
            </a:r>
          </a:p>
        </p:txBody>
      </p:sp>
      <p:graphicFrame>
        <p:nvGraphicFramePr>
          <p:cNvPr id="458775" name="Group 23"/>
          <p:cNvGraphicFramePr>
            <a:graphicFrameLocks noGrp="1"/>
          </p:cNvGraphicFramePr>
          <p:nvPr/>
        </p:nvGraphicFramePr>
        <p:xfrm>
          <a:off x="479425" y="2060575"/>
          <a:ext cx="6986588" cy="1463675"/>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Overview of Ad hoc Reports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Lesson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Query Studio</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5406506B-9375-412B-A68A-649E724A2BF6}" type="slidenum">
              <a:rPr lang="en-US"/>
              <a:pPr/>
              <a:t>4</a:t>
            </a:fld>
            <a:endParaRPr lang="en-US"/>
          </a:p>
        </p:txBody>
      </p:sp>
      <p:sp>
        <p:nvSpPr>
          <p:cNvPr id="308226" name="Rectangle 2"/>
          <p:cNvSpPr>
            <a:spLocks noGrp="1" noChangeArrowheads="1"/>
          </p:cNvSpPr>
          <p:nvPr>
            <p:ph type="title" idx="4294967295"/>
          </p:nvPr>
        </p:nvSpPr>
        <p:spPr>
          <a:xfrm>
            <a:off x="1768475" y="279400"/>
            <a:ext cx="7062788" cy="695325"/>
          </a:xfrm>
        </p:spPr>
        <p:txBody>
          <a:bodyPr/>
          <a:lstStyle/>
          <a:p>
            <a:r>
              <a:rPr lang="en-US" smtClean="0"/>
              <a:t>Module One – Objectives </a:t>
            </a:r>
          </a:p>
        </p:txBody>
      </p:sp>
      <p:sp>
        <p:nvSpPr>
          <p:cNvPr id="308227" name="TextBox 9"/>
          <p:cNvSpPr txBox="1">
            <a:spLocks noChangeArrowheads="1"/>
          </p:cNvSpPr>
          <p:nvPr/>
        </p:nvSpPr>
        <p:spPr bwMode="auto">
          <a:xfrm>
            <a:off x="128588" y="1420813"/>
            <a:ext cx="7058025" cy="336550"/>
          </a:xfrm>
          <a:prstGeom prst="rect">
            <a:avLst/>
          </a:prstGeom>
          <a:noFill/>
          <a:ln w="9525">
            <a:noFill/>
            <a:miter lim="800000"/>
            <a:headEnd/>
            <a:tailEnd/>
          </a:ln>
        </p:spPr>
        <p:txBody>
          <a:bodyPr>
            <a:spAutoFit/>
          </a:bodyPr>
          <a:lstStyle/>
          <a:p>
            <a:pPr algn="l"/>
            <a:r>
              <a:rPr lang="en-US" sz="1600" b="1"/>
              <a:t>At the end of Module One you should be able to:</a:t>
            </a:r>
          </a:p>
        </p:txBody>
      </p:sp>
      <p:graphicFrame>
        <p:nvGraphicFramePr>
          <p:cNvPr id="526346" name="Group 10"/>
          <p:cNvGraphicFramePr>
            <a:graphicFrameLocks noGrp="1"/>
          </p:cNvGraphicFramePr>
          <p:nvPr/>
        </p:nvGraphicFramePr>
        <p:xfrm>
          <a:off x="479425" y="2060575"/>
          <a:ext cx="7499350" cy="2195514"/>
        </p:xfrm>
        <a:graphic>
          <a:graphicData uri="http://schemas.openxmlformats.org/drawingml/2006/table">
            <a:tbl>
              <a:tblPr/>
              <a:tblGrid>
                <a:gridCol w="7499350"/>
              </a:tblGrid>
              <a:tr h="731838">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Access Pre-Defined Reports</a:t>
                      </a:r>
                    </a:p>
                  </a:txBody>
                  <a:tcPr horzOverflow="overflow">
                    <a:lnL>
                      <a:noFill/>
                    </a:lnL>
                    <a:lnR>
                      <a:noFill/>
                    </a:lnR>
                    <a:lnT>
                      <a:noFill/>
                    </a:lnT>
                    <a:lnB>
                      <a:noFill/>
                    </a:lnB>
                    <a:lnTlToBr>
                      <a:noFill/>
                    </a:lnTlToBr>
                    <a:lnBlToTr>
                      <a:noFill/>
                    </a:lnBlToTr>
                    <a:noFill/>
                  </a:tcPr>
                </a:tc>
              </a:tr>
              <a:tr h="731838">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View Reports in Four Different Formats</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731838">
                <a:tc>
                  <a:txBody>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smtClean="0">
                          <a:ln>
                            <a:noFill/>
                          </a:ln>
                          <a:solidFill>
                            <a:schemeClr val="tx1"/>
                          </a:solidFill>
                          <a:effectLst/>
                          <a:latin typeface="Arial" pitchFamily="34" charset="0"/>
                        </a:rPr>
                        <a:t>Run Pre-Defined Reports </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10"/>
          </p:nvPr>
        </p:nvSpPr>
        <p:spPr>
          <a:ln/>
        </p:spPr>
        <p:txBody>
          <a:bodyPr/>
          <a:lstStyle/>
          <a:p>
            <a:fld id="{DC36AF67-D434-43FA-B1F6-3AED4602638A}" type="slidenum">
              <a:rPr lang="en-US"/>
              <a:pPr/>
              <a:t>5</a:t>
            </a:fld>
            <a:endParaRPr lang="en-US"/>
          </a:p>
        </p:txBody>
      </p:sp>
      <p:sp>
        <p:nvSpPr>
          <p:cNvPr id="310274" name="Rectangle 2"/>
          <p:cNvSpPr>
            <a:spLocks noGrp="1" noChangeArrowheads="1"/>
          </p:cNvSpPr>
          <p:nvPr>
            <p:ph type="title" idx="4294967295"/>
          </p:nvPr>
        </p:nvSpPr>
        <p:spPr>
          <a:xfrm>
            <a:off x="1755775" y="292100"/>
            <a:ext cx="7388225" cy="695325"/>
          </a:xfrm>
        </p:spPr>
        <p:txBody>
          <a:bodyPr/>
          <a:lstStyle/>
          <a:p>
            <a:r>
              <a:rPr lang="en-US" smtClean="0"/>
              <a:t>Lesson One – Overview of Pre-Defined Reports</a:t>
            </a:r>
          </a:p>
        </p:txBody>
      </p:sp>
      <p:sp>
        <p:nvSpPr>
          <p:cNvPr id="310275"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eaLnBrk="0" hangingPunct="0"/>
            <a:r>
              <a:rPr lang="en-US" sz="1600" b="1"/>
              <a:t>Lesson One Topics</a:t>
            </a:r>
          </a:p>
        </p:txBody>
      </p:sp>
      <p:graphicFrame>
        <p:nvGraphicFramePr>
          <p:cNvPr id="412698" name="Group 26"/>
          <p:cNvGraphicFramePr>
            <a:graphicFrameLocks noGrp="1"/>
          </p:cNvGraphicFramePr>
          <p:nvPr/>
        </p:nvGraphicFramePr>
        <p:xfrm>
          <a:off x="898525" y="1933575"/>
          <a:ext cx="6986588" cy="1652270"/>
        </p:xfrm>
        <a:graphic>
          <a:graphicData uri="http://schemas.openxmlformats.org/drawingml/2006/table">
            <a:tbl>
              <a:tblPr/>
              <a:tblGrid>
                <a:gridCol w="1439863"/>
                <a:gridCol w="5546725"/>
              </a:tblGrid>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One</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3" action="ppaction://hlinksldjump"/>
                        </a:rPr>
                        <a:t>How to Access Pre-Defined Reports</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cap="flat">
                      <a:noFill/>
                    </a:lnR>
                    <a:lnT cap="flat">
                      <a:noFill/>
                    </a:lnT>
                    <a:lnB>
                      <a:noFill/>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Two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4" action="ppaction://hlinksldjump"/>
                        </a:rPr>
                        <a:t>Report Formats </a:t>
                      </a: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cap="flat">
                      <a:noFill/>
                    </a:lnR>
                    <a:lnT>
                      <a:noFill/>
                    </a:lnT>
                    <a:lnB>
                      <a:noFill/>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Topic Three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hlinkClick r:id="rId5" action="ppaction://hlinksldjump"/>
                        </a:rPr>
                        <a:t>Running Pre-Defined Reports</a:t>
                      </a:r>
                      <a:endParaRPr kumimoji="0" lang="en-US" sz="1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Grp="1" noChangeArrowheads="1"/>
          </p:cNvSpPr>
          <p:nvPr>
            <p:ph type="sldNum" sz="quarter" idx="10"/>
          </p:nvPr>
        </p:nvSpPr>
        <p:spPr>
          <a:ln/>
        </p:spPr>
        <p:txBody>
          <a:bodyPr/>
          <a:lstStyle/>
          <a:p>
            <a:fld id="{BCB46003-3363-4B72-B918-E8FB9B5FEAAE}" type="slidenum">
              <a:rPr lang="en-US"/>
              <a:pPr/>
              <a:t>6</a:t>
            </a:fld>
            <a:endParaRPr lang="en-US"/>
          </a:p>
        </p:txBody>
      </p:sp>
      <p:sp>
        <p:nvSpPr>
          <p:cNvPr id="312322" name="Rectangle 2"/>
          <p:cNvSpPr>
            <a:spLocks noGrp="1" noChangeArrowheads="1"/>
          </p:cNvSpPr>
          <p:nvPr>
            <p:ph type="title" idx="4294967295"/>
          </p:nvPr>
        </p:nvSpPr>
        <p:spPr>
          <a:xfrm>
            <a:off x="1755775" y="271463"/>
            <a:ext cx="7388225" cy="695325"/>
          </a:xfrm>
        </p:spPr>
        <p:txBody>
          <a:bodyPr/>
          <a:lstStyle/>
          <a:p>
            <a:r>
              <a:rPr lang="en-US" smtClean="0"/>
              <a:t>Topic One – How to Access Pre-Defined Reports</a:t>
            </a:r>
          </a:p>
        </p:txBody>
      </p:sp>
      <p:sp>
        <p:nvSpPr>
          <p:cNvPr id="312323" name="TextBox 9"/>
          <p:cNvSpPr txBox="1">
            <a:spLocks noChangeArrowheads="1"/>
          </p:cNvSpPr>
          <p:nvPr/>
        </p:nvSpPr>
        <p:spPr bwMode="auto">
          <a:xfrm>
            <a:off x="0" y="1179513"/>
            <a:ext cx="6262688" cy="336550"/>
          </a:xfrm>
          <a:prstGeom prst="rect">
            <a:avLst/>
          </a:prstGeom>
          <a:noFill/>
          <a:ln w="9525">
            <a:noFill/>
            <a:miter lim="800000"/>
            <a:headEnd/>
            <a:tailEnd/>
          </a:ln>
        </p:spPr>
        <p:txBody>
          <a:bodyPr>
            <a:spAutoFit/>
          </a:bodyPr>
          <a:lstStyle/>
          <a:p>
            <a:pPr algn="l"/>
            <a:r>
              <a:rPr lang="en-US" sz="1600" b="1"/>
              <a:t>Accessing CAFU Pre- Defined Reports</a:t>
            </a:r>
          </a:p>
        </p:txBody>
      </p:sp>
      <p:sp>
        <p:nvSpPr>
          <p:cNvPr id="312324" name="TextBox 10"/>
          <p:cNvSpPr txBox="1">
            <a:spLocks noChangeArrowheads="1"/>
          </p:cNvSpPr>
          <p:nvPr/>
        </p:nvSpPr>
        <p:spPr bwMode="auto">
          <a:xfrm>
            <a:off x="249238" y="1558925"/>
            <a:ext cx="8358187" cy="274638"/>
          </a:xfrm>
          <a:prstGeom prst="rect">
            <a:avLst/>
          </a:prstGeom>
          <a:noFill/>
          <a:ln w="9525">
            <a:noFill/>
            <a:miter lim="800000"/>
            <a:headEnd/>
            <a:tailEnd/>
          </a:ln>
        </p:spPr>
        <p:txBody>
          <a:bodyPr>
            <a:spAutoFit/>
          </a:bodyPr>
          <a:lstStyle/>
          <a:p>
            <a:pPr algn="l">
              <a:spcBef>
                <a:spcPct val="50000"/>
              </a:spcBef>
            </a:pPr>
            <a:r>
              <a:rPr lang="en-US" sz="1200"/>
              <a:t>CAFU Reporting Interface opens with the Report List displayed (Graphic 1.1).</a:t>
            </a:r>
          </a:p>
        </p:txBody>
      </p:sp>
      <p:sp>
        <p:nvSpPr>
          <p:cNvPr id="312325" name="TextBox 11"/>
          <p:cNvSpPr txBox="1">
            <a:spLocks noChangeArrowheads="1"/>
          </p:cNvSpPr>
          <p:nvPr/>
        </p:nvSpPr>
        <p:spPr bwMode="auto">
          <a:xfrm>
            <a:off x="3127375" y="6199188"/>
            <a:ext cx="2933700" cy="228600"/>
          </a:xfrm>
          <a:prstGeom prst="rect">
            <a:avLst/>
          </a:prstGeom>
          <a:noFill/>
          <a:ln w="9525">
            <a:noFill/>
            <a:miter lim="800000"/>
            <a:headEnd/>
            <a:tailEnd/>
          </a:ln>
        </p:spPr>
        <p:txBody>
          <a:bodyPr>
            <a:spAutoFit/>
          </a:bodyPr>
          <a:lstStyle/>
          <a:p>
            <a:pPr algn="l"/>
            <a:r>
              <a:rPr lang="en-US" sz="900"/>
              <a:t>Graphic 1.1: CAFU 3.5 Reports Page</a:t>
            </a:r>
          </a:p>
        </p:txBody>
      </p:sp>
      <p:graphicFrame>
        <p:nvGraphicFramePr>
          <p:cNvPr id="312350" name="Group 30"/>
          <p:cNvGraphicFramePr>
            <a:graphicFrameLocks noGrp="1"/>
          </p:cNvGraphicFramePr>
          <p:nvPr/>
        </p:nvGraphicFramePr>
        <p:xfrm>
          <a:off x="176213" y="2568575"/>
          <a:ext cx="2589212" cy="1365250"/>
        </p:xfrm>
        <a:graphic>
          <a:graphicData uri="http://schemas.openxmlformats.org/drawingml/2006/table">
            <a:tbl>
              <a:tblPr/>
              <a:tblGrid>
                <a:gridCol w="254000"/>
                <a:gridCol w="2335212"/>
              </a:tblGrid>
              <a:tr h="2143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How to Access the Reports List from within the CAFU Reporting Interface. (Graphic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5085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Reports </a:t>
                      </a:r>
                      <a:r>
                        <a:rPr kumimoji="0" lang="en-US" sz="1200" b="0" i="0" u="none" strike="noStrike" cap="none" normalizeH="0" baseline="0" smtClean="0">
                          <a:ln>
                            <a:noFill/>
                          </a:ln>
                          <a:solidFill>
                            <a:schemeClr val="tx1"/>
                          </a:solidFill>
                          <a:effectLst/>
                          <a:latin typeface="Arial" pitchFamily="34" charset="0"/>
                        </a:rPr>
                        <a:t>link from the reports menu bar.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smtClean="0">
                          <a:ln>
                            <a:noFill/>
                          </a:ln>
                          <a:solidFill>
                            <a:schemeClr val="tx1"/>
                          </a:solidFill>
                          <a:effectLst/>
                          <a:latin typeface="Arial" pitchFamily="34" charset="0"/>
                        </a:rPr>
                        <a:t> The Reports List will appear.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063">
                <a:tc>
                  <a:txBody>
                    <a:bodyPr/>
                    <a:lstStyle/>
                    <a:p>
                      <a:pPr marL="342900" marR="0" lvl="0" indent="-342900" algn="l" defTabSz="914400" rtl="0" eaLnBrk="1" fontAlgn="base" latinLnBrk="0" hangingPunct="1">
                        <a:lnSpc>
                          <a:spcPct val="100000"/>
                        </a:lnSpc>
                        <a:spcBef>
                          <a:spcPct val="0"/>
                        </a:spcBef>
                        <a:spcAft>
                          <a:spcPct val="0"/>
                        </a:spcAft>
                        <a:buClrTx/>
                        <a:buSzPct val="75000"/>
                        <a:buFont typeface="Arial" pitchFamily="34" charset="0"/>
                        <a:buAutoNum type="arabicPeriod"/>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r>
            </a:tbl>
          </a:graphicData>
        </a:graphic>
      </p:graphicFrame>
      <p:pic>
        <p:nvPicPr>
          <p:cNvPr id="312346" name="Picture 26" descr="1_8"/>
          <p:cNvPicPr>
            <a:picLocks noChangeAspect="1" noChangeArrowheads="1"/>
          </p:cNvPicPr>
          <p:nvPr/>
        </p:nvPicPr>
        <p:blipFill>
          <a:blip r:embed="rId3" cstate="print"/>
          <a:srcRect/>
          <a:stretch>
            <a:fillRect/>
          </a:stretch>
        </p:blipFill>
        <p:spPr bwMode="auto">
          <a:xfrm>
            <a:off x="3130550" y="1827213"/>
            <a:ext cx="5646738" cy="4337050"/>
          </a:xfrm>
          <a:prstGeom prst="rect">
            <a:avLst/>
          </a:prstGeom>
          <a:noFill/>
          <a:ln w="19050" algn="ctr">
            <a:solidFill>
              <a:schemeClr val="tx1"/>
            </a:solidFill>
            <a:miter lim="800000"/>
            <a:headEnd/>
            <a:tailEnd/>
          </a:ln>
          <a:effectLst/>
        </p:spPr>
      </p:pic>
      <p:grpSp>
        <p:nvGrpSpPr>
          <p:cNvPr id="312342" name="Group 22"/>
          <p:cNvGrpSpPr>
            <a:grpSpLocks/>
          </p:cNvGrpSpPr>
          <p:nvPr/>
        </p:nvGrpSpPr>
        <p:grpSpPr bwMode="auto">
          <a:xfrm>
            <a:off x="3319463" y="2189163"/>
            <a:ext cx="266700" cy="274637"/>
            <a:chOff x="2634" y="900"/>
            <a:chExt cx="168" cy="173"/>
          </a:xfrm>
        </p:grpSpPr>
        <p:sp>
          <p:nvSpPr>
            <p:cNvPr id="312343" name="Oval 23"/>
            <p:cNvSpPr>
              <a:spLocks noChangeArrowheads="1"/>
            </p:cNvSpPr>
            <p:nvPr/>
          </p:nvSpPr>
          <p:spPr bwMode="auto">
            <a:xfrm>
              <a:off x="2652" y="918"/>
              <a:ext cx="138" cy="138"/>
            </a:xfrm>
            <a:prstGeom prst="ellipse">
              <a:avLst/>
            </a:prstGeom>
            <a:solidFill>
              <a:srgbClr val="FFFF99"/>
            </a:solidFill>
            <a:ln w="9525">
              <a:solidFill>
                <a:srgbClr val="FF0000"/>
              </a:solidFill>
              <a:round/>
              <a:headEnd/>
              <a:tailEnd/>
            </a:ln>
            <a:effectLst/>
          </p:spPr>
          <p:txBody>
            <a:bodyPr wrap="none" anchor="ctr"/>
            <a:lstStyle/>
            <a:p>
              <a:endParaRPr lang="en-US"/>
            </a:p>
          </p:txBody>
        </p:sp>
        <p:sp>
          <p:nvSpPr>
            <p:cNvPr id="312344" name="Text Box 24"/>
            <p:cNvSpPr txBox="1">
              <a:spLocks noChangeArrowheads="1"/>
            </p:cNvSpPr>
            <p:nvPr/>
          </p:nvSpPr>
          <p:spPr bwMode="auto">
            <a:xfrm>
              <a:off x="2634" y="900"/>
              <a:ext cx="168" cy="173"/>
            </a:xfrm>
            <a:prstGeom prst="rect">
              <a:avLst/>
            </a:prstGeom>
            <a:noFill/>
            <a:ln w="9525">
              <a:noFill/>
              <a:miter lim="800000"/>
              <a:headEnd/>
              <a:tailEnd/>
            </a:ln>
            <a:effectLst/>
          </p:spPr>
          <p:txBody>
            <a:bodyPr>
              <a:spAutoFit/>
            </a:bodyPr>
            <a:lstStyle/>
            <a:p>
              <a:pPr algn="l">
                <a:spcBef>
                  <a:spcPct val="50000"/>
                </a:spcBef>
              </a:pPr>
              <a:r>
                <a:rPr lang="en-US" sz="1200" b="1">
                  <a:solidFill>
                    <a:srgbClr val="FF0000"/>
                  </a:solidFill>
                  <a:cs typeface="Arial" pitchFamily="34" charset="0"/>
                </a:rPr>
                <a:t>1</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Grp="1" noChangeArrowheads="1"/>
          </p:cNvSpPr>
          <p:nvPr>
            <p:ph type="sldNum" sz="quarter" idx="10"/>
          </p:nvPr>
        </p:nvSpPr>
        <p:spPr>
          <a:ln/>
        </p:spPr>
        <p:txBody>
          <a:bodyPr/>
          <a:lstStyle/>
          <a:p>
            <a:fld id="{81D4DB73-CAEC-4F27-A7B6-9F6590882EA5}" type="slidenum">
              <a:rPr lang="en-US"/>
              <a:pPr/>
              <a:t>7</a:t>
            </a:fld>
            <a:endParaRPr lang="en-US"/>
          </a:p>
        </p:txBody>
      </p:sp>
      <p:sp>
        <p:nvSpPr>
          <p:cNvPr id="314370" name="Rectangle 2"/>
          <p:cNvSpPr>
            <a:spLocks noGrp="1" noChangeArrowheads="1"/>
          </p:cNvSpPr>
          <p:nvPr>
            <p:ph type="title" idx="4294967295"/>
          </p:nvPr>
        </p:nvSpPr>
        <p:spPr>
          <a:xfrm>
            <a:off x="1755775" y="271463"/>
            <a:ext cx="7062788" cy="695325"/>
          </a:xfrm>
        </p:spPr>
        <p:txBody>
          <a:bodyPr/>
          <a:lstStyle/>
          <a:p>
            <a:r>
              <a:rPr lang="en-US" smtClean="0"/>
              <a:t>Topic Two – Report Formats</a:t>
            </a:r>
          </a:p>
        </p:txBody>
      </p:sp>
      <p:sp>
        <p:nvSpPr>
          <p:cNvPr id="314371" name="TextBox 9"/>
          <p:cNvSpPr txBox="1">
            <a:spLocks noChangeArrowheads="1"/>
          </p:cNvSpPr>
          <p:nvPr/>
        </p:nvSpPr>
        <p:spPr bwMode="auto">
          <a:xfrm>
            <a:off x="128588" y="1420813"/>
            <a:ext cx="6262687" cy="336550"/>
          </a:xfrm>
          <a:prstGeom prst="rect">
            <a:avLst/>
          </a:prstGeom>
          <a:noFill/>
          <a:ln w="9525">
            <a:noFill/>
            <a:miter lim="800000"/>
            <a:headEnd/>
            <a:tailEnd/>
          </a:ln>
        </p:spPr>
        <p:txBody>
          <a:bodyPr>
            <a:spAutoFit/>
          </a:bodyPr>
          <a:lstStyle/>
          <a:p>
            <a:pPr algn="l"/>
            <a:r>
              <a:rPr lang="en-US" sz="1600" b="1"/>
              <a:t>Four Report Formats</a:t>
            </a:r>
          </a:p>
        </p:txBody>
      </p:sp>
      <p:sp>
        <p:nvSpPr>
          <p:cNvPr id="314372" name="TextBox 10"/>
          <p:cNvSpPr txBox="1">
            <a:spLocks noChangeArrowheads="1"/>
          </p:cNvSpPr>
          <p:nvPr/>
        </p:nvSpPr>
        <p:spPr bwMode="auto">
          <a:xfrm>
            <a:off x="490538" y="1751013"/>
            <a:ext cx="7164387" cy="457200"/>
          </a:xfrm>
          <a:prstGeom prst="rect">
            <a:avLst/>
          </a:prstGeom>
          <a:noFill/>
          <a:ln w="9525">
            <a:noFill/>
            <a:miter lim="800000"/>
            <a:headEnd/>
            <a:tailEnd/>
          </a:ln>
        </p:spPr>
        <p:txBody>
          <a:bodyPr>
            <a:spAutoFit/>
          </a:bodyPr>
          <a:lstStyle/>
          <a:p>
            <a:pPr algn="l"/>
            <a:r>
              <a:rPr lang="en-US" sz="1200"/>
              <a:t>Graphic 1.2 shows the Pre-Defined reports for CAFU 3.5.  You can view these reports in any of the following four formats (Graphic 1.3):</a:t>
            </a:r>
          </a:p>
        </p:txBody>
      </p:sp>
      <p:sp>
        <p:nvSpPr>
          <p:cNvPr id="314373" name="TextBox 11"/>
          <p:cNvSpPr txBox="1">
            <a:spLocks noChangeArrowheads="1"/>
          </p:cNvSpPr>
          <p:nvPr/>
        </p:nvSpPr>
        <p:spPr bwMode="auto">
          <a:xfrm>
            <a:off x="209550" y="4110038"/>
            <a:ext cx="2933700" cy="228600"/>
          </a:xfrm>
          <a:prstGeom prst="rect">
            <a:avLst/>
          </a:prstGeom>
          <a:noFill/>
          <a:ln w="9525">
            <a:noFill/>
            <a:miter lim="800000"/>
            <a:headEnd/>
            <a:tailEnd/>
          </a:ln>
        </p:spPr>
        <p:txBody>
          <a:bodyPr>
            <a:spAutoFit/>
          </a:bodyPr>
          <a:lstStyle/>
          <a:p>
            <a:pPr algn="l"/>
            <a:r>
              <a:rPr lang="en-US" sz="900"/>
              <a:t>Graphic 1.3: Report Formats</a:t>
            </a:r>
          </a:p>
        </p:txBody>
      </p:sp>
      <p:sp>
        <p:nvSpPr>
          <p:cNvPr id="314376" name="TextBox 11"/>
          <p:cNvSpPr txBox="1">
            <a:spLocks noChangeArrowheads="1"/>
          </p:cNvSpPr>
          <p:nvPr/>
        </p:nvSpPr>
        <p:spPr bwMode="auto">
          <a:xfrm>
            <a:off x="3695700" y="6102350"/>
            <a:ext cx="2933700" cy="228600"/>
          </a:xfrm>
          <a:prstGeom prst="rect">
            <a:avLst/>
          </a:prstGeom>
          <a:noFill/>
          <a:ln w="9525">
            <a:noFill/>
            <a:miter lim="800000"/>
            <a:headEnd/>
            <a:tailEnd/>
          </a:ln>
        </p:spPr>
        <p:txBody>
          <a:bodyPr>
            <a:spAutoFit/>
          </a:bodyPr>
          <a:lstStyle/>
          <a:p>
            <a:pPr algn="l"/>
            <a:r>
              <a:rPr lang="en-US" sz="900"/>
              <a:t>Graphic 1.2: Report List</a:t>
            </a:r>
          </a:p>
        </p:txBody>
      </p:sp>
      <p:sp>
        <p:nvSpPr>
          <p:cNvPr id="314377" name="Rectangle 56"/>
          <p:cNvSpPr>
            <a:spLocks noChangeArrowheads="1"/>
          </p:cNvSpPr>
          <p:nvPr/>
        </p:nvSpPr>
        <p:spPr bwMode="auto">
          <a:xfrm>
            <a:off x="2595563" y="2517775"/>
            <a:ext cx="441325" cy="0"/>
          </a:xfrm>
          <a:prstGeom prst="rect">
            <a:avLst/>
          </a:prstGeom>
          <a:noFill/>
          <a:ln w="19050" algn="ctr">
            <a:noFill/>
            <a:miter lim="800000"/>
            <a:headEnd/>
            <a:tailEnd/>
          </a:ln>
        </p:spPr>
        <p:txBody>
          <a:bodyPr wrap="none" anchor="ctr">
            <a:spAutoFit/>
          </a:bodyPr>
          <a:lstStyle/>
          <a:p>
            <a:endParaRPr lang="en-US" sz="1800"/>
          </a:p>
        </p:txBody>
      </p:sp>
      <p:sp>
        <p:nvSpPr>
          <p:cNvPr id="314378" name="Rectangle 59"/>
          <p:cNvSpPr>
            <a:spLocks noChangeArrowheads="1"/>
          </p:cNvSpPr>
          <p:nvPr/>
        </p:nvSpPr>
        <p:spPr bwMode="auto">
          <a:xfrm>
            <a:off x="2595563" y="2517775"/>
            <a:ext cx="441325" cy="0"/>
          </a:xfrm>
          <a:prstGeom prst="rect">
            <a:avLst/>
          </a:prstGeom>
          <a:noFill/>
          <a:ln w="19050" algn="ctr">
            <a:noFill/>
            <a:miter lim="800000"/>
            <a:headEnd/>
            <a:tailEnd/>
          </a:ln>
        </p:spPr>
        <p:txBody>
          <a:bodyPr wrap="none" anchor="ctr">
            <a:spAutoFit/>
          </a:bodyPr>
          <a:lstStyle/>
          <a:p>
            <a:endParaRPr lang="en-US" sz="1800"/>
          </a:p>
        </p:txBody>
      </p:sp>
      <p:sp>
        <p:nvSpPr>
          <p:cNvPr id="314379" name="Rectangle 62"/>
          <p:cNvSpPr>
            <a:spLocks noChangeArrowheads="1"/>
          </p:cNvSpPr>
          <p:nvPr/>
        </p:nvSpPr>
        <p:spPr bwMode="auto">
          <a:xfrm>
            <a:off x="2595563" y="2517775"/>
            <a:ext cx="441325" cy="0"/>
          </a:xfrm>
          <a:prstGeom prst="rect">
            <a:avLst/>
          </a:prstGeom>
          <a:noFill/>
          <a:ln w="19050" algn="ctr">
            <a:noFill/>
            <a:miter lim="800000"/>
            <a:headEnd/>
            <a:tailEnd/>
          </a:ln>
        </p:spPr>
        <p:txBody>
          <a:bodyPr wrap="none" anchor="ctr">
            <a:spAutoFit/>
          </a:bodyPr>
          <a:lstStyle/>
          <a:p>
            <a:endParaRPr lang="en-US" sz="1800"/>
          </a:p>
        </p:txBody>
      </p:sp>
      <p:sp>
        <p:nvSpPr>
          <p:cNvPr id="314380" name="Rectangle 65"/>
          <p:cNvSpPr>
            <a:spLocks noChangeArrowheads="1"/>
          </p:cNvSpPr>
          <p:nvPr/>
        </p:nvSpPr>
        <p:spPr bwMode="auto">
          <a:xfrm>
            <a:off x="2595563" y="2517775"/>
            <a:ext cx="441325" cy="0"/>
          </a:xfrm>
          <a:prstGeom prst="rect">
            <a:avLst/>
          </a:prstGeom>
          <a:noFill/>
          <a:ln w="19050" algn="ctr">
            <a:noFill/>
            <a:miter lim="800000"/>
            <a:headEnd/>
            <a:tailEnd/>
          </a:ln>
        </p:spPr>
        <p:txBody>
          <a:bodyPr wrap="none" anchor="ctr">
            <a:spAutoFit/>
          </a:bodyPr>
          <a:lstStyle/>
          <a:p>
            <a:endParaRPr lang="en-US" sz="1800"/>
          </a:p>
        </p:txBody>
      </p:sp>
      <p:pic>
        <p:nvPicPr>
          <p:cNvPr id="314381" name="Picture 114"/>
          <p:cNvPicPr>
            <a:picLocks noChangeAspect="1" noChangeArrowheads="1"/>
          </p:cNvPicPr>
          <p:nvPr/>
        </p:nvPicPr>
        <p:blipFill>
          <a:blip r:embed="rId3" cstate="print"/>
          <a:srcRect/>
          <a:stretch>
            <a:fillRect/>
          </a:stretch>
        </p:blipFill>
        <p:spPr bwMode="auto">
          <a:xfrm>
            <a:off x="182563" y="2560638"/>
            <a:ext cx="3467100" cy="1524000"/>
          </a:xfrm>
          <a:prstGeom prst="rect">
            <a:avLst/>
          </a:prstGeom>
          <a:noFill/>
          <a:ln w="19050" algn="ctr">
            <a:noFill/>
            <a:miter lim="800000"/>
            <a:headEnd/>
            <a:tailEnd/>
          </a:ln>
        </p:spPr>
      </p:pic>
      <p:pic>
        <p:nvPicPr>
          <p:cNvPr id="314382" name="Picture 14" descr="1_8"/>
          <p:cNvPicPr>
            <a:picLocks noChangeAspect="1" noChangeArrowheads="1"/>
          </p:cNvPicPr>
          <p:nvPr/>
        </p:nvPicPr>
        <p:blipFill>
          <a:blip r:embed="rId4" cstate="print"/>
          <a:srcRect/>
          <a:stretch>
            <a:fillRect/>
          </a:stretch>
        </p:blipFill>
        <p:spPr bwMode="auto">
          <a:xfrm>
            <a:off x="3713163" y="2098675"/>
            <a:ext cx="5256212" cy="3946525"/>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Grp="1" noChangeArrowheads="1"/>
          </p:cNvSpPr>
          <p:nvPr>
            <p:ph type="sldNum" sz="quarter" idx="10"/>
          </p:nvPr>
        </p:nvSpPr>
        <p:spPr>
          <a:ln/>
        </p:spPr>
        <p:txBody>
          <a:bodyPr/>
          <a:lstStyle/>
          <a:p>
            <a:fld id="{562136A8-282B-4420-B31C-0893E06C912F}" type="slidenum">
              <a:rPr lang="en-US"/>
              <a:pPr/>
              <a:t>8</a:t>
            </a:fld>
            <a:endParaRPr lang="en-US"/>
          </a:p>
        </p:txBody>
      </p:sp>
      <p:sp>
        <p:nvSpPr>
          <p:cNvPr id="316418" name="Rectangle 2"/>
          <p:cNvSpPr>
            <a:spLocks noGrp="1" noChangeArrowheads="1"/>
          </p:cNvSpPr>
          <p:nvPr>
            <p:ph type="title" idx="4294967295"/>
          </p:nvPr>
        </p:nvSpPr>
        <p:spPr>
          <a:xfrm>
            <a:off x="1755775" y="271463"/>
            <a:ext cx="7062788" cy="695325"/>
          </a:xfrm>
        </p:spPr>
        <p:txBody>
          <a:bodyPr/>
          <a:lstStyle/>
          <a:p>
            <a:r>
              <a:rPr lang="en-US" smtClean="0"/>
              <a:t>Topic Three – Running Pre-Defined Reports</a:t>
            </a:r>
          </a:p>
        </p:txBody>
      </p:sp>
      <p:sp>
        <p:nvSpPr>
          <p:cNvPr id="316419" name="TextBox 9"/>
          <p:cNvSpPr txBox="1">
            <a:spLocks noChangeArrowheads="1"/>
          </p:cNvSpPr>
          <p:nvPr/>
        </p:nvSpPr>
        <p:spPr bwMode="auto">
          <a:xfrm>
            <a:off x="0" y="1192213"/>
            <a:ext cx="5081588" cy="336550"/>
          </a:xfrm>
          <a:prstGeom prst="rect">
            <a:avLst/>
          </a:prstGeom>
          <a:noFill/>
          <a:ln w="9525">
            <a:noFill/>
            <a:miter lim="800000"/>
            <a:headEnd/>
            <a:tailEnd/>
          </a:ln>
        </p:spPr>
        <p:txBody>
          <a:bodyPr>
            <a:spAutoFit/>
          </a:bodyPr>
          <a:lstStyle/>
          <a:p>
            <a:pPr algn="l"/>
            <a:r>
              <a:rPr lang="en-US" sz="1600" b="1"/>
              <a:t>Select Report and Format Type – Step 1</a:t>
            </a:r>
          </a:p>
        </p:txBody>
      </p:sp>
      <p:sp>
        <p:nvSpPr>
          <p:cNvPr id="316420" name="TextBox 10"/>
          <p:cNvSpPr txBox="1">
            <a:spLocks noChangeArrowheads="1"/>
          </p:cNvSpPr>
          <p:nvPr/>
        </p:nvSpPr>
        <p:spPr bwMode="auto">
          <a:xfrm>
            <a:off x="206375" y="1514475"/>
            <a:ext cx="3359150" cy="1004888"/>
          </a:xfrm>
          <a:prstGeom prst="rect">
            <a:avLst/>
          </a:prstGeom>
          <a:noFill/>
          <a:ln w="9525">
            <a:noFill/>
            <a:miter lim="800000"/>
            <a:headEnd/>
            <a:tailEnd/>
          </a:ln>
        </p:spPr>
        <p:txBody>
          <a:bodyPr>
            <a:spAutoFit/>
          </a:bodyPr>
          <a:lstStyle/>
          <a:p>
            <a:pPr algn="l"/>
            <a:r>
              <a:rPr lang="en-US" sz="1200"/>
              <a:t>Locate the Report you would like to view from the Report List. </a:t>
            </a:r>
          </a:p>
          <a:p>
            <a:pPr algn="l"/>
            <a:r>
              <a:rPr lang="en-US" sz="1200"/>
              <a:t>For demonstration purposes, the </a:t>
            </a:r>
            <a:r>
              <a:rPr lang="en-US" sz="1200" b="1" i="1"/>
              <a:t>“CAFU Audits by Resolution Status”</a:t>
            </a:r>
            <a:r>
              <a:rPr lang="en-US" sz="1200"/>
              <a:t> Report will be selected.</a:t>
            </a:r>
          </a:p>
        </p:txBody>
      </p:sp>
      <p:sp>
        <p:nvSpPr>
          <p:cNvPr id="316421" name="TextBox 11"/>
          <p:cNvSpPr txBox="1">
            <a:spLocks noChangeArrowheads="1"/>
          </p:cNvSpPr>
          <p:nvPr/>
        </p:nvSpPr>
        <p:spPr bwMode="auto">
          <a:xfrm>
            <a:off x="3587750" y="6345238"/>
            <a:ext cx="2933700" cy="228600"/>
          </a:xfrm>
          <a:prstGeom prst="rect">
            <a:avLst/>
          </a:prstGeom>
          <a:noFill/>
          <a:ln w="9525">
            <a:noFill/>
            <a:miter lim="800000"/>
            <a:headEnd/>
            <a:tailEnd/>
          </a:ln>
        </p:spPr>
        <p:txBody>
          <a:bodyPr>
            <a:spAutoFit/>
          </a:bodyPr>
          <a:lstStyle/>
          <a:p>
            <a:pPr algn="l"/>
            <a:r>
              <a:rPr lang="en-US" sz="900"/>
              <a:t>Graphic 1.4: CAFU 3.5 Reports Page</a:t>
            </a:r>
          </a:p>
        </p:txBody>
      </p:sp>
      <p:graphicFrame>
        <p:nvGraphicFramePr>
          <p:cNvPr id="392378" name="Group 186"/>
          <p:cNvGraphicFramePr>
            <a:graphicFrameLocks noGrp="1"/>
          </p:cNvGraphicFramePr>
          <p:nvPr/>
        </p:nvGraphicFramePr>
        <p:xfrm>
          <a:off x="152400" y="2514600"/>
          <a:ext cx="3327400" cy="3589339"/>
        </p:xfrm>
        <a:graphic>
          <a:graphicData uri="http://schemas.openxmlformats.org/drawingml/2006/table">
            <a:tbl>
              <a:tblPr/>
              <a:tblGrid>
                <a:gridCol w="328613"/>
                <a:gridCol w="2998787"/>
              </a:tblGrid>
              <a:tr h="276225">
                <a:tc gridSpan="2">
                  <a:txBody>
                    <a:bodyPr/>
                    <a:lstStyle/>
                    <a:p>
                      <a:pPr marL="0" marR="0" lvl="0" indent="0" algn="l" defTabSz="914400" rtl="0" eaLnBrk="1" fontAlgn="base" latinLnBrk="0" hangingPunct="1">
                        <a:lnSpc>
                          <a:spcPct val="100000"/>
                        </a:lnSpc>
                        <a:spcBef>
                          <a:spcPct val="0"/>
                        </a:spcBef>
                        <a:spcAft>
                          <a:spcPct val="0"/>
                        </a:spcAft>
                        <a:buClrTx/>
                        <a:buSzPct val="75000"/>
                        <a:buFont typeface="+mj-lt"/>
                        <a:buNone/>
                        <a:tabLst/>
                      </a:pPr>
                      <a:r>
                        <a:rPr kumimoji="0" lang="en-US" sz="1200" b="0" i="0" u="none" strike="noStrike" cap="none" normalizeH="0" baseline="0" smtClean="0">
                          <a:ln>
                            <a:noFill/>
                          </a:ln>
                          <a:solidFill>
                            <a:schemeClr val="tx1"/>
                          </a:solidFill>
                          <a:effectLst/>
                          <a:latin typeface="Arial" pitchFamily="34" charset="0"/>
                        </a:rPr>
                        <a:t>How to select the report format. (Graphic 1.4)</a:t>
                      </a:r>
                      <a:endParaRPr kumimoji="0" lang="en-US"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44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HTML </a:t>
                      </a:r>
                      <a:r>
                        <a:rPr kumimoji="0" lang="en-US" sz="1200" b="0" i="0" u="none" strike="noStrike" cap="none" normalizeH="0" baseline="0" smtClean="0">
                          <a:ln>
                            <a:noFill/>
                          </a:ln>
                          <a:solidFill>
                            <a:schemeClr val="tx1"/>
                          </a:solidFill>
                          <a:effectLst/>
                          <a:latin typeface="Arial" pitchFamily="34" charset="0"/>
                        </a:rPr>
                        <a:t>button next to the report name.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pitchFamily="34" charset="0"/>
                        </a:rPr>
                        <a:t>The report will appear in HTML 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PDF </a:t>
                      </a:r>
                      <a:r>
                        <a:rPr kumimoji="0" lang="en-US" sz="1200" b="0" i="0" u="none" strike="noStrike" cap="none" normalizeH="0" baseline="0" smtClean="0">
                          <a:ln>
                            <a:noFill/>
                          </a:ln>
                          <a:solidFill>
                            <a:schemeClr val="tx1"/>
                          </a:solidFill>
                          <a:effectLst/>
                          <a:latin typeface="Arial" pitchFamily="34" charset="0"/>
                        </a:rPr>
                        <a:t>button next to the report name.</a:t>
                      </a:r>
                    </a:p>
                    <a:p>
                      <a:pPr marL="0" marR="0" lvl="0" indent="0" algn="l" defTabSz="914400" rtl="0" eaLnBrk="1" fontAlgn="base" latinLnBrk="0" hangingPunct="1">
                        <a:lnSpc>
                          <a:spcPct val="100000"/>
                        </a:lnSpc>
                        <a:spcBef>
                          <a:spcPct val="0"/>
                        </a:spcBef>
                        <a:spcAft>
                          <a:spcPct val="0"/>
                        </a:spcAft>
                        <a:buClrTx/>
                        <a:buSzTx/>
                        <a:buFontTx/>
                        <a:buNone/>
                        <a:tabLst>
                          <a:tab pos="114300" algn="l"/>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pitchFamily="34" charset="0"/>
                        </a:rPr>
                        <a:t>	The Reports will appear in PDF 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2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14300" algn="l"/>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Excel </a:t>
                      </a:r>
                      <a:r>
                        <a:rPr kumimoji="0" lang="en-US" sz="1200" b="0" i="0" u="none" strike="noStrike" cap="none" normalizeH="0" baseline="0" smtClean="0">
                          <a:ln>
                            <a:noFill/>
                          </a:ln>
                          <a:solidFill>
                            <a:schemeClr val="tx1"/>
                          </a:solidFill>
                          <a:effectLst/>
                          <a:latin typeface="Arial" pitchFamily="34" charset="0"/>
                        </a:rPr>
                        <a:t>button next to the report name.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14300" algn="l"/>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200" b="0" i="0" u="none" strike="noStrike" cap="none" normalizeH="0" baseline="0" smtClean="0">
                          <a:ln>
                            <a:noFill/>
                          </a:ln>
                          <a:solidFill>
                            <a:schemeClr val="tx1"/>
                          </a:solidFill>
                          <a:effectLst/>
                          <a:latin typeface="Arial" pitchFamily="34" charset="0"/>
                        </a:rPr>
                        <a:t>	The Reports will appear in Excel </a:t>
                      </a:r>
                      <a:br>
                        <a:rPr kumimoji="0" lang="en-US" sz="1200" b="0" i="0" u="none" strike="noStrike" cap="none" normalizeH="0" baseline="0" smtClean="0">
                          <a:ln>
                            <a:noFill/>
                          </a:ln>
                          <a:solidFill>
                            <a:schemeClr val="tx1"/>
                          </a:solidFill>
                          <a:effectLst/>
                          <a:latin typeface="Arial" pitchFamily="34" charset="0"/>
                        </a:rPr>
                      </a:br>
                      <a:r>
                        <a:rPr kumimoji="0" lang="en-US" sz="1200" b="0" i="0" u="none" strike="noStrike" cap="none" normalizeH="0" baseline="0" smtClean="0">
                          <a:ln>
                            <a:noFill/>
                          </a:ln>
                          <a:solidFill>
                            <a:schemeClr val="tx1"/>
                          </a:solidFill>
                          <a:effectLst/>
                          <a:latin typeface="Arial" pitchFamily="34" charset="0"/>
                        </a:rPr>
                        <a:t>   format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200" b="0" i="0" u="none" strike="noStrike" cap="none" normalizeH="0" baseline="0" smtClean="0">
                          <a:ln>
                            <a:noFill/>
                          </a:ln>
                          <a:solidFill>
                            <a:schemeClr val="tx1"/>
                          </a:solidFill>
                          <a:effectLst/>
                          <a:latin typeface="Arial" pitchFamily="34" charset="0"/>
                        </a:rPr>
                        <a:t>	From Excel, the file can be saved in 	CSV format also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16440" name="Picture 58"/>
          <p:cNvPicPr>
            <a:picLocks noChangeAspect="1" noChangeArrowheads="1"/>
          </p:cNvPicPr>
          <p:nvPr/>
        </p:nvPicPr>
        <p:blipFill>
          <a:blip r:embed="rId3" cstate="print"/>
          <a:srcRect/>
          <a:stretch>
            <a:fillRect/>
          </a:stretch>
        </p:blipFill>
        <p:spPr bwMode="auto">
          <a:xfrm>
            <a:off x="1184275" y="3744913"/>
            <a:ext cx="247650" cy="257175"/>
          </a:xfrm>
          <a:prstGeom prst="rect">
            <a:avLst/>
          </a:prstGeom>
          <a:noFill/>
          <a:ln w="19050" algn="ctr">
            <a:noFill/>
            <a:miter lim="800000"/>
            <a:headEnd/>
            <a:tailEnd/>
          </a:ln>
        </p:spPr>
      </p:pic>
      <p:pic>
        <p:nvPicPr>
          <p:cNvPr id="316441" name="Picture 56"/>
          <p:cNvPicPr>
            <a:picLocks noChangeAspect="1" noChangeArrowheads="1"/>
          </p:cNvPicPr>
          <p:nvPr/>
        </p:nvPicPr>
        <p:blipFill>
          <a:blip r:embed="rId4" cstate="print"/>
          <a:srcRect/>
          <a:stretch>
            <a:fillRect/>
          </a:stretch>
        </p:blipFill>
        <p:spPr bwMode="auto">
          <a:xfrm>
            <a:off x="1206500" y="2797175"/>
            <a:ext cx="228600" cy="247650"/>
          </a:xfrm>
          <a:prstGeom prst="rect">
            <a:avLst/>
          </a:prstGeom>
          <a:noFill/>
          <a:ln w="19050" algn="ctr">
            <a:noFill/>
            <a:miter lim="800000"/>
            <a:headEnd/>
            <a:tailEnd/>
          </a:ln>
        </p:spPr>
      </p:pic>
      <p:pic>
        <p:nvPicPr>
          <p:cNvPr id="316442" name="Picture 60"/>
          <p:cNvPicPr>
            <a:picLocks noChangeAspect="1" noChangeArrowheads="1"/>
          </p:cNvPicPr>
          <p:nvPr/>
        </p:nvPicPr>
        <p:blipFill>
          <a:blip r:embed="rId5" cstate="print"/>
          <a:srcRect/>
          <a:stretch>
            <a:fillRect/>
          </a:stretch>
        </p:blipFill>
        <p:spPr bwMode="auto">
          <a:xfrm>
            <a:off x="1201738" y="4656138"/>
            <a:ext cx="238125" cy="238125"/>
          </a:xfrm>
          <a:prstGeom prst="rect">
            <a:avLst/>
          </a:prstGeom>
          <a:noFill/>
          <a:ln w="19050" algn="ctr">
            <a:noFill/>
            <a:miter lim="800000"/>
            <a:headEnd/>
            <a:tailEnd/>
          </a:ln>
        </p:spPr>
      </p:pic>
      <p:pic>
        <p:nvPicPr>
          <p:cNvPr id="316444" name="Picture 28" descr="1_8"/>
          <p:cNvPicPr>
            <a:picLocks noChangeAspect="1" noChangeArrowheads="1"/>
          </p:cNvPicPr>
          <p:nvPr/>
        </p:nvPicPr>
        <p:blipFill>
          <a:blip r:embed="rId6" cstate="print"/>
          <a:srcRect/>
          <a:stretch>
            <a:fillRect/>
          </a:stretch>
        </p:blipFill>
        <p:spPr bwMode="auto">
          <a:xfrm>
            <a:off x="3598863" y="1827213"/>
            <a:ext cx="5327650" cy="4511675"/>
          </a:xfrm>
          <a:prstGeom prst="rect">
            <a:avLst/>
          </a:prstGeom>
          <a:noFill/>
          <a:ln w="1905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Grp="1" noChangeArrowheads="1"/>
          </p:cNvSpPr>
          <p:nvPr>
            <p:ph type="sldNum" sz="quarter" idx="10"/>
          </p:nvPr>
        </p:nvSpPr>
        <p:spPr>
          <a:ln/>
        </p:spPr>
        <p:txBody>
          <a:bodyPr/>
          <a:lstStyle/>
          <a:p>
            <a:fld id="{452027E7-5FF5-4F8E-BE58-D64E9B075D7A}" type="slidenum">
              <a:rPr lang="en-US"/>
              <a:pPr/>
              <a:t>9</a:t>
            </a:fld>
            <a:endParaRPr lang="en-US"/>
          </a:p>
        </p:txBody>
      </p:sp>
      <p:pic>
        <p:nvPicPr>
          <p:cNvPr id="318477" name="Picture 13" descr="1_1"/>
          <p:cNvPicPr>
            <a:picLocks noChangeAspect="1" noChangeArrowheads="1"/>
          </p:cNvPicPr>
          <p:nvPr/>
        </p:nvPicPr>
        <p:blipFill>
          <a:blip r:embed="rId3" cstate="print"/>
          <a:srcRect/>
          <a:stretch>
            <a:fillRect/>
          </a:stretch>
        </p:blipFill>
        <p:spPr bwMode="auto">
          <a:xfrm>
            <a:off x="3244850" y="2389188"/>
            <a:ext cx="5899150" cy="3435350"/>
          </a:xfrm>
          <a:prstGeom prst="rect">
            <a:avLst/>
          </a:prstGeom>
          <a:noFill/>
          <a:ln w="19050" algn="ctr">
            <a:solidFill>
              <a:schemeClr val="tx1"/>
            </a:solidFill>
            <a:miter lim="800000"/>
            <a:headEnd/>
            <a:tailEnd/>
          </a:ln>
          <a:effectLst/>
        </p:spPr>
      </p:pic>
      <p:sp>
        <p:nvSpPr>
          <p:cNvPr id="318466" name="Rectangle 2"/>
          <p:cNvSpPr>
            <a:spLocks noGrp="1" noChangeArrowheads="1"/>
          </p:cNvSpPr>
          <p:nvPr>
            <p:ph type="title" idx="4294967295"/>
          </p:nvPr>
        </p:nvSpPr>
        <p:spPr>
          <a:xfrm>
            <a:off x="1755775" y="271463"/>
            <a:ext cx="7062788" cy="695325"/>
          </a:xfrm>
        </p:spPr>
        <p:txBody>
          <a:bodyPr/>
          <a:lstStyle/>
          <a:p>
            <a:r>
              <a:rPr lang="en-US" smtClean="0"/>
              <a:t>Topic Three – Running Pre-Defined Reports</a:t>
            </a:r>
          </a:p>
        </p:txBody>
      </p:sp>
      <p:sp>
        <p:nvSpPr>
          <p:cNvPr id="318467" name="TextBox 9"/>
          <p:cNvSpPr txBox="1">
            <a:spLocks noChangeArrowheads="1"/>
          </p:cNvSpPr>
          <p:nvPr/>
        </p:nvSpPr>
        <p:spPr bwMode="auto">
          <a:xfrm>
            <a:off x="0" y="1192213"/>
            <a:ext cx="4554538" cy="336550"/>
          </a:xfrm>
          <a:prstGeom prst="rect">
            <a:avLst/>
          </a:prstGeom>
          <a:noFill/>
          <a:ln w="9525">
            <a:noFill/>
            <a:miter lim="800000"/>
            <a:headEnd/>
            <a:tailEnd/>
          </a:ln>
        </p:spPr>
        <p:txBody>
          <a:bodyPr>
            <a:spAutoFit/>
          </a:bodyPr>
          <a:lstStyle/>
          <a:p>
            <a:pPr algn="l"/>
            <a:r>
              <a:rPr lang="en-US" sz="1600" b="1"/>
              <a:t>Setting Report Filters - Step 2</a:t>
            </a:r>
          </a:p>
        </p:txBody>
      </p:sp>
      <p:sp>
        <p:nvSpPr>
          <p:cNvPr id="318468" name="TextBox 10"/>
          <p:cNvSpPr txBox="1">
            <a:spLocks noChangeArrowheads="1"/>
          </p:cNvSpPr>
          <p:nvPr/>
        </p:nvSpPr>
        <p:spPr bwMode="auto">
          <a:xfrm>
            <a:off x="236538" y="1520825"/>
            <a:ext cx="8650287" cy="581025"/>
          </a:xfrm>
          <a:prstGeom prst="rect">
            <a:avLst/>
          </a:prstGeom>
          <a:noFill/>
          <a:ln w="9525">
            <a:noFill/>
            <a:miter lim="800000"/>
            <a:headEnd/>
            <a:tailEnd/>
          </a:ln>
        </p:spPr>
        <p:txBody>
          <a:bodyPr>
            <a:spAutoFit/>
          </a:bodyPr>
          <a:lstStyle/>
          <a:p>
            <a:pPr algn="l"/>
            <a:r>
              <a:rPr lang="en-US" sz="1600"/>
              <a:t>After clicking the report type and view format, the report filter page appears.  This page allows you to select specific criteria’s for filtering the data you will see on your report.</a:t>
            </a:r>
          </a:p>
        </p:txBody>
      </p:sp>
      <p:sp>
        <p:nvSpPr>
          <p:cNvPr id="318469" name="TextBox 11"/>
          <p:cNvSpPr txBox="1">
            <a:spLocks noChangeArrowheads="1"/>
          </p:cNvSpPr>
          <p:nvPr/>
        </p:nvSpPr>
        <p:spPr bwMode="auto">
          <a:xfrm>
            <a:off x="3246438" y="5840413"/>
            <a:ext cx="2944812" cy="228600"/>
          </a:xfrm>
          <a:prstGeom prst="rect">
            <a:avLst/>
          </a:prstGeom>
          <a:noFill/>
          <a:ln w="9525">
            <a:noFill/>
            <a:miter lim="800000"/>
            <a:headEnd/>
            <a:tailEnd/>
          </a:ln>
        </p:spPr>
        <p:txBody>
          <a:bodyPr>
            <a:spAutoFit/>
          </a:bodyPr>
          <a:lstStyle/>
          <a:p>
            <a:pPr algn="l"/>
            <a:r>
              <a:rPr lang="en-US" sz="900"/>
              <a:t>Graphic 1.5: CAFU Report Filter Page</a:t>
            </a:r>
          </a:p>
        </p:txBody>
      </p:sp>
      <p:sp>
        <p:nvSpPr>
          <p:cNvPr id="318471" name="TextBox 10"/>
          <p:cNvSpPr txBox="1">
            <a:spLocks noChangeArrowheads="1"/>
          </p:cNvSpPr>
          <p:nvPr/>
        </p:nvSpPr>
        <p:spPr bwMode="auto">
          <a:xfrm>
            <a:off x="0" y="2238375"/>
            <a:ext cx="3173413" cy="3382963"/>
          </a:xfrm>
          <a:prstGeom prst="rect">
            <a:avLst/>
          </a:prstGeom>
          <a:noFill/>
          <a:ln w="9525">
            <a:noFill/>
            <a:miter lim="800000"/>
            <a:headEnd/>
            <a:tailEnd/>
          </a:ln>
        </p:spPr>
        <p:txBody>
          <a:bodyPr>
            <a:spAutoFit/>
          </a:bodyPr>
          <a:lstStyle/>
          <a:p>
            <a:pPr marL="114300" indent="-114300" algn="l">
              <a:spcAft>
                <a:spcPct val="50000"/>
              </a:spcAft>
            </a:pPr>
            <a:r>
              <a:rPr lang="en-US" sz="1200" b="1"/>
              <a:t>Filter common elements:</a:t>
            </a:r>
          </a:p>
          <a:p>
            <a:pPr marL="114300" indent="-114300" algn="l">
              <a:spcAft>
                <a:spcPct val="70000"/>
              </a:spcAft>
              <a:buFontTx/>
              <a:buChar char="•"/>
            </a:pPr>
            <a:r>
              <a:rPr lang="en-US" sz="1200"/>
              <a:t>Fields with an </a:t>
            </a:r>
            <a:r>
              <a:rPr lang="en-US" sz="1200">
                <a:solidFill>
                  <a:srgbClr val="FF0000"/>
                </a:solidFill>
              </a:rPr>
              <a:t>* </a:t>
            </a:r>
            <a:r>
              <a:rPr lang="en-US" sz="1200"/>
              <a:t>are required</a:t>
            </a:r>
          </a:p>
          <a:p>
            <a:pPr marL="114300" indent="-114300" algn="l">
              <a:spcAft>
                <a:spcPct val="70000"/>
              </a:spcAft>
              <a:buFontTx/>
              <a:buChar char="•"/>
            </a:pPr>
            <a:r>
              <a:rPr lang="en-US" sz="1200"/>
              <a:t>A red arrow      will appear next to required lists prompting users to make a selection</a:t>
            </a:r>
          </a:p>
          <a:p>
            <a:pPr marL="114300" indent="-114300" algn="l">
              <a:spcAft>
                <a:spcPct val="70000"/>
              </a:spcAft>
              <a:buFontTx/>
              <a:buChar char="•"/>
            </a:pPr>
            <a:r>
              <a:rPr lang="en-US" sz="1200"/>
              <a:t>Clicking the </a:t>
            </a:r>
            <a:r>
              <a:rPr lang="en-US" sz="1200" b="1"/>
              <a:t>Select all</a:t>
            </a:r>
            <a:r>
              <a:rPr lang="en-US" sz="1200"/>
              <a:t> link selects all of the items in the list</a:t>
            </a:r>
          </a:p>
          <a:p>
            <a:pPr marL="114300" indent="-114300" algn="l">
              <a:spcAft>
                <a:spcPct val="70000"/>
              </a:spcAft>
              <a:buFontTx/>
              <a:buChar char="•"/>
            </a:pPr>
            <a:r>
              <a:rPr lang="en-US" sz="1200"/>
              <a:t>Clicking the </a:t>
            </a:r>
            <a:r>
              <a:rPr lang="en-US" sz="1200" b="1"/>
              <a:t>Deselect all</a:t>
            </a:r>
            <a:r>
              <a:rPr lang="en-US" sz="1200"/>
              <a:t> link deselects all of the selected items from the list</a:t>
            </a:r>
          </a:p>
          <a:p>
            <a:pPr marL="114300" indent="-114300" algn="l">
              <a:spcAft>
                <a:spcPct val="70000"/>
              </a:spcAft>
              <a:buFontTx/>
              <a:buChar char="•"/>
            </a:pPr>
            <a:r>
              <a:rPr lang="en-US" sz="1200"/>
              <a:t>It is recommended </a:t>
            </a:r>
            <a:r>
              <a:rPr lang="en-US" sz="1200" b="1"/>
              <a:t>NOT</a:t>
            </a:r>
            <a:r>
              <a:rPr lang="en-US" sz="1200"/>
              <a:t> to select all items for “Optional” lists as it may cause an error or take time to process</a:t>
            </a:r>
          </a:p>
          <a:p>
            <a:pPr marL="114300" indent="-114300" algn="l">
              <a:spcAft>
                <a:spcPct val="70000"/>
              </a:spcAft>
              <a:buFontTx/>
              <a:buChar char="•"/>
            </a:pPr>
            <a:r>
              <a:rPr lang="en-US" sz="1200"/>
              <a:t>Dynamic lists are not populated until data in a prior list is selected and the cascading prompt button is clicked </a:t>
            </a:r>
          </a:p>
        </p:txBody>
      </p:sp>
      <p:sp>
        <p:nvSpPr>
          <p:cNvPr id="318474" name="Line 86"/>
          <p:cNvSpPr>
            <a:spLocks noChangeShapeType="1"/>
          </p:cNvSpPr>
          <p:nvPr/>
        </p:nvSpPr>
        <p:spPr bwMode="auto">
          <a:xfrm>
            <a:off x="2109788" y="2644775"/>
            <a:ext cx="2743200" cy="88900"/>
          </a:xfrm>
          <a:prstGeom prst="line">
            <a:avLst/>
          </a:prstGeom>
          <a:noFill/>
          <a:ln w="19050">
            <a:solidFill>
              <a:srgbClr val="FF0000"/>
            </a:solidFill>
            <a:round/>
            <a:headEnd/>
            <a:tailEnd type="arrow" w="med" len="med"/>
          </a:ln>
        </p:spPr>
        <p:txBody>
          <a:bodyPr/>
          <a:lstStyle/>
          <a:p>
            <a:endParaRPr lang="en-US"/>
          </a:p>
        </p:txBody>
      </p:sp>
      <p:pic>
        <p:nvPicPr>
          <p:cNvPr id="318475" name="Picture 89"/>
          <p:cNvPicPr>
            <a:picLocks noChangeAspect="1" noChangeArrowheads="1"/>
          </p:cNvPicPr>
          <p:nvPr/>
        </p:nvPicPr>
        <p:blipFill>
          <a:blip r:embed="rId4" cstate="print"/>
          <a:srcRect/>
          <a:stretch>
            <a:fillRect/>
          </a:stretch>
        </p:blipFill>
        <p:spPr bwMode="auto">
          <a:xfrm>
            <a:off x="1063625" y="2884488"/>
            <a:ext cx="114300" cy="114300"/>
          </a:xfrm>
          <a:prstGeom prst="rect">
            <a:avLst/>
          </a:prstGeom>
          <a:noFill/>
          <a:ln w="0" algn="ctr">
            <a:noFill/>
            <a:miter lim="800000"/>
            <a:headEnd/>
            <a:tailEnd/>
          </a:ln>
        </p:spPr>
      </p:pic>
      <p:sp>
        <p:nvSpPr>
          <p:cNvPr id="318476" name="Line 91"/>
          <p:cNvSpPr>
            <a:spLocks noChangeShapeType="1"/>
          </p:cNvSpPr>
          <p:nvPr/>
        </p:nvSpPr>
        <p:spPr bwMode="auto">
          <a:xfrm>
            <a:off x="2930525" y="3165475"/>
            <a:ext cx="1878013" cy="601663"/>
          </a:xfrm>
          <a:prstGeom prst="line">
            <a:avLst/>
          </a:prstGeom>
          <a:noFill/>
          <a:ln w="1905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Course Topics&amp;quot;&quot;/&gt;&lt;property id=&quot;20307&quot; value=&quot;334&quot;/&gt;&lt;/object&gt;&lt;object type=&quot;3&quot; unique_id=&quot;10006&quot;&gt;&lt;property id=&quot;20148&quot; value=&quot;5&quot;/&gt;&lt;property id=&quot;20300&quot; value=&quot;Slide 3 - &amp;quot;Module One – Pre-Defined Reports&amp;quot;&quot;/&gt;&lt;property id=&quot;20307&quot; value=&quot;437&quot;/&gt;&lt;/object&gt;&lt;object type=&quot;3&quot; unique_id=&quot;10007&quot;&gt;&lt;property id=&quot;20148&quot; value=&quot;5&quot;/&gt;&lt;property id=&quot;20300&quot; value=&quot;Slide 4 - &amp;quot;Module One – Objectives &amp;quot;&quot;/&gt;&lt;property id=&quot;20307&quot; value=&quot;438&quot;/&gt;&lt;/object&gt;&lt;object type=&quot;3&quot; unique_id=&quot;10008&quot;&gt;&lt;property id=&quot;20148&quot; value=&quot;5&quot;/&gt;&lt;property id=&quot;20300&quot; value=&quot;Slide 5 - &amp;quot;Lesson One – Overview of Pre-Defined Reports&amp;quot;&quot;/&gt;&lt;property id=&quot;20307&quot; value=&quot;439&quot;/&gt;&lt;/object&gt;&lt;object type=&quot;3&quot; unique_id=&quot;10009&quot;&gt;&lt;property id=&quot;20148&quot; value=&quot;5&quot;/&gt;&lt;property id=&quot;20300&quot; value=&quot;Slide 6 - &amp;quot;Topic One – How to Access Pre-Defined Reports&amp;quot;&quot;/&gt;&lt;property id=&quot;20307&quot; value=&quot;440&quot;/&gt;&lt;/object&gt;&lt;object type=&quot;3&quot; unique_id=&quot;10010&quot;&gt;&lt;property id=&quot;20148&quot; value=&quot;5&quot;/&gt;&lt;property id=&quot;20300&quot; value=&quot;Slide 7 - &amp;quot;Topic Two – Report Formats&amp;quot;&quot;/&gt;&lt;property id=&quot;20307&quot; value=&quot;441&quot;/&gt;&lt;/object&gt;&lt;object type=&quot;3&quot; unique_id=&quot;10011&quot;&gt;&lt;property id=&quot;20148&quot; value=&quot;5&quot;/&gt;&lt;property id=&quot;20300&quot; value=&quot;Slide 8 - &amp;quot;Topic Three – Running Pre-Defined Reports&amp;quot;&quot;/&gt;&lt;property id=&quot;20307&quot; value=&quot;442&quot;/&gt;&lt;/object&gt;&lt;object type=&quot;3&quot; unique_id=&quot;10012&quot;&gt;&lt;property id=&quot;20148&quot; value=&quot;5&quot;/&gt;&lt;property id=&quot;20300&quot; value=&quot;Slide 9 - &amp;quot;Topic Three – Running Pre-Defined Reports&amp;quot;&quot;/&gt;&lt;property id=&quot;20307&quot; value=&quot;443&quot;/&gt;&lt;/object&gt;&lt;object type=&quot;3&quot; unique_id=&quot;10013&quot;&gt;&lt;property id=&quot;20148&quot; value=&quot;5&quot;/&gt;&lt;property id=&quot;20300&quot; value=&quot;Slide 10 - &amp;quot;Topic Three – Running Pre-Defined Reports&amp;quot;&quot;/&gt;&lt;property id=&quot;20307&quot; value=&quot;444&quot;/&gt;&lt;/object&gt;&lt;object type=&quot;3&quot; unique_id=&quot;10014&quot;&gt;&lt;property id=&quot;20148&quot; value=&quot;5&quot;/&gt;&lt;property id=&quot;20300&quot; value=&quot;Slide 11 - &amp;quot;Topic Three – Running Pre-Defined Reports&amp;quot;&quot;/&gt;&lt;property id=&quot;20307&quot; value=&quot;445&quot;/&gt;&lt;/object&gt;&lt;object type=&quot;3&quot; unique_id=&quot;10015&quot;&gt;&lt;property id=&quot;20148&quot; value=&quot;5&quot;/&gt;&lt;property id=&quot;20300&quot; value=&quot;Slide 12 - &amp;quot;Module One Review&amp;quot;&quot;/&gt;&lt;property id=&quot;20307&quot; value=&quot;446&quot;/&gt;&lt;/object&gt;&lt;object type=&quot;3&quot; unique_id=&quot;11221&quot;&gt;&lt;property id=&quot;20148&quot; value=&quot;5&quot;/&gt;&lt;property id=&quot;20300&quot; value=&quot;Slide 13 - &amp;quot;Module Two – Ad hoc Reports&amp;quot;&quot;/&gt;&lt;property id=&quot;20307&quot; value=&quot;447&quot;/&gt;&lt;/object&gt;&lt;object type=&quot;3&quot; unique_id=&quot;11222&quot;&gt;&lt;property id=&quot;20148&quot; value=&quot;5&quot;/&gt;&lt;property id=&quot;20300&quot; value=&quot;Slide 14 - &amp;quot;Module Two – Objectives &amp;quot;&quot;/&gt;&lt;property id=&quot;20307&quot; value=&quot;448&quot;/&gt;&lt;/object&gt;&lt;object type=&quot;3&quot; unique_id=&quot;11223&quot;&gt;&lt;property id=&quot;20148&quot; value=&quot;5&quot;/&gt;&lt;property id=&quot;20300&quot; value=&quot;Slide 15 - &amp;quot;Module Two – Ad hoc Reports &amp;quot;&quot;/&gt;&lt;property id=&quot;20307&quot; value=&quot;449&quot;/&gt;&lt;/object&gt;&lt;object type=&quot;3&quot; unique_id=&quot;11224&quot;&gt;&lt;property id=&quot;20148&quot; value=&quot;5&quot;/&gt;&lt;property id=&quot;20300&quot; value=&quot;Slide 16 - &amp;quot;Lesson One – Overview of Ad hoc Reports&amp;quot;&quot;/&gt;&lt;property id=&quot;20307&quot; value=&quot;450&quot;/&gt;&lt;/object&gt;&lt;object type=&quot;3&quot; unique_id=&quot;11225&quot;&gt;&lt;property id=&quot;20148&quot; value=&quot;5&quot;/&gt;&lt;property id=&quot;20300&quot; value=&quot;Slide 17 - &amp;quot;Topic One – Ad hoc Reports Overview&amp;quot;&quot;/&gt;&lt;property id=&quot;20307&quot; value=&quot;451&quot;/&gt;&lt;/object&gt;&lt;object type=&quot;3&quot; unique_id=&quot;11226&quot;&gt;&lt;property id=&quot;20148&quot; value=&quot;5&quot;/&gt;&lt;property id=&quot;20300&quot; value=&quot;Slide 18 - &amp;quot;Topic Two – How to Access Ad hoc Reports&amp;quot;&quot;/&gt;&lt;property id=&quot;20307&quot; value=&quot;452&quot;/&gt;&lt;/object&gt;&lt;object type=&quot;3&quot; unique_id=&quot;11227&quot;&gt;&lt;property id=&quot;20148&quot; value=&quot;5&quot;/&gt;&lt;property id=&quot;20300&quot; value=&quot;Slide 19 - &amp;quot;Topic Three – Saved Query List&amp;quot;&quot;/&gt;&lt;property id=&quot;20307&quot; value=&quot;453&quot;/&gt;&lt;/object&gt;&lt;object type=&quot;3&quot; unique_id=&quot;11228&quot;&gt;&lt;property id=&quot;20148&quot; value=&quot;5&quot;/&gt;&lt;property id=&quot;20300&quot; value=&quot;Slide 20 - &amp;quot;Topic Four – Query Studio Components&amp;quot;&quot;/&gt;&lt;property id=&quot;20307&quot; value=&quot;454&quot;/&gt;&lt;/object&gt;&lt;object type=&quot;3&quot; unique_id=&quot;11229&quot;&gt;&lt;property id=&quot;20148&quot; value=&quot;5&quot;/&gt;&lt;property id=&quot;20300&quot; value=&quot;Slide 21 - &amp;quot;Lesson Two – Query Studio&amp;quot;&quot;/&gt;&lt;property id=&quot;20307&quot; value=&quot;455&quot;/&gt;&lt;/object&gt;&lt;object type=&quot;3&quot; unique_id=&quot;11230&quot;&gt;&lt;property id=&quot;20148&quot; value=&quot;5&quot;/&gt;&lt;property id=&quot;20300&quot; value=&quot;Slide 22 - &amp;quot;Topic One – Query Studio Main Menu&amp;quot;&quot;/&gt;&lt;property id=&quot;20307&quot; value=&quot;456&quot;/&gt;&lt;/object&gt;&lt;object type=&quot;3&quot; unique_id=&quot;11231&quot;&gt;&lt;property id=&quot;20148&quot; value=&quot;5&quot;/&gt;&lt;property id=&quot;20300&quot; value=&quot;Slide 23 - &amp;quot;Topic One – Query Studio Main Menu&amp;quot;&quot;/&gt;&lt;property id=&quot;20307&quot; value=&quot;457&quot;/&gt;&lt;/object&gt;&lt;object type=&quot;3&quot; unique_id=&quot;11232&quot;&gt;&lt;property id=&quot;20148&quot; value=&quot;5&quot;/&gt;&lt;property id=&quot;20300&quot; value=&quot;Slide 24 - &amp;quot;Topic Two – Query Studio Toolbar&amp;quot;&quot;/&gt;&lt;property id=&quot;20307&quot; value=&quot;458&quot;/&gt;&lt;/object&gt;&lt;object type=&quot;3&quot; unique_id=&quot;11233&quot;&gt;&lt;property id=&quot;20148&quot; value=&quot;5&quot;/&gt;&lt;property id=&quot;20300&quot; value=&quot;Slide 25 - &amp;quot;Topic Three – Creating Ad hoc Reports&amp;quot;&quot;/&gt;&lt;property id=&quot;20307&quot; value=&quot;459&quot;/&gt;&lt;/object&gt;&lt;object type=&quot;3&quot; unique_id=&quot;11234&quot;&gt;&lt;property id=&quot;20148&quot; value=&quot;5&quot;/&gt;&lt;property id=&quot;20300&quot; value=&quot;Slide 26 - &amp;quot;Topic Three – Creating Ad hoc Reports&amp;quot;&quot;/&gt;&lt;property id=&quot;20307&quot; value=&quot;460&quot;/&gt;&lt;/object&gt;&lt;object type=&quot;3&quot; unique_id=&quot;11235&quot;&gt;&lt;property id=&quot;20148&quot; value=&quot;5&quot;/&gt;&lt;property id=&quot;20300&quot; value=&quot;Slide 27 - &amp;quot;Topic Three – Creating Ad hoc Reports&amp;quot;&quot;/&gt;&lt;property id=&quot;20307&quot; value=&quot;461&quot;/&gt;&lt;/object&gt;&lt;object type=&quot;3&quot; unique_id=&quot;11236&quot;&gt;&lt;property id=&quot;20148&quot; value=&quot;5&quot;/&gt;&lt;property id=&quot;20300&quot; value=&quot;Slide 29 - &amp;quot;Topic Three – Creating Ad hoc Reports&amp;quot;&quot;/&gt;&lt;property id=&quot;20307&quot; value=&quot;462&quot;/&gt;&lt;/object&gt;&lt;object type=&quot;3&quot; unique_id=&quot;11237&quot;&gt;&lt;property id=&quot;20148&quot; value=&quot;5&quot;/&gt;&lt;property id=&quot;20300&quot; value=&quot;Slide 30 - &amp;quot;Topic Four – Running Ad hoc Reports&amp;quot;&quot;/&gt;&lt;property id=&quot;20307&quot; value=&quot;463&quot;/&gt;&lt;/object&gt;&lt;object type=&quot;3&quot; unique_id=&quot;11238&quot;&gt;&lt;property id=&quot;20148&quot; value=&quot;5&quot;/&gt;&lt;property id=&quot;20300&quot; value=&quot;Slide 31 - &amp;quot;Topic Four – Running Ad hoc Reports&amp;quot;&quot;/&gt;&lt;property id=&quot;20307&quot; value=&quot;464&quot;/&gt;&lt;/object&gt;&lt;object type=&quot;3&quot; unique_id=&quot;11239&quot;&gt;&lt;property id=&quot;20148&quot; value=&quot;5&quot;/&gt;&lt;property id=&quot;20300&quot; value=&quot;Slide 32 - &amp;quot;Module Two Review&amp;quot;&quot;/&gt;&lt;property id=&quot;20307&quot; value=&quot;465&quot;/&gt;&lt;/object&gt;&lt;object type=&quot;3&quot; unique_id=&quot;11372&quot;&gt;&lt;property id=&quot;20148&quot; value=&quot;5&quot;/&gt;&lt;property id=&quot;20300&quot; value=&quot;Slide 1&quot;/&gt;&lt;property id=&quot;20307&quot; value=&quot;466&quot;/&gt;&lt;/object&gt;&lt;object type=&quot;3&quot; unique_id=&quot;11703&quot;&gt;&lt;property id=&quot;20148&quot; value=&quot;5&quot;/&gt;&lt;property id=&quot;20300&quot; value=&quot;Slide 28 - &amp;quot;Topic Three – Creating Ad hoc Reports&amp;quot;&quot;/&gt;&lt;property id=&quot;20307&quot; value=&quot;467&quot;/&gt;&lt;/object&gt;&lt;/object&gt;&lt;/object&gt;&lt;/database&gt;"/>
  <p:tag name="SECTOMILLISECCONVERTED" val="1"/>
</p:tagLst>
</file>

<file path=ppt/theme/theme1.xml><?xml version="1.0" encoding="utf-8"?>
<a:theme xmlns:a="http://schemas.openxmlformats.org/drawingml/2006/main" name="2_Presentation 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2_Presenta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Presentation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resentation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resentation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resentation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resentation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resentation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resentation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16706</TotalTime>
  <Words>2220</Words>
  <Application>Microsoft Office PowerPoint</Application>
  <PresentationFormat>On-screen Show (4:3)</PresentationFormat>
  <Paragraphs>453</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Wingdings</vt:lpstr>
      <vt:lpstr>Calibri</vt:lpstr>
      <vt:lpstr>ＭＳ Ｐゴシック</vt:lpstr>
      <vt:lpstr>Times New Roman</vt:lpstr>
      <vt:lpstr>+mj-lt</vt:lpstr>
      <vt:lpstr>Times</vt:lpstr>
      <vt:lpstr>2_Presentation Master</vt:lpstr>
      <vt:lpstr>Blank Presentation</vt:lpstr>
      <vt:lpstr>Slide 1</vt:lpstr>
      <vt:lpstr>Course Topics</vt:lpstr>
      <vt:lpstr>Module One – Pre-Defined Reports</vt:lpstr>
      <vt:lpstr>Module One – Objectives </vt:lpstr>
      <vt:lpstr>Lesson One – Overview of Pre-Defined Reports</vt:lpstr>
      <vt:lpstr>Topic One – How to Access Pre-Defined Reports</vt:lpstr>
      <vt:lpstr>Topic Two – Report Formats</vt:lpstr>
      <vt:lpstr>Topic Three – Running Pre-Defined Reports</vt:lpstr>
      <vt:lpstr>Topic Three – Running Pre-Defined Reports</vt:lpstr>
      <vt:lpstr>Topic Three – Running Pre-Defined Reports</vt:lpstr>
      <vt:lpstr>Topic Three – Running Pre-Defined Reports</vt:lpstr>
      <vt:lpstr>Module One Review</vt:lpstr>
      <vt:lpstr>Module Two – Ad hoc Reports</vt:lpstr>
      <vt:lpstr>Module Two – Objectives </vt:lpstr>
      <vt:lpstr>Module Two – Ad hoc Reports </vt:lpstr>
      <vt:lpstr>Lesson One – Overview of Ad hoc Reports</vt:lpstr>
      <vt:lpstr>Topic One – Ad hoc Reports Overview</vt:lpstr>
      <vt:lpstr>Topic Two – How to Access Ad hoc Reports</vt:lpstr>
      <vt:lpstr>Topic Three – Saved Query List</vt:lpstr>
      <vt:lpstr>Topic Four – Query Studio Components</vt:lpstr>
      <vt:lpstr>Lesson Two – Query Studio</vt:lpstr>
      <vt:lpstr>Topic One – Query Studio Main Menu</vt:lpstr>
      <vt:lpstr>Topic One – Query Studio Main Menu</vt:lpstr>
      <vt:lpstr>Topic Two – Query Studio Toolbar</vt:lpstr>
      <vt:lpstr>Topic Three – Creating Ad hoc Reports</vt:lpstr>
      <vt:lpstr>Topic Three – Creating Ad hoc Reports</vt:lpstr>
      <vt:lpstr>Topic Three – Creating Ad hoc Reports</vt:lpstr>
      <vt:lpstr>Topic Three – Creating Ad hoc Reports</vt:lpstr>
      <vt:lpstr>Topic Three – Creating Ad hoc Reports</vt:lpstr>
      <vt:lpstr>Topic Four – Running Ad hoc Reports</vt:lpstr>
      <vt:lpstr>Topic Four – Running Ad hoc Reports</vt:lpstr>
      <vt:lpstr>Module Two Review</vt:lpstr>
    </vt:vector>
  </TitlesOfParts>
  <Company>DCMA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Navigating Cube Data</dc:title>
  <dc:creator>DC08512</dc:creator>
  <cp:lastModifiedBy>DC06211</cp:lastModifiedBy>
  <cp:revision>516</cp:revision>
  <dcterms:created xsi:type="dcterms:W3CDTF">2008-04-28T13:29:03Z</dcterms:created>
  <dcterms:modified xsi:type="dcterms:W3CDTF">2009-12-03T17:23:45Z</dcterms:modified>
</cp:coreProperties>
</file>